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3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72" r:id="rId2"/>
    <p:sldMasterId id="2147483678" r:id="rId3"/>
    <p:sldMasterId id="2147483691" r:id="rId4"/>
  </p:sldMasterIdLst>
  <p:notesMasterIdLst>
    <p:notesMasterId r:id="rId39"/>
  </p:notesMasterIdLst>
  <p:handoutMasterIdLst>
    <p:handoutMasterId r:id="rId40"/>
  </p:handoutMasterIdLst>
  <p:sldIdLst>
    <p:sldId id="373" r:id="rId5"/>
    <p:sldId id="260" r:id="rId6"/>
    <p:sldId id="277" r:id="rId7"/>
    <p:sldId id="309" r:id="rId8"/>
    <p:sldId id="475" r:id="rId9"/>
    <p:sldId id="476" r:id="rId10"/>
    <p:sldId id="477" r:id="rId11"/>
    <p:sldId id="334" r:id="rId12"/>
    <p:sldId id="478" r:id="rId13"/>
    <p:sldId id="354" r:id="rId14"/>
    <p:sldId id="353" r:id="rId15"/>
    <p:sldId id="489" r:id="rId16"/>
    <p:sldId id="273" r:id="rId17"/>
    <p:sldId id="356" r:id="rId18"/>
    <p:sldId id="331" r:id="rId19"/>
    <p:sldId id="473" r:id="rId20"/>
    <p:sldId id="394" r:id="rId21"/>
    <p:sldId id="311" r:id="rId22"/>
    <p:sldId id="366" r:id="rId23"/>
    <p:sldId id="368" r:id="rId24"/>
    <p:sldId id="369" r:id="rId25"/>
    <p:sldId id="370" r:id="rId26"/>
    <p:sldId id="518" r:id="rId27"/>
    <p:sldId id="519" r:id="rId28"/>
    <p:sldId id="520" r:id="rId29"/>
    <p:sldId id="521" r:id="rId30"/>
    <p:sldId id="522" r:id="rId31"/>
    <p:sldId id="523" r:id="rId32"/>
    <p:sldId id="524" r:id="rId33"/>
    <p:sldId id="525" r:id="rId34"/>
    <p:sldId id="526" r:id="rId35"/>
    <p:sldId id="527" r:id="rId36"/>
    <p:sldId id="528" r:id="rId37"/>
    <p:sldId id="529" r:id="rId38"/>
  </p:sldIdLst>
  <p:sldSz cx="10693400" cy="7562850"/>
  <p:notesSz cx="9874250" cy="67976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54" userDrawn="1">
          <p15:clr>
            <a:srgbClr val="A4A3A4"/>
          </p15:clr>
        </p15:guide>
        <p15:guide id="2" pos="728" userDrawn="1">
          <p15:clr>
            <a:srgbClr val="A4A3A4"/>
          </p15:clr>
        </p15:guide>
        <p15:guide id="3" pos="1928" userDrawn="1">
          <p15:clr>
            <a:srgbClr val="A4A3A4"/>
          </p15:clr>
        </p15:guide>
        <p15:guide id="4" orient="horz" pos="367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Валерия" initials="В" lastIdx="1" clrIdx="0">
    <p:extLst>
      <p:ext uri="{19B8F6BF-5375-455C-9EA6-DF929625EA0E}">
        <p15:presenceInfo xmlns:p15="http://schemas.microsoft.com/office/powerpoint/2012/main" userId="50554060a6a4863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E16"/>
    <a:srgbClr val="C2C3C3"/>
    <a:srgbClr val="75FFB3"/>
    <a:srgbClr val="FB8005"/>
    <a:srgbClr val="2B2F32"/>
    <a:srgbClr val="FFA401"/>
    <a:srgbClr val="292929"/>
    <a:srgbClr val="FFE600"/>
    <a:srgbClr val="EF4136"/>
    <a:srgbClr val="00A1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8" autoAdjust="0"/>
    <p:restoredTop sz="96374" autoAdjust="0"/>
  </p:normalViewPr>
  <p:slideViewPr>
    <p:cSldViewPr>
      <p:cViewPr varScale="1">
        <p:scale>
          <a:sx n="105" d="100"/>
          <a:sy n="105" d="100"/>
        </p:scale>
        <p:origin x="1206" y="108"/>
      </p:cViewPr>
      <p:guideLst>
        <p:guide orient="horz" pos="654"/>
        <p:guide pos="728"/>
        <p:guide pos="1928"/>
        <p:guide orient="horz" pos="367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handoutMaster" Target="handoutMasters/handoutMaster1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&#1040;&#1085;&#1090;&#1086;&#1085;%20&#1071;&#1079;&#1086;&#1074;&#1089;&#1082;&#1080;&#1093;\Dropbox\&#1048;&#1085;&#1074;&#1077;&#1089;&#1090;&#1055;&#1088;&#1086;&#1092;&#1080;&#1083;&#1100;%20&#1058;&#1054;\&#1042;&#1089;&#1103;%20&#1090;&#1077;&#1088;&#1088;&#1080;&#1090;&#1086;&#1088;&#1080;&#1103;\_&#1056;&#1077;&#1072;&#1083;&#1080;&#1079;&#1072;&#1094;&#1080;&#1103;\&#1041;&#1080;&#1079;&#1085;&#1077;&#1089;-&#1080;&#1076;&#1077;&#1080;\&#1054;&#1073;&#1088;&#1072;&#1073;&#1086;&#1090;&#1072;&#1085;&#1085;&#1099;&#1077;\11.%20&#1043;&#1086;&#1088;&#1086;&#1076;%20&#1058;&#1086;&#1073;&#1086;&#1083;&#1100;&#1089;&#1082;.%20&#1041;&#1080;&#1079;&#1085;&#1077;&#1089;-&#1080;&#1076;&#1077;&#1080;%20(&#1054;&#1090;&#1074;&#1077;&#1090;&#1099;)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rgbClr val="FFC000"/>
                </a:solidFill>
                <a:latin typeface="+mn-lt"/>
                <a:ea typeface="+mn-ea"/>
                <a:cs typeface="+mn-cs"/>
              </a:defRPr>
            </a:pPr>
            <a:r>
              <a:rPr lang="ru-RU" sz="2000" b="1">
                <a:solidFill>
                  <a:srgbClr val="FFC000"/>
                </a:solidFill>
              </a:rPr>
              <a:t>Распределение бизнес-идей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rgbClr val="FFC000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xVal>
            <c:numRef>
              <c:f>Лист1!$D$6:$D$45</c:f>
              <c:numCache>
                <c:formatCode>0.000</c:formatCode>
                <c:ptCount val="40"/>
                <c:pt idx="0">
                  <c:v>4.7142857142857126</c:v>
                </c:pt>
                <c:pt idx="1">
                  <c:v>4.5714285714285712</c:v>
                </c:pt>
                <c:pt idx="2">
                  <c:v>4.357142857142855</c:v>
                </c:pt>
                <c:pt idx="3">
                  <c:v>4.2857142857142874</c:v>
                </c:pt>
                <c:pt idx="4">
                  <c:v>4.2142857142857126</c:v>
                </c:pt>
                <c:pt idx="5">
                  <c:v>4.4285714285714288</c:v>
                </c:pt>
                <c:pt idx="6">
                  <c:v>4.5</c:v>
                </c:pt>
                <c:pt idx="7">
                  <c:v>4.2142857142857126</c:v>
                </c:pt>
                <c:pt idx="8">
                  <c:v>4.2857142857142874</c:v>
                </c:pt>
                <c:pt idx="9">
                  <c:v>4.357142857142855</c:v>
                </c:pt>
                <c:pt idx="10">
                  <c:v>4.2142857142857126</c:v>
                </c:pt>
                <c:pt idx="11">
                  <c:v>3.8571428571428572</c:v>
                </c:pt>
                <c:pt idx="12">
                  <c:v>4.2142857142857126</c:v>
                </c:pt>
                <c:pt idx="13">
                  <c:v>4.0714285714285712</c:v>
                </c:pt>
                <c:pt idx="14">
                  <c:v>4.1428571428571415</c:v>
                </c:pt>
                <c:pt idx="15">
                  <c:v>4.4285714285714288</c:v>
                </c:pt>
                <c:pt idx="16">
                  <c:v>3.9285714285714293</c:v>
                </c:pt>
                <c:pt idx="17">
                  <c:v>3.7857142857142856</c:v>
                </c:pt>
                <c:pt idx="18">
                  <c:v>4.1428571428571415</c:v>
                </c:pt>
                <c:pt idx="19">
                  <c:v>3.8571428571428572</c:v>
                </c:pt>
                <c:pt idx="20">
                  <c:v>3.8571428571428572</c:v>
                </c:pt>
                <c:pt idx="21">
                  <c:v>3.7857142857142856</c:v>
                </c:pt>
                <c:pt idx="22">
                  <c:v>3.9285714285714293</c:v>
                </c:pt>
                <c:pt idx="23">
                  <c:v>3.7857142857142856</c:v>
                </c:pt>
                <c:pt idx="24">
                  <c:v>3.9285714285714293</c:v>
                </c:pt>
                <c:pt idx="25">
                  <c:v>3.7142857142857144</c:v>
                </c:pt>
                <c:pt idx="26">
                  <c:v>3.5</c:v>
                </c:pt>
                <c:pt idx="27">
                  <c:v>3.6428571428571432</c:v>
                </c:pt>
                <c:pt idx="28">
                  <c:v>3.5</c:v>
                </c:pt>
                <c:pt idx="29">
                  <c:v>3.8571428571428572</c:v>
                </c:pt>
                <c:pt idx="30">
                  <c:v>3.7857142857142856</c:v>
                </c:pt>
                <c:pt idx="31">
                  <c:v>3.6428571428571432</c:v>
                </c:pt>
                <c:pt idx="32">
                  <c:v>3.5714285714285707</c:v>
                </c:pt>
                <c:pt idx="33">
                  <c:v>3.4285714285714293</c:v>
                </c:pt>
                <c:pt idx="34">
                  <c:v>3.6428571428571432</c:v>
                </c:pt>
                <c:pt idx="35">
                  <c:v>3.7142857142857144</c:v>
                </c:pt>
                <c:pt idx="36">
                  <c:v>3.5</c:v>
                </c:pt>
                <c:pt idx="37">
                  <c:v>3.2142857142857144</c:v>
                </c:pt>
                <c:pt idx="38">
                  <c:v>3.7857142857142856</c:v>
                </c:pt>
                <c:pt idx="39">
                  <c:v>3.5</c:v>
                </c:pt>
              </c:numCache>
            </c:numRef>
          </c:xVal>
          <c:yVal>
            <c:numRef>
              <c:f>Лист1!$E$6:$E$45</c:f>
              <c:numCache>
                <c:formatCode>0.000</c:formatCode>
                <c:ptCount val="40"/>
                <c:pt idx="0">
                  <c:v>4.357142857142855</c:v>
                </c:pt>
                <c:pt idx="1">
                  <c:v>4</c:v>
                </c:pt>
                <c:pt idx="2">
                  <c:v>3.7857142857142856</c:v>
                </c:pt>
                <c:pt idx="3">
                  <c:v>3.8571428571428572</c:v>
                </c:pt>
                <c:pt idx="4">
                  <c:v>3.8571428571428572</c:v>
                </c:pt>
                <c:pt idx="5">
                  <c:v>3.5</c:v>
                </c:pt>
                <c:pt idx="6">
                  <c:v>3.4285714285714293</c:v>
                </c:pt>
                <c:pt idx="7">
                  <c:v>3.6428571428571432</c:v>
                </c:pt>
                <c:pt idx="8">
                  <c:v>3.5714285714285707</c:v>
                </c:pt>
                <c:pt idx="9">
                  <c:v>3.5</c:v>
                </c:pt>
                <c:pt idx="10">
                  <c:v>3.5714285714285707</c:v>
                </c:pt>
                <c:pt idx="11">
                  <c:v>3.8571428571428572</c:v>
                </c:pt>
                <c:pt idx="12">
                  <c:v>3.5</c:v>
                </c:pt>
                <c:pt idx="13">
                  <c:v>3.6428571428571432</c:v>
                </c:pt>
                <c:pt idx="14">
                  <c:v>3.5</c:v>
                </c:pt>
                <c:pt idx="15">
                  <c:v>3.0714285714285707</c:v>
                </c:pt>
                <c:pt idx="16">
                  <c:v>3.5</c:v>
                </c:pt>
                <c:pt idx="17">
                  <c:v>3.6428571428571432</c:v>
                </c:pt>
                <c:pt idx="18">
                  <c:v>3.2857142857142856</c:v>
                </c:pt>
                <c:pt idx="19">
                  <c:v>3.5714285714285707</c:v>
                </c:pt>
                <c:pt idx="20">
                  <c:v>3.4285714285714293</c:v>
                </c:pt>
                <c:pt idx="21">
                  <c:v>3.5</c:v>
                </c:pt>
                <c:pt idx="22">
                  <c:v>3.3571428571428572</c:v>
                </c:pt>
                <c:pt idx="23">
                  <c:v>3.4285714285714293</c:v>
                </c:pt>
                <c:pt idx="24">
                  <c:v>3.2857142857142856</c:v>
                </c:pt>
                <c:pt idx="25">
                  <c:v>3.4285714285714293</c:v>
                </c:pt>
                <c:pt idx="26">
                  <c:v>3.5714285714285707</c:v>
                </c:pt>
                <c:pt idx="27">
                  <c:v>3.4285714285714293</c:v>
                </c:pt>
                <c:pt idx="28">
                  <c:v>3.5</c:v>
                </c:pt>
                <c:pt idx="29">
                  <c:v>3.1428571428571432</c:v>
                </c:pt>
                <c:pt idx="30">
                  <c:v>3.2142857142857144</c:v>
                </c:pt>
                <c:pt idx="31">
                  <c:v>3.2142857142857144</c:v>
                </c:pt>
                <c:pt idx="32">
                  <c:v>3.2142857142857144</c:v>
                </c:pt>
                <c:pt idx="33">
                  <c:v>3.3571428571428572</c:v>
                </c:pt>
                <c:pt idx="34">
                  <c:v>3.0714285714285707</c:v>
                </c:pt>
                <c:pt idx="35">
                  <c:v>2.9285714285714293</c:v>
                </c:pt>
                <c:pt idx="36">
                  <c:v>3.1428571428571432</c:v>
                </c:pt>
                <c:pt idx="37">
                  <c:v>3.3571428571428572</c:v>
                </c:pt>
                <c:pt idx="38">
                  <c:v>2.7142857142857144</c:v>
                </c:pt>
                <c:pt idx="39">
                  <c:v>2.9285714285714293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79FE-4B6F-A1A7-1C51AD6AC3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39583872"/>
        <c:axId val="139585408"/>
      </c:scatterChart>
      <c:valAx>
        <c:axId val="139583872"/>
        <c:scaling>
          <c:orientation val="minMax"/>
          <c:max val="5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FFC00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9585408"/>
        <c:crosses val="autoZero"/>
        <c:crossBetween val="midCat"/>
      </c:valAx>
      <c:valAx>
        <c:axId val="139585408"/>
        <c:scaling>
          <c:orientation val="minMax"/>
          <c:max val="5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FFC00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958387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B301E14B-54B7-45C1-9A3C-E41E57B93E5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8940" cy="341026"/>
          </a:xfrm>
          <a:prstGeom prst="rect">
            <a:avLst/>
          </a:prstGeom>
        </p:spPr>
        <p:txBody>
          <a:bodyPr vert="horz" lIns="83503" tIns="41752" rIns="83503" bIns="41752" rtlCol="0"/>
          <a:lstStyle>
            <a:lvl1pPr algn="l">
              <a:defRPr sz="11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60DA6F8-6CE9-4D06-B8E5-D147785C018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593845" y="0"/>
            <a:ext cx="4277474" cy="341026"/>
          </a:xfrm>
          <a:prstGeom prst="rect">
            <a:avLst/>
          </a:prstGeom>
        </p:spPr>
        <p:txBody>
          <a:bodyPr vert="horz" lIns="83503" tIns="41752" rIns="83503" bIns="41752" rtlCol="0"/>
          <a:lstStyle>
            <a:lvl1pPr algn="r">
              <a:defRPr sz="1100"/>
            </a:lvl1pPr>
          </a:lstStyle>
          <a:p>
            <a:fld id="{D59886AE-6448-4BC3-ADB2-89C8559181E2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6A5E972-6B55-4F41-966E-5068A7C888F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456650"/>
            <a:ext cx="4278940" cy="341025"/>
          </a:xfrm>
          <a:prstGeom prst="rect">
            <a:avLst/>
          </a:prstGeom>
        </p:spPr>
        <p:txBody>
          <a:bodyPr vert="horz" lIns="83503" tIns="41752" rIns="83503" bIns="41752" rtlCol="0" anchor="b"/>
          <a:lstStyle>
            <a:lvl1pPr algn="l">
              <a:defRPr sz="11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50CAD19-E280-4D50-A2DC-50B70D2271C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593845" y="6456650"/>
            <a:ext cx="4277474" cy="341025"/>
          </a:xfrm>
          <a:prstGeom prst="rect">
            <a:avLst/>
          </a:prstGeom>
        </p:spPr>
        <p:txBody>
          <a:bodyPr vert="horz" lIns="83503" tIns="41752" rIns="83503" bIns="41752" rtlCol="0" anchor="b"/>
          <a:lstStyle>
            <a:lvl1pPr algn="r">
              <a:defRPr sz="1100"/>
            </a:lvl1pPr>
          </a:lstStyle>
          <a:p>
            <a:fld id="{8C06396E-933E-40C4-9731-1C6041D461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19141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8940" cy="341026"/>
          </a:xfrm>
          <a:prstGeom prst="rect">
            <a:avLst/>
          </a:prstGeom>
        </p:spPr>
        <p:txBody>
          <a:bodyPr vert="horz" lIns="83503" tIns="41752" rIns="83503" bIns="41752" rtlCol="0"/>
          <a:lstStyle>
            <a:lvl1pPr algn="l">
              <a:defRPr sz="11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593845" y="0"/>
            <a:ext cx="4277474" cy="341026"/>
          </a:xfrm>
          <a:prstGeom prst="rect">
            <a:avLst/>
          </a:prstGeom>
        </p:spPr>
        <p:txBody>
          <a:bodyPr vert="horz" lIns="83503" tIns="41752" rIns="83503" bIns="41752" rtlCol="0"/>
          <a:lstStyle>
            <a:lvl1pPr algn="r">
              <a:defRPr sz="1100"/>
            </a:lvl1pPr>
          </a:lstStyle>
          <a:p>
            <a:fld id="{115CFA51-6EFD-47F3-882F-D4452498096F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316288" y="850900"/>
            <a:ext cx="3241675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3503" tIns="41752" rIns="83503" bIns="41752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88012" y="3271845"/>
            <a:ext cx="7898227" cy="2676834"/>
          </a:xfrm>
          <a:prstGeom prst="rect">
            <a:avLst/>
          </a:prstGeom>
        </p:spPr>
        <p:txBody>
          <a:bodyPr vert="horz" lIns="83503" tIns="41752" rIns="83503" bIns="41752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456650"/>
            <a:ext cx="4278940" cy="341025"/>
          </a:xfrm>
          <a:prstGeom prst="rect">
            <a:avLst/>
          </a:prstGeom>
        </p:spPr>
        <p:txBody>
          <a:bodyPr vert="horz" lIns="83503" tIns="41752" rIns="83503" bIns="41752" rtlCol="0" anchor="b"/>
          <a:lstStyle>
            <a:lvl1pPr algn="l">
              <a:defRPr sz="11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593845" y="6456650"/>
            <a:ext cx="4277474" cy="341025"/>
          </a:xfrm>
          <a:prstGeom prst="rect">
            <a:avLst/>
          </a:prstGeom>
        </p:spPr>
        <p:txBody>
          <a:bodyPr vert="horz" lIns="83503" tIns="41752" rIns="83503" bIns="41752" rtlCol="0" anchor="b"/>
          <a:lstStyle>
            <a:lvl1pPr algn="r">
              <a:defRPr sz="1100"/>
            </a:lvl1pPr>
          </a:lstStyle>
          <a:p>
            <a:fld id="{A7787262-06E7-4FFC-B03F-D3D964B3618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37298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Подробнее о сути </a:t>
            </a:r>
            <a:r>
              <a:rPr lang="ru-RU" dirty="0" err="1"/>
              <a:t>джоп</a:t>
            </a:r>
            <a:r>
              <a:rPr lang="ru-RU" dirty="0"/>
              <a:t> </a:t>
            </a:r>
            <a:r>
              <a:rPr lang="ru-RU" dirty="0" err="1"/>
              <a:t>шопов</a:t>
            </a:r>
            <a:r>
              <a:rPr lang="ru-RU" dirty="0"/>
              <a:t> тут: </a:t>
            </a:r>
            <a:r>
              <a:rPr lang="en-US" dirty="0"/>
              <a:t>https://wkazarin.ru/2019/06/29/job-shop-part-one-what-is-job-shop/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835030">
              <a:defRPr/>
            </a:pPr>
            <a:fld id="{A7787262-06E7-4FFC-B03F-D3D964B36180}" type="slidenum">
              <a:rPr lang="ru-RU">
                <a:solidFill>
                  <a:prstClr val="black"/>
                </a:solidFill>
                <a:latin typeface="Calibri" panose="020F0502020204030204"/>
              </a:rPr>
              <a:pPr defTabSz="835030">
                <a:defRPr/>
              </a:pPr>
              <a:t>10</a:t>
            </a:fld>
            <a:endParaRPr lang="ru-RU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2114096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835030">
              <a:defRPr/>
            </a:pPr>
            <a:fld id="{A7787262-06E7-4FFC-B03F-D3D964B36180}" type="slidenum">
              <a:rPr lang="ru-RU">
                <a:solidFill>
                  <a:prstClr val="black"/>
                </a:solidFill>
                <a:latin typeface="Calibri" panose="020F0502020204030204"/>
              </a:rPr>
              <a:pPr defTabSz="835030">
                <a:defRPr/>
              </a:pPr>
              <a:t>13</a:t>
            </a:fld>
            <a:endParaRPr lang="ru-RU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8505855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835030">
              <a:defRPr/>
            </a:pPr>
            <a:fld id="{A7787262-06E7-4FFC-B03F-D3D964B36180}" type="slidenum">
              <a:rPr lang="ru-RU">
                <a:solidFill>
                  <a:prstClr val="black"/>
                </a:solidFill>
                <a:latin typeface="Calibri" panose="020F0502020204030204"/>
              </a:rPr>
              <a:pPr defTabSz="835030">
                <a:defRPr/>
              </a:pPr>
              <a:t>15</a:t>
            </a:fld>
            <a:endParaRPr lang="ru-RU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6488730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204913" y="1027113"/>
            <a:ext cx="3922712" cy="2773362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417515">
              <a:defRPr/>
            </a:pPr>
            <a:fld id="{B2C3254E-037F-4821-BC03-202D938AEA0F}" type="slidenum">
              <a:rPr lang="ru-RU">
                <a:solidFill>
                  <a:prstClr val="black"/>
                </a:solidFill>
                <a:latin typeface="Calibri" panose="020F0502020204030204"/>
              </a:rPr>
              <a:pPr defTabSz="417515">
                <a:defRPr/>
              </a:pPr>
              <a:t>22</a:t>
            </a:fld>
            <a:endParaRPr lang="ru-RU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667251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image" Target="../media/image38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34" Type="http://schemas.openxmlformats.org/officeDocument/2006/relationships/image" Target="../media/image33.png"/><Relationship Id="rId42" Type="http://schemas.openxmlformats.org/officeDocument/2006/relationships/image" Target="../media/image41.png"/><Relationship Id="rId47" Type="http://schemas.openxmlformats.org/officeDocument/2006/relationships/image" Target="../media/image46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image" Target="../media/image32.png"/><Relationship Id="rId38" Type="http://schemas.openxmlformats.org/officeDocument/2006/relationships/image" Target="../media/image37.png"/><Relationship Id="rId46" Type="http://schemas.openxmlformats.org/officeDocument/2006/relationships/image" Target="../media/image45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8.png"/><Relationship Id="rId41" Type="http://schemas.openxmlformats.org/officeDocument/2006/relationships/image" Target="../media/image4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37" Type="http://schemas.openxmlformats.org/officeDocument/2006/relationships/image" Target="../media/image36.png"/><Relationship Id="rId40" Type="http://schemas.openxmlformats.org/officeDocument/2006/relationships/image" Target="../media/image39.png"/><Relationship Id="rId45" Type="http://schemas.openxmlformats.org/officeDocument/2006/relationships/image" Target="../media/image44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36" Type="http://schemas.openxmlformats.org/officeDocument/2006/relationships/image" Target="../media/image35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4" Type="http://schemas.openxmlformats.org/officeDocument/2006/relationships/image" Target="../media/image43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image" Target="../media/image29.png"/><Relationship Id="rId35" Type="http://schemas.openxmlformats.org/officeDocument/2006/relationships/image" Target="../media/image34.png"/><Relationship Id="rId43" Type="http://schemas.openxmlformats.org/officeDocument/2006/relationships/image" Target="../media/image42.png"/><Relationship Id="rId48" Type="http://schemas.openxmlformats.org/officeDocument/2006/relationships/image" Target="../media/image47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123D7-FD27-4EE7-8AA2-C0103EEA3D63}" type="datetime1">
              <a:rPr lang="en-US" smtClean="0"/>
              <a:pPr/>
              <a:t>12/12/2023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2B2F32"/>
                </a:solidFill>
                <a:latin typeface="Montserrat"/>
                <a:cs typeface="Montserrat"/>
              </a:defRPr>
            </a:lvl1pPr>
          </a:lstStyle>
          <a:p>
            <a:pPr marL="62230">
              <a:lnSpc>
                <a:spcPct val="100000"/>
              </a:lnSpc>
              <a:spcBef>
                <a:spcPts val="210"/>
              </a:spcBef>
            </a:pPr>
            <a:fld id="{81D60167-4931-47E6-BA6A-407CBD079E47}" type="slidenum">
              <a:rPr dirty="0"/>
              <a:pPr marL="62230">
                <a:lnSpc>
                  <a:spcPct val="100000"/>
                </a:lnSpc>
                <a:spcBef>
                  <a:spcPts val="210"/>
                </a:spcBef>
              </a:pPr>
              <a:t>‹#›</a:t>
            </a:fld>
            <a:r>
              <a:rPr dirty="0"/>
              <a:t>.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Montserrat ExtraBold"/>
                <a:cs typeface="Montserrat Extra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231F20"/>
                </a:solidFill>
                <a:latin typeface="Montserrat ExtraBold"/>
                <a:cs typeface="Montserrat ExtraBold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81A01D-C2E0-4196-AA2C-068F9957E4A2}" type="datetime1">
              <a:rPr lang="en-US" smtClean="0"/>
              <a:pPr/>
              <a:t>12/12/2023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2B2F32"/>
                </a:solidFill>
                <a:latin typeface="Montserrat"/>
                <a:cs typeface="Montserrat"/>
              </a:defRPr>
            </a:lvl1pPr>
          </a:lstStyle>
          <a:p>
            <a:pPr marL="62230">
              <a:lnSpc>
                <a:spcPct val="100000"/>
              </a:lnSpc>
              <a:spcBef>
                <a:spcPts val="210"/>
              </a:spcBef>
            </a:pPr>
            <a:fld id="{81D60167-4931-47E6-BA6A-407CBD079E47}" type="slidenum">
              <a:rPr dirty="0"/>
              <a:pPr marL="62230">
                <a:lnSpc>
                  <a:spcPct val="100000"/>
                </a:lnSpc>
                <a:spcBef>
                  <a:spcPts val="210"/>
                </a:spcBef>
              </a:pPr>
              <a:t>‹#›</a:t>
            </a:fld>
            <a:r>
              <a:rPr dirty="0"/>
              <a:t>.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023305" y="4952672"/>
            <a:ext cx="4774565" cy="764540"/>
          </a:xfrm>
          <a:custGeom>
            <a:avLst/>
            <a:gdLst/>
            <a:ahLst/>
            <a:cxnLst/>
            <a:rect l="l" t="t" r="r" b="b"/>
            <a:pathLst>
              <a:path w="4774565" h="764539">
                <a:moveTo>
                  <a:pt x="4773942" y="0"/>
                </a:moveTo>
                <a:lnTo>
                  <a:pt x="0" y="1727"/>
                </a:lnTo>
                <a:lnTo>
                  <a:pt x="0" y="764451"/>
                </a:lnTo>
                <a:lnTo>
                  <a:pt x="4098124" y="763790"/>
                </a:lnTo>
                <a:lnTo>
                  <a:pt x="4773942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496763" y="4900597"/>
            <a:ext cx="876935" cy="876935"/>
          </a:xfrm>
          <a:custGeom>
            <a:avLst/>
            <a:gdLst/>
            <a:ahLst/>
            <a:cxnLst/>
            <a:rect l="l" t="t" r="r" b="b"/>
            <a:pathLst>
              <a:path w="876935" h="876935">
                <a:moveTo>
                  <a:pt x="436803" y="0"/>
                </a:moveTo>
                <a:lnTo>
                  <a:pt x="389067" y="2719"/>
                </a:lnTo>
                <a:lnTo>
                  <a:pt x="342836" y="10397"/>
                </a:lnTo>
                <a:lnTo>
                  <a:pt x="298375" y="22767"/>
                </a:lnTo>
                <a:lnTo>
                  <a:pt x="255952" y="39560"/>
                </a:lnTo>
                <a:lnTo>
                  <a:pt x="215834" y="60508"/>
                </a:lnTo>
                <a:lnTo>
                  <a:pt x="178286" y="85344"/>
                </a:lnTo>
                <a:lnTo>
                  <a:pt x="143575" y="113798"/>
                </a:lnTo>
                <a:lnTo>
                  <a:pt x="111967" y="145603"/>
                </a:lnTo>
                <a:lnTo>
                  <a:pt x="83730" y="180490"/>
                </a:lnTo>
                <a:lnTo>
                  <a:pt x="59129" y="218192"/>
                </a:lnTo>
                <a:lnTo>
                  <a:pt x="38431" y="258440"/>
                </a:lnTo>
                <a:lnTo>
                  <a:pt x="21903" y="300967"/>
                </a:lnTo>
                <a:lnTo>
                  <a:pt x="9810" y="345503"/>
                </a:lnTo>
                <a:lnTo>
                  <a:pt x="2420" y="391782"/>
                </a:lnTo>
                <a:lnTo>
                  <a:pt x="0" y="439534"/>
                </a:lnTo>
                <a:lnTo>
                  <a:pt x="2721" y="487270"/>
                </a:lnTo>
                <a:lnTo>
                  <a:pt x="10402" y="533501"/>
                </a:lnTo>
                <a:lnTo>
                  <a:pt x="22774" y="577961"/>
                </a:lnTo>
                <a:lnTo>
                  <a:pt x="39570" y="620383"/>
                </a:lnTo>
                <a:lnTo>
                  <a:pt x="60520" y="660501"/>
                </a:lnTo>
                <a:lnTo>
                  <a:pt x="85357" y="698048"/>
                </a:lnTo>
                <a:lnTo>
                  <a:pt x="113813" y="732758"/>
                </a:lnTo>
                <a:lnTo>
                  <a:pt x="145619" y="764365"/>
                </a:lnTo>
                <a:lnTo>
                  <a:pt x="180508" y="792602"/>
                </a:lnTo>
                <a:lnTo>
                  <a:pt x="218210" y="817203"/>
                </a:lnTo>
                <a:lnTo>
                  <a:pt x="258458" y="837901"/>
                </a:lnTo>
                <a:lnTo>
                  <a:pt x="300984" y="854430"/>
                </a:lnTo>
                <a:lnTo>
                  <a:pt x="345520" y="866523"/>
                </a:lnTo>
                <a:lnTo>
                  <a:pt x="391797" y="873914"/>
                </a:lnTo>
                <a:lnTo>
                  <a:pt x="439547" y="876338"/>
                </a:lnTo>
                <a:lnTo>
                  <a:pt x="487280" y="873616"/>
                </a:lnTo>
                <a:lnTo>
                  <a:pt x="533510" y="865936"/>
                </a:lnTo>
                <a:lnTo>
                  <a:pt x="577968" y="853564"/>
                </a:lnTo>
                <a:lnTo>
                  <a:pt x="620390" y="836769"/>
                </a:lnTo>
                <a:lnTo>
                  <a:pt x="660507" y="815820"/>
                </a:lnTo>
                <a:lnTo>
                  <a:pt x="698054" y="790983"/>
                </a:lnTo>
                <a:lnTo>
                  <a:pt x="732764" y="762528"/>
                </a:lnTo>
                <a:lnTo>
                  <a:pt x="764371" y="730723"/>
                </a:lnTo>
                <a:lnTo>
                  <a:pt x="792608" y="695835"/>
                </a:lnTo>
                <a:lnTo>
                  <a:pt x="817209" y="658133"/>
                </a:lnTo>
                <a:lnTo>
                  <a:pt x="837906" y="617884"/>
                </a:lnTo>
                <a:lnTo>
                  <a:pt x="854435" y="575358"/>
                </a:lnTo>
                <a:lnTo>
                  <a:pt x="866527" y="530821"/>
                </a:lnTo>
                <a:lnTo>
                  <a:pt x="873917" y="484543"/>
                </a:lnTo>
                <a:lnTo>
                  <a:pt x="876338" y="436791"/>
                </a:lnTo>
                <a:lnTo>
                  <a:pt x="873616" y="389055"/>
                </a:lnTo>
                <a:lnTo>
                  <a:pt x="865936" y="342823"/>
                </a:lnTo>
                <a:lnTo>
                  <a:pt x="853564" y="298364"/>
                </a:lnTo>
                <a:lnTo>
                  <a:pt x="836770" y="255942"/>
                </a:lnTo>
                <a:lnTo>
                  <a:pt x="815820" y="215824"/>
                </a:lnTo>
                <a:lnTo>
                  <a:pt x="790984" y="178277"/>
                </a:lnTo>
                <a:lnTo>
                  <a:pt x="762530" y="143568"/>
                </a:lnTo>
                <a:lnTo>
                  <a:pt x="730725" y="111961"/>
                </a:lnTo>
                <a:lnTo>
                  <a:pt x="695838" y="83725"/>
                </a:lnTo>
                <a:lnTo>
                  <a:pt x="658137" y="59126"/>
                </a:lnTo>
                <a:lnTo>
                  <a:pt x="617889" y="38429"/>
                </a:lnTo>
                <a:lnTo>
                  <a:pt x="575364" y="21901"/>
                </a:lnTo>
                <a:lnTo>
                  <a:pt x="530829" y="9810"/>
                </a:lnTo>
                <a:lnTo>
                  <a:pt x="484553" y="2420"/>
                </a:lnTo>
                <a:lnTo>
                  <a:pt x="436803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797402" y="5085356"/>
            <a:ext cx="391160" cy="384810"/>
          </a:xfrm>
          <a:custGeom>
            <a:avLst/>
            <a:gdLst/>
            <a:ahLst/>
            <a:cxnLst/>
            <a:rect l="l" t="t" r="r" b="b"/>
            <a:pathLst>
              <a:path w="391159" h="384810">
                <a:moveTo>
                  <a:pt x="137502" y="0"/>
                </a:moveTo>
                <a:lnTo>
                  <a:pt x="100200" y="2725"/>
                </a:lnTo>
                <a:lnTo>
                  <a:pt x="64593" y="10644"/>
                </a:lnTo>
                <a:lnTo>
                  <a:pt x="31066" y="23365"/>
                </a:lnTo>
                <a:lnTo>
                  <a:pt x="0" y="40500"/>
                </a:lnTo>
                <a:lnTo>
                  <a:pt x="354279" y="384682"/>
                </a:lnTo>
                <a:lnTo>
                  <a:pt x="369806" y="354774"/>
                </a:lnTo>
                <a:lnTo>
                  <a:pt x="381307" y="322705"/>
                </a:lnTo>
                <a:lnTo>
                  <a:pt x="388451" y="288804"/>
                </a:lnTo>
                <a:lnTo>
                  <a:pt x="390906" y="253403"/>
                </a:lnTo>
                <a:lnTo>
                  <a:pt x="386823" y="207856"/>
                </a:lnTo>
                <a:lnTo>
                  <a:pt x="375051" y="164986"/>
                </a:lnTo>
                <a:lnTo>
                  <a:pt x="356306" y="125509"/>
                </a:lnTo>
                <a:lnTo>
                  <a:pt x="331305" y="90142"/>
                </a:lnTo>
                <a:lnTo>
                  <a:pt x="300763" y="59600"/>
                </a:lnTo>
                <a:lnTo>
                  <a:pt x="265396" y="34599"/>
                </a:lnTo>
                <a:lnTo>
                  <a:pt x="225919" y="15854"/>
                </a:lnTo>
                <a:lnTo>
                  <a:pt x="183049" y="4082"/>
                </a:lnTo>
                <a:lnTo>
                  <a:pt x="137502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797402" y="5085356"/>
            <a:ext cx="391160" cy="384810"/>
          </a:xfrm>
          <a:custGeom>
            <a:avLst/>
            <a:gdLst/>
            <a:ahLst/>
            <a:cxnLst/>
            <a:rect l="l" t="t" r="r" b="b"/>
            <a:pathLst>
              <a:path w="391159" h="384810">
                <a:moveTo>
                  <a:pt x="354279" y="384682"/>
                </a:moveTo>
                <a:lnTo>
                  <a:pt x="369806" y="354774"/>
                </a:lnTo>
                <a:lnTo>
                  <a:pt x="381307" y="322705"/>
                </a:lnTo>
                <a:lnTo>
                  <a:pt x="388451" y="288804"/>
                </a:lnTo>
                <a:lnTo>
                  <a:pt x="390906" y="253403"/>
                </a:lnTo>
                <a:lnTo>
                  <a:pt x="386823" y="207856"/>
                </a:lnTo>
                <a:lnTo>
                  <a:pt x="375051" y="164986"/>
                </a:lnTo>
                <a:lnTo>
                  <a:pt x="356306" y="125509"/>
                </a:lnTo>
                <a:lnTo>
                  <a:pt x="331305" y="90142"/>
                </a:lnTo>
                <a:lnTo>
                  <a:pt x="300763" y="59600"/>
                </a:lnTo>
                <a:lnTo>
                  <a:pt x="265396" y="34599"/>
                </a:lnTo>
                <a:lnTo>
                  <a:pt x="225919" y="15854"/>
                </a:lnTo>
                <a:lnTo>
                  <a:pt x="183049" y="4082"/>
                </a:lnTo>
                <a:lnTo>
                  <a:pt x="137502" y="0"/>
                </a:lnTo>
                <a:lnTo>
                  <a:pt x="100200" y="2725"/>
                </a:lnTo>
                <a:lnTo>
                  <a:pt x="64593" y="10644"/>
                </a:lnTo>
                <a:lnTo>
                  <a:pt x="31066" y="23365"/>
                </a:lnTo>
                <a:lnTo>
                  <a:pt x="0" y="40500"/>
                </a:lnTo>
              </a:path>
            </a:pathLst>
          </a:custGeom>
          <a:ln w="29209">
            <a:solidFill>
              <a:srgbClr val="2B2F3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1142389" y="5409280"/>
            <a:ext cx="66040" cy="73025"/>
          </a:xfrm>
          <a:custGeom>
            <a:avLst/>
            <a:gdLst/>
            <a:ahLst/>
            <a:cxnLst/>
            <a:rect l="l" t="t" r="r" b="b"/>
            <a:pathLst>
              <a:path w="66040" h="73025">
                <a:moveTo>
                  <a:pt x="65735" y="32791"/>
                </a:moveTo>
                <a:lnTo>
                  <a:pt x="7251" y="70548"/>
                </a:lnTo>
                <a:lnTo>
                  <a:pt x="4114" y="72567"/>
                </a:lnTo>
                <a:lnTo>
                  <a:pt x="0" y="70332"/>
                </a:lnTo>
                <a:lnTo>
                  <a:pt x="0" y="66611"/>
                </a:lnTo>
                <a:lnTo>
                  <a:pt x="0" y="0"/>
                </a:lnTo>
              </a:path>
            </a:pathLst>
          </a:custGeom>
          <a:ln w="25400">
            <a:solidFill>
              <a:srgbClr val="2B2F3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6052751" y="3864279"/>
            <a:ext cx="3550285" cy="764540"/>
          </a:xfrm>
          <a:custGeom>
            <a:avLst/>
            <a:gdLst/>
            <a:ahLst/>
            <a:cxnLst/>
            <a:rect l="l" t="t" r="r" b="b"/>
            <a:pathLst>
              <a:path w="3550284" h="764539">
                <a:moveTo>
                  <a:pt x="0" y="0"/>
                </a:moveTo>
                <a:lnTo>
                  <a:pt x="675830" y="763790"/>
                </a:lnTo>
                <a:lnTo>
                  <a:pt x="3550221" y="764451"/>
                </a:lnTo>
                <a:lnTo>
                  <a:pt x="3550221" y="1727"/>
                </a:lnTo>
                <a:lnTo>
                  <a:pt x="0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5900355" y="1604200"/>
            <a:ext cx="3890010" cy="764540"/>
          </a:xfrm>
          <a:custGeom>
            <a:avLst/>
            <a:gdLst/>
            <a:ahLst/>
            <a:cxnLst/>
            <a:rect l="l" t="t" r="r" b="b"/>
            <a:pathLst>
              <a:path w="3890009" h="764539">
                <a:moveTo>
                  <a:pt x="0" y="0"/>
                </a:moveTo>
                <a:lnTo>
                  <a:pt x="675830" y="763790"/>
                </a:lnTo>
                <a:lnTo>
                  <a:pt x="3889819" y="764451"/>
                </a:lnTo>
                <a:lnTo>
                  <a:pt x="3889819" y="1727"/>
                </a:lnTo>
                <a:lnTo>
                  <a:pt x="0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6052751" y="2727778"/>
            <a:ext cx="3550285" cy="764540"/>
          </a:xfrm>
          <a:custGeom>
            <a:avLst/>
            <a:gdLst/>
            <a:ahLst/>
            <a:cxnLst/>
            <a:rect l="l" t="t" r="r" b="b"/>
            <a:pathLst>
              <a:path w="3550284" h="764539">
                <a:moveTo>
                  <a:pt x="0" y="0"/>
                </a:moveTo>
                <a:lnTo>
                  <a:pt x="675830" y="763790"/>
                </a:lnTo>
                <a:lnTo>
                  <a:pt x="3550221" y="764451"/>
                </a:lnTo>
                <a:lnTo>
                  <a:pt x="3550221" y="1727"/>
                </a:lnTo>
                <a:lnTo>
                  <a:pt x="0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6052751" y="6089172"/>
            <a:ext cx="3550285" cy="764540"/>
          </a:xfrm>
          <a:custGeom>
            <a:avLst/>
            <a:gdLst/>
            <a:ahLst/>
            <a:cxnLst/>
            <a:rect l="l" t="t" r="r" b="b"/>
            <a:pathLst>
              <a:path w="3550284" h="764540">
                <a:moveTo>
                  <a:pt x="3550221" y="0"/>
                </a:moveTo>
                <a:lnTo>
                  <a:pt x="675830" y="660"/>
                </a:lnTo>
                <a:lnTo>
                  <a:pt x="0" y="764451"/>
                </a:lnTo>
                <a:lnTo>
                  <a:pt x="3550221" y="762723"/>
                </a:lnTo>
                <a:lnTo>
                  <a:pt x="3550221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4956030" y="4952672"/>
            <a:ext cx="4647565" cy="764540"/>
          </a:xfrm>
          <a:custGeom>
            <a:avLst/>
            <a:gdLst/>
            <a:ahLst/>
            <a:cxnLst/>
            <a:rect l="l" t="t" r="r" b="b"/>
            <a:pathLst>
              <a:path w="4647565" h="764539">
                <a:moveTo>
                  <a:pt x="0" y="0"/>
                </a:moveTo>
                <a:lnTo>
                  <a:pt x="675817" y="763790"/>
                </a:lnTo>
                <a:lnTo>
                  <a:pt x="4646942" y="764451"/>
                </a:lnTo>
                <a:lnTo>
                  <a:pt x="4646942" y="1727"/>
                </a:lnTo>
                <a:lnTo>
                  <a:pt x="0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0" y="31838"/>
            <a:ext cx="4060825" cy="4538980"/>
          </a:xfrm>
          <a:custGeom>
            <a:avLst/>
            <a:gdLst/>
            <a:ahLst/>
            <a:cxnLst/>
            <a:rect l="l" t="t" r="r" b="b"/>
            <a:pathLst>
              <a:path w="4060825" h="4538980">
                <a:moveTo>
                  <a:pt x="1086345" y="2832"/>
                </a:moveTo>
                <a:lnTo>
                  <a:pt x="1062443" y="2857"/>
                </a:lnTo>
                <a:lnTo>
                  <a:pt x="0" y="1434020"/>
                </a:lnTo>
                <a:lnTo>
                  <a:pt x="0" y="1466189"/>
                </a:lnTo>
                <a:lnTo>
                  <a:pt x="1086345" y="2832"/>
                </a:lnTo>
                <a:close/>
              </a:path>
              <a:path w="4060825" h="4538980">
                <a:moveTo>
                  <a:pt x="4060685" y="0"/>
                </a:moveTo>
                <a:lnTo>
                  <a:pt x="4001300" y="50"/>
                </a:lnTo>
                <a:lnTo>
                  <a:pt x="3404324" y="204406"/>
                </a:lnTo>
                <a:lnTo>
                  <a:pt x="3472904" y="558"/>
                </a:lnTo>
                <a:lnTo>
                  <a:pt x="3452672" y="571"/>
                </a:lnTo>
                <a:lnTo>
                  <a:pt x="3388233" y="192100"/>
                </a:lnTo>
                <a:lnTo>
                  <a:pt x="3311067" y="711"/>
                </a:lnTo>
                <a:lnTo>
                  <a:pt x="3290366" y="723"/>
                </a:lnTo>
                <a:lnTo>
                  <a:pt x="3377044" y="215722"/>
                </a:lnTo>
                <a:lnTo>
                  <a:pt x="1901507" y="1084453"/>
                </a:lnTo>
                <a:lnTo>
                  <a:pt x="0" y="2203958"/>
                </a:lnTo>
                <a:lnTo>
                  <a:pt x="0" y="2226195"/>
                </a:lnTo>
                <a:lnTo>
                  <a:pt x="3348812" y="254609"/>
                </a:lnTo>
                <a:lnTo>
                  <a:pt x="1244892" y="2879115"/>
                </a:lnTo>
                <a:lnTo>
                  <a:pt x="0" y="4432033"/>
                </a:lnTo>
                <a:lnTo>
                  <a:pt x="0" y="4462704"/>
                </a:lnTo>
                <a:lnTo>
                  <a:pt x="753935" y="3522218"/>
                </a:lnTo>
                <a:lnTo>
                  <a:pt x="3373323" y="254736"/>
                </a:lnTo>
                <a:lnTo>
                  <a:pt x="2750172" y="3898392"/>
                </a:lnTo>
                <a:lnTo>
                  <a:pt x="0" y="4519168"/>
                </a:lnTo>
                <a:lnTo>
                  <a:pt x="0" y="4538815"/>
                </a:lnTo>
                <a:lnTo>
                  <a:pt x="2763570" y="3915029"/>
                </a:lnTo>
                <a:lnTo>
                  <a:pt x="2768003" y="3907929"/>
                </a:lnTo>
                <a:lnTo>
                  <a:pt x="3392792" y="254673"/>
                </a:lnTo>
                <a:lnTo>
                  <a:pt x="3397516" y="227025"/>
                </a:lnTo>
                <a:lnTo>
                  <a:pt x="3463531" y="204406"/>
                </a:lnTo>
                <a:lnTo>
                  <a:pt x="4060685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2748356" y="30187"/>
            <a:ext cx="7943850" cy="7529830"/>
          </a:xfrm>
          <a:custGeom>
            <a:avLst/>
            <a:gdLst/>
            <a:ahLst/>
            <a:cxnLst/>
            <a:rect l="l" t="t" r="r" b="b"/>
            <a:pathLst>
              <a:path w="7943850" h="7529830">
                <a:moveTo>
                  <a:pt x="7943634" y="5328780"/>
                </a:moveTo>
                <a:lnTo>
                  <a:pt x="5632577" y="5187124"/>
                </a:lnTo>
                <a:lnTo>
                  <a:pt x="5303050" y="5166919"/>
                </a:lnTo>
                <a:lnTo>
                  <a:pt x="5299151" y="4961661"/>
                </a:lnTo>
                <a:lnTo>
                  <a:pt x="5282984" y="4111955"/>
                </a:lnTo>
                <a:lnTo>
                  <a:pt x="5282984" y="5167261"/>
                </a:lnTo>
                <a:lnTo>
                  <a:pt x="3479203" y="5321744"/>
                </a:lnTo>
                <a:lnTo>
                  <a:pt x="3750665" y="5085893"/>
                </a:lnTo>
                <a:lnTo>
                  <a:pt x="5142509" y="3876675"/>
                </a:lnTo>
                <a:lnTo>
                  <a:pt x="5282984" y="5167261"/>
                </a:lnTo>
                <a:lnTo>
                  <a:pt x="5282984" y="4111955"/>
                </a:lnTo>
                <a:lnTo>
                  <a:pt x="5279923" y="3951084"/>
                </a:lnTo>
                <a:lnTo>
                  <a:pt x="5279923" y="4961407"/>
                </a:lnTo>
                <a:lnTo>
                  <a:pt x="5161839" y="3876637"/>
                </a:lnTo>
                <a:lnTo>
                  <a:pt x="5159895" y="3858780"/>
                </a:lnTo>
                <a:lnTo>
                  <a:pt x="5254612" y="3630714"/>
                </a:lnTo>
                <a:lnTo>
                  <a:pt x="5279923" y="4961407"/>
                </a:lnTo>
                <a:lnTo>
                  <a:pt x="5279923" y="3951084"/>
                </a:lnTo>
                <a:lnTo>
                  <a:pt x="5273827" y="3630688"/>
                </a:lnTo>
                <a:lnTo>
                  <a:pt x="5272989" y="3586721"/>
                </a:lnTo>
                <a:lnTo>
                  <a:pt x="5273383" y="3585883"/>
                </a:lnTo>
                <a:lnTo>
                  <a:pt x="5273357" y="3585553"/>
                </a:lnTo>
                <a:lnTo>
                  <a:pt x="5273929" y="3584181"/>
                </a:lnTo>
                <a:lnTo>
                  <a:pt x="5273383" y="3582352"/>
                </a:lnTo>
                <a:lnTo>
                  <a:pt x="5277116" y="3558540"/>
                </a:lnTo>
                <a:lnTo>
                  <a:pt x="5806325" y="172504"/>
                </a:lnTo>
                <a:lnTo>
                  <a:pt x="6910578" y="1842579"/>
                </a:lnTo>
                <a:lnTo>
                  <a:pt x="6911416" y="1846275"/>
                </a:lnTo>
                <a:lnTo>
                  <a:pt x="6913943" y="1847697"/>
                </a:lnTo>
                <a:lnTo>
                  <a:pt x="6914540" y="1848586"/>
                </a:lnTo>
                <a:lnTo>
                  <a:pt x="6917791" y="1850212"/>
                </a:lnTo>
                <a:lnTo>
                  <a:pt x="6918363" y="1850186"/>
                </a:lnTo>
                <a:lnTo>
                  <a:pt x="6920471" y="1851380"/>
                </a:lnTo>
                <a:lnTo>
                  <a:pt x="6926212" y="1849882"/>
                </a:lnTo>
                <a:lnTo>
                  <a:pt x="6927253" y="1848180"/>
                </a:lnTo>
                <a:lnTo>
                  <a:pt x="6927583" y="1847964"/>
                </a:lnTo>
                <a:lnTo>
                  <a:pt x="6928917" y="1845449"/>
                </a:lnTo>
                <a:lnTo>
                  <a:pt x="7113054" y="1541767"/>
                </a:lnTo>
                <a:lnTo>
                  <a:pt x="7289355" y="1251013"/>
                </a:lnTo>
                <a:lnTo>
                  <a:pt x="7291489" y="1246543"/>
                </a:lnTo>
                <a:lnTo>
                  <a:pt x="7290549" y="1241818"/>
                </a:lnTo>
                <a:lnTo>
                  <a:pt x="7287196" y="1239024"/>
                </a:lnTo>
                <a:lnTo>
                  <a:pt x="7283234" y="1235659"/>
                </a:lnTo>
                <a:lnTo>
                  <a:pt x="7268540" y="1223213"/>
                </a:lnTo>
                <a:lnTo>
                  <a:pt x="7268540" y="1248346"/>
                </a:lnTo>
                <a:lnTo>
                  <a:pt x="7090651" y="1541691"/>
                </a:lnTo>
                <a:lnTo>
                  <a:pt x="7253592" y="1235671"/>
                </a:lnTo>
                <a:lnTo>
                  <a:pt x="7268540" y="1248346"/>
                </a:lnTo>
                <a:lnTo>
                  <a:pt x="7268540" y="1223213"/>
                </a:lnTo>
                <a:lnTo>
                  <a:pt x="7260260" y="1216190"/>
                </a:lnTo>
                <a:lnTo>
                  <a:pt x="7260145" y="1215656"/>
                </a:lnTo>
                <a:lnTo>
                  <a:pt x="7256564" y="1213053"/>
                </a:lnTo>
                <a:lnTo>
                  <a:pt x="7256424" y="1212938"/>
                </a:lnTo>
                <a:lnTo>
                  <a:pt x="7254722" y="1211478"/>
                </a:lnTo>
                <a:lnTo>
                  <a:pt x="7254291" y="1211376"/>
                </a:lnTo>
                <a:lnTo>
                  <a:pt x="7238352" y="1199578"/>
                </a:lnTo>
                <a:lnTo>
                  <a:pt x="7238352" y="1223403"/>
                </a:lnTo>
                <a:lnTo>
                  <a:pt x="6919773" y="1821764"/>
                </a:lnTo>
                <a:lnTo>
                  <a:pt x="5838660" y="186664"/>
                </a:lnTo>
                <a:lnTo>
                  <a:pt x="7238352" y="1223403"/>
                </a:lnTo>
                <a:lnTo>
                  <a:pt x="7238352" y="1199578"/>
                </a:lnTo>
                <a:lnTo>
                  <a:pt x="5870905" y="186664"/>
                </a:lnTo>
                <a:lnTo>
                  <a:pt x="5807189" y="139484"/>
                </a:lnTo>
                <a:lnTo>
                  <a:pt x="5805957" y="138061"/>
                </a:lnTo>
                <a:lnTo>
                  <a:pt x="5804420" y="137426"/>
                </a:lnTo>
                <a:lnTo>
                  <a:pt x="5802642" y="136105"/>
                </a:lnTo>
                <a:lnTo>
                  <a:pt x="5797474" y="136410"/>
                </a:lnTo>
                <a:lnTo>
                  <a:pt x="5796686" y="137160"/>
                </a:lnTo>
                <a:lnTo>
                  <a:pt x="5789409" y="137439"/>
                </a:lnTo>
                <a:lnTo>
                  <a:pt x="5789409" y="156603"/>
                </a:lnTo>
                <a:lnTo>
                  <a:pt x="5257711" y="3558540"/>
                </a:lnTo>
                <a:lnTo>
                  <a:pt x="5250929" y="3548164"/>
                </a:lnTo>
                <a:lnTo>
                  <a:pt x="5250929" y="3583317"/>
                </a:lnTo>
                <a:lnTo>
                  <a:pt x="5236718" y="3597033"/>
                </a:lnTo>
                <a:lnTo>
                  <a:pt x="5236718" y="3623716"/>
                </a:lnTo>
                <a:lnTo>
                  <a:pt x="5142077" y="3851605"/>
                </a:lnTo>
                <a:lnTo>
                  <a:pt x="4442422" y="4459478"/>
                </a:lnTo>
                <a:lnTo>
                  <a:pt x="3721633" y="5085689"/>
                </a:lnTo>
                <a:lnTo>
                  <a:pt x="3879748" y="4933112"/>
                </a:lnTo>
                <a:lnTo>
                  <a:pt x="5236718" y="3623716"/>
                </a:lnTo>
                <a:lnTo>
                  <a:pt x="5236718" y="3597033"/>
                </a:lnTo>
                <a:lnTo>
                  <a:pt x="3458781" y="5312651"/>
                </a:lnTo>
                <a:lnTo>
                  <a:pt x="3096006" y="284619"/>
                </a:lnTo>
                <a:lnTo>
                  <a:pt x="5250929" y="3583317"/>
                </a:lnTo>
                <a:lnTo>
                  <a:pt x="5250929" y="3548164"/>
                </a:lnTo>
                <a:lnTo>
                  <a:pt x="3118929" y="284543"/>
                </a:lnTo>
                <a:lnTo>
                  <a:pt x="3101060" y="257200"/>
                </a:lnTo>
                <a:lnTo>
                  <a:pt x="5789409" y="156603"/>
                </a:lnTo>
                <a:lnTo>
                  <a:pt x="5789409" y="137439"/>
                </a:lnTo>
                <a:lnTo>
                  <a:pt x="3091307" y="238391"/>
                </a:lnTo>
                <a:lnTo>
                  <a:pt x="3086760" y="218617"/>
                </a:lnTo>
                <a:lnTo>
                  <a:pt x="3036443" y="0"/>
                </a:lnTo>
                <a:lnTo>
                  <a:pt x="3016796" y="25"/>
                </a:lnTo>
                <a:lnTo>
                  <a:pt x="3067100" y="218617"/>
                </a:lnTo>
                <a:lnTo>
                  <a:pt x="3063379" y="214998"/>
                </a:lnTo>
                <a:lnTo>
                  <a:pt x="3063379" y="257632"/>
                </a:lnTo>
                <a:lnTo>
                  <a:pt x="25628" y="3874732"/>
                </a:lnTo>
                <a:lnTo>
                  <a:pt x="648779" y="231127"/>
                </a:lnTo>
                <a:lnTo>
                  <a:pt x="2260231" y="248805"/>
                </a:lnTo>
                <a:lnTo>
                  <a:pt x="3063379" y="257632"/>
                </a:lnTo>
                <a:lnTo>
                  <a:pt x="3063379" y="214998"/>
                </a:lnTo>
                <a:lnTo>
                  <a:pt x="2843111" y="190"/>
                </a:lnTo>
                <a:lnTo>
                  <a:pt x="2829382" y="203"/>
                </a:lnTo>
                <a:lnTo>
                  <a:pt x="2815679" y="215"/>
                </a:lnTo>
                <a:lnTo>
                  <a:pt x="3059912" y="238404"/>
                </a:lnTo>
                <a:lnTo>
                  <a:pt x="2994698" y="237693"/>
                </a:lnTo>
                <a:lnTo>
                  <a:pt x="2393772" y="231089"/>
                </a:lnTo>
                <a:lnTo>
                  <a:pt x="2392921" y="231089"/>
                </a:lnTo>
                <a:lnTo>
                  <a:pt x="696544" y="212483"/>
                </a:lnTo>
                <a:lnTo>
                  <a:pt x="1312405" y="1638"/>
                </a:lnTo>
                <a:lnTo>
                  <a:pt x="1252969" y="1701"/>
                </a:lnTo>
                <a:lnTo>
                  <a:pt x="639089" y="211848"/>
                </a:lnTo>
                <a:lnTo>
                  <a:pt x="636104" y="211810"/>
                </a:lnTo>
                <a:lnTo>
                  <a:pt x="633933" y="213563"/>
                </a:lnTo>
                <a:lnTo>
                  <a:pt x="633107" y="213829"/>
                </a:lnTo>
                <a:lnTo>
                  <a:pt x="632650" y="214591"/>
                </a:lnTo>
                <a:lnTo>
                  <a:pt x="631863" y="215226"/>
                </a:lnTo>
                <a:lnTo>
                  <a:pt x="631736" y="216154"/>
                </a:lnTo>
                <a:lnTo>
                  <a:pt x="630478" y="218274"/>
                </a:lnTo>
                <a:lnTo>
                  <a:pt x="630961" y="221437"/>
                </a:lnTo>
                <a:lnTo>
                  <a:pt x="0" y="3910634"/>
                </a:lnTo>
                <a:lnTo>
                  <a:pt x="2222" y="3914851"/>
                </a:lnTo>
                <a:lnTo>
                  <a:pt x="10096" y="3918521"/>
                </a:lnTo>
                <a:lnTo>
                  <a:pt x="14757" y="3917467"/>
                </a:lnTo>
                <a:lnTo>
                  <a:pt x="50647" y="3874732"/>
                </a:lnTo>
                <a:lnTo>
                  <a:pt x="3075863" y="272580"/>
                </a:lnTo>
                <a:lnTo>
                  <a:pt x="3440760" y="5330025"/>
                </a:lnTo>
                <a:lnTo>
                  <a:pt x="3440252" y="5330520"/>
                </a:lnTo>
                <a:lnTo>
                  <a:pt x="3440099" y="5336375"/>
                </a:lnTo>
                <a:lnTo>
                  <a:pt x="3441344" y="5337759"/>
                </a:lnTo>
                <a:lnTo>
                  <a:pt x="3441382" y="5338203"/>
                </a:lnTo>
                <a:lnTo>
                  <a:pt x="3443097" y="5340528"/>
                </a:lnTo>
                <a:lnTo>
                  <a:pt x="3443465" y="5341353"/>
                </a:lnTo>
                <a:lnTo>
                  <a:pt x="3446018" y="5342902"/>
                </a:lnTo>
                <a:lnTo>
                  <a:pt x="3447135" y="5344096"/>
                </a:lnTo>
                <a:lnTo>
                  <a:pt x="3453079" y="5344439"/>
                </a:lnTo>
                <a:lnTo>
                  <a:pt x="3454323" y="5343360"/>
                </a:lnTo>
                <a:lnTo>
                  <a:pt x="3454666" y="5343283"/>
                </a:lnTo>
                <a:lnTo>
                  <a:pt x="3454895" y="5343068"/>
                </a:lnTo>
                <a:lnTo>
                  <a:pt x="3703878" y="5321744"/>
                </a:lnTo>
                <a:lnTo>
                  <a:pt x="5290134" y="5185867"/>
                </a:lnTo>
                <a:lnTo>
                  <a:pt x="7741209" y="7529817"/>
                </a:lnTo>
                <a:lnTo>
                  <a:pt x="7768945" y="7529817"/>
                </a:lnTo>
                <a:lnTo>
                  <a:pt x="5319179" y="5187124"/>
                </a:lnTo>
                <a:lnTo>
                  <a:pt x="7943634" y="5347995"/>
                </a:lnTo>
                <a:lnTo>
                  <a:pt x="7943634" y="532878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0" y="34663"/>
            <a:ext cx="1086485" cy="1463675"/>
          </a:xfrm>
          <a:custGeom>
            <a:avLst/>
            <a:gdLst/>
            <a:ahLst/>
            <a:cxnLst/>
            <a:rect l="l" t="t" r="r" b="b"/>
            <a:pathLst>
              <a:path w="1086485" h="1463675">
                <a:moveTo>
                  <a:pt x="1086321" y="22"/>
                </a:moveTo>
                <a:lnTo>
                  <a:pt x="1062434" y="22"/>
                </a:lnTo>
                <a:lnTo>
                  <a:pt x="0" y="1431178"/>
                </a:lnTo>
                <a:lnTo>
                  <a:pt x="0" y="1463347"/>
                </a:lnTo>
                <a:lnTo>
                  <a:pt x="1086321" y="22"/>
                </a:lnTo>
                <a:close/>
              </a:path>
              <a:path w="1086485" h="1463675">
                <a:moveTo>
                  <a:pt x="1086338" y="0"/>
                </a:moveTo>
                <a:lnTo>
                  <a:pt x="0" y="1036"/>
                </a:lnTo>
                <a:lnTo>
                  <a:pt x="1086321" y="22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6142761" y="5195646"/>
            <a:ext cx="4375150" cy="2364740"/>
          </a:xfrm>
          <a:custGeom>
            <a:avLst/>
            <a:gdLst/>
            <a:ahLst/>
            <a:cxnLst/>
            <a:rect l="l" t="t" r="r" b="b"/>
            <a:pathLst>
              <a:path w="4375150" h="2364740">
                <a:moveTo>
                  <a:pt x="4374540" y="2364359"/>
                </a:moveTo>
                <a:lnTo>
                  <a:pt x="1926539" y="23355"/>
                </a:lnTo>
                <a:lnTo>
                  <a:pt x="1907273" y="4940"/>
                </a:lnTo>
                <a:lnTo>
                  <a:pt x="1906460" y="2946"/>
                </a:lnTo>
                <a:lnTo>
                  <a:pt x="1903006" y="850"/>
                </a:lnTo>
                <a:lnTo>
                  <a:pt x="1902307" y="177"/>
                </a:lnTo>
                <a:lnTo>
                  <a:pt x="1896795" y="0"/>
                </a:lnTo>
                <a:lnTo>
                  <a:pt x="1895360" y="1206"/>
                </a:lnTo>
                <a:lnTo>
                  <a:pt x="1869884" y="3390"/>
                </a:lnTo>
                <a:lnTo>
                  <a:pt x="1869884" y="22593"/>
                </a:lnTo>
                <a:lnTo>
                  <a:pt x="110604" y="1502283"/>
                </a:lnTo>
                <a:lnTo>
                  <a:pt x="20485" y="1578076"/>
                </a:lnTo>
                <a:lnTo>
                  <a:pt x="65595" y="177165"/>
                </a:lnTo>
                <a:lnTo>
                  <a:pt x="1869884" y="22593"/>
                </a:lnTo>
                <a:lnTo>
                  <a:pt x="1869884" y="3390"/>
                </a:lnTo>
                <a:lnTo>
                  <a:pt x="50584" y="159181"/>
                </a:lnTo>
                <a:lnTo>
                  <a:pt x="46812" y="163080"/>
                </a:lnTo>
                <a:lnTo>
                  <a:pt x="46697" y="168033"/>
                </a:lnTo>
                <a:lnTo>
                  <a:pt x="698" y="1595996"/>
                </a:lnTo>
                <a:lnTo>
                  <a:pt x="0" y="1597977"/>
                </a:lnTo>
                <a:lnTo>
                  <a:pt x="558" y="1600288"/>
                </a:lnTo>
                <a:lnTo>
                  <a:pt x="469" y="1602727"/>
                </a:lnTo>
                <a:lnTo>
                  <a:pt x="1612" y="1604606"/>
                </a:lnTo>
                <a:lnTo>
                  <a:pt x="1714" y="1605013"/>
                </a:lnTo>
                <a:lnTo>
                  <a:pt x="2095" y="1605407"/>
                </a:lnTo>
                <a:lnTo>
                  <a:pt x="2590" y="1606207"/>
                </a:lnTo>
                <a:lnTo>
                  <a:pt x="3200" y="1606511"/>
                </a:lnTo>
                <a:lnTo>
                  <a:pt x="4457" y="1607769"/>
                </a:lnTo>
                <a:lnTo>
                  <a:pt x="6946" y="1608366"/>
                </a:lnTo>
                <a:lnTo>
                  <a:pt x="9372" y="1609547"/>
                </a:lnTo>
                <a:lnTo>
                  <a:pt x="11087" y="1609331"/>
                </a:lnTo>
                <a:lnTo>
                  <a:pt x="3225165" y="2364359"/>
                </a:lnTo>
                <a:lnTo>
                  <a:pt x="3308997" y="2364359"/>
                </a:lnTo>
                <a:lnTo>
                  <a:pt x="31013" y="1594294"/>
                </a:lnTo>
                <a:lnTo>
                  <a:pt x="1898802" y="23355"/>
                </a:lnTo>
                <a:lnTo>
                  <a:pt x="4346803" y="2364359"/>
                </a:lnTo>
                <a:lnTo>
                  <a:pt x="4374540" y="2364359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g object 30"/>
          <p:cNvSpPr/>
          <p:nvPr/>
        </p:nvSpPr>
        <p:spPr>
          <a:xfrm>
            <a:off x="8538439" y="26517"/>
            <a:ext cx="2153920" cy="1235075"/>
          </a:xfrm>
          <a:custGeom>
            <a:avLst/>
            <a:gdLst/>
            <a:ahLst/>
            <a:cxnLst/>
            <a:rect l="l" t="t" r="r" b="b"/>
            <a:pathLst>
              <a:path w="2153920" h="1235075">
                <a:moveTo>
                  <a:pt x="2153564" y="133553"/>
                </a:moveTo>
                <a:lnTo>
                  <a:pt x="1463751" y="1201762"/>
                </a:lnTo>
                <a:lnTo>
                  <a:pt x="1463001" y="1199286"/>
                </a:lnTo>
                <a:lnTo>
                  <a:pt x="1095717" y="0"/>
                </a:lnTo>
                <a:lnTo>
                  <a:pt x="1075664" y="12"/>
                </a:lnTo>
                <a:lnTo>
                  <a:pt x="1442910" y="1199273"/>
                </a:lnTo>
                <a:lnTo>
                  <a:pt x="22517" y="147129"/>
                </a:lnTo>
                <a:lnTo>
                  <a:pt x="88138" y="965"/>
                </a:lnTo>
                <a:lnTo>
                  <a:pt x="67094" y="977"/>
                </a:lnTo>
                <a:lnTo>
                  <a:pt x="0" y="150431"/>
                </a:lnTo>
                <a:lnTo>
                  <a:pt x="1270" y="155270"/>
                </a:lnTo>
                <a:lnTo>
                  <a:pt x="1452384" y="1230134"/>
                </a:lnTo>
                <a:lnTo>
                  <a:pt x="1452562" y="1230655"/>
                </a:lnTo>
                <a:lnTo>
                  <a:pt x="1455597" y="1233271"/>
                </a:lnTo>
                <a:lnTo>
                  <a:pt x="1456880" y="1233462"/>
                </a:lnTo>
                <a:lnTo>
                  <a:pt x="1458239" y="1234452"/>
                </a:lnTo>
                <a:lnTo>
                  <a:pt x="1462773" y="1234541"/>
                </a:lnTo>
                <a:lnTo>
                  <a:pt x="1463332" y="1234147"/>
                </a:lnTo>
                <a:lnTo>
                  <a:pt x="1466672" y="1232611"/>
                </a:lnTo>
                <a:lnTo>
                  <a:pt x="1467866" y="1230782"/>
                </a:lnTo>
                <a:lnTo>
                  <a:pt x="1468602" y="1229893"/>
                </a:lnTo>
                <a:lnTo>
                  <a:pt x="1469047" y="1228953"/>
                </a:lnTo>
                <a:lnTo>
                  <a:pt x="1486611" y="1201762"/>
                </a:lnTo>
                <a:lnTo>
                  <a:pt x="2153564" y="168948"/>
                </a:lnTo>
                <a:lnTo>
                  <a:pt x="2153564" y="133553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g object 31"/>
          <p:cNvSpPr/>
          <p:nvPr/>
        </p:nvSpPr>
        <p:spPr>
          <a:xfrm>
            <a:off x="3290372" y="32386"/>
            <a:ext cx="182538" cy="229549"/>
          </a:xfrm>
          <a:prstGeom prst="rect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g object 32"/>
          <p:cNvSpPr/>
          <p:nvPr/>
        </p:nvSpPr>
        <p:spPr>
          <a:xfrm>
            <a:off x="8001622" y="166052"/>
            <a:ext cx="2690495" cy="5050790"/>
          </a:xfrm>
          <a:custGeom>
            <a:avLst/>
            <a:gdLst/>
            <a:ahLst/>
            <a:cxnLst/>
            <a:rect l="l" t="t" r="r" b="b"/>
            <a:pathLst>
              <a:path w="2690495" h="5050790">
                <a:moveTo>
                  <a:pt x="2690380" y="2029142"/>
                </a:moveTo>
                <a:lnTo>
                  <a:pt x="1734045" y="1716328"/>
                </a:lnTo>
                <a:lnTo>
                  <a:pt x="1673580" y="1696580"/>
                </a:lnTo>
                <a:lnTo>
                  <a:pt x="1656397" y="1670596"/>
                </a:lnTo>
                <a:lnTo>
                  <a:pt x="1656397" y="1705330"/>
                </a:lnTo>
                <a:lnTo>
                  <a:pt x="1473073" y="2079675"/>
                </a:lnTo>
                <a:lnTo>
                  <a:pt x="1324902" y="2382202"/>
                </a:lnTo>
                <a:lnTo>
                  <a:pt x="1311910" y="2342057"/>
                </a:lnTo>
                <a:lnTo>
                  <a:pt x="1311910" y="2404376"/>
                </a:lnTo>
                <a:lnTo>
                  <a:pt x="1295958" y="2417026"/>
                </a:lnTo>
                <a:lnTo>
                  <a:pt x="1295958" y="2441498"/>
                </a:lnTo>
                <a:lnTo>
                  <a:pt x="49174" y="5000053"/>
                </a:lnTo>
                <a:lnTo>
                  <a:pt x="19761" y="3453409"/>
                </a:lnTo>
                <a:lnTo>
                  <a:pt x="1295958" y="2441498"/>
                </a:lnTo>
                <a:lnTo>
                  <a:pt x="1295958" y="2417026"/>
                </a:lnTo>
                <a:lnTo>
                  <a:pt x="436308" y="3098635"/>
                </a:lnTo>
                <a:lnTo>
                  <a:pt x="23342" y="3426066"/>
                </a:lnTo>
                <a:lnTo>
                  <a:pt x="550672" y="51968"/>
                </a:lnTo>
                <a:lnTo>
                  <a:pt x="1311910" y="2404376"/>
                </a:lnTo>
                <a:lnTo>
                  <a:pt x="1311910" y="2342057"/>
                </a:lnTo>
                <a:lnTo>
                  <a:pt x="578180" y="74688"/>
                </a:lnTo>
                <a:lnTo>
                  <a:pt x="1656397" y="1705330"/>
                </a:lnTo>
                <a:lnTo>
                  <a:pt x="1656397" y="1670596"/>
                </a:lnTo>
                <a:lnTo>
                  <a:pt x="601167" y="74650"/>
                </a:lnTo>
                <a:lnTo>
                  <a:pt x="556145" y="6578"/>
                </a:lnTo>
                <a:lnTo>
                  <a:pt x="555167" y="3530"/>
                </a:lnTo>
                <a:lnTo>
                  <a:pt x="553313" y="2311"/>
                </a:lnTo>
                <a:lnTo>
                  <a:pt x="552754" y="1435"/>
                </a:lnTo>
                <a:lnTo>
                  <a:pt x="551522" y="1104"/>
                </a:lnTo>
                <a:lnTo>
                  <a:pt x="551103" y="812"/>
                </a:lnTo>
                <a:lnTo>
                  <a:pt x="550633" y="850"/>
                </a:lnTo>
                <a:lnTo>
                  <a:pt x="547585" y="0"/>
                </a:lnTo>
                <a:lnTo>
                  <a:pt x="544906" y="1308"/>
                </a:lnTo>
                <a:lnTo>
                  <a:pt x="542213" y="1511"/>
                </a:lnTo>
                <a:lnTo>
                  <a:pt x="539292" y="3975"/>
                </a:lnTo>
                <a:lnTo>
                  <a:pt x="538975" y="4114"/>
                </a:lnTo>
                <a:lnTo>
                  <a:pt x="538886" y="4305"/>
                </a:lnTo>
                <a:lnTo>
                  <a:pt x="538467" y="4660"/>
                </a:lnTo>
                <a:lnTo>
                  <a:pt x="538365" y="5473"/>
                </a:lnTo>
                <a:lnTo>
                  <a:pt x="536790" y="9042"/>
                </a:lnTo>
                <a:lnTo>
                  <a:pt x="537578" y="11518"/>
                </a:lnTo>
                <a:lnTo>
                  <a:pt x="990" y="3444824"/>
                </a:lnTo>
                <a:lnTo>
                  <a:pt x="431" y="3446056"/>
                </a:lnTo>
                <a:lnTo>
                  <a:pt x="457" y="3448266"/>
                </a:lnTo>
                <a:lnTo>
                  <a:pt x="0" y="3451237"/>
                </a:lnTo>
                <a:lnTo>
                  <a:pt x="520" y="3452368"/>
                </a:lnTo>
                <a:lnTo>
                  <a:pt x="546" y="3453409"/>
                </a:lnTo>
                <a:lnTo>
                  <a:pt x="30746" y="5040274"/>
                </a:lnTo>
                <a:lnTo>
                  <a:pt x="30848" y="5044681"/>
                </a:lnTo>
                <a:lnTo>
                  <a:pt x="33972" y="5048491"/>
                </a:lnTo>
                <a:lnTo>
                  <a:pt x="38303" y="5049431"/>
                </a:lnTo>
                <a:lnTo>
                  <a:pt x="42608" y="5050409"/>
                </a:lnTo>
                <a:lnTo>
                  <a:pt x="47040" y="5048250"/>
                </a:lnTo>
                <a:lnTo>
                  <a:pt x="70523" y="5000053"/>
                </a:lnTo>
                <a:lnTo>
                  <a:pt x="1317320" y="2441498"/>
                </a:lnTo>
                <a:lnTo>
                  <a:pt x="1329385" y="2416708"/>
                </a:lnTo>
                <a:lnTo>
                  <a:pt x="1509268" y="2396261"/>
                </a:lnTo>
                <a:lnTo>
                  <a:pt x="2690380" y="2262073"/>
                </a:lnTo>
                <a:lnTo>
                  <a:pt x="2690380" y="2242756"/>
                </a:lnTo>
                <a:lnTo>
                  <a:pt x="1339418" y="2396261"/>
                </a:lnTo>
                <a:lnTo>
                  <a:pt x="1672386" y="1716328"/>
                </a:lnTo>
                <a:lnTo>
                  <a:pt x="2690380" y="2049297"/>
                </a:lnTo>
                <a:lnTo>
                  <a:pt x="2690380" y="2029142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g object 33"/>
          <p:cNvSpPr/>
          <p:nvPr/>
        </p:nvSpPr>
        <p:spPr>
          <a:xfrm>
            <a:off x="2748584" y="267893"/>
            <a:ext cx="3460750" cy="5106035"/>
          </a:xfrm>
          <a:custGeom>
            <a:avLst/>
            <a:gdLst/>
            <a:ahLst/>
            <a:cxnLst/>
            <a:rect l="l" t="t" r="r" b="b"/>
            <a:pathLst>
              <a:path w="3460750" h="5106035">
                <a:moveTo>
                  <a:pt x="3460153" y="5097069"/>
                </a:moveTo>
                <a:lnTo>
                  <a:pt x="3459302" y="5085258"/>
                </a:lnTo>
                <a:lnTo>
                  <a:pt x="3440061" y="4818583"/>
                </a:lnTo>
                <a:lnTo>
                  <a:pt x="3440061" y="5085258"/>
                </a:lnTo>
                <a:lnTo>
                  <a:pt x="1843252" y="4901755"/>
                </a:lnTo>
                <a:lnTo>
                  <a:pt x="1845144" y="4894377"/>
                </a:lnTo>
                <a:lnTo>
                  <a:pt x="2957423" y="542658"/>
                </a:lnTo>
                <a:lnTo>
                  <a:pt x="3078213" y="70129"/>
                </a:lnTo>
                <a:lnTo>
                  <a:pt x="3440061" y="5085258"/>
                </a:lnTo>
                <a:lnTo>
                  <a:pt x="3440061" y="4818583"/>
                </a:lnTo>
                <a:lnTo>
                  <a:pt x="3097479" y="70129"/>
                </a:lnTo>
                <a:lnTo>
                  <a:pt x="3093224" y="11353"/>
                </a:lnTo>
                <a:lnTo>
                  <a:pt x="3093936" y="8585"/>
                </a:lnTo>
                <a:lnTo>
                  <a:pt x="3092831" y="6159"/>
                </a:lnTo>
                <a:lnTo>
                  <a:pt x="3092754" y="5168"/>
                </a:lnTo>
                <a:lnTo>
                  <a:pt x="3092056" y="4470"/>
                </a:lnTo>
                <a:lnTo>
                  <a:pt x="3091891" y="4089"/>
                </a:lnTo>
                <a:lnTo>
                  <a:pt x="3091484" y="3886"/>
                </a:lnTo>
                <a:lnTo>
                  <a:pt x="3089059" y="1409"/>
                </a:lnTo>
                <a:lnTo>
                  <a:pt x="3086176" y="1168"/>
                </a:lnTo>
                <a:lnTo>
                  <a:pt x="3083915" y="0"/>
                </a:lnTo>
                <a:lnTo>
                  <a:pt x="3080499" y="685"/>
                </a:lnTo>
                <a:lnTo>
                  <a:pt x="3079724" y="609"/>
                </a:lnTo>
                <a:lnTo>
                  <a:pt x="3079254" y="927"/>
                </a:lnTo>
                <a:lnTo>
                  <a:pt x="3079051" y="965"/>
                </a:lnTo>
                <a:lnTo>
                  <a:pt x="3078861" y="1193"/>
                </a:lnTo>
                <a:lnTo>
                  <a:pt x="3075571" y="3403"/>
                </a:lnTo>
                <a:lnTo>
                  <a:pt x="3074860" y="5956"/>
                </a:lnTo>
                <a:lnTo>
                  <a:pt x="3063811" y="19113"/>
                </a:lnTo>
                <a:lnTo>
                  <a:pt x="3063811" y="48958"/>
                </a:lnTo>
                <a:lnTo>
                  <a:pt x="1825332" y="4894377"/>
                </a:lnTo>
                <a:lnTo>
                  <a:pt x="24130" y="3668331"/>
                </a:lnTo>
                <a:lnTo>
                  <a:pt x="3063811" y="48958"/>
                </a:lnTo>
                <a:lnTo>
                  <a:pt x="3063811" y="19113"/>
                </a:lnTo>
                <a:lnTo>
                  <a:pt x="2590" y="3664127"/>
                </a:lnTo>
                <a:lnTo>
                  <a:pt x="825" y="3666274"/>
                </a:lnTo>
                <a:lnTo>
                  <a:pt x="0" y="3668941"/>
                </a:lnTo>
                <a:lnTo>
                  <a:pt x="431" y="3671608"/>
                </a:lnTo>
                <a:lnTo>
                  <a:pt x="812" y="3674275"/>
                </a:lnTo>
                <a:lnTo>
                  <a:pt x="2324" y="3676688"/>
                </a:lnTo>
                <a:lnTo>
                  <a:pt x="1824329" y="4916906"/>
                </a:lnTo>
                <a:lnTo>
                  <a:pt x="1824901" y="4917732"/>
                </a:lnTo>
                <a:lnTo>
                  <a:pt x="1827403" y="4919205"/>
                </a:lnTo>
                <a:lnTo>
                  <a:pt x="1827771" y="4919256"/>
                </a:lnTo>
                <a:lnTo>
                  <a:pt x="1828444" y="4919700"/>
                </a:lnTo>
                <a:lnTo>
                  <a:pt x="1831708" y="4920056"/>
                </a:lnTo>
                <a:lnTo>
                  <a:pt x="1832432" y="4919789"/>
                </a:lnTo>
                <a:lnTo>
                  <a:pt x="3452190" y="5105933"/>
                </a:lnTo>
                <a:lnTo>
                  <a:pt x="3455009" y="5104981"/>
                </a:lnTo>
                <a:lnTo>
                  <a:pt x="3457956" y="5102199"/>
                </a:lnTo>
                <a:lnTo>
                  <a:pt x="3458603" y="5101272"/>
                </a:lnTo>
                <a:lnTo>
                  <a:pt x="3459823" y="5098732"/>
                </a:lnTo>
                <a:lnTo>
                  <a:pt x="3460153" y="5097069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g object 34"/>
          <p:cNvSpPr/>
          <p:nvPr/>
        </p:nvSpPr>
        <p:spPr>
          <a:xfrm>
            <a:off x="9658007" y="160095"/>
            <a:ext cx="1034415" cy="2055495"/>
          </a:xfrm>
          <a:custGeom>
            <a:avLst/>
            <a:gdLst/>
            <a:ahLst/>
            <a:cxnLst/>
            <a:rect l="l" t="t" r="r" b="b"/>
            <a:pathLst>
              <a:path w="1034415" h="2055495">
                <a:moveTo>
                  <a:pt x="1033995" y="596607"/>
                </a:moveTo>
                <a:lnTo>
                  <a:pt x="950023" y="819619"/>
                </a:lnTo>
                <a:lnTo>
                  <a:pt x="941019" y="843546"/>
                </a:lnTo>
                <a:lnTo>
                  <a:pt x="927862" y="848753"/>
                </a:lnTo>
                <a:lnTo>
                  <a:pt x="883818" y="866152"/>
                </a:lnTo>
                <a:lnTo>
                  <a:pt x="883818" y="886752"/>
                </a:lnTo>
                <a:lnTo>
                  <a:pt x="808583" y="942327"/>
                </a:lnTo>
                <a:lnTo>
                  <a:pt x="630148" y="1074089"/>
                </a:lnTo>
                <a:lnTo>
                  <a:pt x="607009" y="1074661"/>
                </a:lnTo>
                <a:lnTo>
                  <a:pt x="607009" y="1096606"/>
                </a:lnTo>
                <a:lnTo>
                  <a:pt x="61150" y="1646478"/>
                </a:lnTo>
                <a:lnTo>
                  <a:pt x="377113" y="1125334"/>
                </a:lnTo>
                <a:lnTo>
                  <a:pt x="416826" y="1120368"/>
                </a:lnTo>
                <a:lnTo>
                  <a:pt x="528751" y="1106373"/>
                </a:lnTo>
                <a:lnTo>
                  <a:pt x="596912" y="1097851"/>
                </a:lnTo>
                <a:lnTo>
                  <a:pt x="607009" y="1096606"/>
                </a:lnTo>
                <a:lnTo>
                  <a:pt x="607009" y="1074661"/>
                </a:lnTo>
                <a:lnTo>
                  <a:pt x="449173" y="1078534"/>
                </a:lnTo>
                <a:lnTo>
                  <a:pt x="442366" y="1078699"/>
                </a:lnTo>
                <a:lnTo>
                  <a:pt x="442366" y="1097851"/>
                </a:lnTo>
                <a:lnTo>
                  <a:pt x="375462" y="1106233"/>
                </a:lnTo>
                <a:lnTo>
                  <a:pt x="374332" y="1106373"/>
                </a:lnTo>
                <a:lnTo>
                  <a:pt x="366483" y="1099693"/>
                </a:lnTo>
                <a:lnTo>
                  <a:pt x="442366" y="1097851"/>
                </a:lnTo>
                <a:lnTo>
                  <a:pt x="442366" y="1078699"/>
                </a:lnTo>
                <a:lnTo>
                  <a:pt x="394792" y="1079842"/>
                </a:lnTo>
                <a:lnTo>
                  <a:pt x="883818" y="886752"/>
                </a:lnTo>
                <a:lnTo>
                  <a:pt x="883818" y="866152"/>
                </a:lnTo>
                <a:lnTo>
                  <a:pt x="365302" y="1070838"/>
                </a:lnTo>
                <a:lnTo>
                  <a:pt x="1033983" y="35344"/>
                </a:lnTo>
                <a:lnTo>
                  <a:pt x="1033983" y="0"/>
                </a:lnTo>
                <a:lnTo>
                  <a:pt x="334937" y="1082509"/>
                </a:lnTo>
                <a:lnTo>
                  <a:pt x="333895" y="1083208"/>
                </a:lnTo>
                <a:lnTo>
                  <a:pt x="333184" y="1083475"/>
                </a:lnTo>
                <a:lnTo>
                  <a:pt x="330708" y="1088034"/>
                </a:lnTo>
                <a:lnTo>
                  <a:pt x="331038" y="1089660"/>
                </a:lnTo>
                <a:lnTo>
                  <a:pt x="331038" y="1090345"/>
                </a:lnTo>
                <a:lnTo>
                  <a:pt x="330708" y="1091311"/>
                </a:lnTo>
                <a:lnTo>
                  <a:pt x="331012" y="1092492"/>
                </a:lnTo>
                <a:lnTo>
                  <a:pt x="331012" y="1093609"/>
                </a:lnTo>
                <a:lnTo>
                  <a:pt x="331470" y="1094193"/>
                </a:lnTo>
                <a:lnTo>
                  <a:pt x="331825" y="1095463"/>
                </a:lnTo>
                <a:lnTo>
                  <a:pt x="332320" y="1095895"/>
                </a:lnTo>
                <a:lnTo>
                  <a:pt x="332587" y="1097165"/>
                </a:lnTo>
                <a:lnTo>
                  <a:pt x="336651" y="1100404"/>
                </a:lnTo>
                <a:lnTo>
                  <a:pt x="337616" y="1100391"/>
                </a:lnTo>
                <a:lnTo>
                  <a:pt x="358889" y="1118400"/>
                </a:lnTo>
                <a:lnTo>
                  <a:pt x="3378" y="1704695"/>
                </a:lnTo>
                <a:lnTo>
                  <a:pt x="1930" y="1706194"/>
                </a:lnTo>
                <a:lnTo>
                  <a:pt x="1663" y="1707108"/>
                </a:lnTo>
                <a:lnTo>
                  <a:pt x="0" y="1709280"/>
                </a:lnTo>
                <a:lnTo>
                  <a:pt x="1358" y="1715122"/>
                </a:lnTo>
                <a:lnTo>
                  <a:pt x="2489" y="1716024"/>
                </a:lnTo>
                <a:lnTo>
                  <a:pt x="4902" y="1718652"/>
                </a:lnTo>
                <a:lnTo>
                  <a:pt x="6502" y="1719186"/>
                </a:lnTo>
                <a:lnTo>
                  <a:pt x="8966" y="1721116"/>
                </a:lnTo>
                <a:lnTo>
                  <a:pt x="11887" y="1720951"/>
                </a:lnTo>
                <a:lnTo>
                  <a:pt x="1033983" y="2055279"/>
                </a:lnTo>
                <a:lnTo>
                  <a:pt x="1033983" y="2035111"/>
                </a:lnTo>
                <a:lnTo>
                  <a:pt x="28803" y="1706321"/>
                </a:lnTo>
                <a:lnTo>
                  <a:pt x="88112" y="1646567"/>
                </a:lnTo>
                <a:lnTo>
                  <a:pt x="632587" y="1098080"/>
                </a:lnTo>
                <a:lnTo>
                  <a:pt x="1033995" y="1606359"/>
                </a:lnTo>
                <a:lnTo>
                  <a:pt x="1033995" y="1575371"/>
                </a:lnTo>
                <a:lnTo>
                  <a:pt x="794308" y="1271879"/>
                </a:lnTo>
                <a:lnTo>
                  <a:pt x="657034" y="1098042"/>
                </a:lnTo>
                <a:lnTo>
                  <a:pt x="647077" y="1085443"/>
                </a:lnTo>
                <a:lnTo>
                  <a:pt x="649274" y="1083818"/>
                </a:lnTo>
                <a:lnTo>
                  <a:pt x="649516" y="1083640"/>
                </a:lnTo>
                <a:lnTo>
                  <a:pt x="654646" y="1079855"/>
                </a:lnTo>
                <a:lnTo>
                  <a:pt x="916127" y="886739"/>
                </a:lnTo>
                <a:lnTo>
                  <a:pt x="944384" y="865860"/>
                </a:lnTo>
                <a:lnTo>
                  <a:pt x="1033995" y="1078712"/>
                </a:lnTo>
                <a:lnTo>
                  <a:pt x="1033995" y="1029284"/>
                </a:lnTo>
                <a:lnTo>
                  <a:pt x="965212" y="865847"/>
                </a:lnTo>
                <a:lnTo>
                  <a:pt x="958824" y="850709"/>
                </a:lnTo>
                <a:lnTo>
                  <a:pt x="1024801" y="675474"/>
                </a:lnTo>
                <a:lnTo>
                  <a:pt x="1033983" y="651090"/>
                </a:lnTo>
                <a:lnTo>
                  <a:pt x="1033995" y="596607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g object 35"/>
          <p:cNvSpPr/>
          <p:nvPr/>
        </p:nvSpPr>
        <p:spPr>
          <a:xfrm>
            <a:off x="0" y="3928033"/>
            <a:ext cx="6209030" cy="3632200"/>
          </a:xfrm>
          <a:custGeom>
            <a:avLst/>
            <a:gdLst/>
            <a:ahLst/>
            <a:cxnLst/>
            <a:rect l="l" t="t" r="r" b="b"/>
            <a:pathLst>
              <a:path w="6209030" h="3632200">
                <a:moveTo>
                  <a:pt x="6208928" y="1435303"/>
                </a:moveTo>
                <a:lnTo>
                  <a:pt x="6208661" y="1434528"/>
                </a:lnTo>
                <a:lnTo>
                  <a:pt x="6208763" y="1432369"/>
                </a:lnTo>
                <a:lnTo>
                  <a:pt x="6207087" y="1429740"/>
                </a:lnTo>
                <a:lnTo>
                  <a:pt x="6206985" y="1429397"/>
                </a:lnTo>
                <a:lnTo>
                  <a:pt x="6206769" y="1429232"/>
                </a:lnTo>
                <a:lnTo>
                  <a:pt x="6206515" y="1428813"/>
                </a:lnTo>
                <a:lnTo>
                  <a:pt x="6205931" y="1428559"/>
                </a:lnTo>
                <a:lnTo>
                  <a:pt x="6203835" y="1426857"/>
                </a:lnTo>
                <a:lnTo>
                  <a:pt x="6201664" y="1426616"/>
                </a:lnTo>
                <a:lnTo>
                  <a:pt x="6199454" y="1425600"/>
                </a:lnTo>
                <a:lnTo>
                  <a:pt x="6196812" y="1426057"/>
                </a:lnTo>
                <a:lnTo>
                  <a:pt x="6188659" y="1425130"/>
                </a:lnTo>
                <a:lnTo>
                  <a:pt x="6188659" y="1458861"/>
                </a:lnTo>
                <a:lnTo>
                  <a:pt x="6143701" y="2855861"/>
                </a:lnTo>
                <a:lnTo>
                  <a:pt x="5017109" y="2695359"/>
                </a:lnTo>
                <a:lnTo>
                  <a:pt x="4893030" y="2677693"/>
                </a:lnTo>
                <a:lnTo>
                  <a:pt x="4902632" y="2668651"/>
                </a:lnTo>
                <a:lnTo>
                  <a:pt x="4905895" y="2665577"/>
                </a:lnTo>
                <a:lnTo>
                  <a:pt x="4980356" y="2595537"/>
                </a:lnTo>
                <a:lnTo>
                  <a:pt x="6188659" y="1458861"/>
                </a:lnTo>
                <a:lnTo>
                  <a:pt x="6188659" y="1425130"/>
                </a:lnTo>
                <a:lnTo>
                  <a:pt x="6177394" y="1423835"/>
                </a:lnTo>
                <a:lnTo>
                  <a:pt x="6177394" y="1443113"/>
                </a:lnTo>
                <a:lnTo>
                  <a:pt x="4877917" y="2665577"/>
                </a:lnTo>
                <a:lnTo>
                  <a:pt x="4877562" y="2663774"/>
                </a:lnTo>
                <a:lnTo>
                  <a:pt x="4857978" y="2567673"/>
                </a:lnTo>
                <a:lnTo>
                  <a:pt x="4857978" y="2663774"/>
                </a:lnTo>
                <a:lnTo>
                  <a:pt x="2918231" y="1397647"/>
                </a:lnTo>
                <a:lnTo>
                  <a:pt x="4572139" y="1260132"/>
                </a:lnTo>
                <a:lnTo>
                  <a:pt x="4857978" y="2663774"/>
                </a:lnTo>
                <a:lnTo>
                  <a:pt x="4857978" y="2567673"/>
                </a:lnTo>
                <a:lnTo>
                  <a:pt x="4702289" y="1803146"/>
                </a:lnTo>
                <a:lnTo>
                  <a:pt x="4591875" y="1260906"/>
                </a:lnTo>
                <a:lnTo>
                  <a:pt x="6177394" y="1443113"/>
                </a:lnTo>
                <a:lnTo>
                  <a:pt x="6177394" y="1423835"/>
                </a:lnTo>
                <a:lnTo>
                  <a:pt x="4759947" y="1260906"/>
                </a:lnTo>
                <a:lnTo>
                  <a:pt x="4585043" y="1240802"/>
                </a:lnTo>
                <a:lnTo>
                  <a:pt x="4583874" y="1239926"/>
                </a:lnTo>
                <a:lnTo>
                  <a:pt x="4582414" y="1240053"/>
                </a:lnTo>
                <a:lnTo>
                  <a:pt x="4552048" y="1219390"/>
                </a:lnTo>
                <a:lnTo>
                  <a:pt x="4552048" y="1242542"/>
                </a:lnTo>
                <a:lnTo>
                  <a:pt x="2898292" y="1380032"/>
                </a:lnTo>
                <a:lnTo>
                  <a:pt x="2796108" y="304203"/>
                </a:lnTo>
                <a:lnTo>
                  <a:pt x="2770035" y="29565"/>
                </a:lnTo>
                <a:lnTo>
                  <a:pt x="4552048" y="1242542"/>
                </a:lnTo>
                <a:lnTo>
                  <a:pt x="4552048" y="1219390"/>
                </a:lnTo>
                <a:lnTo>
                  <a:pt x="2804096" y="29552"/>
                </a:lnTo>
                <a:lnTo>
                  <a:pt x="2764396" y="2540"/>
                </a:lnTo>
                <a:lnTo>
                  <a:pt x="2764167" y="2362"/>
                </a:lnTo>
                <a:lnTo>
                  <a:pt x="2761932" y="762"/>
                </a:lnTo>
                <a:lnTo>
                  <a:pt x="2761729" y="723"/>
                </a:lnTo>
                <a:lnTo>
                  <a:pt x="2760865" y="127"/>
                </a:lnTo>
                <a:lnTo>
                  <a:pt x="2756865" y="0"/>
                </a:lnTo>
                <a:lnTo>
                  <a:pt x="2754934" y="1143"/>
                </a:lnTo>
                <a:lnTo>
                  <a:pt x="0" y="622998"/>
                </a:lnTo>
                <a:lnTo>
                  <a:pt x="0" y="642645"/>
                </a:lnTo>
                <a:lnTo>
                  <a:pt x="2750007" y="21894"/>
                </a:lnTo>
                <a:lnTo>
                  <a:pt x="2878759" y="1377810"/>
                </a:lnTo>
                <a:lnTo>
                  <a:pt x="1277683" y="979068"/>
                </a:lnTo>
                <a:lnTo>
                  <a:pt x="0" y="660857"/>
                </a:lnTo>
                <a:lnTo>
                  <a:pt x="0" y="680605"/>
                </a:lnTo>
                <a:lnTo>
                  <a:pt x="2864916" y="1394129"/>
                </a:lnTo>
                <a:lnTo>
                  <a:pt x="0" y="3128911"/>
                </a:lnTo>
                <a:lnTo>
                  <a:pt x="0" y="3151327"/>
                </a:lnTo>
                <a:lnTo>
                  <a:pt x="2889427" y="1401711"/>
                </a:lnTo>
                <a:lnTo>
                  <a:pt x="4862220" y="2689466"/>
                </a:lnTo>
                <a:lnTo>
                  <a:pt x="4833582" y="3631971"/>
                </a:lnTo>
                <a:lnTo>
                  <a:pt x="4852771" y="3631971"/>
                </a:lnTo>
                <a:lnTo>
                  <a:pt x="4881219" y="2695397"/>
                </a:lnTo>
                <a:lnTo>
                  <a:pt x="5831002" y="2830690"/>
                </a:lnTo>
                <a:lnTo>
                  <a:pt x="6125286" y="2872613"/>
                </a:lnTo>
                <a:lnTo>
                  <a:pt x="4889474" y="3631971"/>
                </a:lnTo>
                <a:lnTo>
                  <a:pt x="4926127" y="3631971"/>
                </a:lnTo>
                <a:lnTo>
                  <a:pt x="6155906" y="2876296"/>
                </a:lnTo>
                <a:lnTo>
                  <a:pt x="6157036" y="2875965"/>
                </a:lnTo>
                <a:lnTo>
                  <a:pt x="6158687" y="2874594"/>
                </a:lnTo>
                <a:lnTo>
                  <a:pt x="6159563" y="2874048"/>
                </a:lnTo>
                <a:lnTo>
                  <a:pt x="6160846" y="2872613"/>
                </a:lnTo>
                <a:lnTo>
                  <a:pt x="6161024" y="2872232"/>
                </a:lnTo>
                <a:lnTo>
                  <a:pt x="6162167" y="2869831"/>
                </a:lnTo>
                <a:lnTo>
                  <a:pt x="6162497" y="2869146"/>
                </a:lnTo>
                <a:lnTo>
                  <a:pt x="6162751" y="2867037"/>
                </a:lnTo>
                <a:lnTo>
                  <a:pt x="6162548" y="2865996"/>
                </a:lnTo>
                <a:lnTo>
                  <a:pt x="6162878" y="2855874"/>
                </a:lnTo>
                <a:lnTo>
                  <a:pt x="6207874" y="1458849"/>
                </a:lnTo>
                <a:lnTo>
                  <a:pt x="6208522" y="1438338"/>
                </a:lnTo>
                <a:lnTo>
                  <a:pt x="6208750" y="1437881"/>
                </a:lnTo>
                <a:lnTo>
                  <a:pt x="6208928" y="1435303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g object 36"/>
          <p:cNvSpPr/>
          <p:nvPr/>
        </p:nvSpPr>
        <p:spPr>
          <a:xfrm>
            <a:off x="5765152" y="27634"/>
            <a:ext cx="2794000" cy="260985"/>
          </a:xfrm>
          <a:custGeom>
            <a:avLst/>
            <a:gdLst/>
            <a:ahLst/>
            <a:cxnLst/>
            <a:rect l="l" t="t" r="r" b="b"/>
            <a:pathLst>
              <a:path w="2794000" h="260985">
                <a:moveTo>
                  <a:pt x="2793949" y="150291"/>
                </a:moveTo>
                <a:lnTo>
                  <a:pt x="2793746" y="146824"/>
                </a:lnTo>
                <a:lnTo>
                  <a:pt x="2701277" y="0"/>
                </a:lnTo>
                <a:lnTo>
                  <a:pt x="2678646" y="12"/>
                </a:lnTo>
                <a:lnTo>
                  <a:pt x="2766898" y="140169"/>
                </a:lnTo>
                <a:lnTo>
                  <a:pt x="83083" y="240626"/>
                </a:lnTo>
                <a:lnTo>
                  <a:pt x="206921" y="2374"/>
                </a:lnTo>
                <a:lnTo>
                  <a:pt x="199694" y="2387"/>
                </a:lnTo>
                <a:lnTo>
                  <a:pt x="185293" y="2400"/>
                </a:lnTo>
                <a:lnTo>
                  <a:pt x="70472" y="223240"/>
                </a:lnTo>
                <a:lnTo>
                  <a:pt x="19672" y="2552"/>
                </a:lnTo>
                <a:lnTo>
                  <a:pt x="0" y="2578"/>
                </a:lnTo>
                <a:lnTo>
                  <a:pt x="56845" y="249643"/>
                </a:lnTo>
                <a:lnTo>
                  <a:pt x="56997" y="253072"/>
                </a:lnTo>
                <a:lnTo>
                  <a:pt x="58000" y="254660"/>
                </a:lnTo>
                <a:lnTo>
                  <a:pt x="58521" y="256870"/>
                </a:lnTo>
                <a:lnTo>
                  <a:pt x="61747" y="259816"/>
                </a:lnTo>
                <a:lnTo>
                  <a:pt x="62826" y="259956"/>
                </a:lnTo>
                <a:lnTo>
                  <a:pt x="63906" y="260515"/>
                </a:lnTo>
                <a:lnTo>
                  <a:pt x="66522" y="260426"/>
                </a:lnTo>
                <a:lnTo>
                  <a:pt x="69748" y="260819"/>
                </a:lnTo>
                <a:lnTo>
                  <a:pt x="70827" y="260261"/>
                </a:lnTo>
                <a:lnTo>
                  <a:pt x="595579" y="240626"/>
                </a:lnTo>
                <a:lnTo>
                  <a:pt x="2787662" y="158572"/>
                </a:lnTo>
                <a:lnTo>
                  <a:pt x="2790748" y="156641"/>
                </a:lnTo>
                <a:lnTo>
                  <a:pt x="2792374" y="153593"/>
                </a:lnTo>
                <a:lnTo>
                  <a:pt x="2793949" y="150291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g object 37"/>
          <p:cNvSpPr/>
          <p:nvPr/>
        </p:nvSpPr>
        <p:spPr>
          <a:xfrm>
            <a:off x="8443803" y="27471"/>
            <a:ext cx="182785" cy="159912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g object 38"/>
          <p:cNvSpPr/>
          <p:nvPr/>
        </p:nvSpPr>
        <p:spPr>
          <a:xfrm>
            <a:off x="8031556" y="2408834"/>
            <a:ext cx="2660650" cy="2969895"/>
          </a:xfrm>
          <a:custGeom>
            <a:avLst/>
            <a:gdLst/>
            <a:ahLst/>
            <a:cxnLst/>
            <a:rect l="l" t="t" r="r" b="b"/>
            <a:pathLst>
              <a:path w="2660650" h="2969895">
                <a:moveTo>
                  <a:pt x="2660446" y="0"/>
                </a:moveTo>
                <a:lnTo>
                  <a:pt x="1294803" y="155117"/>
                </a:lnTo>
                <a:lnTo>
                  <a:pt x="1292567" y="154025"/>
                </a:lnTo>
                <a:lnTo>
                  <a:pt x="1286840" y="156032"/>
                </a:lnTo>
                <a:lnTo>
                  <a:pt x="1286103" y="157530"/>
                </a:lnTo>
                <a:lnTo>
                  <a:pt x="1284389" y="159169"/>
                </a:lnTo>
                <a:lnTo>
                  <a:pt x="1283919" y="162026"/>
                </a:lnTo>
                <a:lnTo>
                  <a:pt x="3187" y="2790240"/>
                </a:lnTo>
                <a:lnTo>
                  <a:pt x="2209" y="2790736"/>
                </a:lnTo>
                <a:lnTo>
                  <a:pt x="127" y="2795016"/>
                </a:lnTo>
                <a:lnTo>
                  <a:pt x="355" y="2796121"/>
                </a:lnTo>
                <a:lnTo>
                  <a:pt x="0" y="2796857"/>
                </a:lnTo>
                <a:lnTo>
                  <a:pt x="774" y="2801239"/>
                </a:lnTo>
                <a:lnTo>
                  <a:pt x="1600" y="2802064"/>
                </a:lnTo>
                <a:lnTo>
                  <a:pt x="1905" y="2803487"/>
                </a:lnTo>
                <a:lnTo>
                  <a:pt x="5511" y="2806623"/>
                </a:lnTo>
                <a:lnTo>
                  <a:pt x="6286" y="2806674"/>
                </a:lnTo>
                <a:lnTo>
                  <a:pt x="6654" y="2807030"/>
                </a:lnTo>
                <a:lnTo>
                  <a:pt x="11099" y="2807703"/>
                </a:lnTo>
                <a:lnTo>
                  <a:pt x="12395" y="2807055"/>
                </a:lnTo>
                <a:lnTo>
                  <a:pt x="2660446" y="2969323"/>
                </a:lnTo>
                <a:lnTo>
                  <a:pt x="2660446" y="2950108"/>
                </a:lnTo>
                <a:lnTo>
                  <a:pt x="46215" y="2789898"/>
                </a:lnTo>
                <a:lnTo>
                  <a:pt x="73926" y="2775839"/>
                </a:lnTo>
                <a:lnTo>
                  <a:pt x="2660446" y="1464081"/>
                </a:lnTo>
                <a:lnTo>
                  <a:pt x="2660446" y="1442580"/>
                </a:lnTo>
                <a:lnTo>
                  <a:pt x="1762150" y="1898167"/>
                </a:lnTo>
                <a:lnTo>
                  <a:pt x="31559" y="2775839"/>
                </a:lnTo>
                <a:lnTo>
                  <a:pt x="1297597" y="177749"/>
                </a:lnTo>
                <a:lnTo>
                  <a:pt x="2660434" y="834961"/>
                </a:lnTo>
                <a:lnTo>
                  <a:pt x="2660446" y="813676"/>
                </a:lnTo>
                <a:lnTo>
                  <a:pt x="1341729" y="177749"/>
                </a:lnTo>
                <a:lnTo>
                  <a:pt x="1329194" y="171704"/>
                </a:lnTo>
                <a:lnTo>
                  <a:pt x="1327200" y="170738"/>
                </a:lnTo>
                <a:lnTo>
                  <a:pt x="2660446" y="19304"/>
                </a:lnTo>
                <a:lnTo>
                  <a:pt x="2660446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g object 39"/>
          <p:cNvSpPr/>
          <p:nvPr/>
        </p:nvSpPr>
        <p:spPr>
          <a:xfrm>
            <a:off x="0" y="4466913"/>
            <a:ext cx="59055" cy="224154"/>
          </a:xfrm>
          <a:custGeom>
            <a:avLst/>
            <a:gdLst/>
            <a:ahLst/>
            <a:cxnLst/>
            <a:rect l="l" t="t" r="r" b="b"/>
            <a:pathLst>
              <a:path w="59055" h="224154">
                <a:moveTo>
                  <a:pt x="0" y="0"/>
                </a:moveTo>
                <a:lnTo>
                  <a:pt x="0" y="224144"/>
                </a:lnTo>
                <a:lnTo>
                  <a:pt x="20550" y="208590"/>
                </a:lnTo>
                <a:lnTo>
                  <a:pt x="45939" y="171925"/>
                </a:lnTo>
                <a:lnTo>
                  <a:pt x="58496" y="129145"/>
                </a:lnTo>
                <a:lnTo>
                  <a:pt x="57113" y="86133"/>
                </a:lnTo>
                <a:lnTo>
                  <a:pt x="42872" y="45947"/>
                </a:lnTo>
                <a:lnTo>
                  <a:pt x="16858" y="11646"/>
                </a:lnTo>
                <a:lnTo>
                  <a:pt x="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g object 40"/>
          <p:cNvSpPr/>
          <p:nvPr/>
        </p:nvSpPr>
        <p:spPr>
          <a:xfrm>
            <a:off x="2681762" y="3861474"/>
            <a:ext cx="153535" cy="153369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g object 41"/>
          <p:cNvSpPr/>
          <p:nvPr/>
        </p:nvSpPr>
        <p:spPr>
          <a:xfrm>
            <a:off x="3295972" y="158615"/>
            <a:ext cx="186690" cy="186055"/>
          </a:xfrm>
          <a:custGeom>
            <a:avLst/>
            <a:gdLst/>
            <a:ahLst/>
            <a:cxnLst/>
            <a:rect l="l" t="t" r="r" b="b"/>
            <a:pathLst>
              <a:path w="186689" h="186054">
                <a:moveTo>
                  <a:pt x="97319" y="0"/>
                </a:moveTo>
                <a:lnTo>
                  <a:pt x="61999" y="5262"/>
                </a:lnTo>
                <a:lnTo>
                  <a:pt x="31228" y="23370"/>
                </a:lnTo>
                <a:lnTo>
                  <a:pt x="9003" y="52910"/>
                </a:lnTo>
                <a:lnTo>
                  <a:pt x="0" y="88754"/>
                </a:lnTo>
                <a:lnTo>
                  <a:pt x="5269" y="124039"/>
                </a:lnTo>
                <a:lnTo>
                  <a:pt x="23398" y="154776"/>
                </a:lnTo>
                <a:lnTo>
                  <a:pt x="52970" y="176976"/>
                </a:lnTo>
                <a:lnTo>
                  <a:pt x="88847" y="185975"/>
                </a:lnTo>
                <a:lnTo>
                  <a:pt x="124167" y="180711"/>
                </a:lnTo>
                <a:lnTo>
                  <a:pt x="154933" y="162601"/>
                </a:lnTo>
                <a:lnTo>
                  <a:pt x="177151" y="133059"/>
                </a:lnTo>
                <a:lnTo>
                  <a:pt x="186164" y="97220"/>
                </a:lnTo>
                <a:lnTo>
                  <a:pt x="180901" y="61935"/>
                </a:lnTo>
                <a:lnTo>
                  <a:pt x="162774" y="31195"/>
                </a:lnTo>
                <a:lnTo>
                  <a:pt x="133196" y="8993"/>
                </a:lnTo>
                <a:lnTo>
                  <a:pt x="97319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g object 42"/>
          <p:cNvSpPr/>
          <p:nvPr/>
        </p:nvSpPr>
        <p:spPr>
          <a:xfrm>
            <a:off x="0" y="4458694"/>
            <a:ext cx="65405" cy="241300"/>
          </a:xfrm>
          <a:custGeom>
            <a:avLst/>
            <a:gdLst/>
            <a:ahLst/>
            <a:cxnLst/>
            <a:rect l="l" t="t" r="r" b="b"/>
            <a:pathLst>
              <a:path w="65405" h="241300">
                <a:moveTo>
                  <a:pt x="0" y="0"/>
                </a:moveTo>
                <a:lnTo>
                  <a:pt x="0" y="240844"/>
                </a:lnTo>
                <a:lnTo>
                  <a:pt x="25491" y="221556"/>
                </a:lnTo>
                <a:lnTo>
                  <a:pt x="52132" y="183094"/>
                </a:lnTo>
                <a:lnTo>
                  <a:pt x="65303" y="138210"/>
                </a:lnTo>
                <a:lnTo>
                  <a:pt x="63848" y="93084"/>
                </a:lnTo>
                <a:lnTo>
                  <a:pt x="48905" y="50923"/>
                </a:lnTo>
                <a:lnTo>
                  <a:pt x="21612" y="14934"/>
                </a:lnTo>
                <a:lnTo>
                  <a:pt x="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g object 43"/>
          <p:cNvSpPr/>
          <p:nvPr/>
        </p:nvSpPr>
        <p:spPr>
          <a:xfrm>
            <a:off x="3331667" y="194284"/>
            <a:ext cx="114935" cy="114935"/>
          </a:xfrm>
          <a:custGeom>
            <a:avLst/>
            <a:gdLst/>
            <a:ahLst/>
            <a:cxnLst/>
            <a:rect l="l" t="t" r="r" b="b"/>
            <a:pathLst>
              <a:path w="114935" h="114935">
                <a:moveTo>
                  <a:pt x="114757" y="59931"/>
                </a:moveTo>
                <a:lnTo>
                  <a:pt x="111518" y="38188"/>
                </a:lnTo>
                <a:lnTo>
                  <a:pt x="100342" y="19240"/>
                </a:lnTo>
                <a:lnTo>
                  <a:pt x="82118" y="5549"/>
                </a:lnTo>
                <a:lnTo>
                  <a:pt x="59994" y="0"/>
                </a:lnTo>
                <a:lnTo>
                  <a:pt x="38227" y="3251"/>
                </a:lnTo>
                <a:lnTo>
                  <a:pt x="19253" y="14414"/>
                </a:lnTo>
                <a:lnTo>
                  <a:pt x="5562" y="32613"/>
                </a:lnTo>
                <a:lnTo>
                  <a:pt x="0" y="54711"/>
                </a:lnTo>
                <a:lnTo>
                  <a:pt x="3251" y="76454"/>
                </a:lnTo>
                <a:lnTo>
                  <a:pt x="14427" y="95415"/>
                </a:lnTo>
                <a:lnTo>
                  <a:pt x="32664" y="109093"/>
                </a:lnTo>
                <a:lnTo>
                  <a:pt x="54775" y="114642"/>
                </a:lnTo>
                <a:lnTo>
                  <a:pt x="76542" y="111391"/>
                </a:lnTo>
                <a:lnTo>
                  <a:pt x="95504" y="100228"/>
                </a:lnTo>
                <a:lnTo>
                  <a:pt x="109207" y="82016"/>
                </a:lnTo>
                <a:lnTo>
                  <a:pt x="114757" y="59931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bg object 44"/>
          <p:cNvSpPr/>
          <p:nvPr/>
        </p:nvSpPr>
        <p:spPr>
          <a:xfrm>
            <a:off x="9605619" y="1807288"/>
            <a:ext cx="126871" cy="126740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bg object 45"/>
          <p:cNvSpPr/>
          <p:nvPr/>
        </p:nvSpPr>
        <p:spPr>
          <a:xfrm>
            <a:off x="9908735" y="1160558"/>
            <a:ext cx="180716" cy="180521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bg object 46"/>
          <p:cNvSpPr/>
          <p:nvPr/>
        </p:nvSpPr>
        <p:spPr>
          <a:xfrm>
            <a:off x="8398740" y="27524"/>
            <a:ext cx="300990" cy="299720"/>
          </a:xfrm>
          <a:custGeom>
            <a:avLst/>
            <a:gdLst/>
            <a:ahLst/>
            <a:cxnLst/>
            <a:rect l="l" t="t" r="r" b="b"/>
            <a:pathLst>
              <a:path w="300990" h="299720">
                <a:moveTo>
                  <a:pt x="172105" y="0"/>
                </a:moveTo>
                <a:lnTo>
                  <a:pt x="122220" y="589"/>
                </a:lnTo>
                <a:lnTo>
                  <a:pt x="78518" y="16043"/>
                </a:lnTo>
                <a:lnTo>
                  <a:pt x="41218" y="44274"/>
                </a:lnTo>
                <a:lnTo>
                  <a:pt x="13644" y="84105"/>
                </a:lnTo>
                <a:lnTo>
                  <a:pt x="0" y="130583"/>
                </a:lnTo>
                <a:lnTo>
                  <a:pt x="1502" y="177307"/>
                </a:lnTo>
                <a:lnTo>
                  <a:pt x="16973" y="220959"/>
                </a:lnTo>
                <a:lnTo>
                  <a:pt x="45234" y="258219"/>
                </a:lnTo>
                <a:lnTo>
                  <a:pt x="85107" y="285769"/>
                </a:lnTo>
                <a:lnTo>
                  <a:pt x="131622" y="299399"/>
                </a:lnTo>
                <a:lnTo>
                  <a:pt x="178395" y="297899"/>
                </a:lnTo>
                <a:lnTo>
                  <a:pt x="222098" y="282445"/>
                </a:lnTo>
                <a:lnTo>
                  <a:pt x="259404" y="254214"/>
                </a:lnTo>
                <a:lnTo>
                  <a:pt x="286986" y="214382"/>
                </a:lnTo>
                <a:lnTo>
                  <a:pt x="300625" y="167910"/>
                </a:lnTo>
                <a:lnTo>
                  <a:pt x="299122" y="121186"/>
                </a:lnTo>
                <a:lnTo>
                  <a:pt x="283653" y="77532"/>
                </a:lnTo>
                <a:lnTo>
                  <a:pt x="255394" y="40269"/>
                </a:lnTo>
                <a:lnTo>
                  <a:pt x="215523" y="12719"/>
                </a:lnTo>
                <a:lnTo>
                  <a:pt x="172105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bg object 47"/>
          <p:cNvSpPr/>
          <p:nvPr/>
        </p:nvSpPr>
        <p:spPr>
          <a:xfrm>
            <a:off x="9598546" y="1800223"/>
            <a:ext cx="141017" cy="140871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bg object 48"/>
          <p:cNvSpPr/>
          <p:nvPr/>
        </p:nvSpPr>
        <p:spPr>
          <a:xfrm>
            <a:off x="9964341" y="1216108"/>
            <a:ext cx="109923" cy="105273"/>
          </a:xfrm>
          <a:prstGeom prst="rect">
            <a:avLst/>
          </a:prstGeom>
          <a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bg object 49"/>
          <p:cNvSpPr/>
          <p:nvPr/>
        </p:nvSpPr>
        <p:spPr>
          <a:xfrm>
            <a:off x="5741101" y="187512"/>
            <a:ext cx="182063" cy="181881"/>
          </a:xfrm>
          <a:prstGeom prst="rect">
            <a:avLst/>
          </a:prstGeom>
          <a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bg object 50"/>
          <p:cNvSpPr/>
          <p:nvPr/>
        </p:nvSpPr>
        <p:spPr>
          <a:xfrm>
            <a:off x="7870988" y="3474342"/>
            <a:ext cx="281940" cy="281305"/>
          </a:xfrm>
          <a:custGeom>
            <a:avLst/>
            <a:gdLst/>
            <a:ahLst/>
            <a:cxnLst/>
            <a:rect l="l" t="t" r="r" b="b"/>
            <a:pathLst>
              <a:path w="281940" h="281304">
                <a:moveTo>
                  <a:pt x="158186" y="0"/>
                </a:moveTo>
                <a:lnTo>
                  <a:pt x="114405" y="1404"/>
                </a:lnTo>
                <a:lnTo>
                  <a:pt x="73501" y="15869"/>
                </a:lnTo>
                <a:lnTo>
                  <a:pt x="38585" y="42294"/>
                </a:lnTo>
                <a:lnTo>
                  <a:pt x="12767" y="79582"/>
                </a:lnTo>
                <a:lnTo>
                  <a:pt x="0" y="123081"/>
                </a:lnTo>
                <a:lnTo>
                  <a:pt x="1408" y="166817"/>
                </a:lnTo>
                <a:lnTo>
                  <a:pt x="15890" y="207679"/>
                </a:lnTo>
                <a:lnTo>
                  <a:pt x="42341" y="242557"/>
                </a:lnTo>
                <a:lnTo>
                  <a:pt x="79658" y="268342"/>
                </a:lnTo>
                <a:lnTo>
                  <a:pt x="123204" y="281101"/>
                </a:lnTo>
                <a:lnTo>
                  <a:pt x="166987" y="279697"/>
                </a:lnTo>
                <a:lnTo>
                  <a:pt x="207893" y="265231"/>
                </a:lnTo>
                <a:lnTo>
                  <a:pt x="242808" y="238803"/>
                </a:lnTo>
                <a:lnTo>
                  <a:pt x="268621" y="201514"/>
                </a:lnTo>
                <a:lnTo>
                  <a:pt x="281396" y="158020"/>
                </a:lnTo>
                <a:lnTo>
                  <a:pt x="279993" y="114285"/>
                </a:lnTo>
                <a:lnTo>
                  <a:pt x="265513" y="73421"/>
                </a:lnTo>
                <a:lnTo>
                  <a:pt x="239059" y="38540"/>
                </a:lnTo>
                <a:lnTo>
                  <a:pt x="201730" y="12754"/>
                </a:lnTo>
                <a:lnTo>
                  <a:pt x="158186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bg object 51"/>
          <p:cNvSpPr/>
          <p:nvPr/>
        </p:nvSpPr>
        <p:spPr>
          <a:xfrm>
            <a:off x="8504627" y="132387"/>
            <a:ext cx="88850" cy="88765"/>
          </a:xfrm>
          <a:prstGeom prst="rect">
            <a:avLst/>
          </a:prstGeom>
          <a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bg object 52"/>
          <p:cNvSpPr/>
          <p:nvPr/>
        </p:nvSpPr>
        <p:spPr>
          <a:xfrm>
            <a:off x="5632513" y="79057"/>
            <a:ext cx="399415" cy="399415"/>
          </a:xfrm>
          <a:custGeom>
            <a:avLst/>
            <a:gdLst/>
            <a:ahLst/>
            <a:cxnLst/>
            <a:rect l="l" t="t" r="r" b="b"/>
            <a:pathLst>
              <a:path w="399414" h="399415">
                <a:moveTo>
                  <a:pt x="399224" y="197396"/>
                </a:moveTo>
                <a:lnTo>
                  <a:pt x="393915" y="153847"/>
                </a:lnTo>
                <a:lnTo>
                  <a:pt x="379323" y="112687"/>
                </a:lnTo>
                <a:lnTo>
                  <a:pt x="356031" y="75501"/>
                </a:lnTo>
                <a:lnTo>
                  <a:pt x="324586" y="43903"/>
                </a:lnTo>
                <a:lnTo>
                  <a:pt x="285559" y="19469"/>
                </a:lnTo>
                <a:lnTo>
                  <a:pt x="241985" y="4533"/>
                </a:lnTo>
                <a:lnTo>
                  <a:pt x="197599" y="0"/>
                </a:lnTo>
                <a:lnTo>
                  <a:pt x="154012" y="5295"/>
                </a:lnTo>
                <a:lnTo>
                  <a:pt x="112814" y="19862"/>
                </a:lnTo>
                <a:lnTo>
                  <a:pt x="75590" y="43141"/>
                </a:lnTo>
                <a:lnTo>
                  <a:pt x="43954" y="74549"/>
                </a:lnTo>
                <a:lnTo>
                  <a:pt x="19494" y="113550"/>
                </a:lnTo>
                <a:lnTo>
                  <a:pt x="4546" y="157073"/>
                </a:lnTo>
                <a:lnTo>
                  <a:pt x="0" y="201409"/>
                </a:lnTo>
                <a:lnTo>
                  <a:pt x="5308" y="244944"/>
                </a:lnTo>
                <a:lnTo>
                  <a:pt x="19900" y="286105"/>
                </a:lnTo>
                <a:lnTo>
                  <a:pt x="43192" y="323291"/>
                </a:lnTo>
                <a:lnTo>
                  <a:pt x="74637" y="354901"/>
                </a:lnTo>
                <a:lnTo>
                  <a:pt x="113677" y="379349"/>
                </a:lnTo>
                <a:lnTo>
                  <a:pt x="157238" y="394271"/>
                </a:lnTo>
                <a:lnTo>
                  <a:pt x="201625" y="398805"/>
                </a:lnTo>
                <a:lnTo>
                  <a:pt x="245211" y="393509"/>
                </a:lnTo>
                <a:lnTo>
                  <a:pt x="286410" y="378929"/>
                </a:lnTo>
                <a:lnTo>
                  <a:pt x="323634" y="355650"/>
                </a:lnTo>
                <a:lnTo>
                  <a:pt x="355269" y="324243"/>
                </a:lnTo>
                <a:lnTo>
                  <a:pt x="379742" y="285254"/>
                </a:lnTo>
                <a:lnTo>
                  <a:pt x="394677" y="241731"/>
                </a:lnTo>
                <a:lnTo>
                  <a:pt x="399224" y="197396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bg object 53"/>
          <p:cNvSpPr/>
          <p:nvPr/>
        </p:nvSpPr>
        <p:spPr>
          <a:xfrm>
            <a:off x="3278443" y="141106"/>
            <a:ext cx="221615" cy="221615"/>
          </a:xfrm>
          <a:custGeom>
            <a:avLst/>
            <a:gdLst/>
            <a:ahLst/>
            <a:cxnLst/>
            <a:rect l="l" t="t" r="r" b="b"/>
            <a:pathLst>
              <a:path w="221614" h="221615">
                <a:moveTo>
                  <a:pt x="115648" y="0"/>
                </a:moveTo>
                <a:lnTo>
                  <a:pt x="73676" y="6252"/>
                </a:lnTo>
                <a:lnTo>
                  <a:pt x="37115" y="27772"/>
                </a:lnTo>
                <a:lnTo>
                  <a:pt x="10710" y="62877"/>
                </a:lnTo>
                <a:lnTo>
                  <a:pt x="0" y="105466"/>
                </a:lnTo>
                <a:lnTo>
                  <a:pt x="6257" y="147394"/>
                </a:lnTo>
                <a:lnTo>
                  <a:pt x="27799" y="183919"/>
                </a:lnTo>
                <a:lnTo>
                  <a:pt x="62945" y="210299"/>
                </a:lnTo>
                <a:lnTo>
                  <a:pt x="105581" y="220992"/>
                </a:lnTo>
                <a:lnTo>
                  <a:pt x="147552" y="214739"/>
                </a:lnTo>
                <a:lnTo>
                  <a:pt x="184114" y="193220"/>
                </a:lnTo>
                <a:lnTo>
                  <a:pt x="210519" y="158114"/>
                </a:lnTo>
                <a:lnTo>
                  <a:pt x="221224" y="115525"/>
                </a:lnTo>
                <a:lnTo>
                  <a:pt x="214967" y="73597"/>
                </a:lnTo>
                <a:lnTo>
                  <a:pt x="193427" y="37072"/>
                </a:lnTo>
                <a:lnTo>
                  <a:pt x="158284" y="10693"/>
                </a:lnTo>
                <a:lnTo>
                  <a:pt x="115648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bg object 54"/>
          <p:cNvSpPr/>
          <p:nvPr/>
        </p:nvSpPr>
        <p:spPr>
          <a:xfrm>
            <a:off x="5756978" y="203375"/>
            <a:ext cx="150495" cy="150495"/>
          </a:xfrm>
          <a:custGeom>
            <a:avLst/>
            <a:gdLst/>
            <a:ahLst/>
            <a:cxnLst/>
            <a:rect l="l" t="t" r="r" b="b"/>
            <a:pathLst>
              <a:path w="150495" h="150495">
                <a:moveTo>
                  <a:pt x="78573" y="0"/>
                </a:moveTo>
                <a:lnTo>
                  <a:pt x="50051" y="4247"/>
                </a:lnTo>
                <a:lnTo>
                  <a:pt x="25208" y="18866"/>
                </a:lnTo>
                <a:lnTo>
                  <a:pt x="7269" y="42717"/>
                </a:lnTo>
                <a:lnTo>
                  <a:pt x="0" y="71656"/>
                </a:lnTo>
                <a:lnTo>
                  <a:pt x="4253" y="100145"/>
                </a:lnTo>
                <a:lnTo>
                  <a:pt x="18888" y="124965"/>
                </a:lnTo>
                <a:lnTo>
                  <a:pt x="42766" y="142895"/>
                </a:lnTo>
                <a:lnTo>
                  <a:pt x="71734" y="150154"/>
                </a:lnTo>
                <a:lnTo>
                  <a:pt x="100254" y="145906"/>
                </a:lnTo>
                <a:lnTo>
                  <a:pt x="125099" y="131288"/>
                </a:lnTo>
                <a:lnTo>
                  <a:pt x="143045" y="107437"/>
                </a:lnTo>
                <a:lnTo>
                  <a:pt x="150314" y="78498"/>
                </a:lnTo>
                <a:lnTo>
                  <a:pt x="146061" y="50009"/>
                </a:lnTo>
                <a:lnTo>
                  <a:pt x="131425" y="25189"/>
                </a:lnTo>
                <a:lnTo>
                  <a:pt x="107548" y="7259"/>
                </a:lnTo>
                <a:lnTo>
                  <a:pt x="78573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bg object 55"/>
          <p:cNvSpPr/>
          <p:nvPr/>
        </p:nvSpPr>
        <p:spPr>
          <a:xfrm>
            <a:off x="2737579" y="3917227"/>
            <a:ext cx="41910" cy="41910"/>
          </a:xfrm>
          <a:custGeom>
            <a:avLst/>
            <a:gdLst/>
            <a:ahLst/>
            <a:cxnLst/>
            <a:rect l="l" t="t" r="r" b="b"/>
            <a:pathLst>
              <a:path w="41910" h="41910">
                <a:moveTo>
                  <a:pt x="21903" y="0"/>
                </a:moveTo>
                <a:lnTo>
                  <a:pt x="13951" y="1187"/>
                </a:lnTo>
                <a:lnTo>
                  <a:pt x="7025" y="5265"/>
                </a:lnTo>
                <a:lnTo>
                  <a:pt x="2027" y="11915"/>
                </a:lnTo>
                <a:lnTo>
                  <a:pt x="0" y="19981"/>
                </a:lnTo>
                <a:lnTo>
                  <a:pt x="1188" y="27920"/>
                </a:lnTo>
                <a:lnTo>
                  <a:pt x="5269" y="34836"/>
                </a:lnTo>
                <a:lnTo>
                  <a:pt x="11921" y="39830"/>
                </a:lnTo>
                <a:lnTo>
                  <a:pt x="19998" y="41854"/>
                </a:lnTo>
                <a:lnTo>
                  <a:pt x="27950" y="40671"/>
                </a:lnTo>
                <a:lnTo>
                  <a:pt x="34875" y="36597"/>
                </a:lnTo>
                <a:lnTo>
                  <a:pt x="39873" y="29949"/>
                </a:lnTo>
                <a:lnTo>
                  <a:pt x="41903" y="21883"/>
                </a:lnTo>
                <a:lnTo>
                  <a:pt x="40718" y="13943"/>
                </a:lnTo>
                <a:lnTo>
                  <a:pt x="36637" y="7023"/>
                </a:lnTo>
                <a:lnTo>
                  <a:pt x="29980" y="2022"/>
                </a:lnTo>
                <a:lnTo>
                  <a:pt x="21903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bg object 56"/>
          <p:cNvSpPr/>
          <p:nvPr/>
        </p:nvSpPr>
        <p:spPr>
          <a:xfrm>
            <a:off x="3354877" y="217453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79">
                <a:moveTo>
                  <a:pt x="35732" y="0"/>
                </a:moveTo>
                <a:lnTo>
                  <a:pt x="22763" y="1930"/>
                </a:lnTo>
                <a:lnTo>
                  <a:pt x="11466" y="8581"/>
                </a:lnTo>
                <a:lnTo>
                  <a:pt x="3310" y="19434"/>
                </a:lnTo>
                <a:lnTo>
                  <a:pt x="0" y="32594"/>
                </a:lnTo>
                <a:lnTo>
                  <a:pt x="1932" y="45550"/>
                </a:lnTo>
                <a:lnTo>
                  <a:pt x="8589" y="56837"/>
                </a:lnTo>
                <a:lnTo>
                  <a:pt x="19452" y="64989"/>
                </a:lnTo>
                <a:lnTo>
                  <a:pt x="32629" y="68295"/>
                </a:lnTo>
                <a:lnTo>
                  <a:pt x="45598" y="66364"/>
                </a:lnTo>
                <a:lnTo>
                  <a:pt x="56896" y="59713"/>
                </a:lnTo>
                <a:lnTo>
                  <a:pt x="65058" y="48860"/>
                </a:lnTo>
                <a:lnTo>
                  <a:pt x="68361" y="35700"/>
                </a:lnTo>
                <a:lnTo>
                  <a:pt x="66424" y="22744"/>
                </a:lnTo>
                <a:lnTo>
                  <a:pt x="59766" y="11457"/>
                </a:lnTo>
                <a:lnTo>
                  <a:pt x="48903" y="3305"/>
                </a:lnTo>
                <a:lnTo>
                  <a:pt x="35732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bg object 57"/>
          <p:cNvSpPr/>
          <p:nvPr/>
        </p:nvSpPr>
        <p:spPr>
          <a:xfrm>
            <a:off x="5764555" y="210942"/>
            <a:ext cx="135255" cy="135255"/>
          </a:xfrm>
          <a:custGeom>
            <a:avLst/>
            <a:gdLst/>
            <a:ahLst/>
            <a:cxnLst/>
            <a:rect l="l" t="t" r="r" b="b"/>
            <a:pathLst>
              <a:path w="135254" h="135254">
                <a:moveTo>
                  <a:pt x="70660" y="0"/>
                </a:moveTo>
                <a:lnTo>
                  <a:pt x="45015" y="3821"/>
                </a:lnTo>
                <a:lnTo>
                  <a:pt x="22673" y="16969"/>
                </a:lnTo>
                <a:lnTo>
                  <a:pt x="6536" y="38420"/>
                </a:lnTo>
                <a:lnTo>
                  <a:pt x="0" y="64436"/>
                </a:lnTo>
                <a:lnTo>
                  <a:pt x="3824" y="90051"/>
                </a:lnTo>
                <a:lnTo>
                  <a:pt x="16983" y="112367"/>
                </a:lnTo>
                <a:lnTo>
                  <a:pt x="38451" y="128489"/>
                </a:lnTo>
                <a:lnTo>
                  <a:pt x="64502" y="135020"/>
                </a:lnTo>
                <a:lnTo>
                  <a:pt x="90146" y="131199"/>
                </a:lnTo>
                <a:lnTo>
                  <a:pt x="112485" y="118050"/>
                </a:lnTo>
                <a:lnTo>
                  <a:pt x="128621" y="96599"/>
                </a:lnTo>
                <a:lnTo>
                  <a:pt x="135157" y="70578"/>
                </a:lnTo>
                <a:lnTo>
                  <a:pt x="131332" y="44964"/>
                </a:lnTo>
                <a:lnTo>
                  <a:pt x="118173" y="22651"/>
                </a:lnTo>
                <a:lnTo>
                  <a:pt x="96706" y="6531"/>
                </a:lnTo>
                <a:lnTo>
                  <a:pt x="7066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bg object 58"/>
          <p:cNvSpPr/>
          <p:nvPr/>
        </p:nvSpPr>
        <p:spPr>
          <a:xfrm>
            <a:off x="6097115" y="5262134"/>
            <a:ext cx="204470" cy="203835"/>
          </a:xfrm>
          <a:custGeom>
            <a:avLst/>
            <a:gdLst/>
            <a:ahLst/>
            <a:cxnLst/>
            <a:rect l="l" t="t" r="r" b="b"/>
            <a:pathLst>
              <a:path w="204470" h="203835">
                <a:moveTo>
                  <a:pt x="106568" y="0"/>
                </a:moveTo>
                <a:lnTo>
                  <a:pt x="67886" y="5765"/>
                </a:lnTo>
                <a:lnTo>
                  <a:pt x="34193" y="25596"/>
                </a:lnTo>
                <a:lnTo>
                  <a:pt x="9861" y="57944"/>
                </a:lnTo>
                <a:lnTo>
                  <a:pt x="0" y="97195"/>
                </a:lnTo>
                <a:lnTo>
                  <a:pt x="5767" y="135833"/>
                </a:lnTo>
                <a:lnTo>
                  <a:pt x="25615" y="169490"/>
                </a:lnTo>
                <a:lnTo>
                  <a:pt x="57994" y="193796"/>
                </a:lnTo>
                <a:lnTo>
                  <a:pt x="97292" y="203653"/>
                </a:lnTo>
                <a:lnTo>
                  <a:pt x="135974" y="197890"/>
                </a:lnTo>
                <a:lnTo>
                  <a:pt x="169667" y="178057"/>
                </a:lnTo>
                <a:lnTo>
                  <a:pt x="193999" y="145701"/>
                </a:lnTo>
                <a:lnTo>
                  <a:pt x="203862" y="106456"/>
                </a:lnTo>
                <a:lnTo>
                  <a:pt x="198097" y="67817"/>
                </a:lnTo>
                <a:lnTo>
                  <a:pt x="178250" y="34157"/>
                </a:lnTo>
                <a:lnTo>
                  <a:pt x="145866" y="9849"/>
                </a:lnTo>
                <a:lnTo>
                  <a:pt x="106568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bg object 59"/>
          <p:cNvSpPr/>
          <p:nvPr/>
        </p:nvSpPr>
        <p:spPr>
          <a:xfrm>
            <a:off x="7957777" y="3561041"/>
            <a:ext cx="107950" cy="107950"/>
          </a:xfrm>
          <a:custGeom>
            <a:avLst/>
            <a:gdLst/>
            <a:ahLst/>
            <a:cxnLst/>
            <a:rect l="l" t="t" r="r" b="b"/>
            <a:pathLst>
              <a:path w="107950" h="107950">
                <a:moveTo>
                  <a:pt x="56364" y="0"/>
                </a:moveTo>
                <a:lnTo>
                  <a:pt x="35908" y="3049"/>
                </a:lnTo>
                <a:lnTo>
                  <a:pt x="18088" y="13538"/>
                </a:lnTo>
                <a:lnTo>
                  <a:pt x="5220" y="30646"/>
                </a:lnTo>
                <a:lnTo>
                  <a:pt x="0" y="51402"/>
                </a:lnTo>
                <a:lnTo>
                  <a:pt x="3049" y="71835"/>
                </a:lnTo>
                <a:lnTo>
                  <a:pt x="13546" y="89636"/>
                </a:lnTo>
                <a:lnTo>
                  <a:pt x="30671" y="102490"/>
                </a:lnTo>
                <a:lnTo>
                  <a:pt x="51453" y="107701"/>
                </a:lnTo>
                <a:lnTo>
                  <a:pt x="71910" y="104655"/>
                </a:lnTo>
                <a:lnTo>
                  <a:pt x="89730" y="94171"/>
                </a:lnTo>
                <a:lnTo>
                  <a:pt x="102604" y="77065"/>
                </a:lnTo>
                <a:lnTo>
                  <a:pt x="107818" y="56304"/>
                </a:lnTo>
                <a:lnTo>
                  <a:pt x="104765" y="35869"/>
                </a:lnTo>
                <a:lnTo>
                  <a:pt x="94265" y="18068"/>
                </a:lnTo>
                <a:lnTo>
                  <a:pt x="77140" y="5208"/>
                </a:lnTo>
                <a:lnTo>
                  <a:pt x="56364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bg object 60"/>
          <p:cNvSpPr/>
          <p:nvPr/>
        </p:nvSpPr>
        <p:spPr>
          <a:xfrm>
            <a:off x="7831591" y="3820759"/>
            <a:ext cx="133729" cy="133582"/>
          </a:xfrm>
          <a:prstGeom prst="rect">
            <a:avLst/>
          </a:prstGeom>
          <a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bg object 61"/>
          <p:cNvSpPr/>
          <p:nvPr/>
        </p:nvSpPr>
        <p:spPr>
          <a:xfrm>
            <a:off x="6108749" y="5273758"/>
            <a:ext cx="180975" cy="180975"/>
          </a:xfrm>
          <a:custGeom>
            <a:avLst/>
            <a:gdLst/>
            <a:ahLst/>
            <a:cxnLst/>
            <a:rect l="l" t="t" r="r" b="b"/>
            <a:pathLst>
              <a:path w="180975" h="180975">
                <a:moveTo>
                  <a:pt x="94402" y="0"/>
                </a:moveTo>
                <a:lnTo>
                  <a:pt x="60138" y="5102"/>
                </a:lnTo>
                <a:lnTo>
                  <a:pt x="30291" y="22665"/>
                </a:lnTo>
                <a:lnTo>
                  <a:pt x="8736" y="51322"/>
                </a:lnTo>
                <a:lnTo>
                  <a:pt x="0" y="86092"/>
                </a:lnTo>
                <a:lnTo>
                  <a:pt x="5109" y="120326"/>
                </a:lnTo>
                <a:lnTo>
                  <a:pt x="22693" y="150147"/>
                </a:lnTo>
                <a:lnTo>
                  <a:pt x="51383" y="171680"/>
                </a:lnTo>
                <a:lnTo>
                  <a:pt x="86189" y="180405"/>
                </a:lnTo>
                <a:lnTo>
                  <a:pt x="120453" y="175299"/>
                </a:lnTo>
                <a:lnTo>
                  <a:pt x="150300" y="157735"/>
                </a:lnTo>
                <a:lnTo>
                  <a:pt x="171855" y="129084"/>
                </a:lnTo>
                <a:lnTo>
                  <a:pt x="180597" y="94308"/>
                </a:lnTo>
                <a:lnTo>
                  <a:pt x="175487" y="60075"/>
                </a:lnTo>
                <a:lnTo>
                  <a:pt x="157900" y="30257"/>
                </a:lnTo>
                <a:lnTo>
                  <a:pt x="129208" y="8726"/>
                </a:lnTo>
                <a:lnTo>
                  <a:pt x="94402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bg object 62"/>
          <p:cNvSpPr/>
          <p:nvPr/>
        </p:nvSpPr>
        <p:spPr>
          <a:xfrm>
            <a:off x="7904441" y="3507763"/>
            <a:ext cx="214629" cy="214629"/>
          </a:xfrm>
          <a:custGeom>
            <a:avLst/>
            <a:gdLst/>
            <a:ahLst/>
            <a:cxnLst/>
            <a:rect l="l" t="t" r="r" b="b"/>
            <a:pathLst>
              <a:path w="214629" h="214629">
                <a:moveTo>
                  <a:pt x="112120" y="0"/>
                </a:moveTo>
                <a:lnTo>
                  <a:pt x="71425" y="6062"/>
                </a:lnTo>
                <a:lnTo>
                  <a:pt x="35975" y="26927"/>
                </a:lnTo>
                <a:lnTo>
                  <a:pt x="10377" y="60964"/>
                </a:lnTo>
                <a:lnTo>
                  <a:pt x="0" y="102258"/>
                </a:lnTo>
                <a:lnTo>
                  <a:pt x="6069" y="142909"/>
                </a:lnTo>
                <a:lnTo>
                  <a:pt x="26954" y="178320"/>
                </a:lnTo>
                <a:lnTo>
                  <a:pt x="61025" y="203890"/>
                </a:lnTo>
                <a:lnTo>
                  <a:pt x="102366" y="214260"/>
                </a:lnTo>
                <a:lnTo>
                  <a:pt x="143062" y="208200"/>
                </a:lnTo>
                <a:lnTo>
                  <a:pt x="178513" y="187336"/>
                </a:lnTo>
                <a:lnTo>
                  <a:pt x="204116" y="153293"/>
                </a:lnTo>
                <a:lnTo>
                  <a:pt x="214488" y="112002"/>
                </a:lnTo>
                <a:lnTo>
                  <a:pt x="208418" y="71353"/>
                </a:lnTo>
                <a:lnTo>
                  <a:pt x="187532" y="35943"/>
                </a:lnTo>
                <a:lnTo>
                  <a:pt x="153456" y="10367"/>
                </a:lnTo>
                <a:lnTo>
                  <a:pt x="11212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bg object 63"/>
          <p:cNvSpPr/>
          <p:nvPr/>
        </p:nvSpPr>
        <p:spPr>
          <a:xfrm>
            <a:off x="8014920" y="5179112"/>
            <a:ext cx="54610" cy="54610"/>
          </a:xfrm>
          <a:custGeom>
            <a:avLst/>
            <a:gdLst/>
            <a:ahLst/>
            <a:cxnLst/>
            <a:rect l="l" t="t" r="r" b="b"/>
            <a:pathLst>
              <a:path w="54609" h="54610">
                <a:moveTo>
                  <a:pt x="28296" y="0"/>
                </a:moveTo>
                <a:lnTo>
                  <a:pt x="18027" y="1528"/>
                </a:lnTo>
                <a:lnTo>
                  <a:pt x="9081" y="6792"/>
                </a:lnTo>
                <a:lnTo>
                  <a:pt x="2621" y="15382"/>
                </a:lnTo>
                <a:lnTo>
                  <a:pt x="0" y="25804"/>
                </a:lnTo>
                <a:lnTo>
                  <a:pt x="1534" y="36064"/>
                </a:lnTo>
                <a:lnTo>
                  <a:pt x="6809" y="45000"/>
                </a:lnTo>
                <a:lnTo>
                  <a:pt x="15410" y="51450"/>
                </a:lnTo>
                <a:lnTo>
                  <a:pt x="25836" y="54069"/>
                </a:lnTo>
                <a:lnTo>
                  <a:pt x="36107" y="52540"/>
                </a:lnTo>
                <a:lnTo>
                  <a:pt x="45055" y="47276"/>
                </a:lnTo>
                <a:lnTo>
                  <a:pt x="51516" y="38686"/>
                </a:lnTo>
                <a:lnTo>
                  <a:pt x="54133" y="28266"/>
                </a:lnTo>
                <a:lnTo>
                  <a:pt x="52599" y="18009"/>
                </a:lnTo>
                <a:lnTo>
                  <a:pt x="47327" y="9074"/>
                </a:lnTo>
                <a:lnTo>
                  <a:pt x="38728" y="2618"/>
                </a:lnTo>
                <a:lnTo>
                  <a:pt x="28296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bg object 64"/>
          <p:cNvSpPr/>
          <p:nvPr/>
        </p:nvSpPr>
        <p:spPr>
          <a:xfrm>
            <a:off x="7756563" y="3395916"/>
            <a:ext cx="474345" cy="633730"/>
          </a:xfrm>
          <a:custGeom>
            <a:avLst/>
            <a:gdLst/>
            <a:ahLst/>
            <a:cxnLst/>
            <a:rect l="l" t="t" r="r" b="b"/>
            <a:pathLst>
              <a:path w="474345" h="633729">
                <a:moveTo>
                  <a:pt x="474332" y="216776"/>
                </a:moveTo>
                <a:lnTo>
                  <a:pt x="468503" y="168960"/>
                </a:lnTo>
                <a:lnTo>
                  <a:pt x="452488" y="123761"/>
                </a:lnTo>
                <a:lnTo>
                  <a:pt x="426897" y="82918"/>
                </a:lnTo>
                <a:lnTo>
                  <a:pt x="392353" y="48209"/>
                </a:lnTo>
                <a:lnTo>
                  <a:pt x="349491" y="21374"/>
                </a:lnTo>
                <a:lnTo>
                  <a:pt x="301637" y="4978"/>
                </a:lnTo>
                <a:lnTo>
                  <a:pt x="252907" y="0"/>
                </a:lnTo>
                <a:lnTo>
                  <a:pt x="205041" y="5816"/>
                </a:lnTo>
                <a:lnTo>
                  <a:pt x="159791" y="21818"/>
                </a:lnTo>
                <a:lnTo>
                  <a:pt x="118910" y="47383"/>
                </a:lnTo>
                <a:lnTo>
                  <a:pt x="84162" y="81876"/>
                </a:lnTo>
                <a:lnTo>
                  <a:pt x="57302" y="124701"/>
                </a:lnTo>
                <a:lnTo>
                  <a:pt x="40881" y="172504"/>
                </a:lnTo>
                <a:lnTo>
                  <a:pt x="35902" y="221183"/>
                </a:lnTo>
                <a:lnTo>
                  <a:pt x="41732" y="268998"/>
                </a:lnTo>
                <a:lnTo>
                  <a:pt x="57746" y="314210"/>
                </a:lnTo>
                <a:lnTo>
                  <a:pt x="83337" y="355041"/>
                </a:lnTo>
                <a:lnTo>
                  <a:pt x="88938" y="360680"/>
                </a:lnTo>
                <a:lnTo>
                  <a:pt x="74117" y="365912"/>
                </a:lnTo>
                <a:lnTo>
                  <a:pt x="38912" y="392557"/>
                </a:lnTo>
                <a:lnTo>
                  <a:pt x="12877" y="430149"/>
                </a:lnTo>
                <a:lnTo>
                  <a:pt x="0" y="474027"/>
                </a:lnTo>
                <a:lnTo>
                  <a:pt x="1422" y="518134"/>
                </a:lnTo>
                <a:lnTo>
                  <a:pt x="16027" y="559333"/>
                </a:lnTo>
                <a:lnTo>
                  <a:pt x="42697" y="594512"/>
                </a:lnTo>
                <a:lnTo>
                  <a:pt x="80340" y="620509"/>
                </a:lnTo>
                <a:lnTo>
                  <a:pt x="124244" y="633374"/>
                </a:lnTo>
                <a:lnTo>
                  <a:pt x="168402" y="631952"/>
                </a:lnTo>
                <a:lnTo>
                  <a:pt x="209651" y="617372"/>
                </a:lnTo>
                <a:lnTo>
                  <a:pt x="244868" y="590727"/>
                </a:lnTo>
                <a:lnTo>
                  <a:pt x="270903" y="553123"/>
                </a:lnTo>
                <a:lnTo>
                  <a:pt x="283768" y="509257"/>
                </a:lnTo>
                <a:lnTo>
                  <a:pt x="282346" y="465150"/>
                </a:lnTo>
                <a:lnTo>
                  <a:pt x="272084" y="436181"/>
                </a:lnTo>
                <a:lnTo>
                  <a:pt x="305193" y="432155"/>
                </a:lnTo>
                <a:lnTo>
                  <a:pt x="350443" y="416153"/>
                </a:lnTo>
                <a:lnTo>
                  <a:pt x="391325" y="390588"/>
                </a:lnTo>
                <a:lnTo>
                  <a:pt x="426072" y="356082"/>
                </a:lnTo>
                <a:lnTo>
                  <a:pt x="452945" y="313258"/>
                </a:lnTo>
                <a:lnTo>
                  <a:pt x="469353" y="265455"/>
                </a:lnTo>
                <a:lnTo>
                  <a:pt x="474332" y="216776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bg object 65"/>
          <p:cNvSpPr/>
          <p:nvPr/>
        </p:nvSpPr>
        <p:spPr>
          <a:xfrm>
            <a:off x="7942284" y="5106547"/>
            <a:ext cx="199414" cy="199194"/>
          </a:xfrm>
          <a:prstGeom prst="rect">
            <a:avLst/>
          </a:prstGeom>
          <a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bg object 66"/>
          <p:cNvSpPr/>
          <p:nvPr/>
        </p:nvSpPr>
        <p:spPr>
          <a:xfrm>
            <a:off x="6163719" y="5328677"/>
            <a:ext cx="70648" cy="70571"/>
          </a:xfrm>
          <a:prstGeom prst="rect">
            <a:avLst/>
          </a:prstGeom>
          <a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bg object 67"/>
          <p:cNvSpPr/>
          <p:nvPr/>
        </p:nvSpPr>
        <p:spPr>
          <a:xfrm>
            <a:off x="7766673" y="3755905"/>
            <a:ext cx="264160" cy="263525"/>
          </a:xfrm>
          <a:custGeom>
            <a:avLst/>
            <a:gdLst/>
            <a:ahLst/>
            <a:cxnLst/>
            <a:rect l="l" t="t" r="r" b="b"/>
            <a:pathLst>
              <a:path w="264159" h="263525">
                <a:moveTo>
                  <a:pt x="148163" y="0"/>
                </a:moveTo>
                <a:lnTo>
                  <a:pt x="107156" y="1318"/>
                </a:lnTo>
                <a:lnTo>
                  <a:pt x="68842" y="14869"/>
                </a:lnTo>
                <a:lnTo>
                  <a:pt x="36138" y="39621"/>
                </a:lnTo>
                <a:lnTo>
                  <a:pt x="11960" y="74543"/>
                </a:lnTo>
                <a:lnTo>
                  <a:pt x="0" y="115286"/>
                </a:lnTo>
                <a:lnTo>
                  <a:pt x="1317" y="156250"/>
                </a:lnTo>
                <a:lnTo>
                  <a:pt x="14879" y="194522"/>
                </a:lnTo>
                <a:lnTo>
                  <a:pt x="39654" y="227189"/>
                </a:lnTo>
                <a:lnTo>
                  <a:pt x="74609" y="251339"/>
                </a:lnTo>
                <a:lnTo>
                  <a:pt x="115399" y="263290"/>
                </a:lnTo>
                <a:lnTo>
                  <a:pt x="156410" y="261975"/>
                </a:lnTo>
                <a:lnTo>
                  <a:pt x="194725" y="248426"/>
                </a:lnTo>
                <a:lnTo>
                  <a:pt x="227430" y="223675"/>
                </a:lnTo>
                <a:lnTo>
                  <a:pt x="251609" y="188754"/>
                </a:lnTo>
                <a:lnTo>
                  <a:pt x="263569" y="148010"/>
                </a:lnTo>
                <a:lnTo>
                  <a:pt x="262251" y="107046"/>
                </a:lnTo>
                <a:lnTo>
                  <a:pt x="248686" y="68772"/>
                </a:lnTo>
                <a:lnTo>
                  <a:pt x="223908" y="36101"/>
                </a:lnTo>
                <a:lnTo>
                  <a:pt x="188947" y="11944"/>
                </a:lnTo>
                <a:lnTo>
                  <a:pt x="148163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bg object 68"/>
          <p:cNvSpPr/>
          <p:nvPr/>
        </p:nvSpPr>
        <p:spPr>
          <a:xfrm>
            <a:off x="5982509" y="6624646"/>
            <a:ext cx="340995" cy="340995"/>
          </a:xfrm>
          <a:custGeom>
            <a:avLst/>
            <a:gdLst/>
            <a:ahLst/>
            <a:cxnLst/>
            <a:rect l="l" t="t" r="r" b="b"/>
            <a:pathLst>
              <a:path w="340995" h="340995">
                <a:moveTo>
                  <a:pt x="156133" y="0"/>
                </a:moveTo>
                <a:lnTo>
                  <a:pt x="113379" y="9220"/>
                </a:lnTo>
                <a:lnTo>
                  <a:pt x="74340" y="28922"/>
                </a:lnTo>
                <a:lnTo>
                  <a:pt x="41189" y="58337"/>
                </a:lnTo>
                <a:lnTo>
                  <a:pt x="16100" y="96697"/>
                </a:lnTo>
                <a:lnTo>
                  <a:pt x="2034" y="140313"/>
                </a:lnTo>
                <a:lnTo>
                  <a:pt x="0" y="184561"/>
                </a:lnTo>
                <a:lnTo>
                  <a:pt x="9228" y="227269"/>
                </a:lnTo>
                <a:lnTo>
                  <a:pt x="28950" y="266267"/>
                </a:lnTo>
                <a:lnTo>
                  <a:pt x="58396" y="299383"/>
                </a:lnTo>
                <a:lnTo>
                  <a:pt x="96796" y="324446"/>
                </a:lnTo>
                <a:lnTo>
                  <a:pt x="140458" y="338495"/>
                </a:lnTo>
                <a:lnTo>
                  <a:pt x="184753" y="340525"/>
                </a:lnTo>
                <a:lnTo>
                  <a:pt x="227508" y="331304"/>
                </a:lnTo>
                <a:lnTo>
                  <a:pt x="266547" y="311602"/>
                </a:lnTo>
                <a:lnTo>
                  <a:pt x="299698" y="282187"/>
                </a:lnTo>
                <a:lnTo>
                  <a:pt x="324786" y="243827"/>
                </a:lnTo>
                <a:lnTo>
                  <a:pt x="338849" y="200211"/>
                </a:lnTo>
                <a:lnTo>
                  <a:pt x="340882" y="155963"/>
                </a:lnTo>
                <a:lnTo>
                  <a:pt x="331654" y="113255"/>
                </a:lnTo>
                <a:lnTo>
                  <a:pt x="311934" y="74257"/>
                </a:lnTo>
                <a:lnTo>
                  <a:pt x="282490" y="41141"/>
                </a:lnTo>
                <a:lnTo>
                  <a:pt x="244091" y="16078"/>
                </a:lnTo>
                <a:lnTo>
                  <a:pt x="200428" y="2029"/>
                </a:lnTo>
                <a:lnTo>
                  <a:pt x="156133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bg object 69"/>
          <p:cNvSpPr/>
          <p:nvPr/>
        </p:nvSpPr>
        <p:spPr>
          <a:xfrm>
            <a:off x="6133354" y="5298340"/>
            <a:ext cx="131381" cy="131237"/>
          </a:xfrm>
          <a:prstGeom prst="rect">
            <a:avLst/>
          </a:prstGeom>
          <a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bg object 70"/>
          <p:cNvSpPr/>
          <p:nvPr/>
        </p:nvSpPr>
        <p:spPr>
          <a:xfrm>
            <a:off x="7983773" y="5147989"/>
            <a:ext cx="116432" cy="116311"/>
          </a:xfrm>
          <a:prstGeom prst="rect">
            <a:avLst/>
          </a:prstGeom>
          <a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bg object 71"/>
          <p:cNvSpPr/>
          <p:nvPr/>
        </p:nvSpPr>
        <p:spPr>
          <a:xfrm>
            <a:off x="7776264" y="4940697"/>
            <a:ext cx="531495" cy="531495"/>
          </a:xfrm>
          <a:custGeom>
            <a:avLst/>
            <a:gdLst/>
            <a:ahLst/>
            <a:cxnLst/>
            <a:rect l="l" t="t" r="r" b="b"/>
            <a:pathLst>
              <a:path w="531495" h="531495">
                <a:moveTo>
                  <a:pt x="289381" y="85"/>
                </a:moveTo>
                <a:lnTo>
                  <a:pt x="243402" y="0"/>
                </a:lnTo>
                <a:lnTo>
                  <a:pt x="198490" y="7709"/>
                </a:lnTo>
                <a:lnTo>
                  <a:pt x="155652" y="22859"/>
                </a:lnTo>
                <a:lnTo>
                  <a:pt x="115889" y="45095"/>
                </a:lnTo>
                <a:lnTo>
                  <a:pt x="80207" y="74061"/>
                </a:lnTo>
                <a:lnTo>
                  <a:pt x="49608" y="109403"/>
                </a:lnTo>
                <a:lnTo>
                  <a:pt x="25097" y="150766"/>
                </a:lnTo>
                <a:lnTo>
                  <a:pt x="8335" y="195822"/>
                </a:lnTo>
                <a:lnTo>
                  <a:pt x="88" y="241816"/>
                </a:lnTo>
                <a:lnTo>
                  <a:pt x="0" y="287748"/>
                </a:lnTo>
                <a:lnTo>
                  <a:pt x="7715" y="332612"/>
                </a:lnTo>
                <a:lnTo>
                  <a:pt x="22879" y="375408"/>
                </a:lnTo>
                <a:lnTo>
                  <a:pt x="45136" y="415131"/>
                </a:lnTo>
                <a:lnTo>
                  <a:pt x="74131" y="450778"/>
                </a:lnTo>
                <a:lnTo>
                  <a:pt x="109510" y="481346"/>
                </a:lnTo>
                <a:lnTo>
                  <a:pt x="150916" y="505833"/>
                </a:lnTo>
                <a:lnTo>
                  <a:pt x="196022" y="522574"/>
                </a:lnTo>
                <a:lnTo>
                  <a:pt x="242067" y="530810"/>
                </a:lnTo>
                <a:lnTo>
                  <a:pt x="288046" y="530896"/>
                </a:lnTo>
                <a:lnTo>
                  <a:pt x="332957" y="523187"/>
                </a:lnTo>
                <a:lnTo>
                  <a:pt x="375796" y="508038"/>
                </a:lnTo>
                <a:lnTo>
                  <a:pt x="415559" y="485804"/>
                </a:lnTo>
                <a:lnTo>
                  <a:pt x="451241" y="456840"/>
                </a:lnTo>
                <a:lnTo>
                  <a:pt x="481840" y="421500"/>
                </a:lnTo>
                <a:lnTo>
                  <a:pt x="506351" y="380141"/>
                </a:lnTo>
                <a:lnTo>
                  <a:pt x="523112" y="335083"/>
                </a:lnTo>
                <a:lnTo>
                  <a:pt x="531360" y="289086"/>
                </a:lnTo>
                <a:lnTo>
                  <a:pt x="531448" y="243154"/>
                </a:lnTo>
                <a:lnTo>
                  <a:pt x="523733" y="198289"/>
                </a:lnTo>
                <a:lnTo>
                  <a:pt x="508569" y="155493"/>
                </a:lnTo>
                <a:lnTo>
                  <a:pt x="486312" y="115770"/>
                </a:lnTo>
                <a:lnTo>
                  <a:pt x="457317" y="80122"/>
                </a:lnTo>
                <a:lnTo>
                  <a:pt x="421938" y="49552"/>
                </a:lnTo>
                <a:lnTo>
                  <a:pt x="380532" y="25062"/>
                </a:lnTo>
                <a:lnTo>
                  <a:pt x="335426" y="8321"/>
                </a:lnTo>
                <a:lnTo>
                  <a:pt x="289381" y="85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bg object 72"/>
          <p:cNvSpPr/>
          <p:nvPr/>
        </p:nvSpPr>
        <p:spPr>
          <a:xfrm>
            <a:off x="6033685" y="6675772"/>
            <a:ext cx="238526" cy="238269"/>
          </a:xfrm>
          <a:prstGeom prst="rect">
            <a:avLst/>
          </a:prstGeom>
          <a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bg object 73"/>
          <p:cNvSpPr/>
          <p:nvPr/>
        </p:nvSpPr>
        <p:spPr>
          <a:xfrm>
            <a:off x="9938450" y="1190246"/>
            <a:ext cx="121274" cy="121145"/>
          </a:xfrm>
          <a:prstGeom prst="rect">
            <a:avLst/>
          </a:prstGeom>
          <a:blipFill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bg object 74"/>
          <p:cNvSpPr/>
          <p:nvPr/>
        </p:nvSpPr>
        <p:spPr>
          <a:xfrm>
            <a:off x="8452946" y="80759"/>
            <a:ext cx="192212" cy="192015"/>
          </a:xfrm>
          <a:prstGeom prst="rect">
            <a:avLst/>
          </a:prstGeom>
          <a:blipFill>
            <a:blip r:embed="rId1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bg object 75"/>
          <p:cNvSpPr/>
          <p:nvPr/>
        </p:nvSpPr>
        <p:spPr>
          <a:xfrm>
            <a:off x="3322525" y="185139"/>
            <a:ext cx="133062" cy="132925"/>
          </a:xfrm>
          <a:prstGeom prst="rect">
            <a:avLst/>
          </a:prstGeom>
          <a:blipFill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bg object 76"/>
          <p:cNvSpPr/>
          <p:nvPr/>
        </p:nvSpPr>
        <p:spPr>
          <a:xfrm>
            <a:off x="9273853" y="2522984"/>
            <a:ext cx="101747" cy="101625"/>
          </a:xfrm>
          <a:prstGeom prst="rect">
            <a:avLst/>
          </a:prstGeom>
          <a:blipFill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bg object 77"/>
          <p:cNvSpPr/>
          <p:nvPr/>
        </p:nvSpPr>
        <p:spPr>
          <a:xfrm>
            <a:off x="9512882" y="1714661"/>
            <a:ext cx="312420" cy="312420"/>
          </a:xfrm>
          <a:custGeom>
            <a:avLst/>
            <a:gdLst/>
            <a:ahLst/>
            <a:cxnLst/>
            <a:rect l="l" t="t" r="r" b="b"/>
            <a:pathLst>
              <a:path w="312420" h="312419">
                <a:moveTo>
                  <a:pt x="175585" y="0"/>
                </a:moveTo>
                <a:lnTo>
                  <a:pt x="126987" y="1556"/>
                </a:lnTo>
                <a:lnTo>
                  <a:pt x="81585" y="17608"/>
                </a:lnTo>
                <a:lnTo>
                  <a:pt x="42829" y="46935"/>
                </a:lnTo>
                <a:lnTo>
                  <a:pt x="14172" y="88315"/>
                </a:lnTo>
                <a:lnTo>
                  <a:pt x="0" y="136604"/>
                </a:lnTo>
                <a:lnTo>
                  <a:pt x="1562" y="185153"/>
                </a:lnTo>
                <a:lnTo>
                  <a:pt x="17637" y="230510"/>
                </a:lnTo>
                <a:lnTo>
                  <a:pt x="47001" y="269223"/>
                </a:lnTo>
                <a:lnTo>
                  <a:pt x="88429" y="297840"/>
                </a:lnTo>
                <a:lnTo>
                  <a:pt x="136764" y="312000"/>
                </a:lnTo>
                <a:lnTo>
                  <a:pt x="185358" y="310443"/>
                </a:lnTo>
                <a:lnTo>
                  <a:pt x="230758" y="294389"/>
                </a:lnTo>
                <a:lnTo>
                  <a:pt x="269513" y="265058"/>
                </a:lnTo>
                <a:lnTo>
                  <a:pt x="298170" y="223672"/>
                </a:lnTo>
                <a:lnTo>
                  <a:pt x="312344" y="175389"/>
                </a:lnTo>
                <a:lnTo>
                  <a:pt x="310784" y="126844"/>
                </a:lnTo>
                <a:lnTo>
                  <a:pt x="294713" y="81489"/>
                </a:lnTo>
                <a:lnTo>
                  <a:pt x="265353" y="42777"/>
                </a:lnTo>
                <a:lnTo>
                  <a:pt x="223926" y="14160"/>
                </a:lnTo>
                <a:lnTo>
                  <a:pt x="175585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bg object 78"/>
          <p:cNvSpPr/>
          <p:nvPr/>
        </p:nvSpPr>
        <p:spPr>
          <a:xfrm>
            <a:off x="8450677" y="78493"/>
            <a:ext cx="196752" cy="196549"/>
          </a:xfrm>
          <a:prstGeom prst="rect">
            <a:avLst/>
          </a:prstGeom>
          <a:blipFill>
            <a:blip r:embed="rId2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bg object 79"/>
          <p:cNvSpPr/>
          <p:nvPr/>
        </p:nvSpPr>
        <p:spPr>
          <a:xfrm>
            <a:off x="9222692" y="2471858"/>
            <a:ext cx="204085" cy="203873"/>
          </a:xfrm>
          <a:prstGeom prst="rect">
            <a:avLst/>
          </a:prstGeom>
          <a:blipFill>
            <a:blip r:embed="rId2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bg object 80"/>
          <p:cNvSpPr/>
          <p:nvPr/>
        </p:nvSpPr>
        <p:spPr>
          <a:xfrm>
            <a:off x="7921735" y="3525037"/>
            <a:ext cx="179906" cy="179709"/>
          </a:xfrm>
          <a:prstGeom prst="rect">
            <a:avLst/>
          </a:prstGeom>
          <a:blipFill>
            <a:blip r:embed="rId2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bg object 81"/>
          <p:cNvSpPr/>
          <p:nvPr/>
        </p:nvSpPr>
        <p:spPr>
          <a:xfrm>
            <a:off x="8295157" y="27349"/>
            <a:ext cx="508000" cy="403225"/>
          </a:xfrm>
          <a:custGeom>
            <a:avLst/>
            <a:gdLst/>
            <a:ahLst/>
            <a:cxnLst/>
            <a:rect l="l" t="t" r="r" b="b"/>
            <a:pathLst>
              <a:path w="508000" h="403225">
                <a:moveTo>
                  <a:pt x="459431" y="0"/>
                </a:moveTo>
                <a:lnTo>
                  <a:pt x="47355" y="393"/>
                </a:lnTo>
                <a:lnTo>
                  <a:pt x="23972" y="39842"/>
                </a:lnTo>
                <a:lnTo>
                  <a:pt x="7959" y="82889"/>
                </a:lnTo>
                <a:lnTo>
                  <a:pt x="82" y="126833"/>
                </a:lnTo>
                <a:lnTo>
                  <a:pt x="0" y="170718"/>
                </a:lnTo>
                <a:lnTo>
                  <a:pt x="7373" y="213583"/>
                </a:lnTo>
                <a:lnTo>
                  <a:pt x="21864" y="254472"/>
                </a:lnTo>
                <a:lnTo>
                  <a:pt x="43131" y="292426"/>
                </a:lnTo>
                <a:lnTo>
                  <a:pt x="70836" y="326487"/>
                </a:lnTo>
                <a:lnTo>
                  <a:pt x="104640" y="355697"/>
                </a:lnTo>
                <a:lnTo>
                  <a:pt x="144203" y="379097"/>
                </a:lnTo>
                <a:lnTo>
                  <a:pt x="187297" y="395093"/>
                </a:lnTo>
                <a:lnTo>
                  <a:pt x="231289" y="402963"/>
                </a:lnTo>
                <a:lnTo>
                  <a:pt x="275221" y="403047"/>
                </a:lnTo>
                <a:lnTo>
                  <a:pt x="318132" y="395682"/>
                </a:lnTo>
                <a:lnTo>
                  <a:pt x="359063" y="381209"/>
                </a:lnTo>
                <a:lnTo>
                  <a:pt x="397055" y="359965"/>
                </a:lnTo>
                <a:lnTo>
                  <a:pt x="431148" y="332291"/>
                </a:lnTo>
                <a:lnTo>
                  <a:pt x="460383" y="298525"/>
                </a:lnTo>
                <a:lnTo>
                  <a:pt x="483801" y="259006"/>
                </a:lnTo>
                <a:lnTo>
                  <a:pt x="499817" y="215956"/>
                </a:lnTo>
                <a:lnTo>
                  <a:pt x="507696" y="172008"/>
                </a:lnTo>
                <a:lnTo>
                  <a:pt x="507779" y="128122"/>
                </a:lnTo>
                <a:lnTo>
                  <a:pt x="500406" y="85256"/>
                </a:lnTo>
                <a:lnTo>
                  <a:pt x="485916" y="44367"/>
                </a:lnTo>
                <a:lnTo>
                  <a:pt x="464648" y="6413"/>
                </a:lnTo>
                <a:lnTo>
                  <a:pt x="459431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bg object 82"/>
          <p:cNvSpPr/>
          <p:nvPr/>
        </p:nvSpPr>
        <p:spPr>
          <a:xfrm>
            <a:off x="9247086" y="2496235"/>
            <a:ext cx="155575" cy="155575"/>
          </a:xfrm>
          <a:custGeom>
            <a:avLst/>
            <a:gdLst/>
            <a:ahLst/>
            <a:cxnLst/>
            <a:rect l="l" t="t" r="r" b="b"/>
            <a:pathLst>
              <a:path w="155575" h="155575">
                <a:moveTo>
                  <a:pt x="81178" y="0"/>
                </a:moveTo>
                <a:lnTo>
                  <a:pt x="51714" y="4389"/>
                </a:lnTo>
                <a:lnTo>
                  <a:pt x="26048" y="19494"/>
                </a:lnTo>
                <a:lnTo>
                  <a:pt x="7513" y="44134"/>
                </a:lnTo>
                <a:lnTo>
                  <a:pt x="0" y="74025"/>
                </a:lnTo>
                <a:lnTo>
                  <a:pt x="4391" y="103455"/>
                </a:lnTo>
                <a:lnTo>
                  <a:pt x="19509" y="129094"/>
                </a:lnTo>
                <a:lnTo>
                  <a:pt x="44178" y="147613"/>
                </a:lnTo>
                <a:lnTo>
                  <a:pt x="74113" y="155122"/>
                </a:lnTo>
                <a:lnTo>
                  <a:pt x="103576" y="150736"/>
                </a:lnTo>
                <a:lnTo>
                  <a:pt x="129239" y="135631"/>
                </a:lnTo>
                <a:lnTo>
                  <a:pt x="147772" y="110986"/>
                </a:lnTo>
                <a:lnTo>
                  <a:pt x="155284" y="81087"/>
                </a:lnTo>
                <a:lnTo>
                  <a:pt x="150890" y="51655"/>
                </a:lnTo>
                <a:lnTo>
                  <a:pt x="135771" y="26019"/>
                </a:lnTo>
                <a:lnTo>
                  <a:pt x="111107" y="7507"/>
                </a:lnTo>
                <a:lnTo>
                  <a:pt x="81178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bg object 83"/>
          <p:cNvSpPr/>
          <p:nvPr/>
        </p:nvSpPr>
        <p:spPr>
          <a:xfrm>
            <a:off x="9633687" y="1835331"/>
            <a:ext cx="70727" cy="70659"/>
          </a:xfrm>
          <a:prstGeom prst="rect">
            <a:avLst/>
          </a:prstGeom>
          <a:blipFill>
            <a:blip r:embed="rId2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bg object 84"/>
          <p:cNvSpPr/>
          <p:nvPr/>
        </p:nvSpPr>
        <p:spPr>
          <a:xfrm>
            <a:off x="9243301" y="2492451"/>
            <a:ext cx="163195" cy="163195"/>
          </a:xfrm>
          <a:custGeom>
            <a:avLst/>
            <a:gdLst/>
            <a:ahLst/>
            <a:cxnLst/>
            <a:rect l="l" t="t" r="r" b="b"/>
            <a:pathLst>
              <a:path w="163195" h="163194">
                <a:moveTo>
                  <a:pt x="85125" y="0"/>
                </a:moveTo>
                <a:lnTo>
                  <a:pt x="54232" y="4603"/>
                </a:lnTo>
                <a:lnTo>
                  <a:pt x="27321" y="20443"/>
                </a:lnTo>
                <a:lnTo>
                  <a:pt x="7884" y="46286"/>
                </a:lnTo>
                <a:lnTo>
                  <a:pt x="0" y="77639"/>
                </a:lnTo>
                <a:lnTo>
                  <a:pt x="4609" y="108506"/>
                </a:lnTo>
                <a:lnTo>
                  <a:pt x="20469" y="135397"/>
                </a:lnTo>
                <a:lnTo>
                  <a:pt x="46339" y="154820"/>
                </a:lnTo>
                <a:lnTo>
                  <a:pt x="77723" y="162688"/>
                </a:lnTo>
                <a:lnTo>
                  <a:pt x="108622" y="158085"/>
                </a:lnTo>
                <a:lnTo>
                  <a:pt x="135541" y="142245"/>
                </a:lnTo>
                <a:lnTo>
                  <a:pt x="154988" y="116402"/>
                </a:lnTo>
                <a:lnTo>
                  <a:pt x="162861" y="85044"/>
                </a:lnTo>
                <a:lnTo>
                  <a:pt x="158250" y="54177"/>
                </a:lnTo>
                <a:lnTo>
                  <a:pt x="142388" y="27289"/>
                </a:lnTo>
                <a:lnTo>
                  <a:pt x="116507" y="7868"/>
                </a:lnTo>
                <a:lnTo>
                  <a:pt x="85125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bg object 85"/>
          <p:cNvSpPr/>
          <p:nvPr/>
        </p:nvSpPr>
        <p:spPr>
          <a:xfrm>
            <a:off x="7984786" y="5148993"/>
            <a:ext cx="114415" cy="114298"/>
          </a:xfrm>
          <a:prstGeom prst="rect">
            <a:avLst/>
          </a:prstGeom>
          <a:blipFill>
            <a:blip r:embed="rId2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bg object 86"/>
          <p:cNvSpPr/>
          <p:nvPr/>
        </p:nvSpPr>
        <p:spPr>
          <a:xfrm>
            <a:off x="7946869" y="3550142"/>
            <a:ext cx="129633" cy="129498"/>
          </a:xfrm>
          <a:prstGeom prst="rect">
            <a:avLst/>
          </a:prstGeom>
          <a:blipFill>
            <a:blip r:embed="rId2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bg object 87"/>
          <p:cNvSpPr/>
          <p:nvPr/>
        </p:nvSpPr>
        <p:spPr>
          <a:xfrm>
            <a:off x="4523999" y="5122123"/>
            <a:ext cx="111760" cy="111760"/>
          </a:xfrm>
          <a:custGeom>
            <a:avLst/>
            <a:gdLst/>
            <a:ahLst/>
            <a:cxnLst/>
            <a:rect l="l" t="t" r="r" b="b"/>
            <a:pathLst>
              <a:path w="111760" h="111760">
                <a:moveTo>
                  <a:pt x="58372" y="0"/>
                </a:moveTo>
                <a:lnTo>
                  <a:pt x="37189" y="3154"/>
                </a:lnTo>
                <a:lnTo>
                  <a:pt x="18732" y="14015"/>
                </a:lnTo>
                <a:lnTo>
                  <a:pt x="5399" y="31736"/>
                </a:lnTo>
                <a:lnTo>
                  <a:pt x="0" y="53235"/>
                </a:lnTo>
                <a:lnTo>
                  <a:pt x="3161" y="74398"/>
                </a:lnTo>
                <a:lnTo>
                  <a:pt x="14032" y="92833"/>
                </a:lnTo>
                <a:lnTo>
                  <a:pt x="31764" y="106145"/>
                </a:lnTo>
                <a:lnTo>
                  <a:pt x="53284" y="111541"/>
                </a:lnTo>
                <a:lnTo>
                  <a:pt x="74470" y="108386"/>
                </a:lnTo>
                <a:lnTo>
                  <a:pt x="92924" y="97526"/>
                </a:lnTo>
                <a:lnTo>
                  <a:pt x="106250" y="79805"/>
                </a:lnTo>
                <a:lnTo>
                  <a:pt x="111656" y="58306"/>
                </a:lnTo>
                <a:lnTo>
                  <a:pt x="108498" y="37143"/>
                </a:lnTo>
                <a:lnTo>
                  <a:pt x="97624" y="18708"/>
                </a:lnTo>
                <a:lnTo>
                  <a:pt x="79884" y="5396"/>
                </a:lnTo>
                <a:lnTo>
                  <a:pt x="58372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bg object 88"/>
          <p:cNvSpPr/>
          <p:nvPr/>
        </p:nvSpPr>
        <p:spPr>
          <a:xfrm>
            <a:off x="6124658" y="5289652"/>
            <a:ext cx="148768" cy="148617"/>
          </a:xfrm>
          <a:prstGeom prst="rect">
            <a:avLst/>
          </a:prstGeom>
          <a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bg object 89"/>
          <p:cNvSpPr/>
          <p:nvPr/>
        </p:nvSpPr>
        <p:spPr>
          <a:xfrm>
            <a:off x="5788272" y="234638"/>
            <a:ext cx="88265" cy="87630"/>
          </a:xfrm>
          <a:custGeom>
            <a:avLst/>
            <a:gdLst/>
            <a:ahLst/>
            <a:cxnLst/>
            <a:rect l="l" t="t" r="r" b="b"/>
            <a:pathLst>
              <a:path w="88264" h="87629">
                <a:moveTo>
                  <a:pt x="45858" y="0"/>
                </a:moveTo>
                <a:lnTo>
                  <a:pt x="29210" y="2477"/>
                </a:lnTo>
                <a:lnTo>
                  <a:pt x="14710" y="11008"/>
                </a:lnTo>
                <a:lnTo>
                  <a:pt x="4239" y="24928"/>
                </a:lnTo>
                <a:lnTo>
                  <a:pt x="0" y="41816"/>
                </a:lnTo>
                <a:lnTo>
                  <a:pt x="2480" y="58443"/>
                </a:lnTo>
                <a:lnTo>
                  <a:pt x="11018" y="72926"/>
                </a:lnTo>
                <a:lnTo>
                  <a:pt x="24953" y="83386"/>
                </a:lnTo>
                <a:lnTo>
                  <a:pt x="41865" y="87626"/>
                </a:lnTo>
                <a:lnTo>
                  <a:pt x="58509" y="85148"/>
                </a:lnTo>
                <a:lnTo>
                  <a:pt x="73005" y="76617"/>
                </a:lnTo>
                <a:lnTo>
                  <a:pt x="83474" y="62697"/>
                </a:lnTo>
                <a:lnTo>
                  <a:pt x="87725" y="45803"/>
                </a:lnTo>
                <a:lnTo>
                  <a:pt x="85244" y="29177"/>
                </a:lnTo>
                <a:lnTo>
                  <a:pt x="76704" y="14697"/>
                </a:lnTo>
                <a:lnTo>
                  <a:pt x="62773" y="4239"/>
                </a:lnTo>
                <a:lnTo>
                  <a:pt x="45858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bg object 90"/>
          <p:cNvSpPr/>
          <p:nvPr/>
        </p:nvSpPr>
        <p:spPr>
          <a:xfrm>
            <a:off x="4527116" y="5125234"/>
            <a:ext cx="106045" cy="105410"/>
          </a:xfrm>
          <a:custGeom>
            <a:avLst/>
            <a:gdLst/>
            <a:ahLst/>
            <a:cxnLst/>
            <a:rect l="l" t="t" r="r" b="b"/>
            <a:pathLst>
              <a:path w="106045" h="105410">
                <a:moveTo>
                  <a:pt x="55112" y="0"/>
                </a:moveTo>
                <a:lnTo>
                  <a:pt x="35108" y="2979"/>
                </a:lnTo>
                <a:lnTo>
                  <a:pt x="17681" y="13234"/>
                </a:lnTo>
                <a:lnTo>
                  <a:pt x="5095" y="29962"/>
                </a:lnTo>
                <a:lnTo>
                  <a:pt x="0" y="50262"/>
                </a:lnTo>
                <a:lnTo>
                  <a:pt x="2984" y="70243"/>
                </a:lnTo>
                <a:lnTo>
                  <a:pt x="13250" y="87648"/>
                </a:lnTo>
                <a:lnTo>
                  <a:pt x="30000" y="100219"/>
                </a:lnTo>
                <a:lnTo>
                  <a:pt x="50315" y="105315"/>
                </a:lnTo>
                <a:lnTo>
                  <a:pt x="70317" y="102335"/>
                </a:lnTo>
                <a:lnTo>
                  <a:pt x="87741" y="92080"/>
                </a:lnTo>
                <a:lnTo>
                  <a:pt x="100320" y="75352"/>
                </a:lnTo>
                <a:lnTo>
                  <a:pt x="105421" y="55057"/>
                </a:lnTo>
                <a:lnTo>
                  <a:pt x="102437" y="35076"/>
                </a:lnTo>
                <a:lnTo>
                  <a:pt x="92172" y="17668"/>
                </a:lnTo>
                <a:lnTo>
                  <a:pt x="75428" y="5096"/>
                </a:lnTo>
                <a:lnTo>
                  <a:pt x="55112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bg object 91"/>
          <p:cNvSpPr/>
          <p:nvPr/>
        </p:nvSpPr>
        <p:spPr>
          <a:xfrm>
            <a:off x="2638395" y="3818154"/>
            <a:ext cx="240261" cy="240011"/>
          </a:xfrm>
          <a:prstGeom prst="rect">
            <a:avLst/>
          </a:prstGeom>
          <a:blipFill>
            <a:blip r:embed="rId2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bg object 92"/>
          <p:cNvSpPr/>
          <p:nvPr/>
        </p:nvSpPr>
        <p:spPr>
          <a:xfrm>
            <a:off x="5706817" y="153264"/>
            <a:ext cx="250825" cy="250825"/>
          </a:xfrm>
          <a:custGeom>
            <a:avLst/>
            <a:gdLst/>
            <a:ahLst/>
            <a:cxnLst/>
            <a:rect l="l" t="t" r="r" b="b"/>
            <a:pathLst>
              <a:path w="250825" h="250825">
                <a:moveTo>
                  <a:pt x="131016" y="0"/>
                </a:moveTo>
                <a:lnTo>
                  <a:pt x="83463" y="7084"/>
                </a:lnTo>
                <a:lnTo>
                  <a:pt x="42040" y="31465"/>
                </a:lnTo>
                <a:lnTo>
                  <a:pt x="12128" y="71244"/>
                </a:lnTo>
                <a:lnTo>
                  <a:pt x="0" y="119495"/>
                </a:lnTo>
                <a:lnTo>
                  <a:pt x="7091" y="166997"/>
                </a:lnTo>
                <a:lnTo>
                  <a:pt x="31497" y="208377"/>
                </a:lnTo>
                <a:lnTo>
                  <a:pt x="71310" y="238262"/>
                </a:lnTo>
                <a:lnTo>
                  <a:pt x="119610" y="250375"/>
                </a:lnTo>
                <a:lnTo>
                  <a:pt x="167162" y="243291"/>
                </a:lnTo>
                <a:lnTo>
                  <a:pt x="208586" y="218909"/>
                </a:lnTo>
                <a:lnTo>
                  <a:pt x="238506" y="179131"/>
                </a:lnTo>
                <a:lnTo>
                  <a:pt x="250636" y="130880"/>
                </a:lnTo>
                <a:lnTo>
                  <a:pt x="243548" y="83377"/>
                </a:lnTo>
                <a:lnTo>
                  <a:pt x="219143" y="41997"/>
                </a:lnTo>
                <a:lnTo>
                  <a:pt x="179324" y="12113"/>
                </a:lnTo>
                <a:lnTo>
                  <a:pt x="131016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bg object 93"/>
          <p:cNvSpPr/>
          <p:nvPr/>
        </p:nvSpPr>
        <p:spPr>
          <a:xfrm>
            <a:off x="10207773" y="1160179"/>
            <a:ext cx="167640" cy="167640"/>
          </a:xfrm>
          <a:custGeom>
            <a:avLst/>
            <a:gdLst/>
            <a:ahLst/>
            <a:cxnLst/>
            <a:rect l="l" t="t" r="r" b="b"/>
            <a:pathLst>
              <a:path w="167640" h="167640">
                <a:moveTo>
                  <a:pt x="87443" y="0"/>
                </a:moveTo>
                <a:lnTo>
                  <a:pt x="55707" y="4727"/>
                </a:lnTo>
                <a:lnTo>
                  <a:pt x="28065" y="20998"/>
                </a:lnTo>
                <a:lnTo>
                  <a:pt x="8103" y="47545"/>
                </a:lnTo>
                <a:lnTo>
                  <a:pt x="0" y="79744"/>
                </a:lnTo>
                <a:lnTo>
                  <a:pt x="4730" y="111446"/>
                </a:lnTo>
                <a:lnTo>
                  <a:pt x="21021" y="139065"/>
                </a:lnTo>
                <a:lnTo>
                  <a:pt x="47600" y="159013"/>
                </a:lnTo>
                <a:lnTo>
                  <a:pt x="79835" y="167097"/>
                </a:lnTo>
                <a:lnTo>
                  <a:pt x="111568" y="162367"/>
                </a:lnTo>
                <a:lnTo>
                  <a:pt x="139213" y="146095"/>
                </a:lnTo>
                <a:lnTo>
                  <a:pt x="159182" y="119554"/>
                </a:lnTo>
                <a:lnTo>
                  <a:pt x="167279" y="87348"/>
                </a:lnTo>
                <a:lnTo>
                  <a:pt x="162546" y="55643"/>
                </a:lnTo>
                <a:lnTo>
                  <a:pt x="146257" y="28026"/>
                </a:lnTo>
                <a:lnTo>
                  <a:pt x="119685" y="8086"/>
                </a:lnTo>
                <a:lnTo>
                  <a:pt x="87443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bg object 94"/>
          <p:cNvSpPr/>
          <p:nvPr/>
        </p:nvSpPr>
        <p:spPr>
          <a:xfrm>
            <a:off x="9922941" y="1174749"/>
            <a:ext cx="204961" cy="200224"/>
          </a:xfrm>
          <a:prstGeom prst="rect">
            <a:avLst/>
          </a:prstGeom>
          <a:blipFill>
            <a:blip r:embed="rId2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bg object 95"/>
          <p:cNvSpPr/>
          <p:nvPr/>
        </p:nvSpPr>
        <p:spPr>
          <a:xfrm>
            <a:off x="10225564" y="1177949"/>
            <a:ext cx="132080" cy="132080"/>
          </a:xfrm>
          <a:custGeom>
            <a:avLst/>
            <a:gdLst/>
            <a:ahLst/>
            <a:cxnLst/>
            <a:rect l="l" t="t" r="r" b="b"/>
            <a:pathLst>
              <a:path w="132079" h="132080">
                <a:moveTo>
                  <a:pt x="68840" y="0"/>
                </a:moveTo>
                <a:lnTo>
                  <a:pt x="43856" y="3723"/>
                </a:lnTo>
                <a:lnTo>
                  <a:pt x="22091" y="16531"/>
                </a:lnTo>
                <a:lnTo>
                  <a:pt x="6372" y="37424"/>
                </a:lnTo>
                <a:lnTo>
                  <a:pt x="0" y="62780"/>
                </a:lnTo>
                <a:lnTo>
                  <a:pt x="3725" y="87741"/>
                </a:lnTo>
                <a:lnTo>
                  <a:pt x="16550" y="109483"/>
                </a:lnTo>
                <a:lnTo>
                  <a:pt x="37474" y="125181"/>
                </a:lnTo>
                <a:lnTo>
                  <a:pt x="62851" y="131548"/>
                </a:lnTo>
                <a:lnTo>
                  <a:pt x="87836" y="127827"/>
                </a:lnTo>
                <a:lnTo>
                  <a:pt x="109601" y="115017"/>
                </a:lnTo>
                <a:lnTo>
                  <a:pt x="125320" y="94117"/>
                </a:lnTo>
                <a:lnTo>
                  <a:pt x="131686" y="68767"/>
                </a:lnTo>
                <a:lnTo>
                  <a:pt x="127961" y="43809"/>
                </a:lnTo>
                <a:lnTo>
                  <a:pt x="115140" y="22065"/>
                </a:lnTo>
                <a:lnTo>
                  <a:pt x="94217" y="6360"/>
                </a:lnTo>
                <a:lnTo>
                  <a:pt x="6884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bg object 96"/>
          <p:cNvSpPr/>
          <p:nvPr/>
        </p:nvSpPr>
        <p:spPr>
          <a:xfrm>
            <a:off x="9470816" y="1672625"/>
            <a:ext cx="396875" cy="396240"/>
          </a:xfrm>
          <a:custGeom>
            <a:avLst/>
            <a:gdLst/>
            <a:ahLst/>
            <a:cxnLst/>
            <a:rect l="l" t="t" r="r" b="b"/>
            <a:pathLst>
              <a:path w="396875" h="396239">
                <a:moveTo>
                  <a:pt x="196242" y="0"/>
                </a:moveTo>
                <a:lnTo>
                  <a:pt x="152953" y="5265"/>
                </a:lnTo>
                <a:lnTo>
                  <a:pt x="112033" y="19736"/>
                </a:lnTo>
                <a:lnTo>
                  <a:pt x="75068" y="42851"/>
                </a:lnTo>
                <a:lnTo>
                  <a:pt x="43644" y="74048"/>
                </a:lnTo>
                <a:lnTo>
                  <a:pt x="19348" y="112766"/>
                </a:lnTo>
                <a:lnTo>
                  <a:pt x="4505" y="155996"/>
                </a:lnTo>
                <a:lnTo>
                  <a:pt x="0" y="200025"/>
                </a:lnTo>
                <a:lnTo>
                  <a:pt x="5269" y="243271"/>
                </a:lnTo>
                <a:lnTo>
                  <a:pt x="19754" y="284149"/>
                </a:lnTo>
                <a:lnTo>
                  <a:pt x="42892" y="321075"/>
                </a:lnTo>
                <a:lnTo>
                  <a:pt x="74122" y="352465"/>
                </a:lnTo>
                <a:lnTo>
                  <a:pt x="112884" y="376735"/>
                </a:lnTo>
                <a:lnTo>
                  <a:pt x="156154" y="391566"/>
                </a:lnTo>
                <a:lnTo>
                  <a:pt x="200229" y="396070"/>
                </a:lnTo>
                <a:lnTo>
                  <a:pt x="243521" y="390806"/>
                </a:lnTo>
                <a:lnTo>
                  <a:pt x="284443" y="376336"/>
                </a:lnTo>
                <a:lnTo>
                  <a:pt x="321411" y="353222"/>
                </a:lnTo>
                <a:lnTo>
                  <a:pt x="352836" y="322023"/>
                </a:lnTo>
                <a:lnTo>
                  <a:pt x="377133" y="283301"/>
                </a:lnTo>
                <a:lnTo>
                  <a:pt x="391976" y="240071"/>
                </a:lnTo>
                <a:lnTo>
                  <a:pt x="396481" y="196042"/>
                </a:lnTo>
                <a:lnTo>
                  <a:pt x="391211" y="152796"/>
                </a:lnTo>
                <a:lnTo>
                  <a:pt x="376725" y="111918"/>
                </a:lnTo>
                <a:lnTo>
                  <a:pt x="353584" y="74992"/>
                </a:lnTo>
                <a:lnTo>
                  <a:pt x="322351" y="43602"/>
                </a:lnTo>
                <a:lnTo>
                  <a:pt x="283585" y="19332"/>
                </a:lnTo>
                <a:lnTo>
                  <a:pt x="240315" y="4501"/>
                </a:lnTo>
                <a:lnTo>
                  <a:pt x="196242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bg object 97"/>
          <p:cNvSpPr/>
          <p:nvPr/>
        </p:nvSpPr>
        <p:spPr>
          <a:xfrm>
            <a:off x="10214002" y="1166393"/>
            <a:ext cx="154813" cy="154660"/>
          </a:xfrm>
          <a:prstGeom prst="rect">
            <a:avLst/>
          </a:prstGeom>
          <a:blipFill>
            <a:blip r:embed="rId3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bg object 98"/>
          <p:cNvSpPr/>
          <p:nvPr/>
        </p:nvSpPr>
        <p:spPr>
          <a:xfrm>
            <a:off x="9985912" y="1233128"/>
            <a:ext cx="86822" cy="86725"/>
          </a:xfrm>
          <a:prstGeom prst="rect">
            <a:avLst/>
          </a:prstGeom>
          <a:blipFill>
            <a:blip r:embed="rId3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bg object 99"/>
          <p:cNvSpPr/>
          <p:nvPr/>
        </p:nvSpPr>
        <p:spPr>
          <a:xfrm>
            <a:off x="9616873" y="1818527"/>
            <a:ext cx="104365" cy="104265"/>
          </a:xfrm>
          <a:prstGeom prst="rect">
            <a:avLst/>
          </a:prstGeom>
          <a:blipFill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bg object 100"/>
          <p:cNvSpPr/>
          <p:nvPr/>
        </p:nvSpPr>
        <p:spPr>
          <a:xfrm>
            <a:off x="10437255" y="841880"/>
            <a:ext cx="255270" cy="338455"/>
          </a:xfrm>
          <a:custGeom>
            <a:avLst/>
            <a:gdLst/>
            <a:ahLst/>
            <a:cxnLst/>
            <a:rect l="l" t="t" r="r" b="b"/>
            <a:pathLst>
              <a:path w="255270" h="338455">
                <a:moveTo>
                  <a:pt x="155056" y="0"/>
                </a:moveTo>
                <a:lnTo>
                  <a:pt x="112596" y="9157"/>
                </a:lnTo>
                <a:lnTo>
                  <a:pt x="73825" y="28723"/>
                </a:lnTo>
                <a:lnTo>
                  <a:pt x="40900" y="57934"/>
                </a:lnTo>
                <a:lnTo>
                  <a:pt x="15979" y="96027"/>
                </a:lnTo>
                <a:lnTo>
                  <a:pt x="2015" y="139348"/>
                </a:lnTo>
                <a:lnTo>
                  <a:pt x="0" y="183293"/>
                </a:lnTo>
                <a:lnTo>
                  <a:pt x="9167" y="225708"/>
                </a:lnTo>
                <a:lnTo>
                  <a:pt x="28755" y="264436"/>
                </a:lnTo>
                <a:lnTo>
                  <a:pt x="57997" y="297323"/>
                </a:lnTo>
                <a:lnTo>
                  <a:pt x="96129" y="322214"/>
                </a:lnTo>
                <a:lnTo>
                  <a:pt x="139491" y="336165"/>
                </a:lnTo>
                <a:lnTo>
                  <a:pt x="183481" y="338180"/>
                </a:lnTo>
                <a:lnTo>
                  <a:pt x="225941" y="329022"/>
                </a:lnTo>
                <a:lnTo>
                  <a:pt x="254747" y="314485"/>
                </a:lnTo>
                <a:lnTo>
                  <a:pt x="254747" y="24020"/>
                </a:lnTo>
                <a:lnTo>
                  <a:pt x="242408" y="15966"/>
                </a:lnTo>
                <a:lnTo>
                  <a:pt x="199045" y="2015"/>
                </a:lnTo>
                <a:lnTo>
                  <a:pt x="155056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bg object 101"/>
          <p:cNvSpPr/>
          <p:nvPr/>
        </p:nvSpPr>
        <p:spPr>
          <a:xfrm>
            <a:off x="9977604" y="1229356"/>
            <a:ext cx="43180" cy="43180"/>
          </a:xfrm>
          <a:custGeom>
            <a:avLst/>
            <a:gdLst/>
            <a:ahLst/>
            <a:cxnLst/>
            <a:rect l="l" t="t" r="r" b="b"/>
            <a:pathLst>
              <a:path w="43179" h="43180">
                <a:moveTo>
                  <a:pt x="22460" y="0"/>
                </a:moveTo>
                <a:lnTo>
                  <a:pt x="14311" y="1218"/>
                </a:lnTo>
                <a:lnTo>
                  <a:pt x="7211" y="5401"/>
                </a:lnTo>
                <a:lnTo>
                  <a:pt x="2075" y="12221"/>
                </a:lnTo>
                <a:lnTo>
                  <a:pt x="0" y="20487"/>
                </a:lnTo>
                <a:lnTo>
                  <a:pt x="1216" y="28629"/>
                </a:lnTo>
                <a:lnTo>
                  <a:pt x="5402" y="35724"/>
                </a:lnTo>
                <a:lnTo>
                  <a:pt x="12235" y="40846"/>
                </a:lnTo>
                <a:lnTo>
                  <a:pt x="20516" y="42928"/>
                </a:lnTo>
                <a:lnTo>
                  <a:pt x="28667" y="41713"/>
                </a:lnTo>
                <a:lnTo>
                  <a:pt x="35768" y="37532"/>
                </a:lnTo>
                <a:lnTo>
                  <a:pt x="40899" y="30712"/>
                </a:lnTo>
                <a:lnTo>
                  <a:pt x="42973" y="22440"/>
                </a:lnTo>
                <a:lnTo>
                  <a:pt x="41753" y="14297"/>
                </a:lnTo>
                <a:lnTo>
                  <a:pt x="37566" y="7202"/>
                </a:lnTo>
                <a:lnTo>
                  <a:pt x="30739" y="2073"/>
                </a:lnTo>
                <a:lnTo>
                  <a:pt x="2246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bg object 102"/>
          <p:cNvSpPr/>
          <p:nvPr/>
        </p:nvSpPr>
        <p:spPr>
          <a:xfrm>
            <a:off x="10537571" y="942089"/>
            <a:ext cx="137910" cy="137769"/>
          </a:xfrm>
          <a:prstGeom prst="rect">
            <a:avLst/>
          </a:prstGeom>
          <a:blipFill>
            <a:blip r:embed="rId3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bg object 103"/>
          <p:cNvSpPr/>
          <p:nvPr/>
        </p:nvSpPr>
        <p:spPr>
          <a:xfrm>
            <a:off x="10396864" y="801533"/>
            <a:ext cx="295275" cy="419100"/>
          </a:xfrm>
          <a:custGeom>
            <a:avLst/>
            <a:gdLst/>
            <a:ahLst/>
            <a:cxnLst/>
            <a:rect l="l" t="t" r="r" b="b"/>
            <a:pathLst>
              <a:path w="295275" h="419100">
                <a:moveTo>
                  <a:pt x="207554" y="0"/>
                </a:moveTo>
                <a:lnTo>
                  <a:pt x="161768" y="5567"/>
                </a:lnTo>
                <a:lnTo>
                  <a:pt x="118490" y="20871"/>
                </a:lnTo>
                <a:lnTo>
                  <a:pt x="79396" y="45318"/>
                </a:lnTo>
                <a:lnTo>
                  <a:pt x="46165" y="78318"/>
                </a:lnTo>
                <a:lnTo>
                  <a:pt x="20472" y="119276"/>
                </a:lnTo>
                <a:lnTo>
                  <a:pt x="4769" y="164989"/>
                </a:lnTo>
                <a:lnTo>
                  <a:pt x="0" y="211551"/>
                </a:lnTo>
                <a:lnTo>
                  <a:pt x="5571" y="257286"/>
                </a:lnTo>
                <a:lnTo>
                  <a:pt x="20890" y="300518"/>
                </a:lnTo>
                <a:lnTo>
                  <a:pt x="45362" y="339571"/>
                </a:lnTo>
                <a:lnTo>
                  <a:pt x="78394" y="372769"/>
                </a:lnTo>
                <a:lnTo>
                  <a:pt x="119393" y="398435"/>
                </a:lnTo>
                <a:lnTo>
                  <a:pt x="165159" y="414117"/>
                </a:lnTo>
                <a:lnTo>
                  <a:pt x="211772" y="418877"/>
                </a:lnTo>
                <a:lnTo>
                  <a:pt x="257556" y="413308"/>
                </a:lnTo>
                <a:lnTo>
                  <a:pt x="295138" y="400017"/>
                </a:lnTo>
                <a:lnTo>
                  <a:pt x="295138" y="18800"/>
                </a:lnTo>
                <a:lnTo>
                  <a:pt x="254169" y="4761"/>
                </a:lnTo>
                <a:lnTo>
                  <a:pt x="207554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bg object 104"/>
          <p:cNvSpPr/>
          <p:nvPr/>
        </p:nvSpPr>
        <p:spPr>
          <a:xfrm>
            <a:off x="9887919" y="1139761"/>
            <a:ext cx="222344" cy="222116"/>
          </a:xfrm>
          <a:prstGeom prst="rect">
            <a:avLst/>
          </a:prstGeom>
          <a:blipFill>
            <a:blip r:embed="rId3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bg object 105"/>
          <p:cNvSpPr/>
          <p:nvPr/>
        </p:nvSpPr>
        <p:spPr>
          <a:xfrm>
            <a:off x="10205239" y="1157636"/>
            <a:ext cx="172342" cy="172166"/>
          </a:xfrm>
          <a:prstGeom prst="rect">
            <a:avLst/>
          </a:prstGeom>
          <a:blipFill>
            <a:blip r:embed="rId3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bg object 106"/>
          <p:cNvSpPr/>
          <p:nvPr/>
        </p:nvSpPr>
        <p:spPr>
          <a:xfrm>
            <a:off x="10499438" y="903986"/>
            <a:ext cx="192564" cy="213974"/>
          </a:xfrm>
          <a:prstGeom prst="rect">
            <a:avLst/>
          </a:prstGeom>
          <a:blipFill>
            <a:blip r:embed="rId3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bg object 107"/>
          <p:cNvSpPr/>
          <p:nvPr/>
        </p:nvSpPr>
        <p:spPr>
          <a:xfrm>
            <a:off x="10077751" y="1030286"/>
            <a:ext cx="427355" cy="427355"/>
          </a:xfrm>
          <a:custGeom>
            <a:avLst/>
            <a:gdLst/>
            <a:ahLst/>
            <a:cxnLst/>
            <a:rect l="l" t="t" r="r" b="b"/>
            <a:pathLst>
              <a:path w="427354" h="427355">
                <a:moveTo>
                  <a:pt x="211506" y="0"/>
                </a:moveTo>
                <a:lnTo>
                  <a:pt x="164851" y="5673"/>
                </a:lnTo>
                <a:lnTo>
                  <a:pt x="120750" y="21269"/>
                </a:lnTo>
                <a:lnTo>
                  <a:pt x="80911" y="46183"/>
                </a:lnTo>
                <a:lnTo>
                  <a:pt x="47045" y="79810"/>
                </a:lnTo>
                <a:lnTo>
                  <a:pt x="20863" y="121546"/>
                </a:lnTo>
                <a:lnTo>
                  <a:pt x="4859" y="168136"/>
                </a:lnTo>
                <a:lnTo>
                  <a:pt x="0" y="215589"/>
                </a:lnTo>
                <a:lnTo>
                  <a:pt x="5678" y="262198"/>
                </a:lnTo>
                <a:lnTo>
                  <a:pt x="21290" y="306255"/>
                </a:lnTo>
                <a:lnTo>
                  <a:pt x="46231" y="346052"/>
                </a:lnTo>
                <a:lnTo>
                  <a:pt x="79894" y="379883"/>
                </a:lnTo>
                <a:lnTo>
                  <a:pt x="121675" y="406039"/>
                </a:lnTo>
                <a:lnTo>
                  <a:pt x="168311" y="422022"/>
                </a:lnTo>
                <a:lnTo>
                  <a:pt x="215812" y="426874"/>
                </a:lnTo>
                <a:lnTo>
                  <a:pt x="262469" y="421200"/>
                </a:lnTo>
                <a:lnTo>
                  <a:pt x="306572" y="405604"/>
                </a:lnTo>
                <a:lnTo>
                  <a:pt x="346411" y="380691"/>
                </a:lnTo>
                <a:lnTo>
                  <a:pt x="380277" y="347064"/>
                </a:lnTo>
                <a:lnTo>
                  <a:pt x="406460" y="305328"/>
                </a:lnTo>
                <a:lnTo>
                  <a:pt x="422463" y="258742"/>
                </a:lnTo>
                <a:lnTo>
                  <a:pt x="427320" y="211290"/>
                </a:lnTo>
                <a:lnTo>
                  <a:pt x="421639" y="164681"/>
                </a:lnTo>
                <a:lnTo>
                  <a:pt x="406024" y="120623"/>
                </a:lnTo>
                <a:lnTo>
                  <a:pt x="381082" y="80824"/>
                </a:lnTo>
                <a:lnTo>
                  <a:pt x="347416" y="46992"/>
                </a:lnTo>
                <a:lnTo>
                  <a:pt x="305635" y="20835"/>
                </a:lnTo>
                <a:lnTo>
                  <a:pt x="259004" y="4852"/>
                </a:lnTo>
                <a:lnTo>
                  <a:pt x="211506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bg object 108"/>
          <p:cNvSpPr/>
          <p:nvPr/>
        </p:nvSpPr>
        <p:spPr>
          <a:xfrm>
            <a:off x="2837478" y="5266320"/>
            <a:ext cx="104277" cy="104162"/>
          </a:xfrm>
          <a:prstGeom prst="rect">
            <a:avLst/>
          </a:prstGeom>
          <a:blipFill>
            <a:blip r:embed="rId3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bg object 109"/>
          <p:cNvSpPr/>
          <p:nvPr/>
        </p:nvSpPr>
        <p:spPr>
          <a:xfrm>
            <a:off x="4542042" y="5140135"/>
            <a:ext cx="75586" cy="75510"/>
          </a:xfrm>
          <a:prstGeom prst="rect">
            <a:avLst/>
          </a:prstGeom>
          <a:blipFill>
            <a:blip r:embed="rId3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bg object 110"/>
          <p:cNvSpPr/>
          <p:nvPr/>
        </p:nvSpPr>
        <p:spPr>
          <a:xfrm>
            <a:off x="2730514" y="3910175"/>
            <a:ext cx="56515" cy="56515"/>
          </a:xfrm>
          <a:custGeom>
            <a:avLst/>
            <a:gdLst/>
            <a:ahLst/>
            <a:cxnLst/>
            <a:rect l="l" t="t" r="r" b="b"/>
            <a:pathLst>
              <a:path w="56514" h="56514">
                <a:moveTo>
                  <a:pt x="29293" y="0"/>
                </a:moveTo>
                <a:lnTo>
                  <a:pt x="18662" y="1582"/>
                </a:lnTo>
                <a:lnTo>
                  <a:pt x="9401" y="7031"/>
                </a:lnTo>
                <a:lnTo>
                  <a:pt x="2713" y="15926"/>
                </a:lnTo>
                <a:lnTo>
                  <a:pt x="0" y="26713"/>
                </a:lnTo>
                <a:lnTo>
                  <a:pt x="1581" y="37334"/>
                </a:lnTo>
                <a:lnTo>
                  <a:pt x="7036" y="46586"/>
                </a:lnTo>
                <a:lnTo>
                  <a:pt x="15946" y="53264"/>
                </a:lnTo>
                <a:lnTo>
                  <a:pt x="26742" y="55971"/>
                </a:lnTo>
                <a:lnTo>
                  <a:pt x="37373" y="54388"/>
                </a:lnTo>
                <a:lnTo>
                  <a:pt x="46634" y="48939"/>
                </a:lnTo>
                <a:lnTo>
                  <a:pt x="53322" y="40044"/>
                </a:lnTo>
                <a:lnTo>
                  <a:pt x="56039" y="29257"/>
                </a:lnTo>
                <a:lnTo>
                  <a:pt x="54454" y="18636"/>
                </a:lnTo>
                <a:lnTo>
                  <a:pt x="48995" y="9385"/>
                </a:lnTo>
                <a:lnTo>
                  <a:pt x="40089" y="2706"/>
                </a:lnTo>
                <a:lnTo>
                  <a:pt x="29293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bg object 111"/>
          <p:cNvSpPr/>
          <p:nvPr/>
        </p:nvSpPr>
        <p:spPr>
          <a:xfrm>
            <a:off x="2722185" y="5151143"/>
            <a:ext cx="335280" cy="334645"/>
          </a:xfrm>
          <a:custGeom>
            <a:avLst/>
            <a:gdLst/>
            <a:ahLst/>
            <a:cxnLst/>
            <a:rect l="l" t="t" r="r" b="b"/>
            <a:pathLst>
              <a:path w="335280" h="334645">
                <a:moveTo>
                  <a:pt x="153376" y="0"/>
                </a:moveTo>
                <a:lnTo>
                  <a:pt x="111376" y="9058"/>
                </a:lnTo>
                <a:lnTo>
                  <a:pt x="73027" y="28412"/>
                </a:lnTo>
                <a:lnTo>
                  <a:pt x="40463" y="57306"/>
                </a:lnTo>
                <a:lnTo>
                  <a:pt x="15820" y="94986"/>
                </a:lnTo>
                <a:lnTo>
                  <a:pt x="1999" y="137834"/>
                </a:lnTo>
                <a:lnTo>
                  <a:pt x="0" y="181301"/>
                </a:lnTo>
                <a:lnTo>
                  <a:pt x="9065" y="223256"/>
                </a:lnTo>
                <a:lnTo>
                  <a:pt x="28440" y="261566"/>
                </a:lnTo>
                <a:lnTo>
                  <a:pt x="57368" y="294099"/>
                </a:lnTo>
                <a:lnTo>
                  <a:pt x="95093" y="318722"/>
                </a:lnTo>
                <a:lnTo>
                  <a:pt x="137986" y="332524"/>
                </a:lnTo>
                <a:lnTo>
                  <a:pt x="181499" y="334517"/>
                </a:lnTo>
                <a:lnTo>
                  <a:pt x="223497" y="325458"/>
                </a:lnTo>
                <a:lnTo>
                  <a:pt x="261845" y="306102"/>
                </a:lnTo>
                <a:lnTo>
                  <a:pt x="294410" y="277206"/>
                </a:lnTo>
                <a:lnTo>
                  <a:pt x="319058" y="239525"/>
                </a:lnTo>
                <a:lnTo>
                  <a:pt x="332868" y="196677"/>
                </a:lnTo>
                <a:lnTo>
                  <a:pt x="334861" y="153209"/>
                </a:lnTo>
                <a:lnTo>
                  <a:pt x="325794" y="111255"/>
                </a:lnTo>
                <a:lnTo>
                  <a:pt x="306421" y="72945"/>
                </a:lnTo>
                <a:lnTo>
                  <a:pt x="277499" y="40412"/>
                </a:lnTo>
                <a:lnTo>
                  <a:pt x="239784" y="15789"/>
                </a:lnTo>
                <a:lnTo>
                  <a:pt x="196890" y="1992"/>
                </a:lnTo>
                <a:lnTo>
                  <a:pt x="153376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bg object 112"/>
          <p:cNvSpPr/>
          <p:nvPr/>
        </p:nvSpPr>
        <p:spPr>
          <a:xfrm>
            <a:off x="0" y="4496119"/>
            <a:ext cx="36830" cy="167005"/>
          </a:xfrm>
          <a:custGeom>
            <a:avLst/>
            <a:gdLst/>
            <a:ahLst/>
            <a:cxnLst/>
            <a:rect l="l" t="t" r="r" b="b"/>
            <a:pathLst>
              <a:path w="36830" h="167004">
                <a:moveTo>
                  <a:pt x="0" y="0"/>
                </a:moveTo>
                <a:lnTo>
                  <a:pt x="0" y="166492"/>
                </a:lnTo>
                <a:lnTo>
                  <a:pt x="25281" y="132868"/>
                </a:lnTo>
                <a:lnTo>
                  <a:pt x="36549" y="88042"/>
                </a:lnTo>
                <a:lnTo>
                  <a:pt x="29963" y="43913"/>
                </a:lnTo>
                <a:lnTo>
                  <a:pt x="7292" y="5472"/>
                </a:lnTo>
                <a:lnTo>
                  <a:pt x="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bg object 113"/>
          <p:cNvSpPr/>
          <p:nvPr/>
        </p:nvSpPr>
        <p:spPr>
          <a:xfrm>
            <a:off x="2606669" y="3786463"/>
            <a:ext cx="304165" cy="303530"/>
          </a:xfrm>
          <a:custGeom>
            <a:avLst/>
            <a:gdLst/>
            <a:ahLst/>
            <a:cxnLst/>
            <a:rect l="l" t="t" r="r" b="b"/>
            <a:pathLst>
              <a:path w="304164" h="303529">
                <a:moveTo>
                  <a:pt x="170737" y="0"/>
                </a:moveTo>
                <a:lnTo>
                  <a:pt x="123482" y="1513"/>
                </a:lnTo>
                <a:lnTo>
                  <a:pt x="79333" y="17125"/>
                </a:lnTo>
                <a:lnTo>
                  <a:pt x="41646" y="45647"/>
                </a:lnTo>
                <a:lnTo>
                  <a:pt x="13778" y="85893"/>
                </a:lnTo>
                <a:lnTo>
                  <a:pt x="0" y="132843"/>
                </a:lnTo>
                <a:lnTo>
                  <a:pt x="1519" y="180047"/>
                </a:lnTo>
                <a:lnTo>
                  <a:pt x="17148" y="224149"/>
                </a:lnTo>
                <a:lnTo>
                  <a:pt x="45697" y="261794"/>
                </a:lnTo>
                <a:lnTo>
                  <a:pt x="85977" y="289627"/>
                </a:lnTo>
                <a:lnTo>
                  <a:pt x="132982" y="303396"/>
                </a:lnTo>
                <a:lnTo>
                  <a:pt x="180239" y="301880"/>
                </a:lnTo>
                <a:lnTo>
                  <a:pt x="224390" y="286266"/>
                </a:lnTo>
                <a:lnTo>
                  <a:pt x="262077" y="257745"/>
                </a:lnTo>
                <a:lnTo>
                  <a:pt x="289939" y="217503"/>
                </a:lnTo>
                <a:lnTo>
                  <a:pt x="303723" y="170553"/>
                </a:lnTo>
                <a:lnTo>
                  <a:pt x="302204" y="123350"/>
                </a:lnTo>
                <a:lnTo>
                  <a:pt x="286574" y="79248"/>
                </a:lnTo>
                <a:lnTo>
                  <a:pt x="258022" y="41603"/>
                </a:lnTo>
                <a:lnTo>
                  <a:pt x="217740" y="13770"/>
                </a:lnTo>
                <a:lnTo>
                  <a:pt x="170737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bg object 114"/>
          <p:cNvSpPr/>
          <p:nvPr/>
        </p:nvSpPr>
        <p:spPr>
          <a:xfrm>
            <a:off x="2808429" y="5237294"/>
            <a:ext cx="162375" cy="162203"/>
          </a:xfrm>
          <a:prstGeom prst="rect">
            <a:avLst/>
          </a:prstGeom>
          <a:blipFill>
            <a:blip r:embed="rId3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bg object 115"/>
          <p:cNvSpPr/>
          <p:nvPr/>
        </p:nvSpPr>
        <p:spPr>
          <a:xfrm>
            <a:off x="4718814" y="6459364"/>
            <a:ext cx="306705" cy="306070"/>
          </a:xfrm>
          <a:custGeom>
            <a:avLst/>
            <a:gdLst/>
            <a:ahLst/>
            <a:cxnLst/>
            <a:rect l="l" t="t" r="r" b="b"/>
            <a:pathLst>
              <a:path w="306704" h="306070">
                <a:moveTo>
                  <a:pt x="172192" y="0"/>
                </a:moveTo>
                <a:lnTo>
                  <a:pt x="124530" y="1531"/>
                </a:lnTo>
                <a:lnTo>
                  <a:pt x="80003" y="17279"/>
                </a:lnTo>
                <a:lnTo>
                  <a:pt x="41997" y="46045"/>
                </a:lnTo>
                <a:lnTo>
                  <a:pt x="13900" y="86629"/>
                </a:lnTo>
                <a:lnTo>
                  <a:pt x="0" y="133984"/>
                </a:lnTo>
                <a:lnTo>
                  <a:pt x="1528" y="181593"/>
                </a:lnTo>
                <a:lnTo>
                  <a:pt x="17288" y="226073"/>
                </a:lnTo>
                <a:lnTo>
                  <a:pt x="46081" y="264041"/>
                </a:lnTo>
                <a:lnTo>
                  <a:pt x="86709" y="292115"/>
                </a:lnTo>
                <a:lnTo>
                  <a:pt x="134119" y="306000"/>
                </a:lnTo>
                <a:lnTo>
                  <a:pt x="181780" y="304471"/>
                </a:lnTo>
                <a:lnTo>
                  <a:pt x="226308" y="288724"/>
                </a:lnTo>
                <a:lnTo>
                  <a:pt x="264314" y="259958"/>
                </a:lnTo>
                <a:lnTo>
                  <a:pt x="292411" y="219369"/>
                </a:lnTo>
                <a:lnTo>
                  <a:pt x="306316" y="172019"/>
                </a:lnTo>
                <a:lnTo>
                  <a:pt x="304788" y="124411"/>
                </a:lnTo>
                <a:lnTo>
                  <a:pt x="289027" y="79929"/>
                </a:lnTo>
                <a:lnTo>
                  <a:pt x="260231" y="41958"/>
                </a:lnTo>
                <a:lnTo>
                  <a:pt x="219602" y="13883"/>
                </a:lnTo>
                <a:lnTo>
                  <a:pt x="172192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bg object 116"/>
          <p:cNvSpPr/>
          <p:nvPr/>
        </p:nvSpPr>
        <p:spPr>
          <a:xfrm>
            <a:off x="4431955" y="5030172"/>
            <a:ext cx="295910" cy="295910"/>
          </a:xfrm>
          <a:custGeom>
            <a:avLst/>
            <a:gdLst/>
            <a:ahLst/>
            <a:cxnLst/>
            <a:rect l="l" t="t" r="r" b="b"/>
            <a:pathLst>
              <a:path w="295910" h="295910">
                <a:moveTo>
                  <a:pt x="166264" y="0"/>
                </a:moveTo>
                <a:lnTo>
                  <a:pt x="120246" y="1476"/>
                </a:lnTo>
                <a:lnTo>
                  <a:pt x="77251" y="16677"/>
                </a:lnTo>
                <a:lnTo>
                  <a:pt x="40551" y="44448"/>
                </a:lnTo>
                <a:lnTo>
                  <a:pt x="13418" y="83635"/>
                </a:lnTo>
                <a:lnTo>
                  <a:pt x="0" y="129356"/>
                </a:lnTo>
                <a:lnTo>
                  <a:pt x="1478" y="175324"/>
                </a:lnTo>
                <a:lnTo>
                  <a:pt x="16697" y="218271"/>
                </a:lnTo>
                <a:lnTo>
                  <a:pt x="44498" y="254930"/>
                </a:lnTo>
                <a:lnTo>
                  <a:pt x="83725" y="282034"/>
                </a:lnTo>
                <a:lnTo>
                  <a:pt x="129494" y="295443"/>
                </a:lnTo>
                <a:lnTo>
                  <a:pt x="175511" y="293967"/>
                </a:lnTo>
                <a:lnTo>
                  <a:pt x="218504" y="278764"/>
                </a:lnTo>
                <a:lnTo>
                  <a:pt x="255200" y="250990"/>
                </a:lnTo>
                <a:lnTo>
                  <a:pt x="282327" y="211803"/>
                </a:lnTo>
                <a:lnTo>
                  <a:pt x="295750" y="166082"/>
                </a:lnTo>
                <a:lnTo>
                  <a:pt x="294273" y="120114"/>
                </a:lnTo>
                <a:lnTo>
                  <a:pt x="279055" y="77167"/>
                </a:lnTo>
                <a:lnTo>
                  <a:pt x="251255" y="40507"/>
                </a:lnTo>
                <a:lnTo>
                  <a:pt x="212033" y="13404"/>
                </a:lnTo>
                <a:lnTo>
                  <a:pt x="166264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bg object 117"/>
          <p:cNvSpPr/>
          <p:nvPr/>
        </p:nvSpPr>
        <p:spPr>
          <a:xfrm>
            <a:off x="5989566" y="5154705"/>
            <a:ext cx="419100" cy="419100"/>
          </a:xfrm>
          <a:custGeom>
            <a:avLst/>
            <a:gdLst/>
            <a:ahLst/>
            <a:cxnLst/>
            <a:rect l="l" t="t" r="r" b="b"/>
            <a:pathLst>
              <a:path w="419100" h="419100">
                <a:moveTo>
                  <a:pt x="207365" y="0"/>
                </a:moveTo>
                <a:lnTo>
                  <a:pt x="161622" y="5562"/>
                </a:lnTo>
                <a:lnTo>
                  <a:pt x="118383" y="20852"/>
                </a:lnTo>
                <a:lnTo>
                  <a:pt x="79324" y="45277"/>
                </a:lnTo>
                <a:lnTo>
                  <a:pt x="46121" y="78243"/>
                </a:lnTo>
                <a:lnTo>
                  <a:pt x="20450" y="119158"/>
                </a:lnTo>
                <a:lnTo>
                  <a:pt x="4763" y="164836"/>
                </a:lnTo>
                <a:lnTo>
                  <a:pt x="0" y="211361"/>
                </a:lnTo>
                <a:lnTo>
                  <a:pt x="5568" y="257058"/>
                </a:lnTo>
                <a:lnTo>
                  <a:pt x="20874" y="300253"/>
                </a:lnTo>
                <a:lnTo>
                  <a:pt x="45326" y="339273"/>
                </a:lnTo>
                <a:lnTo>
                  <a:pt x="78330" y="372443"/>
                </a:lnTo>
                <a:lnTo>
                  <a:pt x="119294" y="398088"/>
                </a:lnTo>
                <a:lnTo>
                  <a:pt x="165016" y="413755"/>
                </a:lnTo>
                <a:lnTo>
                  <a:pt x="211585" y="418510"/>
                </a:lnTo>
                <a:lnTo>
                  <a:pt x="257327" y="412947"/>
                </a:lnTo>
                <a:lnTo>
                  <a:pt x="300564" y="397657"/>
                </a:lnTo>
                <a:lnTo>
                  <a:pt x="339623" y="373232"/>
                </a:lnTo>
                <a:lnTo>
                  <a:pt x="372828" y="340264"/>
                </a:lnTo>
                <a:lnTo>
                  <a:pt x="398503" y="299345"/>
                </a:lnTo>
                <a:lnTo>
                  <a:pt x="414190" y="253672"/>
                </a:lnTo>
                <a:lnTo>
                  <a:pt x="418953" y="207150"/>
                </a:lnTo>
                <a:lnTo>
                  <a:pt x="413385" y="161456"/>
                </a:lnTo>
                <a:lnTo>
                  <a:pt x="398079" y="118261"/>
                </a:lnTo>
                <a:lnTo>
                  <a:pt x="373627" y="79242"/>
                </a:lnTo>
                <a:lnTo>
                  <a:pt x="340623" y="46073"/>
                </a:lnTo>
                <a:lnTo>
                  <a:pt x="299659" y="20428"/>
                </a:lnTo>
                <a:lnTo>
                  <a:pt x="253936" y="4757"/>
                </a:lnTo>
                <a:lnTo>
                  <a:pt x="207365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bg object 118"/>
          <p:cNvSpPr/>
          <p:nvPr/>
        </p:nvSpPr>
        <p:spPr>
          <a:xfrm>
            <a:off x="4662252" y="6402866"/>
            <a:ext cx="419734" cy="419100"/>
          </a:xfrm>
          <a:custGeom>
            <a:avLst/>
            <a:gdLst/>
            <a:ahLst/>
            <a:cxnLst/>
            <a:rect l="l" t="t" r="r" b="b"/>
            <a:pathLst>
              <a:path w="419735" h="419100">
                <a:moveTo>
                  <a:pt x="207605" y="0"/>
                </a:moveTo>
                <a:lnTo>
                  <a:pt x="161809" y="5570"/>
                </a:lnTo>
                <a:lnTo>
                  <a:pt x="118521" y="20879"/>
                </a:lnTo>
                <a:lnTo>
                  <a:pt x="79418" y="45334"/>
                </a:lnTo>
                <a:lnTo>
                  <a:pt x="46177" y="78340"/>
                </a:lnTo>
                <a:lnTo>
                  <a:pt x="20475" y="119304"/>
                </a:lnTo>
                <a:lnTo>
                  <a:pt x="4768" y="165032"/>
                </a:lnTo>
                <a:lnTo>
                  <a:pt x="0" y="211608"/>
                </a:lnTo>
                <a:lnTo>
                  <a:pt x="5575" y="257356"/>
                </a:lnTo>
                <a:lnTo>
                  <a:pt x="20901" y="300599"/>
                </a:lnTo>
                <a:lnTo>
                  <a:pt x="45382" y="339661"/>
                </a:lnTo>
                <a:lnTo>
                  <a:pt x="78424" y="372867"/>
                </a:lnTo>
                <a:lnTo>
                  <a:pt x="119433" y="398539"/>
                </a:lnTo>
                <a:lnTo>
                  <a:pt x="165206" y="414226"/>
                </a:lnTo>
                <a:lnTo>
                  <a:pt x="211829" y="418989"/>
                </a:lnTo>
                <a:lnTo>
                  <a:pt x="257623" y="413421"/>
                </a:lnTo>
                <a:lnTo>
                  <a:pt x="300911" y="398114"/>
                </a:lnTo>
                <a:lnTo>
                  <a:pt x="340015" y="373663"/>
                </a:lnTo>
                <a:lnTo>
                  <a:pt x="373257" y="340658"/>
                </a:lnTo>
                <a:lnTo>
                  <a:pt x="398960" y="299695"/>
                </a:lnTo>
                <a:lnTo>
                  <a:pt x="414666" y="253966"/>
                </a:lnTo>
                <a:lnTo>
                  <a:pt x="419434" y="207390"/>
                </a:lnTo>
                <a:lnTo>
                  <a:pt x="413857" y="161642"/>
                </a:lnTo>
                <a:lnTo>
                  <a:pt x="398531" y="118397"/>
                </a:lnTo>
                <a:lnTo>
                  <a:pt x="374052" y="79333"/>
                </a:lnTo>
                <a:lnTo>
                  <a:pt x="341015" y="46124"/>
                </a:lnTo>
                <a:lnTo>
                  <a:pt x="300014" y="20447"/>
                </a:lnTo>
                <a:lnTo>
                  <a:pt x="254233" y="4761"/>
                </a:lnTo>
                <a:lnTo>
                  <a:pt x="207605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bg object 119"/>
          <p:cNvSpPr/>
          <p:nvPr/>
        </p:nvSpPr>
        <p:spPr>
          <a:xfrm>
            <a:off x="5987539" y="6629671"/>
            <a:ext cx="330835" cy="330835"/>
          </a:xfrm>
          <a:custGeom>
            <a:avLst/>
            <a:gdLst/>
            <a:ahLst/>
            <a:cxnLst/>
            <a:rect l="l" t="t" r="r" b="b"/>
            <a:pathLst>
              <a:path w="330835" h="330834">
                <a:moveTo>
                  <a:pt x="151514" y="0"/>
                </a:moveTo>
                <a:lnTo>
                  <a:pt x="110023" y="8946"/>
                </a:lnTo>
                <a:lnTo>
                  <a:pt x="72137" y="28066"/>
                </a:lnTo>
                <a:lnTo>
                  <a:pt x="39965" y="56612"/>
                </a:lnTo>
                <a:lnTo>
                  <a:pt x="15615" y="93839"/>
                </a:lnTo>
                <a:lnTo>
                  <a:pt x="1970" y="136173"/>
                </a:lnTo>
                <a:lnTo>
                  <a:pt x="0" y="179117"/>
                </a:lnTo>
                <a:lnTo>
                  <a:pt x="8957" y="220566"/>
                </a:lnTo>
                <a:lnTo>
                  <a:pt x="28098" y="258413"/>
                </a:lnTo>
                <a:lnTo>
                  <a:pt x="56676" y="290549"/>
                </a:lnTo>
                <a:lnTo>
                  <a:pt x="93948" y="314870"/>
                </a:lnTo>
                <a:lnTo>
                  <a:pt x="136321" y="328501"/>
                </a:lnTo>
                <a:lnTo>
                  <a:pt x="179306" y="330469"/>
                </a:lnTo>
                <a:lnTo>
                  <a:pt x="220794" y="321520"/>
                </a:lnTo>
                <a:lnTo>
                  <a:pt x="258680" y="302400"/>
                </a:lnTo>
                <a:lnTo>
                  <a:pt x="290853" y="273853"/>
                </a:lnTo>
                <a:lnTo>
                  <a:pt x="315208" y="236625"/>
                </a:lnTo>
                <a:lnTo>
                  <a:pt x="328851" y="194298"/>
                </a:lnTo>
                <a:lnTo>
                  <a:pt x="330820" y="151359"/>
                </a:lnTo>
                <a:lnTo>
                  <a:pt x="321861" y="109914"/>
                </a:lnTo>
                <a:lnTo>
                  <a:pt x="302720" y="72070"/>
                </a:lnTo>
                <a:lnTo>
                  <a:pt x="274142" y="39932"/>
                </a:lnTo>
                <a:lnTo>
                  <a:pt x="236874" y="15607"/>
                </a:lnTo>
                <a:lnTo>
                  <a:pt x="194501" y="1971"/>
                </a:lnTo>
                <a:lnTo>
                  <a:pt x="151514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bg object 120"/>
          <p:cNvSpPr/>
          <p:nvPr/>
        </p:nvSpPr>
        <p:spPr>
          <a:xfrm>
            <a:off x="6148262" y="5313228"/>
            <a:ext cx="101567" cy="101463"/>
          </a:xfrm>
          <a:prstGeom prst="rect">
            <a:avLst/>
          </a:prstGeom>
          <a:blipFill>
            <a:blip r:embed="rId3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bg object 121"/>
          <p:cNvSpPr/>
          <p:nvPr/>
        </p:nvSpPr>
        <p:spPr>
          <a:xfrm>
            <a:off x="4684053" y="6424645"/>
            <a:ext cx="375920" cy="375920"/>
          </a:xfrm>
          <a:custGeom>
            <a:avLst/>
            <a:gdLst/>
            <a:ahLst/>
            <a:cxnLst/>
            <a:rect l="l" t="t" r="r" b="b"/>
            <a:pathLst>
              <a:path w="375920" h="375920">
                <a:moveTo>
                  <a:pt x="172132" y="0"/>
                </a:moveTo>
                <a:lnTo>
                  <a:pt x="124995" y="10167"/>
                </a:lnTo>
                <a:lnTo>
                  <a:pt x="81954" y="31890"/>
                </a:lnTo>
                <a:lnTo>
                  <a:pt x="45406" y="64322"/>
                </a:lnTo>
                <a:lnTo>
                  <a:pt x="17747" y="106618"/>
                </a:lnTo>
                <a:lnTo>
                  <a:pt x="2240" y="154704"/>
                </a:lnTo>
                <a:lnTo>
                  <a:pt x="0" y="203486"/>
                </a:lnTo>
                <a:lnTo>
                  <a:pt x="10176" y="250571"/>
                </a:lnTo>
                <a:lnTo>
                  <a:pt x="31921" y="293566"/>
                </a:lnTo>
                <a:lnTo>
                  <a:pt x="64386" y="330077"/>
                </a:lnTo>
                <a:lnTo>
                  <a:pt x="106723" y="357710"/>
                </a:lnTo>
                <a:lnTo>
                  <a:pt x="154861" y="373199"/>
                </a:lnTo>
                <a:lnTo>
                  <a:pt x="203696" y="375438"/>
                </a:lnTo>
                <a:lnTo>
                  <a:pt x="250833" y="365273"/>
                </a:lnTo>
                <a:lnTo>
                  <a:pt x="293874" y="343551"/>
                </a:lnTo>
                <a:lnTo>
                  <a:pt x="330422" y="311119"/>
                </a:lnTo>
                <a:lnTo>
                  <a:pt x="358081" y="268823"/>
                </a:lnTo>
                <a:lnTo>
                  <a:pt x="373588" y="220737"/>
                </a:lnTo>
                <a:lnTo>
                  <a:pt x="375831" y="171955"/>
                </a:lnTo>
                <a:lnTo>
                  <a:pt x="365657" y="124868"/>
                </a:lnTo>
                <a:lnTo>
                  <a:pt x="343913" y="81871"/>
                </a:lnTo>
                <a:lnTo>
                  <a:pt x="311446" y="45357"/>
                </a:lnTo>
                <a:lnTo>
                  <a:pt x="269105" y="17718"/>
                </a:lnTo>
                <a:lnTo>
                  <a:pt x="220967" y="2235"/>
                </a:lnTo>
                <a:lnTo>
                  <a:pt x="172132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bg object 122"/>
          <p:cNvSpPr/>
          <p:nvPr/>
        </p:nvSpPr>
        <p:spPr>
          <a:xfrm>
            <a:off x="2834532" y="5263367"/>
            <a:ext cx="110168" cy="110060"/>
          </a:xfrm>
          <a:prstGeom prst="rect">
            <a:avLst/>
          </a:prstGeom>
          <a:blipFill>
            <a:blip r:embed="rId4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bg object 123"/>
          <p:cNvSpPr/>
          <p:nvPr/>
        </p:nvSpPr>
        <p:spPr>
          <a:xfrm>
            <a:off x="4449027" y="5047222"/>
            <a:ext cx="261620" cy="261620"/>
          </a:xfrm>
          <a:custGeom>
            <a:avLst/>
            <a:gdLst/>
            <a:ahLst/>
            <a:cxnLst/>
            <a:rect l="l" t="t" r="r" b="b"/>
            <a:pathLst>
              <a:path w="261620" h="261620">
                <a:moveTo>
                  <a:pt x="136753" y="0"/>
                </a:moveTo>
                <a:lnTo>
                  <a:pt x="87116" y="7391"/>
                </a:lnTo>
                <a:lnTo>
                  <a:pt x="43879" y="32836"/>
                </a:lnTo>
                <a:lnTo>
                  <a:pt x="12656" y="74348"/>
                </a:lnTo>
                <a:lnTo>
                  <a:pt x="0" y="124717"/>
                </a:lnTo>
                <a:lnTo>
                  <a:pt x="7399" y="174303"/>
                </a:lnTo>
                <a:lnTo>
                  <a:pt x="32871" y="217498"/>
                </a:lnTo>
                <a:lnTo>
                  <a:pt x="74428" y="248694"/>
                </a:lnTo>
                <a:lnTo>
                  <a:pt x="124847" y="261338"/>
                </a:lnTo>
                <a:lnTo>
                  <a:pt x="174482" y="253944"/>
                </a:lnTo>
                <a:lnTo>
                  <a:pt x="217721" y="228497"/>
                </a:lnTo>
                <a:lnTo>
                  <a:pt x="248952" y="186984"/>
                </a:lnTo>
                <a:lnTo>
                  <a:pt x="261608" y="136615"/>
                </a:lnTo>
                <a:lnTo>
                  <a:pt x="254208" y="87031"/>
                </a:lnTo>
                <a:lnTo>
                  <a:pt x="228737" y="43840"/>
                </a:lnTo>
                <a:lnTo>
                  <a:pt x="187179" y="12651"/>
                </a:lnTo>
                <a:lnTo>
                  <a:pt x="136753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bg object 124"/>
          <p:cNvSpPr/>
          <p:nvPr/>
        </p:nvSpPr>
        <p:spPr>
          <a:xfrm>
            <a:off x="4772886" y="6513385"/>
            <a:ext cx="198162" cy="197952"/>
          </a:xfrm>
          <a:prstGeom prst="rect">
            <a:avLst/>
          </a:prstGeom>
          <a:blipFill>
            <a:blip r:embed="rId4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bg object 125"/>
          <p:cNvSpPr/>
          <p:nvPr/>
        </p:nvSpPr>
        <p:spPr>
          <a:xfrm>
            <a:off x="4733940" y="7483747"/>
            <a:ext cx="217341" cy="76257"/>
          </a:xfrm>
          <a:prstGeom prst="rect">
            <a:avLst/>
          </a:prstGeom>
          <a:blipFill>
            <a:blip r:embed="rId4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bg object 126"/>
          <p:cNvSpPr/>
          <p:nvPr/>
        </p:nvSpPr>
        <p:spPr>
          <a:xfrm>
            <a:off x="6132626" y="6774605"/>
            <a:ext cx="41275" cy="40640"/>
          </a:xfrm>
          <a:custGeom>
            <a:avLst/>
            <a:gdLst/>
            <a:ahLst/>
            <a:cxnLst/>
            <a:rect l="l" t="t" r="r" b="b"/>
            <a:pathLst>
              <a:path w="41275" h="40640">
                <a:moveTo>
                  <a:pt x="21250" y="0"/>
                </a:moveTo>
                <a:lnTo>
                  <a:pt x="13539" y="1149"/>
                </a:lnTo>
                <a:lnTo>
                  <a:pt x="6820" y="5102"/>
                </a:lnTo>
                <a:lnTo>
                  <a:pt x="1968" y="11549"/>
                </a:lnTo>
                <a:lnTo>
                  <a:pt x="0" y="19379"/>
                </a:lnTo>
                <a:lnTo>
                  <a:pt x="1148" y="27084"/>
                </a:lnTo>
                <a:lnTo>
                  <a:pt x="5107" y="33795"/>
                </a:lnTo>
                <a:lnTo>
                  <a:pt x="11569" y="38638"/>
                </a:lnTo>
                <a:lnTo>
                  <a:pt x="19401" y="40599"/>
                </a:lnTo>
                <a:lnTo>
                  <a:pt x="27112" y="39449"/>
                </a:lnTo>
                <a:lnTo>
                  <a:pt x="33831" y="35497"/>
                </a:lnTo>
                <a:lnTo>
                  <a:pt x="38683" y="29050"/>
                </a:lnTo>
                <a:lnTo>
                  <a:pt x="40650" y="21227"/>
                </a:lnTo>
                <a:lnTo>
                  <a:pt x="39498" y="13524"/>
                </a:lnTo>
                <a:lnTo>
                  <a:pt x="35538" y="6811"/>
                </a:lnTo>
                <a:lnTo>
                  <a:pt x="29082" y="1961"/>
                </a:lnTo>
                <a:lnTo>
                  <a:pt x="2125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bg object 127"/>
          <p:cNvSpPr/>
          <p:nvPr/>
        </p:nvSpPr>
        <p:spPr>
          <a:xfrm>
            <a:off x="5726097" y="172532"/>
            <a:ext cx="212070" cy="211838"/>
          </a:xfrm>
          <a:prstGeom prst="rect">
            <a:avLst/>
          </a:prstGeom>
          <a:blipFill>
            <a:blip r:embed="rId4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bg object 128"/>
          <p:cNvSpPr/>
          <p:nvPr/>
        </p:nvSpPr>
        <p:spPr>
          <a:xfrm>
            <a:off x="8507752" y="135509"/>
            <a:ext cx="82593" cy="82512"/>
          </a:xfrm>
          <a:prstGeom prst="rect">
            <a:avLst/>
          </a:prstGeom>
          <a:blipFill>
            <a:blip r:embed="rId4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bg object 129"/>
          <p:cNvSpPr/>
          <p:nvPr/>
        </p:nvSpPr>
        <p:spPr>
          <a:xfrm>
            <a:off x="5635589" y="82111"/>
            <a:ext cx="393700" cy="393065"/>
          </a:xfrm>
          <a:custGeom>
            <a:avLst/>
            <a:gdLst/>
            <a:ahLst/>
            <a:cxnLst/>
            <a:rect l="l" t="t" r="r" b="b"/>
            <a:pathLst>
              <a:path w="393700" h="393065">
                <a:moveTo>
                  <a:pt x="194561" y="0"/>
                </a:moveTo>
                <a:lnTo>
                  <a:pt x="151640" y="5217"/>
                </a:lnTo>
                <a:lnTo>
                  <a:pt x="111069" y="19563"/>
                </a:lnTo>
                <a:lnTo>
                  <a:pt x="74421" y="42481"/>
                </a:lnTo>
                <a:lnTo>
                  <a:pt x="43267" y="73415"/>
                </a:lnTo>
                <a:lnTo>
                  <a:pt x="19180" y="111808"/>
                </a:lnTo>
                <a:lnTo>
                  <a:pt x="4465" y="154666"/>
                </a:lnTo>
                <a:lnTo>
                  <a:pt x="0" y="198318"/>
                </a:lnTo>
                <a:lnTo>
                  <a:pt x="5226" y="241194"/>
                </a:lnTo>
                <a:lnTo>
                  <a:pt x="19588" y="281723"/>
                </a:lnTo>
                <a:lnTo>
                  <a:pt x="42530" y="318334"/>
                </a:lnTo>
                <a:lnTo>
                  <a:pt x="73496" y="349455"/>
                </a:lnTo>
                <a:lnTo>
                  <a:pt x="111928" y="373517"/>
                </a:lnTo>
                <a:lnTo>
                  <a:pt x="154826" y="388219"/>
                </a:lnTo>
                <a:lnTo>
                  <a:pt x="198522" y="392683"/>
                </a:lnTo>
                <a:lnTo>
                  <a:pt x="241441" y="387463"/>
                </a:lnTo>
                <a:lnTo>
                  <a:pt x="282012" y="373115"/>
                </a:lnTo>
                <a:lnTo>
                  <a:pt x="318661" y="350197"/>
                </a:lnTo>
                <a:lnTo>
                  <a:pt x="349816" y="319263"/>
                </a:lnTo>
                <a:lnTo>
                  <a:pt x="373904" y="280870"/>
                </a:lnTo>
                <a:lnTo>
                  <a:pt x="388623" y="238012"/>
                </a:lnTo>
                <a:lnTo>
                  <a:pt x="393092" y="194360"/>
                </a:lnTo>
                <a:lnTo>
                  <a:pt x="387868" y="151484"/>
                </a:lnTo>
                <a:lnTo>
                  <a:pt x="373507" y="110957"/>
                </a:lnTo>
                <a:lnTo>
                  <a:pt x="350566" y="74349"/>
                </a:lnTo>
                <a:lnTo>
                  <a:pt x="319601" y="43231"/>
                </a:lnTo>
                <a:lnTo>
                  <a:pt x="281168" y="19174"/>
                </a:lnTo>
                <a:lnTo>
                  <a:pt x="238261" y="4466"/>
                </a:lnTo>
                <a:lnTo>
                  <a:pt x="194561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bg object 130"/>
          <p:cNvSpPr/>
          <p:nvPr/>
        </p:nvSpPr>
        <p:spPr>
          <a:xfrm>
            <a:off x="8489507" y="117289"/>
            <a:ext cx="119086" cy="118964"/>
          </a:xfrm>
          <a:prstGeom prst="rect">
            <a:avLst/>
          </a:prstGeom>
          <a:blipFill>
            <a:blip r:embed="rId4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bg object 131"/>
          <p:cNvSpPr/>
          <p:nvPr/>
        </p:nvSpPr>
        <p:spPr>
          <a:xfrm>
            <a:off x="9253532" y="2502670"/>
            <a:ext cx="142396" cy="142256"/>
          </a:xfrm>
          <a:prstGeom prst="rect">
            <a:avLst/>
          </a:prstGeom>
          <a:blipFill>
            <a:blip r:embed="rId4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bg object 132"/>
          <p:cNvSpPr/>
          <p:nvPr/>
        </p:nvSpPr>
        <p:spPr>
          <a:xfrm>
            <a:off x="7998351" y="5162548"/>
            <a:ext cx="87278" cy="87189"/>
          </a:xfrm>
          <a:prstGeom prst="rect">
            <a:avLst/>
          </a:prstGeom>
          <a:blipFill>
            <a:blip r:embed="rId4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bg object 133"/>
          <p:cNvSpPr/>
          <p:nvPr/>
        </p:nvSpPr>
        <p:spPr>
          <a:xfrm>
            <a:off x="9189978" y="2439185"/>
            <a:ext cx="269875" cy="269240"/>
          </a:xfrm>
          <a:custGeom>
            <a:avLst/>
            <a:gdLst/>
            <a:ahLst/>
            <a:cxnLst/>
            <a:rect l="l" t="t" r="r" b="b"/>
            <a:pathLst>
              <a:path w="269875" h="269239">
                <a:moveTo>
                  <a:pt x="151499" y="0"/>
                </a:moveTo>
                <a:lnTo>
                  <a:pt x="109571" y="1342"/>
                </a:lnTo>
                <a:lnTo>
                  <a:pt x="70395" y="15195"/>
                </a:lnTo>
                <a:lnTo>
                  <a:pt x="36952" y="40505"/>
                </a:lnTo>
                <a:lnTo>
                  <a:pt x="12224" y="76216"/>
                </a:lnTo>
                <a:lnTo>
                  <a:pt x="0" y="117877"/>
                </a:lnTo>
                <a:lnTo>
                  <a:pt x="1348" y="159764"/>
                </a:lnTo>
                <a:lnTo>
                  <a:pt x="15217" y="198900"/>
                </a:lnTo>
                <a:lnTo>
                  <a:pt x="40550" y="232305"/>
                </a:lnTo>
                <a:lnTo>
                  <a:pt x="76295" y="257001"/>
                </a:lnTo>
                <a:lnTo>
                  <a:pt x="118001" y="269216"/>
                </a:lnTo>
                <a:lnTo>
                  <a:pt x="159933" y="267870"/>
                </a:lnTo>
                <a:lnTo>
                  <a:pt x="199108" y="254017"/>
                </a:lnTo>
                <a:lnTo>
                  <a:pt x="232548" y="228711"/>
                </a:lnTo>
                <a:lnTo>
                  <a:pt x="257270" y="193005"/>
                </a:lnTo>
                <a:lnTo>
                  <a:pt x="269501" y="151345"/>
                </a:lnTo>
                <a:lnTo>
                  <a:pt x="268155" y="109457"/>
                </a:lnTo>
                <a:lnTo>
                  <a:pt x="254287" y="70321"/>
                </a:lnTo>
                <a:lnTo>
                  <a:pt x="228950" y="36916"/>
                </a:lnTo>
                <a:lnTo>
                  <a:pt x="193199" y="12221"/>
                </a:lnTo>
                <a:lnTo>
                  <a:pt x="151499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bg object 134"/>
          <p:cNvSpPr/>
          <p:nvPr/>
        </p:nvSpPr>
        <p:spPr>
          <a:xfrm>
            <a:off x="8008695" y="5172885"/>
            <a:ext cx="66590" cy="66523"/>
          </a:xfrm>
          <a:prstGeom prst="rect">
            <a:avLst/>
          </a:prstGeom>
          <a:blipFill>
            <a:blip r:embed="rId4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bg object 135"/>
          <p:cNvSpPr/>
          <p:nvPr/>
        </p:nvSpPr>
        <p:spPr>
          <a:xfrm>
            <a:off x="997905" y="3864279"/>
            <a:ext cx="3702685" cy="764540"/>
          </a:xfrm>
          <a:custGeom>
            <a:avLst/>
            <a:gdLst/>
            <a:ahLst/>
            <a:cxnLst/>
            <a:rect l="l" t="t" r="r" b="b"/>
            <a:pathLst>
              <a:path w="3702685" h="764539">
                <a:moveTo>
                  <a:pt x="3702621" y="0"/>
                </a:moveTo>
                <a:lnTo>
                  <a:pt x="0" y="1727"/>
                </a:lnTo>
                <a:lnTo>
                  <a:pt x="0" y="764451"/>
                </a:lnTo>
                <a:lnTo>
                  <a:pt x="3026791" y="763790"/>
                </a:lnTo>
                <a:lnTo>
                  <a:pt x="3702621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bg object 136"/>
          <p:cNvSpPr/>
          <p:nvPr/>
        </p:nvSpPr>
        <p:spPr>
          <a:xfrm>
            <a:off x="997905" y="1604200"/>
            <a:ext cx="3702685" cy="764540"/>
          </a:xfrm>
          <a:custGeom>
            <a:avLst/>
            <a:gdLst/>
            <a:ahLst/>
            <a:cxnLst/>
            <a:rect l="l" t="t" r="r" b="b"/>
            <a:pathLst>
              <a:path w="3702685" h="764539">
                <a:moveTo>
                  <a:pt x="3702621" y="0"/>
                </a:moveTo>
                <a:lnTo>
                  <a:pt x="0" y="1727"/>
                </a:lnTo>
                <a:lnTo>
                  <a:pt x="0" y="764451"/>
                </a:lnTo>
                <a:lnTo>
                  <a:pt x="3026791" y="763790"/>
                </a:lnTo>
                <a:lnTo>
                  <a:pt x="3702621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bg object 137"/>
          <p:cNvSpPr/>
          <p:nvPr/>
        </p:nvSpPr>
        <p:spPr>
          <a:xfrm>
            <a:off x="1150305" y="2727778"/>
            <a:ext cx="3550285" cy="764540"/>
          </a:xfrm>
          <a:custGeom>
            <a:avLst/>
            <a:gdLst/>
            <a:ahLst/>
            <a:cxnLst/>
            <a:rect l="l" t="t" r="r" b="b"/>
            <a:pathLst>
              <a:path w="3550285" h="764539">
                <a:moveTo>
                  <a:pt x="3550221" y="0"/>
                </a:moveTo>
                <a:lnTo>
                  <a:pt x="0" y="1727"/>
                </a:lnTo>
                <a:lnTo>
                  <a:pt x="0" y="764451"/>
                </a:lnTo>
                <a:lnTo>
                  <a:pt x="2874391" y="763790"/>
                </a:lnTo>
                <a:lnTo>
                  <a:pt x="3550221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bg object 138"/>
          <p:cNvSpPr/>
          <p:nvPr/>
        </p:nvSpPr>
        <p:spPr>
          <a:xfrm>
            <a:off x="1048705" y="6089172"/>
            <a:ext cx="3651885" cy="764540"/>
          </a:xfrm>
          <a:custGeom>
            <a:avLst/>
            <a:gdLst/>
            <a:ahLst/>
            <a:cxnLst/>
            <a:rect l="l" t="t" r="r" b="b"/>
            <a:pathLst>
              <a:path w="3651885" h="764540">
                <a:moveTo>
                  <a:pt x="0" y="0"/>
                </a:moveTo>
                <a:lnTo>
                  <a:pt x="0" y="762723"/>
                </a:lnTo>
                <a:lnTo>
                  <a:pt x="3651821" y="764451"/>
                </a:lnTo>
                <a:lnTo>
                  <a:pt x="2975991" y="660"/>
                </a:lnTo>
                <a:lnTo>
                  <a:pt x="0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bg object 139"/>
          <p:cNvSpPr/>
          <p:nvPr/>
        </p:nvSpPr>
        <p:spPr>
          <a:xfrm>
            <a:off x="0" y="12"/>
            <a:ext cx="7912734" cy="955040"/>
          </a:xfrm>
          <a:custGeom>
            <a:avLst/>
            <a:gdLst/>
            <a:ahLst/>
            <a:cxnLst/>
            <a:rect l="l" t="t" r="r" b="b"/>
            <a:pathLst>
              <a:path w="7912734" h="955040">
                <a:moveTo>
                  <a:pt x="7912608" y="76"/>
                </a:moveTo>
                <a:lnTo>
                  <a:pt x="0" y="0"/>
                </a:lnTo>
                <a:lnTo>
                  <a:pt x="0" y="952969"/>
                </a:lnTo>
                <a:lnTo>
                  <a:pt x="7067182" y="954570"/>
                </a:lnTo>
                <a:lnTo>
                  <a:pt x="7912608" y="76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Montserrat ExtraBold"/>
                <a:cs typeface="Montserrat Extra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34897A-C6FA-4956-A09A-7041C00EB472}" type="datetime1">
              <a:rPr lang="en-US" smtClean="0"/>
              <a:pPr/>
              <a:t>12/12/2023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2B2F32"/>
                </a:solidFill>
                <a:latin typeface="Montserrat"/>
                <a:cs typeface="Montserrat"/>
              </a:defRPr>
            </a:lvl1pPr>
          </a:lstStyle>
          <a:p>
            <a:pPr marL="62230">
              <a:lnSpc>
                <a:spcPct val="100000"/>
              </a:lnSpc>
              <a:spcBef>
                <a:spcPts val="210"/>
              </a:spcBef>
            </a:pPr>
            <a:fld id="{81D60167-4931-47E6-BA6A-407CBD079E47}" type="slidenum">
              <a:rPr dirty="0"/>
              <a:pPr marL="62230">
                <a:lnSpc>
                  <a:spcPct val="100000"/>
                </a:lnSpc>
                <a:spcBef>
                  <a:spcPts val="210"/>
                </a:spcBef>
              </a:pPr>
              <a:t>‹#›</a:t>
            </a:fld>
            <a:r>
              <a:rPr dirty="0"/>
              <a:t>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Montserrat ExtraBold"/>
                <a:cs typeface="Montserrat Extra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B567F-618A-43AA-8B11-46B7B8C995F2}" type="datetime1">
              <a:rPr lang="en-US" smtClean="0"/>
              <a:pPr/>
              <a:t>12/12/2023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2B2F32"/>
                </a:solidFill>
                <a:latin typeface="Montserrat"/>
                <a:cs typeface="Montserrat"/>
              </a:defRPr>
            </a:lvl1pPr>
          </a:lstStyle>
          <a:p>
            <a:pPr marL="62230">
              <a:lnSpc>
                <a:spcPct val="100000"/>
              </a:lnSpc>
              <a:spcBef>
                <a:spcPts val="210"/>
              </a:spcBef>
            </a:pPr>
            <a:fld id="{81D60167-4931-47E6-BA6A-407CBD079E47}" type="slidenum">
              <a:rPr dirty="0"/>
              <a:pPr marL="62230">
                <a:lnSpc>
                  <a:spcPct val="100000"/>
                </a:lnSpc>
                <a:spcBef>
                  <a:spcPts val="210"/>
                </a:spcBef>
              </a:pPr>
              <a:t>‹#›</a:t>
            </a:fld>
            <a:r>
              <a:rPr dirty="0"/>
              <a:t>.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BB901E-71BF-4D0E-BC1D-8AC80D1C002E}" type="datetime1">
              <a:rPr lang="en-US" smtClean="0"/>
              <a:pPr/>
              <a:t>12/12/2023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2B2F32"/>
                </a:solidFill>
                <a:latin typeface="Montserrat"/>
                <a:cs typeface="Montserrat"/>
              </a:defRPr>
            </a:lvl1pPr>
          </a:lstStyle>
          <a:p>
            <a:pPr marL="62230">
              <a:lnSpc>
                <a:spcPct val="100000"/>
              </a:lnSpc>
              <a:spcBef>
                <a:spcPts val="210"/>
              </a:spcBef>
            </a:pPr>
            <a:fld id="{81D60167-4931-47E6-BA6A-407CBD079E47}" type="slidenum">
              <a:rPr dirty="0"/>
              <a:pPr marL="62230">
                <a:lnSpc>
                  <a:spcPct val="100000"/>
                </a:lnSpc>
                <a:spcBef>
                  <a:spcPts val="210"/>
                </a:spcBef>
              </a:pPr>
              <a:t>‹#›</a:t>
            </a:fld>
            <a:r>
              <a:rPr dirty="0"/>
              <a:t>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BCB0C-C026-419D-844E-2D1DB6CE6525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277BE-FE7D-4F40-8F5B-A9F80944C4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1126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6" y="2344484"/>
            <a:ext cx="9089390" cy="3079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>
                <a:latin typeface="DIN Pro Medium" panose="020B0604020101020102" pitchFamily="34" charset="0"/>
                <a:cs typeface="DIN Pro Medium" panose="020B0604020101020102" pitchFamily="34" charset="0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1" y="4235197"/>
            <a:ext cx="7485380" cy="2771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12/12/2023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58595B"/>
                </a:solidFill>
                <a:latin typeface="Calibri"/>
                <a:cs typeface="Calibri"/>
              </a:defRPr>
            </a:lvl1pPr>
          </a:lstStyle>
          <a:p>
            <a:pPr marL="42549">
              <a:spcBef>
                <a:spcPts val="60"/>
              </a:spcBef>
            </a:pPr>
            <a:fld id="{81D60167-4931-47E6-BA6A-407CBD079E47}" type="slidenum">
              <a:rPr lang="ru-RU" spc="160" smtClean="0">
                <a:latin typeface="DIN Pro Medium" panose="020B0604020101020102" pitchFamily="34" charset="0"/>
                <a:cs typeface="DIN Pro Medium" panose="020B0604020101020102" pitchFamily="34" charset="0"/>
              </a:rPr>
              <a:pPr marL="42549">
                <a:spcBef>
                  <a:spcPts val="60"/>
                </a:spcBef>
              </a:pPr>
              <a:t>‹#›</a:t>
            </a:fld>
            <a:r>
              <a:rPr lang="ru-RU" spc="-10">
                <a:latin typeface="DIN Pro Medium" panose="020B0604020101020102" pitchFamily="34" charset="0"/>
                <a:cs typeface="DIN Pro Medium" panose="020B0604020101020102" pitchFamily="34" charset="0"/>
              </a:rPr>
              <a:t>.</a:t>
            </a:r>
            <a:endParaRPr lang="ru-RU" spc="-10" dirty="0">
              <a:latin typeface="DIN Pro Medium" panose="020B0604020101020102" pitchFamily="34" charset="0"/>
              <a:cs typeface="DIN Pro Medium" panose="020B0604020101020102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1943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DIN Pro Medium" panose="020B0604020101020102" pitchFamily="34" charset="0"/>
                <a:cs typeface="DIN Pro Medium" panose="020B0604020101020102" pitchFamily="34" charset="0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12/12/2023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58595B"/>
                </a:solidFill>
                <a:latin typeface="Calibri"/>
                <a:cs typeface="Calibri"/>
              </a:defRPr>
            </a:lvl1pPr>
          </a:lstStyle>
          <a:p>
            <a:pPr marL="42549">
              <a:spcBef>
                <a:spcPts val="60"/>
              </a:spcBef>
            </a:pPr>
            <a:fld id="{81D60167-4931-47E6-BA6A-407CBD079E47}" type="slidenum">
              <a:rPr lang="ru-RU" spc="160" smtClean="0">
                <a:latin typeface="DIN Pro Medium" panose="020B0604020101020102" pitchFamily="34" charset="0"/>
                <a:cs typeface="DIN Pro Medium" panose="020B0604020101020102" pitchFamily="34" charset="0"/>
              </a:rPr>
              <a:pPr marL="42549">
                <a:spcBef>
                  <a:spcPts val="60"/>
                </a:spcBef>
              </a:pPr>
              <a:t>‹#›</a:t>
            </a:fld>
            <a:r>
              <a:rPr lang="ru-RU" spc="-10">
                <a:latin typeface="DIN Pro Medium" panose="020B0604020101020102" pitchFamily="34" charset="0"/>
                <a:cs typeface="DIN Pro Medium" panose="020B0604020101020102" pitchFamily="34" charset="0"/>
              </a:rPr>
              <a:t>.</a:t>
            </a:r>
            <a:endParaRPr lang="ru-RU" spc="-10" dirty="0">
              <a:latin typeface="DIN Pro Medium" panose="020B0604020101020102" pitchFamily="34" charset="0"/>
              <a:cs typeface="DIN Pro Medium" panose="020B0604020101020102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2041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DIN Pro Medium" panose="020B0604020101020102" pitchFamily="34" charset="0"/>
                <a:cs typeface="DIN Pro Medium" panose="020B0604020101020102" pitchFamily="34" charset="0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1" y="1739456"/>
            <a:ext cx="4651629" cy="2771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2" y="1739456"/>
            <a:ext cx="4651629" cy="2771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12/12/2023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58595B"/>
                </a:solidFill>
                <a:latin typeface="Calibri"/>
                <a:cs typeface="Calibri"/>
              </a:defRPr>
            </a:lvl1pPr>
          </a:lstStyle>
          <a:p>
            <a:pPr marL="42549">
              <a:spcBef>
                <a:spcPts val="60"/>
              </a:spcBef>
            </a:pPr>
            <a:fld id="{81D60167-4931-47E6-BA6A-407CBD079E47}" type="slidenum">
              <a:rPr lang="ru-RU" spc="160" smtClean="0">
                <a:latin typeface="DIN Pro Medium" panose="020B0604020101020102" pitchFamily="34" charset="0"/>
                <a:cs typeface="DIN Pro Medium" panose="020B0604020101020102" pitchFamily="34" charset="0"/>
              </a:rPr>
              <a:pPr marL="42549">
                <a:spcBef>
                  <a:spcPts val="60"/>
                </a:spcBef>
              </a:pPr>
              <a:t>‹#›</a:t>
            </a:fld>
            <a:r>
              <a:rPr lang="ru-RU" spc="-10">
                <a:latin typeface="DIN Pro Medium" panose="020B0604020101020102" pitchFamily="34" charset="0"/>
                <a:cs typeface="DIN Pro Medium" panose="020B0604020101020102" pitchFamily="34" charset="0"/>
              </a:rPr>
              <a:t>.</a:t>
            </a:r>
            <a:endParaRPr lang="ru-RU" spc="-10" dirty="0">
              <a:latin typeface="DIN Pro Medium" panose="020B0604020101020102" pitchFamily="34" charset="0"/>
              <a:cs typeface="DIN Pro Medium" panose="020B0604020101020102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04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DIN Pro Medium" panose="020B0604020101020102" pitchFamily="34" charset="0"/>
                <a:cs typeface="DIN Pro Medium" panose="020B0604020101020102" pitchFamily="34" charset="0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12/12/2023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58595B"/>
                </a:solidFill>
                <a:latin typeface="Calibri"/>
                <a:cs typeface="Calibri"/>
              </a:defRPr>
            </a:lvl1pPr>
          </a:lstStyle>
          <a:p>
            <a:pPr marL="42549">
              <a:spcBef>
                <a:spcPts val="60"/>
              </a:spcBef>
            </a:pPr>
            <a:fld id="{81D60167-4931-47E6-BA6A-407CBD079E47}" type="slidenum">
              <a:rPr lang="ru-RU" spc="160" smtClean="0">
                <a:latin typeface="DIN Pro Medium" panose="020B0604020101020102" pitchFamily="34" charset="0"/>
                <a:cs typeface="DIN Pro Medium" panose="020B0604020101020102" pitchFamily="34" charset="0"/>
              </a:rPr>
              <a:pPr marL="42549">
                <a:spcBef>
                  <a:spcPts val="60"/>
                </a:spcBef>
              </a:pPr>
              <a:t>‹#›</a:t>
            </a:fld>
            <a:r>
              <a:rPr lang="ru-RU" spc="-10">
                <a:latin typeface="DIN Pro Medium" panose="020B0604020101020102" pitchFamily="34" charset="0"/>
                <a:cs typeface="DIN Pro Medium" panose="020B0604020101020102" pitchFamily="34" charset="0"/>
              </a:rPr>
              <a:t>.</a:t>
            </a:r>
            <a:endParaRPr lang="ru-RU" spc="-10" dirty="0">
              <a:latin typeface="DIN Pro Medium" panose="020B0604020101020102" pitchFamily="34" charset="0"/>
              <a:cs typeface="DIN Pro Medium" panose="020B0604020101020102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0087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" y="12"/>
            <a:ext cx="10692003" cy="755999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799" dirty="0">
              <a:latin typeface="DIN Pro Medium" panose="020B0604020101020102" pitchFamily="34" charset="0"/>
            </a:endParaRPr>
          </a:p>
        </p:txBody>
      </p:sp>
      <p:sp>
        <p:nvSpPr>
          <p:cNvPr id="17" name="bk object 17"/>
          <p:cNvSpPr/>
          <p:nvPr/>
        </p:nvSpPr>
        <p:spPr>
          <a:xfrm>
            <a:off x="0" y="6"/>
            <a:ext cx="10692130" cy="7560309"/>
          </a:xfrm>
          <a:custGeom>
            <a:avLst/>
            <a:gdLst/>
            <a:ahLst/>
            <a:cxnLst/>
            <a:rect l="l" t="t" r="r" b="b"/>
            <a:pathLst>
              <a:path w="10692130" h="7560309">
                <a:moveTo>
                  <a:pt x="10692003" y="0"/>
                </a:moveTo>
                <a:lnTo>
                  <a:pt x="5818931" y="0"/>
                </a:lnTo>
                <a:lnTo>
                  <a:pt x="0" y="6682146"/>
                </a:lnTo>
                <a:lnTo>
                  <a:pt x="0" y="7559992"/>
                </a:lnTo>
                <a:lnTo>
                  <a:pt x="10681228" y="7559992"/>
                </a:lnTo>
                <a:lnTo>
                  <a:pt x="10692003" y="3778185"/>
                </a:lnTo>
                <a:lnTo>
                  <a:pt x="10692003" y="0"/>
                </a:lnTo>
                <a:close/>
              </a:path>
            </a:pathLst>
          </a:custGeom>
          <a:solidFill>
            <a:srgbClr val="2B2F32">
              <a:alpha val="50000"/>
            </a:srgbClr>
          </a:solidFill>
        </p:spPr>
        <p:txBody>
          <a:bodyPr wrap="square" lIns="0" tIns="0" rIns="0" bIns="0" rtlCol="0"/>
          <a:lstStyle/>
          <a:p>
            <a:endParaRPr sz="1799" dirty="0">
              <a:latin typeface="DIN Pro Medium" panose="020B0604020101020102" pitchFamily="34" charset="0"/>
            </a:endParaRPr>
          </a:p>
        </p:txBody>
      </p:sp>
      <p:sp>
        <p:nvSpPr>
          <p:cNvPr id="18" name="bk object 18"/>
          <p:cNvSpPr/>
          <p:nvPr/>
        </p:nvSpPr>
        <p:spPr>
          <a:xfrm>
            <a:off x="0" y="927989"/>
            <a:ext cx="5009575" cy="5661995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799" dirty="0">
              <a:latin typeface="DIN Pro Medium" panose="020B0604020101020102" pitchFamily="34" charset="0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12/12/2023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58595B"/>
                </a:solidFill>
                <a:latin typeface="Calibri"/>
                <a:cs typeface="Calibri"/>
              </a:defRPr>
            </a:lvl1pPr>
          </a:lstStyle>
          <a:p>
            <a:pPr marL="42549">
              <a:spcBef>
                <a:spcPts val="60"/>
              </a:spcBef>
            </a:pPr>
            <a:fld id="{81D60167-4931-47E6-BA6A-407CBD079E47}" type="slidenum">
              <a:rPr lang="ru-RU" spc="160" smtClean="0">
                <a:latin typeface="DIN Pro Medium" panose="020B0604020101020102" pitchFamily="34" charset="0"/>
                <a:cs typeface="DIN Pro Medium" panose="020B0604020101020102" pitchFamily="34" charset="0"/>
              </a:rPr>
              <a:pPr marL="42549">
                <a:spcBef>
                  <a:spcPts val="60"/>
                </a:spcBef>
              </a:pPr>
              <a:t>‹#›</a:t>
            </a:fld>
            <a:r>
              <a:rPr lang="ru-RU" spc="-10">
                <a:latin typeface="DIN Pro Medium" panose="020B0604020101020102" pitchFamily="34" charset="0"/>
                <a:cs typeface="DIN Pro Medium" panose="020B0604020101020102" pitchFamily="34" charset="0"/>
              </a:rPr>
              <a:t>.</a:t>
            </a:r>
            <a:endParaRPr lang="ru-RU" spc="-10" dirty="0">
              <a:latin typeface="DIN Pro Medium" panose="020B0604020101020102" pitchFamily="34" charset="0"/>
              <a:cs typeface="DIN Pro Medium" panose="020B0604020101020102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0003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005" y="1237717"/>
            <a:ext cx="9089390" cy="2632992"/>
          </a:xfrm>
        </p:spPr>
        <p:txBody>
          <a:bodyPr anchor="b"/>
          <a:lstStyle>
            <a:lvl1pPr algn="ctr">
              <a:defRPr sz="661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675" y="3972247"/>
            <a:ext cx="8020050" cy="1825938"/>
          </a:xfrm>
        </p:spPr>
        <p:txBody>
          <a:bodyPr/>
          <a:lstStyle>
            <a:lvl1pPr marL="0" indent="0" algn="ctr">
              <a:buNone/>
              <a:defRPr sz="2647"/>
            </a:lvl1pPr>
            <a:lvl2pPr marL="504200" indent="0" algn="ctr">
              <a:buNone/>
              <a:defRPr sz="2206"/>
            </a:lvl2pPr>
            <a:lvl3pPr marL="1008400" indent="0" algn="ctr">
              <a:buNone/>
              <a:defRPr sz="1985"/>
            </a:lvl3pPr>
            <a:lvl4pPr marL="1512600" indent="0" algn="ctr">
              <a:buNone/>
              <a:defRPr sz="1764"/>
            </a:lvl4pPr>
            <a:lvl5pPr marL="2016801" indent="0" algn="ctr">
              <a:buNone/>
              <a:defRPr sz="1764"/>
            </a:lvl5pPr>
            <a:lvl6pPr marL="2521001" indent="0" algn="ctr">
              <a:buNone/>
              <a:defRPr sz="1764"/>
            </a:lvl6pPr>
            <a:lvl7pPr marL="3025201" indent="0" algn="ctr">
              <a:buNone/>
              <a:defRPr sz="1764"/>
            </a:lvl7pPr>
            <a:lvl8pPr marL="3529401" indent="0" algn="ctr">
              <a:buNone/>
              <a:defRPr sz="1764"/>
            </a:lvl8pPr>
            <a:lvl9pPr marL="4033601" indent="0" algn="ctr">
              <a:buNone/>
              <a:defRPr sz="1764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62DC0-D25A-4015-81BC-525CDC3ABFC6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3E0B-FAA3-45BF-9B41-27BEF96129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2857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62DC0-D25A-4015-81BC-525CDC3ABFC6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3E0B-FAA3-45BF-9B41-27BEF96129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65255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602" y="1885463"/>
            <a:ext cx="9223058" cy="3145935"/>
          </a:xfrm>
        </p:spPr>
        <p:txBody>
          <a:bodyPr anchor="b"/>
          <a:lstStyle>
            <a:lvl1pPr>
              <a:defRPr sz="661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602" y="5061159"/>
            <a:ext cx="9223058" cy="1654373"/>
          </a:xfrm>
        </p:spPr>
        <p:txBody>
          <a:bodyPr/>
          <a:lstStyle>
            <a:lvl1pPr marL="0" indent="0">
              <a:buNone/>
              <a:defRPr sz="2647">
                <a:solidFill>
                  <a:schemeClr val="tx1"/>
                </a:solidFill>
              </a:defRPr>
            </a:lvl1pPr>
            <a:lvl2pPr marL="504200" indent="0">
              <a:buNone/>
              <a:defRPr sz="2206">
                <a:solidFill>
                  <a:schemeClr val="tx1">
                    <a:tint val="75000"/>
                  </a:schemeClr>
                </a:solidFill>
              </a:defRPr>
            </a:lvl2pPr>
            <a:lvl3pPr marL="1008400" indent="0">
              <a:buNone/>
              <a:defRPr sz="1985">
                <a:solidFill>
                  <a:schemeClr val="tx1">
                    <a:tint val="75000"/>
                  </a:schemeClr>
                </a:solidFill>
              </a:defRPr>
            </a:lvl3pPr>
            <a:lvl4pPr marL="1512600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6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210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52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94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36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62DC0-D25A-4015-81BC-525CDC3ABFC6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3E0B-FAA3-45BF-9B41-27BEF96129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11092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171" y="2013259"/>
            <a:ext cx="4544695" cy="479855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3534" y="2013259"/>
            <a:ext cx="4544695" cy="479855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62DC0-D25A-4015-81BC-525CDC3ABFC6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3E0B-FAA3-45BF-9B41-27BEF96129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00407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564" y="402654"/>
            <a:ext cx="9223058" cy="146180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565" y="1853949"/>
            <a:ext cx="4523809" cy="908592"/>
          </a:xfrm>
        </p:spPr>
        <p:txBody>
          <a:bodyPr anchor="b"/>
          <a:lstStyle>
            <a:lvl1pPr marL="0" indent="0">
              <a:buNone/>
              <a:defRPr sz="2647" b="1"/>
            </a:lvl1pPr>
            <a:lvl2pPr marL="504200" indent="0">
              <a:buNone/>
              <a:defRPr sz="2206" b="1"/>
            </a:lvl2pPr>
            <a:lvl3pPr marL="1008400" indent="0">
              <a:buNone/>
              <a:defRPr sz="1985" b="1"/>
            </a:lvl3pPr>
            <a:lvl4pPr marL="1512600" indent="0">
              <a:buNone/>
              <a:defRPr sz="1764" b="1"/>
            </a:lvl4pPr>
            <a:lvl5pPr marL="2016801" indent="0">
              <a:buNone/>
              <a:defRPr sz="1764" b="1"/>
            </a:lvl5pPr>
            <a:lvl6pPr marL="2521001" indent="0">
              <a:buNone/>
              <a:defRPr sz="1764" b="1"/>
            </a:lvl6pPr>
            <a:lvl7pPr marL="3025201" indent="0">
              <a:buNone/>
              <a:defRPr sz="1764" b="1"/>
            </a:lvl7pPr>
            <a:lvl8pPr marL="3529401" indent="0">
              <a:buNone/>
              <a:defRPr sz="1764" b="1"/>
            </a:lvl8pPr>
            <a:lvl9pPr marL="4033601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565" y="2762541"/>
            <a:ext cx="4523809" cy="40632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3534" y="1853949"/>
            <a:ext cx="4546088" cy="908592"/>
          </a:xfrm>
        </p:spPr>
        <p:txBody>
          <a:bodyPr anchor="b"/>
          <a:lstStyle>
            <a:lvl1pPr marL="0" indent="0">
              <a:buNone/>
              <a:defRPr sz="2647" b="1"/>
            </a:lvl1pPr>
            <a:lvl2pPr marL="504200" indent="0">
              <a:buNone/>
              <a:defRPr sz="2206" b="1"/>
            </a:lvl2pPr>
            <a:lvl3pPr marL="1008400" indent="0">
              <a:buNone/>
              <a:defRPr sz="1985" b="1"/>
            </a:lvl3pPr>
            <a:lvl4pPr marL="1512600" indent="0">
              <a:buNone/>
              <a:defRPr sz="1764" b="1"/>
            </a:lvl4pPr>
            <a:lvl5pPr marL="2016801" indent="0">
              <a:buNone/>
              <a:defRPr sz="1764" b="1"/>
            </a:lvl5pPr>
            <a:lvl6pPr marL="2521001" indent="0">
              <a:buNone/>
              <a:defRPr sz="1764" b="1"/>
            </a:lvl6pPr>
            <a:lvl7pPr marL="3025201" indent="0">
              <a:buNone/>
              <a:defRPr sz="1764" b="1"/>
            </a:lvl7pPr>
            <a:lvl8pPr marL="3529401" indent="0">
              <a:buNone/>
              <a:defRPr sz="1764" b="1"/>
            </a:lvl8pPr>
            <a:lvl9pPr marL="4033601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3534" y="2762541"/>
            <a:ext cx="4546088" cy="40632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62DC0-D25A-4015-81BC-525CDC3ABFC6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3E0B-FAA3-45BF-9B41-27BEF96129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058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62DC0-D25A-4015-81BC-525CDC3ABFC6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3E0B-FAA3-45BF-9B41-27BEF96129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57402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62DC0-D25A-4015-81BC-525CDC3ABFC6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3E0B-FAA3-45BF-9B41-27BEF96129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5200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564" y="504190"/>
            <a:ext cx="3448900" cy="1764665"/>
          </a:xfrm>
        </p:spPr>
        <p:txBody>
          <a:bodyPr anchor="b"/>
          <a:lstStyle>
            <a:lvl1pPr>
              <a:defRPr sz="3529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6088" y="1088912"/>
            <a:ext cx="5413534" cy="5374525"/>
          </a:xfrm>
        </p:spPr>
        <p:txBody>
          <a:bodyPr/>
          <a:lstStyle>
            <a:lvl1pPr>
              <a:defRPr sz="3529"/>
            </a:lvl1pPr>
            <a:lvl2pPr>
              <a:defRPr sz="3088"/>
            </a:lvl2pPr>
            <a:lvl3pPr>
              <a:defRPr sz="2647"/>
            </a:lvl3pPr>
            <a:lvl4pPr>
              <a:defRPr sz="2206"/>
            </a:lvl4pPr>
            <a:lvl5pPr>
              <a:defRPr sz="2206"/>
            </a:lvl5pPr>
            <a:lvl6pPr>
              <a:defRPr sz="2206"/>
            </a:lvl6pPr>
            <a:lvl7pPr>
              <a:defRPr sz="2206"/>
            </a:lvl7pPr>
            <a:lvl8pPr>
              <a:defRPr sz="2206"/>
            </a:lvl8pPr>
            <a:lvl9pPr>
              <a:defRPr sz="2206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564" y="2268855"/>
            <a:ext cx="3448900" cy="4203335"/>
          </a:xfrm>
        </p:spPr>
        <p:txBody>
          <a:bodyPr/>
          <a:lstStyle>
            <a:lvl1pPr marL="0" indent="0">
              <a:buNone/>
              <a:defRPr sz="1764"/>
            </a:lvl1pPr>
            <a:lvl2pPr marL="504200" indent="0">
              <a:buNone/>
              <a:defRPr sz="1544"/>
            </a:lvl2pPr>
            <a:lvl3pPr marL="1008400" indent="0">
              <a:buNone/>
              <a:defRPr sz="1323"/>
            </a:lvl3pPr>
            <a:lvl4pPr marL="1512600" indent="0">
              <a:buNone/>
              <a:defRPr sz="1103"/>
            </a:lvl4pPr>
            <a:lvl5pPr marL="2016801" indent="0">
              <a:buNone/>
              <a:defRPr sz="1103"/>
            </a:lvl5pPr>
            <a:lvl6pPr marL="2521001" indent="0">
              <a:buNone/>
              <a:defRPr sz="1103"/>
            </a:lvl6pPr>
            <a:lvl7pPr marL="3025201" indent="0">
              <a:buNone/>
              <a:defRPr sz="1103"/>
            </a:lvl7pPr>
            <a:lvl8pPr marL="3529401" indent="0">
              <a:buNone/>
              <a:defRPr sz="1103"/>
            </a:lvl8pPr>
            <a:lvl9pPr marL="4033601" indent="0">
              <a:buNone/>
              <a:defRPr sz="1103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62DC0-D25A-4015-81BC-525CDC3ABFC6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3E0B-FAA3-45BF-9B41-27BEF96129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13406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564" y="504190"/>
            <a:ext cx="3448900" cy="1764665"/>
          </a:xfrm>
        </p:spPr>
        <p:txBody>
          <a:bodyPr anchor="b"/>
          <a:lstStyle>
            <a:lvl1pPr>
              <a:defRPr sz="3529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6088" y="1088912"/>
            <a:ext cx="5413534" cy="5374525"/>
          </a:xfrm>
        </p:spPr>
        <p:txBody>
          <a:bodyPr anchor="t"/>
          <a:lstStyle>
            <a:lvl1pPr marL="0" indent="0">
              <a:buNone/>
              <a:defRPr sz="3529"/>
            </a:lvl1pPr>
            <a:lvl2pPr marL="504200" indent="0">
              <a:buNone/>
              <a:defRPr sz="3088"/>
            </a:lvl2pPr>
            <a:lvl3pPr marL="1008400" indent="0">
              <a:buNone/>
              <a:defRPr sz="2647"/>
            </a:lvl3pPr>
            <a:lvl4pPr marL="1512600" indent="0">
              <a:buNone/>
              <a:defRPr sz="2206"/>
            </a:lvl4pPr>
            <a:lvl5pPr marL="2016801" indent="0">
              <a:buNone/>
              <a:defRPr sz="2206"/>
            </a:lvl5pPr>
            <a:lvl6pPr marL="2521001" indent="0">
              <a:buNone/>
              <a:defRPr sz="2206"/>
            </a:lvl6pPr>
            <a:lvl7pPr marL="3025201" indent="0">
              <a:buNone/>
              <a:defRPr sz="2206"/>
            </a:lvl7pPr>
            <a:lvl8pPr marL="3529401" indent="0">
              <a:buNone/>
              <a:defRPr sz="2206"/>
            </a:lvl8pPr>
            <a:lvl9pPr marL="4033601" indent="0">
              <a:buNone/>
              <a:defRPr sz="2206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564" y="2268855"/>
            <a:ext cx="3448900" cy="4203335"/>
          </a:xfrm>
        </p:spPr>
        <p:txBody>
          <a:bodyPr/>
          <a:lstStyle>
            <a:lvl1pPr marL="0" indent="0">
              <a:buNone/>
              <a:defRPr sz="1764"/>
            </a:lvl1pPr>
            <a:lvl2pPr marL="504200" indent="0">
              <a:buNone/>
              <a:defRPr sz="1544"/>
            </a:lvl2pPr>
            <a:lvl3pPr marL="1008400" indent="0">
              <a:buNone/>
              <a:defRPr sz="1323"/>
            </a:lvl3pPr>
            <a:lvl4pPr marL="1512600" indent="0">
              <a:buNone/>
              <a:defRPr sz="1103"/>
            </a:lvl4pPr>
            <a:lvl5pPr marL="2016801" indent="0">
              <a:buNone/>
              <a:defRPr sz="1103"/>
            </a:lvl5pPr>
            <a:lvl6pPr marL="2521001" indent="0">
              <a:buNone/>
              <a:defRPr sz="1103"/>
            </a:lvl6pPr>
            <a:lvl7pPr marL="3025201" indent="0">
              <a:buNone/>
              <a:defRPr sz="1103"/>
            </a:lvl7pPr>
            <a:lvl8pPr marL="3529401" indent="0">
              <a:buNone/>
              <a:defRPr sz="1103"/>
            </a:lvl8pPr>
            <a:lvl9pPr marL="4033601" indent="0">
              <a:buNone/>
              <a:defRPr sz="1103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62DC0-D25A-4015-81BC-525CDC3ABFC6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3E0B-FAA3-45BF-9B41-27BEF96129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80837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62DC0-D25A-4015-81BC-525CDC3ABFC6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3E0B-FAA3-45BF-9B41-27BEF96129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91517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2465" y="402652"/>
            <a:ext cx="2305764" cy="6409166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172" y="402652"/>
            <a:ext cx="6783626" cy="6409166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62DC0-D25A-4015-81BC-525CDC3ABFC6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3E0B-FAA3-45BF-9B41-27BEF96129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61517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005" y="1237717"/>
            <a:ext cx="9089390" cy="2632992"/>
          </a:xfrm>
        </p:spPr>
        <p:txBody>
          <a:bodyPr anchor="b"/>
          <a:lstStyle>
            <a:lvl1pPr algn="ctr">
              <a:defRPr sz="661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675" y="3972247"/>
            <a:ext cx="8020050" cy="1825938"/>
          </a:xfrm>
        </p:spPr>
        <p:txBody>
          <a:bodyPr/>
          <a:lstStyle>
            <a:lvl1pPr marL="0" indent="0" algn="ctr">
              <a:buNone/>
              <a:defRPr sz="2647"/>
            </a:lvl1pPr>
            <a:lvl2pPr marL="504200" indent="0" algn="ctr">
              <a:buNone/>
              <a:defRPr sz="2206"/>
            </a:lvl2pPr>
            <a:lvl3pPr marL="1008400" indent="0" algn="ctr">
              <a:buNone/>
              <a:defRPr sz="1985"/>
            </a:lvl3pPr>
            <a:lvl4pPr marL="1512600" indent="0" algn="ctr">
              <a:buNone/>
              <a:defRPr sz="1764"/>
            </a:lvl4pPr>
            <a:lvl5pPr marL="2016801" indent="0" algn="ctr">
              <a:buNone/>
              <a:defRPr sz="1764"/>
            </a:lvl5pPr>
            <a:lvl6pPr marL="2521001" indent="0" algn="ctr">
              <a:buNone/>
              <a:defRPr sz="1764"/>
            </a:lvl6pPr>
            <a:lvl7pPr marL="3025201" indent="0" algn="ctr">
              <a:buNone/>
              <a:defRPr sz="1764"/>
            </a:lvl7pPr>
            <a:lvl8pPr marL="3529401" indent="0" algn="ctr">
              <a:buNone/>
              <a:defRPr sz="1764"/>
            </a:lvl8pPr>
            <a:lvl9pPr marL="4033601" indent="0" algn="ctr">
              <a:buNone/>
              <a:defRPr sz="1764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62DC0-D25A-4015-81BC-525CDC3ABFC6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3E0B-FAA3-45BF-9B41-27BEF96129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75627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62DC0-D25A-4015-81BC-525CDC3ABFC6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3E0B-FAA3-45BF-9B41-27BEF96129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342679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602" y="1885463"/>
            <a:ext cx="9223058" cy="3145935"/>
          </a:xfrm>
        </p:spPr>
        <p:txBody>
          <a:bodyPr anchor="b"/>
          <a:lstStyle>
            <a:lvl1pPr>
              <a:defRPr sz="661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602" y="5061159"/>
            <a:ext cx="9223058" cy="1654373"/>
          </a:xfrm>
        </p:spPr>
        <p:txBody>
          <a:bodyPr/>
          <a:lstStyle>
            <a:lvl1pPr marL="0" indent="0">
              <a:buNone/>
              <a:defRPr sz="2647">
                <a:solidFill>
                  <a:schemeClr val="tx1"/>
                </a:solidFill>
              </a:defRPr>
            </a:lvl1pPr>
            <a:lvl2pPr marL="504200" indent="0">
              <a:buNone/>
              <a:defRPr sz="2206">
                <a:solidFill>
                  <a:schemeClr val="tx1">
                    <a:tint val="75000"/>
                  </a:schemeClr>
                </a:solidFill>
              </a:defRPr>
            </a:lvl2pPr>
            <a:lvl3pPr marL="1008400" indent="0">
              <a:buNone/>
              <a:defRPr sz="1985">
                <a:solidFill>
                  <a:schemeClr val="tx1">
                    <a:tint val="75000"/>
                  </a:schemeClr>
                </a:solidFill>
              </a:defRPr>
            </a:lvl3pPr>
            <a:lvl4pPr marL="1512600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6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210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52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94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36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62DC0-D25A-4015-81BC-525CDC3ABFC6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3E0B-FAA3-45BF-9B41-27BEF96129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46190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171" y="2013259"/>
            <a:ext cx="4544695" cy="479855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3534" y="2013259"/>
            <a:ext cx="4544695" cy="479855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62DC0-D25A-4015-81BC-525CDC3ABFC6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3E0B-FAA3-45BF-9B41-27BEF96129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179249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564" y="402654"/>
            <a:ext cx="9223058" cy="146180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565" y="1853949"/>
            <a:ext cx="4523809" cy="908592"/>
          </a:xfrm>
        </p:spPr>
        <p:txBody>
          <a:bodyPr anchor="b"/>
          <a:lstStyle>
            <a:lvl1pPr marL="0" indent="0">
              <a:buNone/>
              <a:defRPr sz="2647" b="1"/>
            </a:lvl1pPr>
            <a:lvl2pPr marL="504200" indent="0">
              <a:buNone/>
              <a:defRPr sz="2206" b="1"/>
            </a:lvl2pPr>
            <a:lvl3pPr marL="1008400" indent="0">
              <a:buNone/>
              <a:defRPr sz="1985" b="1"/>
            </a:lvl3pPr>
            <a:lvl4pPr marL="1512600" indent="0">
              <a:buNone/>
              <a:defRPr sz="1764" b="1"/>
            </a:lvl4pPr>
            <a:lvl5pPr marL="2016801" indent="0">
              <a:buNone/>
              <a:defRPr sz="1764" b="1"/>
            </a:lvl5pPr>
            <a:lvl6pPr marL="2521001" indent="0">
              <a:buNone/>
              <a:defRPr sz="1764" b="1"/>
            </a:lvl6pPr>
            <a:lvl7pPr marL="3025201" indent="0">
              <a:buNone/>
              <a:defRPr sz="1764" b="1"/>
            </a:lvl7pPr>
            <a:lvl8pPr marL="3529401" indent="0">
              <a:buNone/>
              <a:defRPr sz="1764" b="1"/>
            </a:lvl8pPr>
            <a:lvl9pPr marL="4033601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565" y="2762541"/>
            <a:ext cx="4523809" cy="40632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3534" y="1853949"/>
            <a:ext cx="4546088" cy="908592"/>
          </a:xfrm>
        </p:spPr>
        <p:txBody>
          <a:bodyPr anchor="b"/>
          <a:lstStyle>
            <a:lvl1pPr marL="0" indent="0">
              <a:buNone/>
              <a:defRPr sz="2647" b="1"/>
            </a:lvl1pPr>
            <a:lvl2pPr marL="504200" indent="0">
              <a:buNone/>
              <a:defRPr sz="2206" b="1"/>
            </a:lvl2pPr>
            <a:lvl3pPr marL="1008400" indent="0">
              <a:buNone/>
              <a:defRPr sz="1985" b="1"/>
            </a:lvl3pPr>
            <a:lvl4pPr marL="1512600" indent="0">
              <a:buNone/>
              <a:defRPr sz="1764" b="1"/>
            </a:lvl4pPr>
            <a:lvl5pPr marL="2016801" indent="0">
              <a:buNone/>
              <a:defRPr sz="1764" b="1"/>
            </a:lvl5pPr>
            <a:lvl6pPr marL="2521001" indent="0">
              <a:buNone/>
              <a:defRPr sz="1764" b="1"/>
            </a:lvl6pPr>
            <a:lvl7pPr marL="3025201" indent="0">
              <a:buNone/>
              <a:defRPr sz="1764" b="1"/>
            </a:lvl7pPr>
            <a:lvl8pPr marL="3529401" indent="0">
              <a:buNone/>
              <a:defRPr sz="1764" b="1"/>
            </a:lvl8pPr>
            <a:lvl9pPr marL="4033601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3534" y="2762541"/>
            <a:ext cx="4546088" cy="40632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62DC0-D25A-4015-81BC-525CDC3ABFC6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3E0B-FAA3-45BF-9B41-27BEF96129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589065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62DC0-D25A-4015-81BC-525CDC3ABFC6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3E0B-FAA3-45BF-9B41-27BEF96129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891754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62DC0-D25A-4015-81BC-525CDC3ABFC6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3E0B-FAA3-45BF-9B41-27BEF96129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3923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564" y="504190"/>
            <a:ext cx="3448900" cy="1764665"/>
          </a:xfrm>
        </p:spPr>
        <p:txBody>
          <a:bodyPr anchor="b"/>
          <a:lstStyle>
            <a:lvl1pPr>
              <a:defRPr sz="3529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6088" y="1088912"/>
            <a:ext cx="5413534" cy="5374525"/>
          </a:xfrm>
        </p:spPr>
        <p:txBody>
          <a:bodyPr/>
          <a:lstStyle>
            <a:lvl1pPr>
              <a:defRPr sz="3529"/>
            </a:lvl1pPr>
            <a:lvl2pPr>
              <a:defRPr sz="3088"/>
            </a:lvl2pPr>
            <a:lvl3pPr>
              <a:defRPr sz="2647"/>
            </a:lvl3pPr>
            <a:lvl4pPr>
              <a:defRPr sz="2206"/>
            </a:lvl4pPr>
            <a:lvl5pPr>
              <a:defRPr sz="2206"/>
            </a:lvl5pPr>
            <a:lvl6pPr>
              <a:defRPr sz="2206"/>
            </a:lvl6pPr>
            <a:lvl7pPr>
              <a:defRPr sz="2206"/>
            </a:lvl7pPr>
            <a:lvl8pPr>
              <a:defRPr sz="2206"/>
            </a:lvl8pPr>
            <a:lvl9pPr>
              <a:defRPr sz="2206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564" y="2268855"/>
            <a:ext cx="3448900" cy="4203335"/>
          </a:xfrm>
        </p:spPr>
        <p:txBody>
          <a:bodyPr/>
          <a:lstStyle>
            <a:lvl1pPr marL="0" indent="0">
              <a:buNone/>
              <a:defRPr sz="1764"/>
            </a:lvl1pPr>
            <a:lvl2pPr marL="504200" indent="0">
              <a:buNone/>
              <a:defRPr sz="1544"/>
            </a:lvl2pPr>
            <a:lvl3pPr marL="1008400" indent="0">
              <a:buNone/>
              <a:defRPr sz="1323"/>
            </a:lvl3pPr>
            <a:lvl4pPr marL="1512600" indent="0">
              <a:buNone/>
              <a:defRPr sz="1103"/>
            </a:lvl4pPr>
            <a:lvl5pPr marL="2016801" indent="0">
              <a:buNone/>
              <a:defRPr sz="1103"/>
            </a:lvl5pPr>
            <a:lvl6pPr marL="2521001" indent="0">
              <a:buNone/>
              <a:defRPr sz="1103"/>
            </a:lvl6pPr>
            <a:lvl7pPr marL="3025201" indent="0">
              <a:buNone/>
              <a:defRPr sz="1103"/>
            </a:lvl7pPr>
            <a:lvl8pPr marL="3529401" indent="0">
              <a:buNone/>
              <a:defRPr sz="1103"/>
            </a:lvl8pPr>
            <a:lvl9pPr marL="4033601" indent="0">
              <a:buNone/>
              <a:defRPr sz="1103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62DC0-D25A-4015-81BC-525CDC3ABFC6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3E0B-FAA3-45BF-9B41-27BEF96129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926390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564" y="504190"/>
            <a:ext cx="3448900" cy="1764665"/>
          </a:xfrm>
        </p:spPr>
        <p:txBody>
          <a:bodyPr anchor="b"/>
          <a:lstStyle>
            <a:lvl1pPr>
              <a:defRPr sz="3529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6088" y="1088912"/>
            <a:ext cx="5413534" cy="5374525"/>
          </a:xfrm>
        </p:spPr>
        <p:txBody>
          <a:bodyPr anchor="t"/>
          <a:lstStyle>
            <a:lvl1pPr marL="0" indent="0">
              <a:buNone/>
              <a:defRPr sz="3529"/>
            </a:lvl1pPr>
            <a:lvl2pPr marL="504200" indent="0">
              <a:buNone/>
              <a:defRPr sz="3088"/>
            </a:lvl2pPr>
            <a:lvl3pPr marL="1008400" indent="0">
              <a:buNone/>
              <a:defRPr sz="2647"/>
            </a:lvl3pPr>
            <a:lvl4pPr marL="1512600" indent="0">
              <a:buNone/>
              <a:defRPr sz="2206"/>
            </a:lvl4pPr>
            <a:lvl5pPr marL="2016801" indent="0">
              <a:buNone/>
              <a:defRPr sz="2206"/>
            </a:lvl5pPr>
            <a:lvl6pPr marL="2521001" indent="0">
              <a:buNone/>
              <a:defRPr sz="2206"/>
            </a:lvl6pPr>
            <a:lvl7pPr marL="3025201" indent="0">
              <a:buNone/>
              <a:defRPr sz="2206"/>
            </a:lvl7pPr>
            <a:lvl8pPr marL="3529401" indent="0">
              <a:buNone/>
              <a:defRPr sz="2206"/>
            </a:lvl8pPr>
            <a:lvl9pPr marL="4033601" indent="0">
              <a:buNone/>
              <a:defRPr sz="2206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564" y="2268855"/>
            <a:ext cx="3448900" cy="4203335"/>
          </a:xfrm>
        </p:spPr>
        <p:txBody>
          <a:bodyPr/>
          <a:lstStyle>
            <a:lvl1pPr marL="0" indent="0">
              <a:buNone/>
              <a:defRPr sz="1764"/>
            </a:lvl1pPr>
            <a:lvl2pPr marL="504200" indent="0">
              <a:buNone/>
              <a:defRPr sz="1544"/>
            </a:lvl2pPr>
            <a:lvl3pPr marL="1008400" indent="0">
              <a:buNone/>
              <a:defRPr sz="1323"/>
            </a:lvl3pPr>
            <a:lvl4pPr marL="1512600" indent="0">
              <a:buNone/>
              <a:defRPr sz="1103"/>
            </a:lvl4pPr>
            <a:lvl5pPr marL="2016801" indent="0">
              <a:buNone/>
              <a:defRPr sz="1103"/>
            </a:lvl5pPr>
            <a:lvl6pPr marL="2521001" indent="0">
              <a:buNone/>
              <a:defRPr sz="1103"/>
            </a:lvl6pPr>
            <a:lvl7pPr marL="3025201" indent="0">
              <a:buNone/>
              <a:defRPr sz="1103"/>
            </a:lvl7pPr>
            <a:lvl8pPr marL="3529401" indent="0">
              <a:buNone/>
              <a:defRPr sz="1103"/>
            </a:lvl8pPr>
            <a:lvl9pPr marL="4033601" indent="0">
              <a:buNone/>
              <a:defRPr sz="1103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62DC0-D25A-4015-81BC-525CDC3ABFC6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3E0B-FAA3-45BF-9B41-27BEF96129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45989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62DC0-D25A-4015-81BC-525CDC3ABFC6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3E0B-FAA3-45BF-9B41-27BEF96129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78816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2465" y="402652"/>
            <a:ext cx="2305764" cy="6409166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172" y="402652"/>
            <a:ext cx="6783626" cy="6409166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62DC0-D25A-4015-81BC-525CDC3ABFC6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3E0B-FAA3-45BF-9B41-27BEF96129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8474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06209" y="147558"/>
            <a:ext cx="9880981" cy="330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chemeClr val="bg1"/>
                </a:solidFill>
                <a:latin typeface="Montserrat ExtraBold"/>
                <a:cs typeface="Montserrat Extra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376893" y="1202461"/>
            <a:ext cx="7939613" cy="25317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1" i="0">
                <a:solidFill>
                  <a:srgbClr val="231F20"/>
                </a:solidFill>
                <a:latin typeface="Montserrat ExtraBold"/>
                <a:cs typeface="Montserrat ExtraBold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51D371-223F-4EEA-A3A4-B500C1E83E7F}" type="datetime1">
              <a:rPr lang="en-US" smtClean="0"/>
              <a:pPr/>
              <a:t>12/12/2023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296487" y="7161321"/>
            <a:ext cx="214629" cy="2438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1" i="0">
                <a:solidFill>
                  <a:srgbClr val="2B2F32"/>
                </a:solidFill>
                <a:latin typeface="Montserrat"/>
                <a:cs typeface="Montserrat"/>
              </a:defRPr>
            </a:lvl1pPr>
          </a:lstStyle>
          <a:p>
            <a:pPr marL="62230">
              <a:lnSpc>
                <a:spcPct val="100000"/>
              </a:lnSpc>
              <a:spcBef>
                <a:spcPts val="210"/>
              </a:spcBef>
            </a:pPr>
            <a:fld id="{81D60167-4931-47E6-BA6A-407CBD079E47}" type="slidenum">
              <a:rPr dirty="0"/>
              <a:pPr marL="62230">
                <a:lnSpc>
                  <a:spcPct val="100000"/>
                </a:lnSpc>
                <a:spcBef>
                  <a:spcPts val="210"/>
                </a:spcBef>
              </a:pPr>
              <a:t>‹#›</a:t>
            </a:fld>
            <a:r>
              <a:rPr dirty="0"/>
              <a:t>.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90" r:id="rId6"/>
  </p:sldLayoutIdLst>
  <p:hf hdr="0" ftr="0" dt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06210" y="147559"/>
            <a:ext cx="9880981" cy="3079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1" y="1739456"/>
            <a:ext cx="9624060" cy="2771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7" y="7033450"/>
            <a:ext cx="3421888" cy="276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  <a:latin typeface="DIN Pro Medium" panose="020B0604020101020102" pitchFamily="34" charset="0"/>
              </a:defRPr>
            </a:lvl1pPr>
          </a:lstStyle>
          <a:p>
            <a:endParaRPr lang="ru-RU"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1" y="7033450"/>
            <a:ext cx="2459482" cy="276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  <a:latin typeface="DIN Pro Medium" panose="020B0604020101020102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12/12/2023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270077" y="7183522"/>
            <a:ext cx="291465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1" i="0">
                <a:solidFill>
                  <a:srgbClr val="58595B"/>
                </a:solidFill>
                <a:latin typeface="Calibri"/>
                <a:cs typeface="Calibri"/>
              </a:defRPr>
            </a:lvl1pPr>
          </a:lstStyle>
          <a:p>
            <a:pPr marL="42549">
              <a:spcBef>
                <a:spcPts val="60"/>
              </a:spcBef>
            </a:pPr>
            <a:fld id="{81D60167-4931-47E6-BA6A-407CBD079E47}" type="slidenum">
              <a:rPr lang="ru-RU" spc="160" smtClean="0">
                <a:latin typeface="DIN Pro Medium" panose="020B0604020101020102" pitchFamily="34" charset="0"/>
                <a:cs typeface="DIN Pro Medium" panose="020B0604020101020102" pitchFamily="34" charset="0"/>
              </a:rPr>
              <a:pPr marL="42549">
                <a:spcBef>
                  <a:spcPts val="60"/>
                </a:spcBef>
              </a:pPr>
              <a:t>‹#›</a:t>
            </a:fld>
            <a:r>
              <a:rPr lang="ru-RU" spc="-10">
                <a:latin typeface="DIN Pro Medium" panose="020B0604020101020102" pitchFamily="34" charset="0"/>
                <a:cs typeface="DIN Pro Medium" panose="020B0604020101020102" pitchFamily="34" charset="0"/>
              </a:rPr>
              <a:t>.</a:t>
            </a:r>
            <a:endParaRPr lang="ru-RU" spc="-10" dirty="0">
              <a:latin typeface="DIN Pro Medium" panose="020B0604020101020102" pitchFamily="34" charset="0"/>
              <a:cs typeface="DIN Pro Medium" panose="020B0604020101020102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3708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>
        <a:defRPr>
          <a:latin typeface="DIN Pro Medium" panose="020B0604020101020102" pitchFamily="34" charset="0"/>
          <a:ea typeface="+mj-ea"/>
          <a:cs typeface="DIN Pro Medium" panose="020B0604020101020102" pitchFamily="34" charset="0"/>
        </a:defRPr>
      </a:lvl1pPr>
    </p:titleStyle>
    <p:bodyStyle>
      <a:lvl1pPr marL="0">
        <a:defRPr>
          <a:latin typeface="DIN Pro Medium" panose="020B0604020101020102" pitchFamily="34" charset="0"/>
          <a:ea typeface="+mn-ea"/>
          <a:cs typeface="+mn-cs"/>
        </a:defRPr>
      </a:lvl1pPr>
      <a:lvl2pPr marL="457246">
        <a:defRPr>
          <a:latin typeface="+mn-lt"/>
          <a:ea typeface="+mn-ea"/>
          <a:cs typeface="+mn-cs"/>
        </a:defRPr>
      </a:lvl2pPr>
      <a:lvl3pPr marL="914491">
        <a:defRPr>
          <a:latin typeface="+mn-lt"/>
          <a:ea typeface="+mn-ea"/>
          <a:cs typeface="+mn-cs"/>
        </a:defRPr>
      </a:lvl3pPr>
      <a:lvl4pPr marL="1371737">
        <a:defRPr>
          <a:latin typeface="+mn-lt"/>
          <a:ea typeface="+mn-ea"/>
          <a:cs typeface="+mn-cs"/>
        </a:defRPr>
      </a:lvl4pPr>
      <a:lvl5pPr marL="1828983">
        <a:defRPr>
          <a:latin typeface="+mn-lt"/>
          <a:ea typeface="+mn-ea"/>
          <a:cs typeface="+mn-cs"/>
        </a:defRPr>
      </a:lvl5pPr>
      <a:lvl6pPr marL="2286229">
        <a:defRPr>
          <a:latin typeface="+mn-lt"/>
          <a:ea typeface="+mn-ea"/>
          <a:cs typeface="+mn-cs"/>
        </a:defRPr>
      </a:lvl6pPr>
      <a:lvl7pPr marL="2743474">
        <a:defRPr>
          <a:latin typeface="+mn-lt"/>
          <a:ea typeface="+mn-ea"/>
          <a:cs typeface="+mn-cs"/>
        </a:defRPr>
      </a:lvl7pPr>
      <a:lvl8pPr marL="3200720">
        <a:defRPr>
          <a:latin typeface="+mn-lt"/>
          <a:ea typeface="+mn-ea"/>
          <a:cs typeface="+mn-cs"/>
        </a:defRPr>
      </a:lvl8pPr>
      <a:lvl9pPr marL="3657966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46">
        <a:defRPr>
          <a:latin typeface="+mn-lt"/>
          <a:ea typeface="+mn-ea"/>
          <a:cs typeface="+mn-cs"/>
        </a:defRPr>
      </a:lvl2pPr>
      <a:lvl3pPr marL="914491">
        <a:defRPr>
          <a:latin typeface="+mn-lt"/>
          <a:ea typeface="+mn-ea"/>
          <a:cs typeface="+mn-cs"/>
        </a:defRPr>
      </a:lvl3pPr>
      <a:lvl4pPr marL="1371737">
        <a:defRPr>
          <a:latin typeface="+mn-lt"/>
          <a:ea typeface="+mn-ea"/>
          <a:cs typeface="+mn-cs"/>
        </a:defRPr>
      </a:lvl4pPr>
      <a:lvl5pPr marL="1828983">
        <a:defRPr>
          <a:latin typeface="+mn-lt"/>
          <a:ea typeface="+mn-ea"/>
          <a:cs typeface="+mn-cs"/>
        </a:defRPr>
      </a:lvl5pPr>
      <a:lvl6pPr marL="2286229">
        <a:defRPr>
          <a:latin typeface="+mn-lt"/>
          <a:ea typeface="+mn-ea"/>
          <a:cs typeface="+mn-cs"/>
        </a:defRPr>
      </a:lvl6pPr>
      <a:lvl7pPr marL="2743474">
        <a:defRPr>
          <a:latin typeface="+mn-lt"/>
          <a:ea typeface="+mn-ea"/>
          <a:cs typeface="+mn-cs"/>
        </a:defRPr>
      </a:lvl7pPr>
      <a:lvl8pPr marL="3200720">
        <a:defRPr>
          <a:latin typeface="+mn-lt"/>
          <a:ea typeface="+mn-ea"/>
          <a:cs typeface="+mn-cs"/>
        </a:defRPr>
      </a:lvl8pPr>
      <a:lvl9pPr marL="3657966">
        <a:defRPr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171" y="402654"/>
            <a:ext cx="9223058" cy="14618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171" y="2013259"/>
            <a:ext cx="9223058" cy="47985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171" y="7009643"/>
            <a:ext cx="2406015" cy="402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962DC0-D25A-4015-81BC-525CDC3ABFC6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2189" y="7009643"/>
            <a:ext cx="3609023" cy="402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2214" y="7009643"/>
            <a:ext cx="2406015" cy="402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C43E0B-FAA3-45BF-9B41-27BEF96129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220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1008400" rtl="0" eaLnBrk="1" latinLnBrk="0" hangingPunct="1">
        <a:lnSpc>
          <a:spcPct val="90000"/>
        </a:lnSpc>
        <a:spcBef>
          <a:spcPct val="0"/>
        </a:spcBef>
        <a:buNone/>
        <a:defRPr sz="485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2100" indent="-252100" algn="l" defTabSz="1008400" rtl="0" eaLnBrk="1" latinLnBrk="0" hangingPunct="1">
        <a:lnSpc>
          <a:spcPct val="90000"/>
        </a:lnSpc>
        <a:spcBef>
          <a:spcPts val="1103"/>
        </a:spcBef>
        <a:buFont typeface="Arial" panose="020B0604020202020204" pitchFamily="34" charset="0"/>
        <a:buChar char="•"/>
        <a:defRPr sz="3088" kern="1200">
          <a:solidFill>
            <a:schemeClr val="tx1"/>
          </a:solidFill>
          <a:latin typeface="+mn-lt"/>
          <a:ea typeface="+mn-ea"/>
          <a:cs typeface="+mn-cs"/>
        </a:defRPr>
      </a:lvl1pPr>
      <a:lvl2pPr marL="756300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7" kern="1200">
          <a:solidFill>
            <a:schemeClr val="tx1"/>
          </a:solidFill>
          <a:latin typeface="+mn-lt"/>
          <a:ea typeface="+mn-ea"/>
          <a:cs typeface="+mn-cs"/>
        </a:defRPr>
      </a:lvl2pPr>
      <a:lvl3pPr marL="1260500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6" kern="1200">
          <a:solidFill>
            <a:schemeClr val="tx1"/>
          </a:solidFill>
          <a:latin typeface="+mn-lt"/>
          <a:ea typeface="+mn-ea"/>
          <a:cs typeface="+mn-cs"/>
        </a:defRPr>
      </a:lvl3pPr>
      <a:lvl4pPr marL="1764701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4pPr>
      <a:lvl5pPr marL="2268901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5pPr>
      <a:lvl6pPr marL="2773101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6pPr>
      <a:lvl7pPr marL="3277301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7pPr>
      <a:lvl8pPr marL="3781501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8pPr>
      <a:lvl9pPr marL="4285701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1pPr>
      <a:lvl2pPr marL="504200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2pPr>
      <a:lvl3pPr marL="1008400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3pPr>
      <a:lvl4pPr marL="1512600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4pPr>
      <a:lvl5pPr marL="2016801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5pPr>
      <a:lvl6pPr marL="2521001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6pPr>
      <a:lvl7pPr marL="3025201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7pPr>
      <a:lvl8pPr marL="3529401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8pPr>
      <a:lvl9pPr marL="4033601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171" y="402654"/>
            <a:ext cx="9223058" cy="14618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171" y="2013259"/>
            <a:ext cx="9223058" cy="47985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171" y="7009643"/>
            <a:ext cx="2406015" cy="402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962DC0-D25A-4015-81BC-525CDC3ABFC6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2189" y="7009643"/>
            <a:ext cx="3609023" cy="402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2214" y="7009643"/>
            <a:ext cx="2406015" cy="402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C43E0B-FAA3-45BF-9B41-27BEF96129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8545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txStyles>
    <p:titleStyle>
      <a:lvl1pPr algn="l" defTabSz="1008400" rtl="0" eaLnBrk="1" latinLnBrk="0" hangingPunct="1">
        <a:lnSpc>
          <a:spcPct val="90000"/>
        </a:lnSpc>
        <a:spcBef>
          <a:spcPct val="0"/>
        </a:spcBef>
        <a:buNone/>
        <a:defRPr sz="485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2100" indent="-252100" algn="l" defTabSz="1008400" rtl="0" eaLnBrk="1" latinLnBrk="0" hangingPunct="1">
        <a:lnSpc>
          <a:spcPct val="90000"/>
        </a:lnSpc>
        <a:spcBef>
          <a:spcPts val="1103"/>
        </a:spcBef>
        <a:buFont typeface="Arial" panose="020B0604020202020204" pitchFamily="34" charset="0"/>
        <a:buChar char="•"/>
        <a:defRPr sz="3088" kern="1200">
          <a:solidFill>
            <a:schemeClr val="tx1"/>
          </a:solidFill>
          <a:latin typeface="+mn-lt"/>
          <a:ea typeface="+mn-ea"/>
          <a:cs typeface="+mn-cs"/>
        </a:defRPr>
      </a:lvl1pPr>
      <a:lvl2pPr marL="756300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7" kern="1200">
          <a:solidFill>
            <a:schemeClr val="tx1"/>
          </a:solidFill>
          <a:latin typeface="+mn-lt"/>
          <a:ea typeface="+mn-ea"/>
          <a:cs typeface="+mn-cs"/>
        </a:defRPr>
      </a:lvl2pPr>
      <a:lvl3pPr marL="1260500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6" kern="1200">
          <a:solidFill>
            <a:schemeClr val="tx1"/>
          </a:solidFill>
          <a:latin typeface="+mn-lt"/>
          <a:ea typeface="+mn-ea"/>
          <a:cs typeface="+mn-cs"/>
        </a:defRPr>
      </a:lvl3pPr>
      <a:lvl4pPr marL="1764701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4pPr>
      <a:lvl5pPr marL="2268901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5pPr>
      <a:lvl6pPr marL="2773101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6pPr>
      <a:lvl7pPr marL="3277301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7pPr>
      <a:lvl8pPr marL="3781501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8pPr>
      <a:lvl9pPr marL="4285701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1pPr>
      <a:lvl2pPr marL="504200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2pPr>
      <a:lvl3pPr marL="1008400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3pPr>
      <a:lvl4pPr marL="1512600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4pPr>
      <a:lvl5pPr marL="2016801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5pPr>
      <a:lvl6pPr marL="2521001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6pPr>
      <a:lvl7pPr marL="3025201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7pPr>
      <a:lvl8pPr marL="3529401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8pPr>
      <a:lvl9pPr marL="4033601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openxmlformats.org/officeDocument/2006/relationships/image" Target="../media/image55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59.png"/><Relationship Id="rId7" Type="http://schemas.openxmlformats.org/officeDocument/2006/relationships/image" Target="../media/image63.jpe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11" Type="http://schemas.openxmlformats.org/officeDocument/2006/relationships/image" Target="../media/image67.png"/><Relationship Id="rId5" Type="http://schemas.openxmlformats.org/officeDocument/2006/relationships/image" Target="../media/image61.jpeg"/><Relationship Id="rId10" Type="http://schemas.openxmlformats.org/officeDocument/2006/relationships/image" Target="../media/image66.png"/><Relationship Id="rId4" Type="http://schemas.openxmlformats.org/officeDocument/2006/relationships/image" Target="../media/image60.png"/><Relationship Id="rId9" Type="http://schemas.openxmlformats.org/officeDocument/2006/relationships/image" Target="../media/image6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59.png"/><Relationship Id="rId7" Type="http://schemas.openxmlformats.org/officeDocument/2006/relationships/image" Target="../media/image63.jpe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11" Type="http://schemas.openxmlformats.org/officeDocument/2006/relationships/image" Target="../media/image67.png"/><Relationship Id="rId5" Type="http://schemas.openxmlformats.org/officeDocument/2006/relationships/image" Target="../media/image61.jpeg"/><Relationship Id="rId10" Type="http://schemas.openxmlformats.org/officeDocument/2006/relationships/image" Target="../media/image66.png"/><Relationship Id="rId4" Type="http://schemas.openxmlformats.org/officeDocument/2006/relationships/image" Target="../media/image60.png"/><Relationship Id="rId9" Type="http://schemas.openxmlformats.org/officeDocument/2006/relationships/image" Target="../media/image6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sv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79.png"/><Relationship Id="rId3" Type="http://schemas.openxmlformats.org/officeDocument/2006/relationships/image" Target="../media/image69.png"/><Relationship Id="rId7" Type="http://schemas.openxmlformats.org/officeDocument/2006/relationships/image" Target="../media/image73.png"/><Relationship Id="rId12" Type="http://schemas.openxmlformats.org/officeDocument/2006/relationships/image" Target="../media/image78.png"/><Relationship Id="rId17" Type="http://schemas.openxmlformats.org/officeDocument/2006/relationships/image" Target="../media/image83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png"/><Relationship Id="rId11" Type="http://schemas.openxmlformats.org/officeDocument/2006/relationships/image" Target="../media/image77.png"/><Relationship Id="rId5" Type="http://schemas.openxmlformats.org/officeDocument/2006/relationships/image" Target="../media/image71.png"/><Relationship Id="rId15" Type="http://schemas.openxmlformats.org/officeDocument/2006/relationships/image" Target="../media/image81.png"/><Relationship Id="rId10" Type="http://schemas.openxmlformats.org/officeDocument/2006/relationships/image" Target="../media/image76.png"/><Relationship Id="rId4" Type="http://schemas.openxmlformats.org/officeDocument/2006/relationships/image" Target="../media/image70.png"/><Relationship Id="rId9" Type="http://schemas.openxmlformats.org/officeDocument/2006/relationships/image" Target="../media/image75.png"/><Relationship Id="rId14" Type="http://schemas.openxmlformats.org/officeDocument/2006/relationships/image" Target="../media/image8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85.png"/><Relationship Id="rId7" Type="http://schemas.openxmlformats.org/officeDocument/2006/relationships/image" Target="../media/image81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png"/><Relationship Id="rId5" Type="http://schemas.openxmlformats.org/officeDocument/2006/relationships/image" Target="../media/image79.png"/><Relationship Id="rId4" Type="http://schemas.openxmlformats.org/officeDocument/2006/relationships/image" Target="../media/image86.png"/><Relationship Id="rId9" Type="http://schemas.openxmlformats.org/officeDocument/2006/relationships/image" Target="../media/image8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8.svg"/><Relationship Id="rId3" Type="http://schemas.openxmlformats.org/officeDocument/2006/relationships/image" Target="../media/image90.png"/><Relationship Id="rId7" Type="http://schemas.openxmlformats.org/officeDocument/2006/relationships/image" Target="../media/image9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66.svg"/><Relationship Id="rId11" Type="http://schemas.openxmlformats.org/officeDocument/2006/relationships/image" Target="../media/image94.png"/><Relationship Id="rId5" Type="http://schemas.openxmlformats.org/officeDocument/2006/relationships/image" Target="../media/image91.png"/><Relationship Id="rId10" Type="http://schemas.openxmlformats.org/officeDocument/2006/relationships/hyperlink" Target="https://admtyumen.ru/ogv_ru/finance/fuel_energy/nedr.htm" TargetMode="External"/><Relationship Id="rId4" Type="http://schemas.openxmlformats.org/officeDocument/2006/relationships/image" Target="../media/image164.svg"/><Relationship Id="rId9" Type="http://schemas.openxmlformats.org/officeDocument/2006/relationships/image" Target="../media/image9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6.png"/><Relationship Id="rId5" Type="http://schemas.openxmlformats.org/officeDocument/2006/relationships/image" Target="../media/image105.png"/><Relationship Id="rId4" Type="http://schemas.openxmlformats.org/officeDocument/2006/relationships/image" Target="../media/image10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Пятиугольник 53">
            <a:extLst>
              <a:ext uri="{FF2B5EF4-FFF2-40B4-BE49-F238E27FC236}">
                <a16:creationId xmlns:a16="http://schemas.microsoft.com/office/drawing/2014/main" id="{22C79B75-C704-4488-ADAD-03B68B2859C3}"/>
              </a:ext>
            </a:extLst>
          </p:cNvPr>
          <p:cNvSpPr/>
          <p:nvPr/>
        </p:nvSpPr>
        <p:spPr>
          <a:xfrm>
            <a:off x="625148" y="2763"/>
            <a:ext cx="10074226" cy="7560178"/>
          </a:xfrm>
          <a:custGeom>
            <a:avLst/>
            <a:gdLst>
              <a:gd name="connsiteX0" fmla="*/ 5 w 4972469"/>
              <a:gd name="connsiteY0" fmla="*/ 1449611 h 3795141"/>
              <a:gd name="connsiteX1" fmla="*/ 2486235 w 4972469"/>
              <a:gd name="connsiteY1" fmla="*/ 0 h 3795141"/>
              <a:gd name="connsiteX2" fmla="*/ 4972464 w 4972469"/>
              <a:gd name="connsiteY2" fmla="*/ 1449611 h 3795141"/>
              <a:gd name="connsiteX3" fmla="*/ 4022809 w 4972469"/>
              <a:gd name="connsiteY3" fmla="*/ 3795131 h 3795141"/>
              <a:gd name="connsiteX4" fmla="*/ 949660 w 4972469"/>
              <a:gd name="connsiteY4" fmla="*/ 3795131 h 3795141"/>
              <a:gd name="connsiteX5" fmla="*/ 5 w 4972469"/>
              <a:gd name="connsiteY5" fmla="*/ 1449611 h 3795141"/>
              <a:gd name="connsiteX0" fmla="*/ 0 w 8778915"/>
              <a:gd name="connsiteY0" fmla="*/ 4628746 h 4628746"/>
              <a:gd name="connsiteX1" fmla="*/ 6292686 w 8778915"/>
              <a:gd name="connsiteY1" fmla="*/ 0 h 4628746"/>
              <a:gd name="connsiteX2" fmla="*/ 8778915 w 8778915"/>
              <a:gd name="connsiteY2" fmla="*/ 1449611 h 4628746"/>
              <a:gd name="connsiteX3" fmla="*/ 7829260 w 8778915"/>
              <a:gd name="connsiteY3" fmla="*/ 3795131 h 4628746"/>
              <a:gd name="connsiteX4" fmla="*/ 4756111 w 8778915"/>
              <a:gd name="connsiteY4" fmla="*/ 3795131 h 4628746"/>
              <a:gd name="connsiteX5" fmla="*/ 0 w 8778915"/>
              <a:gd name="connsiteY5" fmla="*/ 4628746 h 4628746"/>
              <a:gd name="connsiteX0" fmla="*/ 0 w 8778915"/>
              <a:gd name="connsiteY0" fmla="*/ 4628746 h 6208722"/>
              <a:gd name="connsiteX1" fmla="*/ 6292686 w 8778915"/>
              <a:gd name="connsiteY1" fmla="*/ 0 h 6208722"/>
              <a:gd name="connsiteX2" fmla="*/ 8778915 w 8778915"/>
              <a:gd name="connsiteY2" fmla="*/ 1449611 h 6208722"/>
              <a:gd name="connsiteX3" fmla="*/ 7829260 w 8778915"/>
              <a:gd name="connsiteY3" fmla="*/ 3795131 h 6208722"/>
              <a:gd name="connsiteX4" fmla="*/ 1417488 w 8778915"/>
              <a:gd name="connsiteY4" fmla="*/ 6208722 h 6208722"/>
              <a:gd name="connsiteX5" fmla="*/ 0 w 8778915"/>
              <a:gd name="connsiteY5" fmla="*/ 4628746 h 6208722"/>
              <a:gd name="connsiteX0" fmla="*/ 0 w 10072730"/>
              <a:gd name="connsiteY0" fmla="*/ 4628746 h 6219354"/>
              <a:gd name="connsiteX1" fmla="*/ 6292686 w 10072730"/>
              <a:gd name="connsiteY1" fmla="*/ 0 h 6219354"/>
              <a:gd name="connsiteX2" fmla="*/ 8778915 w 10072730"/>
              <a:gd name="connsiteY2" fmla="*/ 1449611 h 6219354"/>
              <a:gd name="connsiteX3" fmla="*/ 10072730 w 10072730"/>
              <a:gd name="connsiteY3" fmla="*/ 6219354 h 6219354"/>
              <a:gd name="connsiteX4" fmla="*/ 1417488 w 10072730"/>
              <a:gd name="connsiteY4" fmla="*/ 6208722 h 6219354"/>
              <a:gd name="connsiteX5" fmla="*/ 0 w 10072730"/>
              <a:gd name="connsiteY5" fmla="*/ 4628746 h 6219354"/>
              <a:gd name="connsiteX0" fmla="*/ 0 w 10072730"/>
              <a:gd name="connsiteY0" fmla="*/ 5922335 h 7512943"/>
              <a:gd name="connsiteX1" fmla="*/ 6292686 w 10072730"/>
              <a:gd name="connsiteY1" fmla="*/ 1293589 h 7512943"/>
              <a:gd name="connsiteX2" fmla="*/ 9714580 w 10072730"/>
              <a:gd name="connsiteY2" fmla="*/ 0 h 7512943"/>
              <a:gd name="connsiteX3" fmla="*/ 10072730 w 10072730"/>
              <a:gd name="connsiteY3" fmla="*/ 7512943 h 7512943"/>
              <a:gd name="connsiteX4" fmla="*/ 1417488 w 10072730"/>
              <a:gd name="connsiteY4" fmla="*/ 7502311 h 7512943"/>
              <a:gd name="connsiteX5" fmla="*/ 0 w 10072730"/>
              <a:gd name="connsiteY5" fmla="*/ 5922335 h 7512943"/>
              <a:gd name="connsiteX0" fmla="*/ 0 w 10072730"/>
              <a:gd name="connsiteY0" fmla="*/ 6007395 h 7598003"/>
              <a:gd name="connsiteX1" fmla="*/ 6292686 w 10072730"/>
              <a:gd name="connsiteY1" fmla="*/ 1378649 h 7598003"/>
              <a:gd name="connsiteX2" fmla="*/ 10065454 w 10072730"/>
              <a:gd name="connsiteY2" fmla="*/ 0 h 7598003"/>
              <a:gd name="connsiteX3" fmla="*/ 10072730 w 10072730"/>
              <a:gd name="connsiteY3" fmla="*/ 7598003 h 7598003"/>
              <a:gd name="connsiteX4" fmla="*/ 1417488 w 10072730"/>
              <a:gd name="connsiteY4" fmla="*/ 7587371 h 7598003"/>
              <a:gd name="connsiteX5" fmla="*/ 0 w 10072730"/>
              <a:gd name="connsiteY5" fmla="*/ 6007395 h 7598003"/>
              <a:gd name="connsiteX0" fmla="*/ 0 w 10072730"/>
              <a:gd name="connsiteY0" fmla="*/ 6007395 h 7598003"/>
              <a:gd name="connsiteX1" fmla="*/ 5208165 w 10072730"/>
              <a:gd name="connsiteY1" fmla="*/ 38947 h 7598003"/>
              <a:gd name="connsiteX2" fmla="*/ 10065454 w 10072730"/>
              <a:gd name="connsiteY2" fmla="*/ 0 h 7598003"/>
              <a:gd name="connsiteX3" fmla="*/ 10072730 w 10072730"/>
              <a:gd name="connsiteY3" fmla="*/ 7598003 h 7598003"/>
              <a:gd name="connsiteX4" fmla="*/ 1417488 w 10072730"/>
              <a:gd name="connsiteY4" fmla="*/ 7587371 h 7598003"/>
              <a:gd name="connsiteX5" fmla="*/ 0 w 10072730"/>
              <a:gd name="connsiteY5" fmla="*/ 6007395 h 7598003"/>
              <a:gd name="connsiteX0" fmla="*/ 0 w 10072730"/>
              <a:gd name="connsiteY0" fmla="*/ 5968448 h 7559056"/>
              <a:gd name="connsiteX1" fmla="*/ 5208165 w 10072730"/>
              <a:gd name="connsiteY1" fmla="*/ 0 h 7559056"/>
              <a:gd name="connsiteX2" fmla="*/ 10022923 w 10072730"/>
              <a:gd name="connsiteY2" fmla="*/ 99276 h 7559056"/>
              <a:gd name="connsiteX3" fmla="*/ 10072730 w 10072730"/>
              <a:gd name="connsiteY3" fmla="*/ 7559056 h 7559056"/>
              <a:gd name="connsiteX4" fmla="*/ 1417488 w 10072730"/>
              <a:gd name="connsiteY4" fmla="*/ 7548424 h 7559056"/>
              <a:gd name="connsiteX5" fmla="*/ 0 w 10072730"/>
              <a:gd name="connsiteY5" fmla="*/ 5968448 h 7559056"/>
              <a:gd name="connsiteX0" fmla="*/ 0 w 10072730"/>
              <a:gd name="connsiteY0" fmla="*/ 5968448 h 7559056"/>
              <a:gd name="connsiteX1" fmla="*/ 5208165 w 10072730"/>
              <a:gd name="connsiteY1" fmla="*/ 0 h 7559056"/>
              <a:gd name="connsiteX2" fmla="*/ 10065454 w 10072730"/>
              <a:gd name="connsiteY2" fmla="*/ 3583 h 7559056"/>
              <a:gd name="connsiteX3" fmla="*/ 10072730 w 10072730"/>
              <a:gd name="connsiteY3" fmla="*/ 7559056 h 7559056"/>
              <a:gd name="connsiteX4" fmla="*/ 1417488 w 10072730"/>
              <a:gd name="connsiteY4" fmla="*/ 7548424 h 7559056"/>
              <a:gd name="connsiteX5" fmla="*/ 0 w 10072730"/>
              <a:gd name="connsiteY5" fmla="*/ 5968448 h 7559056"/>
              <a:gd name="connsiteX0" fmla="*/ 0 w 10072730"/>
              <a:gd name="connsiteY0" fmla="*/ 5968448 h 7559056"/>
              <a:gd name="connsiteX1" fmla="*/ 5208165 w 10072730"/>
              <a:gd name="connsiteY1" fmla="*/ 0 h 7559056"/>
              <a:gd name="connsiteX2" fmla="*/ 10065454 w 10072730"/>
              <a:gd name="connsiteY2" fmla="*/ 3583 h 7559056"/>
              <a:gd name="connsiteX3" fmla="*/ 10072730 w 10072730"/>
              <a:gd name="connsiteY3" fmla="*/ 7559056 h 7559056"/>
              <a:gd name="connsiteX4" fmla="*/ 1417488 w 10072730"/>
              <a:gd name="connsiteY4" fmla="*/ 7548424 h 7559056"/>
              <a:gd name="connsiteX5" fmla="*/ 0 w 10072730"/>
              <a:gd name="connsiteY5" fmla="*/ 5968448 h 7559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72730" h="7559056">
                <a:moveTo>
                  <a:pt x="0" y="5968448"/>
                </a:moveTo>
                <a:lnTo>
                  <a:pt x="5208165" y="0"/>
                </a:lnTo>
                <a:lnTo>
                  <a:pt x="10065454" y="3583"/>
                </a:lnTo>
                <a:cubicBezTo>
                  <a:pt x="10046614" y="37600"/>
                  <a:pt x="10070305" y="5026388"/>
                  <a:pt x="10072730" y="7559056"/>
                </a:cubicBezTo>
                <a:lnTo>
                  <a:pt x="1417488" y="7548424"/>
                </a:lnTo>
                <a:lnTo>
                  <a:pt x="0" y="5968448"/>
                </a:ln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DIN Pro Medium" panose="020B0604020101020102" pitchFamily="34" charset="0"/>
              <a:ea typeface="+mn-ea"/>
              <a:cs typeface="+mn-cs"/>
            </a:endParaRPr>
          </a:p>
        </p:txBody>
      </p:sp>
      <p:sp>
        <p:nvSpPr>
          <p:cNvPr id="55" name="Пятиугольник 53">
            <a:extLst>
              <a:ext uri="{FF2B5EF4-FFF2-40B4-BE49-F238E27FC236}">
                <a16:creationId xmlns:a16="http://schemas.microsoft.com/office/drawing/2014/main" id="{454187A0-FD94-4B40-BB4D-1CD4C79215C6}"/>
              </a:ext>
            </a:extLst>
          </p:cNvPr>
          <p:cNvSpPr/>
          <p:nvPr/>
        </p:nvSpPr>
        <p:spPr>
          <a:xfrm>
            <a:off x="603263" y="2672"/>
            <a:ext cx="10074226" cy="7560178"/>
          </a:xfrm>
          <a:custGeom>
            <a:avLst/>
            <a:gdLst>
              <a:gd name="connsiteX0" fmla="*/ 5 w 4972469"/>
              <a:gd name="connsiteY0" fmla="*/ 1449611 h 3795141"/>
              <a:gd name="connsiteX1" fmla="*/ 2486235 w 4972469"/>
              <a:gd name="connsiteY1" fmla="*/ 0 h 3795141"/>
              <a:gd name="connsiteX2" fmla="*/ 4972464 w 4972469"/>
              <a:gd name="connsiteY2" fmla="*/ 1449611 h 3795141"/>
              <a:gd name="connsiteX3" fmla="*/ 4022809 w 4972469"/>
              <a:gd name="connsiteY3" fmla="*/ 3795131 h 3795141"/>
              <a:gd name="connsiteX4" fmla="*/ 949660 w 4972469"/>
              <a:gd name="connsiteY4" fmla="*/ 3795131 h 3795141"/>
              <a:gd name="connsiteX5" fmla="*/ 5 w 4972469"/>
              <a:gd name="connsiteY5" fmla="*/ 1449611 h 3795141"/>
              <a:gd name="connsiteX0" fmla="*/ 0 w 8778915"/>
              <a:gd name="connsiteY0" fmla="*/ 4628746 h 4628746"/>
              <a:gd name="connsiteX1" fmla="*/ 6292686 w 8778915"/>
              <a:gd name="connsiteY1" fmla="*/ 0 h 4628746"/>
              <a:gd name="connsiteX2" fmla="*/ 8778915 w 8778915"/>
              <a:gd name="connsiteY2" fmla="*/ 1449611 h 4628746"/>
              <a:gd name="connsiteX3" fmla="*/ 7829260 w 8778915"/>
              <a:gd name="connsiteY3" fmla="*/ 3795131 h 4628746"/>
              <a:gd name="connsiteX4" fmla="*/ 4756111 w 8778915"/>
              <a:gd name="connsiteY4" fmla="*/ 3795131 h 4628746"/>
              <a:gd name="connsiteX5" fmla="*/ 0 w 8778915"/>
              <a:gd name="connsiteY5" fmla="*/ 4628746 h 4628746"/>
              <a:gd name="connsiteX0" fmla="*/ 0 w 8778915"/>
              <a:gd name="connsiteY0" fmla="*/ 4628746 h 6208722"/>
              <a:gd name="connsiteX1" fmla="*/ 6292686 w 8778915"/>
              <a:gd name="connsiteY1" fmla="*/ 0 h 6208722"/>
              <a:gd name="connsiteX2" fmla="*/ 8778915 w 8778915"/>
              <a:gd name="connsiteY2" fmla="*/ 1449611 h 6208722"/>
              <a:gd name="connsiteX3" fmla="*/ 7829260 w 8778915"/>
              <a:gd name="connsiteY3" fmla="*/ 3795131 h 6208722"/>
              <a:gd name="connsiteX4" fmla="*/ 1417488 w 8778915"/>
              <a:gd name="connsiteY4" fmla="*/ 6208722 h 6208722"/>
              <a:gd name="connsiteX5" fmla="*/ 0 w 8778915"/>
              <a:gd name="connsiteY5" fmla="*/ 4628746 h 6208722"/>
              <a:gd name="connsiteX0" fmla="*/ 0 w 10072730"/>
              <a:gd name="connsiteY0" fmla="*/ 4628746 h 6219354"/>
              <a:gd name="connsiteX1" fmla="*/ 6292686 w 10072730"/>
              <a:gd name="connsiteY1" fmla="*/ 0 h 6219354"/>
              <a:gd name="connsiteX2" fmla="*/ 8778915 w 10072730"/>
              <a:gd name="connsiteY2" fmla="*/ 1449611 h 6219354"/>
              <a:gd name="connsiteX3" fmla="*/ 10072730 w 10072730"/>
              <a:gd name="connsiteY3" fmla="*/ 6219354 h 6219354"/>
              <a:gd name="connsiteX4" fmla="*/ 1417488 w 10072730"/>
              <a:gd name="connsiteY4" fmla="*/ 6208722 h 6219354"/>
              <a:gd name="connsiteX5" fmla="*/ 0 w 10072730"/>
              <a:gd name="connsiteY5" fmla="*/ 4628746 h 6219354"/>
              <a:gd name="connsiteX0" fmla="*/ 0 w 10072730"/>
              <a:gd name="connsiteY0" fmla="*/ 5922335 h 7512943"/>
              <a:gd name="connsiteX1" fmla="*/ 6292686 w 10072730"/>
              <a:gd name="connsiteY1" fmla="*/ 1293589 h 7512943"/>
              <a:gd name="connsiteX2" fmla="*/ 9714580 w 10072730"/>
              <a:gd name="connsiteY2" fmla="*/ 0 h 7512943"/>
              <a:gd name="connsiteX3" fmla="*/ 10072730 w 10072730"/>
              <a:gd name="connsiteY3" fmla="*/ 7512943 h 7512943"/>
              <a:gd name="connsiteX4" fmla="*/ 1417488 w 10072730"/>
              <a:gd name="connsiteY4" fmla="*/ 7502311 h 7512943"/>
              <a:gd name="connsiteX5" fmla="*/ 0 w 10072730"/>
              <a:gd name="connsiteY5" fmla="*/ 5922335 h 7512943"/>
              <a:gd name="connsiteX0" fmla="*/ 0 w 10072730"/>
              <a:gd name="connsiteY0" fmla="*/ 6007395 h 7598003"/>
              <a:gd name="connsiteX1" fmla="*/ 6292686 w 10072730"/>
              <a:gd name="connsiteY1" fmla="*/ 1378649 h 7598003"/>
              <a:gd name="connsiteX2" fmla="*/ 10065454 w 10072730"/>
              <a:gd name="connsiteY2" fmla="*/ 0 h 7598003"/>
              <a:gd name="connsiteX3" fmla="*/ 10072730 w 10072730"/>
              <a:gd name="connsiteY3" fmla="*/ 7598003 h 7598003"/>
              <a:gd name="connsiteX4" fmla="*/ 1417488 w 10072730"/>
              <a:gd name="connsiteY4" fmla="*/ 7587371 h 7598003"/>
              <a:gd name="connsiteX5" fmla="*/ 0 w 10072730"/>
              <a:gd name="connsiteY5" fmla="*/ 6007395 h 7598003"/>
              <a:gd name="connsiteX0" fmla="*/ 0 w 10072730"/>
              <a:gd name="connsiteY0" fmla="*/ 6007395 h 7598003"/>
              <a:gd name="connsiteX1" fmla="*/ 5208165 w 10072730"/>
              <a:gd name="connsiteY1" fmla="*/ 38947 h 7598003"/>
              <a:gd name="connsiteX2" fmla="*/ 10065454 w 10072730"/>
              <a:gd name="connsiteY2" fmla="*/ 0 h 7598003"/>
              <a:gd name="connsiteX3" fmla="*/ 10072730 w 10072730"/>
              <a:gd name="connsiteY3" fmla="*/ 7598003 h 7598003"/>
              <a:gd name="connsiteX4" fmla="*/ 1417488 w 10072730"/>
              <a:gd name="connsiteY4" fmla="*/ 7587371 h 7598003"/>
              <a:gd name="connsiteX5" fmla="*/ 0 w 10072730"/>
              <a:gd name="connsiteY5" fmla="*/ 6007395 h 7598003"/>
              <a:gd name="connsiteX0" fmla="*/ 0 w 10072730"/>
              <a:gd name="connsiteY0" fmla="*/ 5968448 h 7559056"/>
              <a:gd name="connsiteX1" fmla="*/ 5208165 w 10072730"/>
              <a:gd name="connsiteY1" fmla="*/ 0 h 7559056"/>
              <a:gd name="connsiteX2" fmla="*/ 10022923 w 10072730"/>
              <a:gd name="connsiteY2" fmla="*/ 99276 h 7559056"/>
              <a:gd name="connsiteX3" fmla="*/ 10072730 w 10072730"/>
              <a:gd name="connsiteY3" fmla="*/ 7559056 h 7559056"/>
              <a:gd name="connsiteX4" fmla="*/ 1417488 w 10072730"/>
              <a:gd name="connsiteY4" fmla="*/ 7548424 h 7559056"/>
              <a:gd name="connsiteX5" fmla="*/ 0 w 10072730"/>
              <a:gd name="connsiteY5" fmla="*/ 5968448 h 7559056"/>
              <a:gd name="connsiteX0" fmla="*/ 0 w 10072730"/>
              <a:gd name="connsiteY0" fmla="*/ 5968448 h 7559056"/>
              <a:gd name="connsiteX1" fmla="*/ 5208165 w 10072730"/>
              <a:gd name="connsiteY1" fmla="*/ 0 h 7559056"/>
              <a:gd name="connsiteX2" fmla="*/ 10065454 w 10072730"/>
              <a:gd name="connsiteY2" fmla="*/ 3583 h 7559056"/>
              <a:gd name="connsiteX3" fmla="*/ 10072730 w 10072730"/>
              <a:gd name="connsiteY3" fmla="*/ 7559056 h 7559056"/>
              <a:gd name="connsiteX4" fmla="*/ 1417488 w 10072730"/>
              <a:gd name="connsiteY4" fmla="*/ 7548424 h 7559056"/>
              <a:gd name="connsiteX5" fmla="*/ 0 w 10072730"/>
              <a:gd name="connsiteY5" fmla="*/ 5968448 h 7559056"/>
              <a:gd name="connsiteX0" fmla="*/ 0 w 10072730"/>
              <a:gd name="connsiteY0" fmla="*/ 5968448 h 7559056"/>
              <a:gd name="connsiteX1" fmla="*/ 5208165 w 10072730"/>
              <a:gd name="connsiteY1" fmla="*/ 0 h 7559056"/>
              <a:gd name="connsiteX2" fmla="*/ 10065454 w 10072730"/>
              <a:gd name="connsiteY2" fmla="*/ 3583 h 7559056"/>
              <a:gd name="connsiteX3" fmla="*/ 10072730 w 10072730"/>
              <a:gd name="connsiteY3" fmla="*/ 7559056 h 7559056"/>
              <a:gd name="connsiteX4" fmla="*/ 1417488 w 10072730"/>
              <a:gd name="connsiteY4" fmla="*/ 7548424 h 7559056"/>
              <a:gd name="connsiteX5" fmla="*/ 0 w 10072730"/>
              <a:gd name="connsiteY5" fmla="*/ 5968448 h 7559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72730" h="7559056">
                <a:moveTo>
                  <a:pt x="0" y="5968448"/>
                </a:moveTo>
                <a:lnTo>
                  <a:pt x="5208165" y="0"/>
                </a:lnTo>
                <a:lnTo>
                  <a:pt x="10065454" y="3583"/>
                </a:lnTo>
                <a:cubicBezTo>
                  <a:pt x="10046614" y="37600"/>
                  <a:pt x="10070305" y="5026388"/>
                  <a:pt x="10072730" y="7559056"/>
                </a:cubicBezTo>
                <a:lnTo>
                  <a:pt x="1417488" y="7548424"/>
                </a:lnTo>
                <a:lnTo>
                  <a:pt x="0" y="5968448"/>
                </a:lnTo>
                <a:close/>
              </a:path>
            </a:pathLst>
          </a:custGeom>
          <a:solidFill>
            <a:srgbClr val="2B2F32">
              <a:alpha val="6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DIN Pro Medium" panose="020B0604020101020102" pitchFamily="34" charset="0"/>
              <a:ea typeface="+mn-ea"/>
              <a:cs typeface="+mn-c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444053" y="5848206"/>
            <a:ext cx="893076" cy="428386"/>
          </a:xfrm>
          <a:prstGeom prst="rect">
            <a:avLst/>
          </a:prstGeom>
        </p:spPr>
        <p:txBody>
          <a:bodyPr vert="horz" wrap="square" lIns="0" tIns="12702" rIns="0" bIns="0" rtlCol="0">
            <a:spAutoFit/>
          </a:bodyPr>
          <a:lstStyle/>
          <a:p>
            <a:pPr marL="12701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7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2021</a:t>
            </a:r>
            <a:endParaRPr kumimoji="0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566412" y="5842718"/>
            <a:ext cx="1124333" cy="428324"/>
          </a:xfrm>
          <a:prstGeom prst="rect">
            <a:avLst/>
          </a:prstGeom>
        </p:spPr>
        <p:txBody>
          <a:bodyPr vert="horz" wrap="square" lIns="0" tIns="12702" rIns="0" bIns="0" rtlCol="0">
            <a:spAutoFit/>
          </a:bodyPr>
          <a:lstStyle/>
          <a:p>
            <a:pPr marL="12701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7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2025</a:t>
            </a:r>
            <a:endParaRPr kumimoji="0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530331" y="6072422"/>
            <a:ext cx="4632378" cy="0"/>
          </a:xfrm>
          <a:custGeom>
            <a:avLst/>
            <a:gdLst/>
            <a:ahLst/>
            <a:cxnLst/>
            <a:rect l="l" t="t" r="r" b="b"/>
            <a:pathLst>
              <a:path w="4631690">
                <a:moveTo>
                  <a:pt x="0" y="0"/>
                </a:moveTo>
                <a:lnTo>
                  <a:pt x="4631524" y="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IN Pro Medium" panose="020B0604020101020102" pitchFamily="34" charset="0"/>
              <a:ea typeface="+mn-ea"/>
              <a:cs typeface="+mn-cs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530330" y="6072427"/>
            <a:ext cx="4632378" cy="0"/>
          </a:xfrm>
          <a:custGeom>
            <a:avLst/>
            <a:gdLst/>
            <a:ahLst/>
            <a:cxnLst/>
            <a:rect l="l" t="t" r="r" b="b"/>
            <a:pathLst>
              <a:path w="4631690">
                <a:moveTo>
                  <a:pt x="0" y="0"/>
                </a:moveTo>
                <a:lnTo>
                  <a:pt x="4631524" y="0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IN Pro Medium" panose="020B0604020101020102" pitchFamily="34" charset="0"/>
              <a:ea typeface="+mn-ea"/>
              <a:cs typeface="+mn-c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413890" y="6005737"/>
            <a:ext cx="135313" cy="133395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IN Pro Medium" panose="020B0604020101020102" pitchFamily="34" charset="0"/>
              <a:ea typeface="+mn-ea"/>
              <a:cs typeface="+mn-cs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8143498" y="5956421"/>
            <a:ext cx="229713" cy="232024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IN Pro Medium" panose="020B0604020101020102" pitchFamily="34" charset="0"/>
              <a:ea typeface="+mn-ea"/>
              <a:cs typeface="+mn-c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481698" y="4045114"/>
            <a:ext cx="7046602" cy="689934"/>
          </a:xfrm>
          <a:prstGeom prst="rect">
            <a:avLst/>
          </a:prstGeom>
        </p:spPr>
        <p:txBody>
          <a:bodyPr vert="horz" wrap="square" lIns="0" tIns="12702" rIns="0" bIns="0" rtlCol="0">
            <a:spAutoFit/>
          </a:bodyPr>
          <a:lstStyle/>
          <a:p>
            <a:pPr marL="12701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1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город Тобольск</a:t>
            </a:r>
            <a:endParaRPr kumimoji="0" sz="4400" b="1" i="0" u="none" strike="noStrike" kern="1200" cap="none" spc="10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481700" y="4689424"/>
            <a:ext cx="5923671" cy="382158"/>
          </a:xfrm>
          <a:prstGeom prst="rect">
            <a:avLst/>
          </a:prstGeom>
        </p:spPr>
        <p:txBody>
          <a:bodyPr vert="horz" wrap="square" lIns="0" tIns="12702" rIns="0" bIns="0" rtlCol="0">
            <a:spAutoFit/>
          </a:bodyPr>
          <a:lstStyle/>
          <a:p>
            <a:pPr marL="12701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spc="100" dirty="0">
                <a:solidFill>
                  <a:srgbClr val="FFFFFF"/>
                </a:solidFill>
                <a:latin typeface="+mj-lt"/>
                <a:cs typeface="DIN Pro Medium" panose="020B0604020101020102" pitchFamily="34" charset="0"/>
              </a:rPr>
              <a:t>Тюменская</a:t>
            </a:r>
            <a:r>
              <a:rPr kumimoji="0" sz="2400" b="1" i="0" u="none" strike="noStrike" kern="1200" cap="none" spc="1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 </a:t>
            </a:r>
            <a:r>
              <a:rPr kumimoji="0" lang="ru-RU" sz="2400" b="1" i="0" u="none" strike="noStrike" kern="1200" cap="none" spc="1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область</a:t>
            </a:r>
            <a:endParaRPr kumimoji="0" sz="2400" b="0" i="0" u="none" strike="noStrike" kern="1200" cap="none" spc="1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-793" y="5689538"/>
            <a:ext cx="2034207" cy="1870988"/>
          </a:xfrm>
          <a:custGeom>
            <a:avLst/>
            <a:gdLst/>
            <a:ahLst/>
            <a:cxnLst/>
            <a:rect l="l" t="t" r="r" b="b"/>
            <a:pathLst>
              <a:path w="2033905" h="1870709">
                <a:moveTo>
                  <a:pt x="382305" y="0"/>
                </a:moveTo>
                <a:lnTo>
                  <a:pt x="372117" y="2143"/>
                </a:lnTo>
                <a:lnTo>
                  <a:pt x="363382" y="8572"/>
                </a:lnTo>
                <a:lnTo>
                  <a:pt x="0" y="422923"/>
                </a:lnTo>
                <a:lnTo>
                  <a:pt x="0" y="1870176"/>
                </a:lnTo>
                <a:lnTo>
                  <a:pt x="2033838" y="1870176"/>
                </a:lnTo>
                <a:lnTo>
                  <a:pt x="401228" y="8572"/>
                </a:lnTo>
                <a:lnTo>
                  <a:pt x="392493" y="2143"/>
                </a:lnTo>
                <a:lnTo>
                  <a:pt x="382305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IN Pro Medium" panose="020B0604020101020102" pitchFamily="34" charset="0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6478E4B-22C0-2A4F-8187-B11F1263E339}"/>
              </a:ext>
            </a:extLst>
          </p:cNvPr>
          <p:cNvSpPr txBox="1"/>
          <p:nvPr/>
        </p:nvSpPr>
        <p:spPr>
          <a:xfrm>
            <a:off x="241300" y="7058025"/>
            <a:ext cx="99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DIN Pro Bold" panose="020B0804020101020102" pitchFamily="34" charset="0"/>
              </a:rPr>
              <a:t>v.3.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DIN Pro Bold" panose="020B0804020101020102" pitchFamily="34" charset="0"/>
              </a:rPr>
              <a:t>5</a:t>
            </a:r>
          </a:p>
        </p:txBody>
      </p:sp>
      <p:sp>
        <p:nvSpPr>
          <p:cNvPr id="21" name="object 10">
            <a:extLst>
              <a:ext uri="{FF2B5EF4-FFF2-40B4-BE49-F238E27FC236}">
                <a16:creationId xmlns:a16="http://schemas.microsoft.com/office/drawing/2014/main" id="{6FBE46F4-1EBE-4B76-97D3-AD3A0A714657}"/>
              </a:ext>
            </a:extLst>
          </p:cNvPr>
          <p:cNvSpPr/>
          <p:nvPr/>
        </p:nvSpPr>
        <p:spPr>
          <a:xfrm>
            <a:off x="-1244" y="428625"/>
            <a:ext cx="642715" cy="1101889"/>
          </a:xfrm>
          <a:custGeom>
            <a:avLst/>
            <a:gdLst/>
            <a:ahLst/>
            <a:cxnLst/>
            <a:rect l="l" t="t" r="r" b="b"/>
            <a:pathLst>
              <a:path w="642620" h="1101725">
                <a:moveTo>
                  <a:pt x="8496" y="0"/>
                </a:moveTo>
                <a:lnTo>
                  <a:pt x="0" y="3886"/>
                </a:lnTo>
                <a:lnTo>
                  <a:pt x="0" y="1097254"/>
                </a:lnTo>
                <a:lnTo>
                  <a:pt x="8496" y="1101140"/>
                </a:lnTo>
                <a:lnTo>
                  <a:pt x="642454" y="553593"/>
                </a:lnTo>
                <a:lnTo>
                  <a:pt x="642454" y="547547"/>
                </a:lnTo>
                <a:lnTo>
                  <a:pt x="8496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defTabSz="914217"/>
            <a:endParaRPr sz="1799" dirty="0">
              <a:solidFill>
                <a:prstClr val="black"/>
              </a:solidFill>
              <a:latin typeface="DIN Pro Medium" panose="020B0604020101020102" pitchFamily="34" charset="0"/>
            </a:endParaRPr>
          </a:p>
        </p:txBody>
      </p:sp>
      <p:sp>
        <p:nvSpPr>
          <p:cNvPr id="22" name="object 11">
            <a:extLst>
              <a:ext uri="{FF2B5EF4-FFF2-40B4-BE49-F238E27FC236}">
                <a16:creationId xmlns:a16="http://schemas.microsoft.com/office/drawing/2014/main" id="{9C0D6578-15E3-49EC-ADB8-8850B59E0CDF}"/>
              </a:ext>
            </a:extLst>
          </p:cNvPr>
          <p:cNvSpPr txBox="1"/>
          <p:nvPr/>
        </p:nvSpPr>
        <p:spPr>
          <a:xfrm>
            <a:off x="658242" y="236524"/>
            <a:ext cx="4184949" cy="384201"/>
          </a:xfrm>
          <a:prstGeom prst="rect">
            <a:avLst/>
          </a:prstGeom>
        </p:spPr>
        <p:txBody>
          <a:bodyPr vert="horz" wrap="square" lIns="0" tIns="73036" rIns="0" bIns="0" rtlCol="0">
            <a:spAutoFit/>
          </a:bodyPr>
          <a:lstStyle/>
          <a:p>
            <a:pPr marL="12701" marR="5081" defTabSz="914217">
              <a:lnSpc>
                <a:spcPts val="2380"/>
              </a:lnSpc>
              <a:spcBef>
                <a:spcPts val="575"/>
              </a:spcBef>
            </a:pPr>
            <a:r>
              <a:rPr lang="ru-RU" sz="2350" b="1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ИНВЕСТИЦИОННЫЙ ПРОФИЛЬ</a:t>
            </a:r>
            <a:endParaRPr sz="2350" dirty="0">
              <a:solidFill>
                <a:prstClr val="black"/>
              </a:solidFill>
              <a:latin typeface="+mj-lt"/>
              <a:cs typeface="DIN Pro Medium" panose="020B0604020101020102" pitchFamily="34" charset="0"/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C3B7D8EE-4119-471C-ABF1-B867621FA5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4525" y="281382"/>
            <a:ext cx="1631569" cy="1289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F5BF0062-6C4D-44D7-8EDB-A4B59ABDC3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0892" y="323895"/>
            <a:ext cx="1138488" cy="1311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85362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FCE45404-6BF2-4060-B1C1-1ABD1D32F6AD}"/>
              </a:ext>
            </a:extLst>
          </p:cNvPr>
          <p:cNvSpPr/>
          <p:nvPr/>
        </p:nvSpPr>
        <p:spPr>
          <a:xfrm>
            <a:off x="0" y="8"/>
            <a:ext cx="10693397" cy="643255"/>
          </a:xfrm>
          <a:prstGeom prst="rect">
            <a:avLst/>
          </a:prstGeom>
          <a:solidFill>
            <a:srgbClr val="2B2F3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F9FAFE1D-5F9E-4183-9128-30D477B0170C}"/>
              </a:ext>
            </a:extLst>
          </p:cNvPr>
          <p:cNvSpPr txBox="1">
            <a:spLocks/>
          </p:cNvSpPr>
          <p:nvPr/>
        </p:nvSpPr>
        <p:spPr>
          <a:xfrm>
            <a:off x="452598" y="146194"/>
            <a:ext cx="769112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algn="l" defTabSz="1008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52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000" b="1" spc="15" dirty="0">
                <a:solidFill>
                  <a:schemeClr val="bg1"/>
                </a:solidFill>
                <a:latin typeface="+mn-lt"/>
              </a:rPr>
              <a:t>SWOT-</a:t>
            </a:r>
            <a:r>
              <a:rPr lang="ru-RU" sz="2000" b="1" spc="15" dirty="0">
                <a:solidFill>
                  <a:schemeClr val="bg1"/>
                </a:solidFill>
                <a:latin typeface="+mn-lt"/>
              </a:rPr>
              <a:t>АНАЛИЗ МО Город Тобольск</a:t>
            </a:r>
            <a:endParaRPr lang="ru-RU" sz="2000" b="1" dirty="0">
              <a:solidFill>
                <a:schemeClr val="bg1"/>
              </a:solidFill>
              <a:latin typeface="+mn-lt"/>
            </a:endParaRPr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D684BC5F-0656-45A0-A4FD-74103482E253}"/>
              </a:ext>
            </a:extLst>
          </p:cNvPr>
          <p:cNvCxnSpPr>
            <a:cxnSpLocks/>
          </p:cNvCxnSpPr>
          <p:nvPr/>
        </p:nvCxnSpPr>
        <p:spPr>
          <a:xfrm>
            <a:off x="6118225" y="962025"/>
            <a:ext cx="0" cy="6248400"/>
          </a:xfrm>
          <a:prstGeom prst="line">
            <a:avLst/>
          </a:prstGeom>
          <a:ln w="38100">
            <a:solidFill>
              <a:srgbClr val="C2C3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546E19C2-3E40-498B-901F-42A322E75B63}"/>
              </a:ext>
            </a:extLst>
          </p:cNvPr>
          <p:cNvCxnSpPr>
            <a:cxnSpLocks/>
          </p:cNvCxnSpPr>
          <p:nvPr/>
        </p:nvCxnSpPr>
        <p:spPr>
          <a:xfrm>
            <a:off x="241300" y="4724365"/>
            <a:ext cx="10210800" cy="0"/>
          </a:xfrm>
          <a:prstGeom prst="line">
            <a:avLst/>
          </a:prstGeom>
          <a:ln w="38100">
            <a:solidFill>
              <a:srgbClr val="C2C3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ject 23">
            <a:extLst>
              <a:ext uri="{FF2B5EF4-FFF2-40B4-BE49-F238E27FC236}">
                <a16:creationId xmlns:a16="http://schemas.microsoft.com/office/drawing/2014/main" id="{54DD5CD0-0098-4423-8182-26DBE0F75EAB}"/>
              </a:ext>
            </a:extLst>
          </p:cNvPr>
          <p:cNvSpPr/>
          <p:nvPr/>
        </p:nvSpPr>
        <p:spPr>
          <a:xfrm rot="5400000">
            <a:off x="-148986" y="652558"/>
            <a:ext cx="585327" cy="287356"/>
          </a:xfrm>
          <a:custGeom>
            <a:avLst/>
            <a:gdLst/>
            <a:ahLst/>
            <a:cxnLst/>
            <a:rect l="l" t="t" r="r" b="b"/>
            <a:pathLst>
              <a:path w="945514" h="464185">
                <a:moveTo>
                  <a:pt x="472541" y="0"/>
                </a:moveTo>
                <a:lnTo>
                  <a:pt x="0" y="463600"/>
                </a:lnTo>
                <a:lnTo>
                  <a:pt x="945095" y="463600"/>
                </a:lnTo>
                <a:lnTo>
                  <a:pt x="472541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1">
            <a:extLst>
              <a:ext uri="{FF2B5EF4-FFF2-40B4-BE49-F238E27FC236}">
                <a16:creationId xmlns:a16="http://schemas.microsoft.com/office/drawing/2014/main" id="{8A87DB43-F273-47C9-B621-16A639D83282}"/>
              </a:ext>
            </a:extLst>
          </p:cNvPr>
          <p:cNvSpPr txBox="1"/>
          <p:nvPr/>
        </p:nvSpPr>
        <p:spPr>
          <a:xfrm>
            <a:off x="-126044" y="682745"/>
            <a:ext cx="429887" cy="19620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0"/>
              </a:spcBef>
            </a:pPr>
            <a:r>
              <a:rPr lang="en-US" sz="1200" b="1" spc="-10" dirty="0">
                <a:solidFill>
                  <a:srgbClr val="231F20"/>
                </a:solidFill>
                <a:cs typeface="Montserrat ExtraBold"/>
              </a:rPr>
              <a:t>S</a:t>
            </a:r>
            <a:endParaRPr sz="1200" dirty="0">
              <a:cs typeface="Montserrat ExtraBold"/>
            </a:endParaRPr>
          </a:p>
        </p:txBody>
      </p:sp>
      <p:sp>
        <p:nvSpPr>
          <p:cNvPr id="11" name="object 23">
            <a:extLst>
              <a:ext uri="{FF2B5EF4-FFF2-40B4-BE49-F238E27FC236}">
                <a16:creationId xmlns:a16="http://schemas.microsoft.com/office/drawing/2014/main" id="{2F369D78-0736-42CE-8ADC-E5A1926E772D}"/>
              </a:ext>
            </a:extLst>
          </p:cNvPr>
          <p:cNvSpPr/>
          <p:nvPr/>
        </p:nvSpPr>
        <p:spPr>
          <a:xfrm rot="16200000">
            <a:off x="10257060" y="632745"/>
            <a:ext cx="585327" cy="287356"/>
          </a:xfrm>
          <a:custGeom>
            <a:avLst/>
            <a:gdLst/>
            <a:ahLst/>
            <a:cxnLst/>
            <a:rect l="l" t="t" r="r" b="b"/>
            <a:pathLst>
              <a:path w="945514" h="464185">
                <a:moveTo>
                  <a:pt x="472541" y="0"/>
                </a:moveTo>
                <a:lnTo>
                  <a:pt x="0" y="463600"/>
                </a:lnTo>
                <a:lnTo>
                  <a:pt x="945095" y="463600"/>
                </a:lnTo>
                <a:lnTo>
                  <a:pt x="472541" y="0"/>
                </a:lnTo>
                <a:close/>
              </a:path>
            </a:pathLst>
          </a:custGeom>
          <a:solidFill>
            <a:srgbClr val="C2C3C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1">
            <a:extLst>
              <a:ext uri="{FF2B5EF4-FFF2-40B4-BE49-F238E27FC236}">
                <a16:creationId xmlns:a16="http://schemas.microsoft.com/office/drawing/2014/main" id="{D4C3B4FB-F4C3-4039-8B78-F9A6CD79BDFD}"/>
              </a:ext>
            </a:extLst>
          </p:cNvPr>
          <p:cNvSpPr txBox="1"/>
          <p:nvPr/>
        </p:nvSpPr>
        <p:spPr>
          <a:xfrm>
            <a:off x="10406045" y="688241"/>
            <a:ext cx="350855" cy="19620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0"/>
              </a:spcBef>
            </a:pPr>
            <a:r>
              <a:rPr lang="en-US" sz="1200" b="1" spc="-10" dirty="0">
                <a:solidFill>
                  <a:srgbClr val="231F20"/>
                </a:solidFill>
                <a:cs typeface="Montserrat ExtraBold"/>
              </a:rPr>
              <a:t>W</a:t>
            </a:r>
            <a:endParaRPr sz="1200" dirty="0">
              <a:cs typeface="Montserrat ExtraBold"/>
            </a:endParaRPr>
          </a:p>
        </p:txBody>
      </p:sp>
      <p:sp>
        <p:nvSpPr>
          <p:cNvPr id="13" name="object 23">
            <a:extLst>
              <a:ext uri="{FF2B5EF4-FFF2-40B4-BE49-F238E27FC236}">
                <a16:creationId xmlns:a16="http://schemas.microsoft.com/office/drawing/2014/main" id="{DB48E42B-8F48-45A2-83A2-1C35FD9B805B}"/>
              </a:ext>
            </a:extLst>
          </p:cNvPr>
          <p:cNvSpPr/>
          <p:nvPr/>
        </p:nvSpPr>
        <p:spPr>
          <a:xfrm rot="5400000">
            <a:off x="-148987" y="6978411"/>
            <a:ext cx="585327" cy="287356"/>
          </a:xfrm>
          <a:custGeom>
            <a:avLst/>
            <a:gdLst/>
            <a:ahLst/>
            <a:cxnLst/>
            <a:rect l="l" t="t" r="r" b="b"/>
            <a:pathLst>
              <a:path w="945514" h="464185">
                <a:moveTo>
                  <a:pt x="472541" y="0"/>
                </a:moveTo>
                <a:lnTo>
                  <a:pt x="0" y="463600"/>
                </a:lnTo>
                <a:lnTo>
                  <a:pt x="945095" y="463600"/>
                </a:lnTo>
                <a:lnTo>
                  <a:pt x="472541" y="0"/>
                </a:lnTo>
                <a:close/>
              </a:path>
            </a:pathLst>
          </a:custGeom>
          <a:solidFill>
            <a:srgbClr val="C2C3C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1">
            <a:extLst>
              <a:ext uri="{FF2B5EF4-FFF2-40B4-BE49-F238E27FC236}">
                <a16:creationId xmlns:a16="http://schemas.microsoft.com/office/drawing/2014/main" id="{B65735F1-6F5D-4176-A25D-4A26241A4E15}"/>
              </a:ext>
            </a:extLst>
          </p:cNvPr>
          <p:cNvSpPr txBox="1"/>
          <p:nvPr/>
        </p:nvSpPr>
        <p:spPr>
          <a:xfrm>
            <a:off x="-123789" y="7008595"/>
            <a:ext cx="429887" cy="19620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0"/>
              </a:spcBef>
            </a:pPr>
            <a:r>
              <a:rPr lang="en-US" sz="1200" b="1" spc="-10" dirty="0">
                <a:solidFill>
                  <a:srgbClr val="231F20"/>
                </a:solidFill>
                <a:cs typeface="Montserrat ExtraBold"/>
              </a:rPr>
              <a:t>O</a:t>
            </a:r>
            <a:endParaRPr sz="1200" dirty="0">
              <a:cs typeface="Montserrat ExtraBold"/>
            </a:endParaRPr>
          </a:p>
        </p:txBody>
      </p:sp>
      <p:sp>
        <p:nvSpPr>
          <p:cNvPr id="15" name="object 23">
            <a:extLst>
              <a:ext uri="{FF2B5EF4-FFF2-40B4-BE49-F238E27FC236}">
                <a16:creationId xmlns:a16="http://schemas.microsoft.com/office/drawing/2014/main" id="{AAC97735-701D-4BB1-BD14-07E173E47B5A}"/>
              </a:ext>
            </a:extLst>
          </p:cNvPr>
          <p:cNvSpPr/>
          <p:nvPr/>
        </p:nvSpPr>
        <p:spPr>
          <a:xfrm rot="16200000">
            <a:off x="10257058" y="6978411"/>
            <a:ext cx="585327" cy="287356"/>
          </a:xfrm>
          <a:custGeom>
            <a:avLst/>
            <a:gdLst/>
            <a:ahLst/>
            <a:cxnLst/>
            <a:rect l="l" t="t" r="r" b="b"/>
            <a:pathLst>
              <a:path w="945514" h="464185">
                <a:moveTo>
                  <a:pt x="472541" y="0"/>
                </a:moveTo>
                <a:lnTo>
                  <a:pt x="0" y="463600"/>
                </a:lnTo>
                <a:lnTo>
                  <a:pt x="945095" y="463600"/>
                </a:lnTo>
                <a:lnTo>
                  <a:pt x="472541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1">
            <a:extLst>
              <a:ext uri="{FF2B5EF4-FFF2-40B4-BE49-F238E27FC236}">
                <a16:creationId xmlns:a16="http://schemas.microsoft.com/office/drawing/2014/main" id="{3EFBB056-0265-4DD9-BD18-62B8B70E4A4E}"/>
              </a:ext>
            </a:extLst>
          </p:cNvPr>
          <p:cNvSpPr txBox="1"/>
          <p:nvPr/>
        </p:nvSpPr>
        <p:spPr>
          <a:xfrm>
            <a:off x="10399629" y="7032365"/>
            <a:ext cx="350855" cy="19620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0"/>
              </a:spcBef>
            </a:pPr>
            <a:r>
              <a:rPr lang="en-US" sz="1200" b="1" spc="-10" dirty="0">
                <a:solidFill>
                  <a:srgbClr val="231F20"/>
                </a:solidFill>
                <a:cs typeface="Montserrat ExtraBold"/>
              </a:rPr>
              <a:t>T</a:t>
            </a:r>
            <a:endParaRPr sz="1200" dirty="0">
              <a:cs typeface="Montserrat ExtraBold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7000038-1D9A-4911-AC62-6023637FDE8F}"/>
              </a:ext>
            </a:extLst>
          </p:cNvPr>
          <p:cNvSpPr txBox="1"/>
          <p:nvPr/>
        </p:nvSpPr>
        <p:spPr>
          <a:xfrm>
            <a:off x="313387" y="682745"/>
            <a:ext cx="5654026" cy="3985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ru-RU" sz="1100" dirty="0"/>
              <a:t>Наличие сильного экономического субъекта, локомотива экономики – СИБУР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Активное жилищное строительство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Рост численности населения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Практически нет маятниковой миграции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Транспортный хаб – река, железная дорога, автодорога, авиация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Развитый грузовой порт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Удобное географическое положение – транзит грузов и людей на северные территории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Большое количество привлекательных для туризма объектов: культурно-исторических, религиозных, этнических, промышленных, рекреационных, как в городе, так и в районе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Центр духовной культуры Сибири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Активно развивающаяся туристическая отрасль: объекты, маршруты, инфраструктура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Комфортный для проживания город: торговля, услуги, комфортная среда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Участие крупного бизнеса в социальных проектах города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Наличие сети </a:t>
            </a:r>
            <a:r>
              <a:rPr lang="ru-RU" sz="1100" dirty="0" err="1"/>
              <a:t>ссузов</a:t>
            </a:r>
            <a:r>
              <a:rPr lang="ru-RU" sz="1100" dirty="0"/>
              <a:t> и вузов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Большая плотность объектов спорта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Наличие рабочей силы в учреждениях УФСИН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Развитая гостиничная сеть ценового уровня 1-3 звезды и хостелов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Развивающаяся сеть общественного питания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Высокий уровень доходов населения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Большое количество инженерно-технических специалистов в сфере ТЭК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Устойчивая культура землячества – поддерживаются контакты с выходцами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2380A11-3D31-494F-BBE6-A0D513E130BF}"/>
              </a:ext>
            </a:extLst>
          </p:cNvPr>
          <p:cNvSpPr txBox="1"/>
          <p:nvPr/>
        </p:nvSpPr>
        <p:spPr>
          <a:xfrm>
            <a:off x="6432180" y="716621"/>
            <a:ext cx="3967449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ru-RU" sz="1100" dirty="0"/>
              <a:t>Нехватка квалифицированных специалистов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СИБУР поднимает планку уровня оплаты труда, что отражается на всем рынке труда города и снижает эффективность бизнеса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Инфраструктура сервиса не соответствует темпам развития города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Слабая подготовка кадров туризма и сервиса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Недостаточный уровень медицинского обслуживания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Исторически сложившаяся сложная криминогенная ситуация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Слабо развитый сектор АПК в Тобольском районе (для переработки)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Инертность населения – низкая предпринимательская активность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Недостаточно развита система коммуникаций в деловой среде (оценка бизнеса)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Отсутствуют гостиницы 4-5 звезд (принято решение об открытии 2 гостиниц 4*)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Значительная часть земельных участков пригодных для инвестиционной деятельности находятся в ЗЗП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Отток молодых специалистов в крупные города</a:t>
            </a:r>
          </a:p>
          <a:p>
            <a:endParaRPr lang="ru-RU" sz="11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CC23144-D45F-4C55-AC29-888DF7EFBE98}"/>
              </a:ext>
            </a:extLst>
          </p:cNvPr>
          <p:cNvSpPr txBox="1"/>
          <p:nvPr/>
        </p:nvSpPr>
        <p:spPr>
          <a:xfrm>
            <a:off x="382319" y="4800531"/>
            <a:ext cx="5751780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ru-RU" sz="1100" dirty="0"/>
              <a:t>Перспективы реализации крупных инвестиционных проектов на территории соседних районов: Тобольский (АПК, в т.ч. рыбоводство), Уватский (ЛПК, в т.ч. глубокая переработка), Вагайский (АПК, в т.ч. животноводство и пищевая - дикоросы)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Развитие межрегионального центра компетенций для ЛПК, ТЭК, логистики, туризма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Ускорение процессов урбанизации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Расширение автотранспортного коридора Тюмень – ХМАО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Развитие Северного морского пути (рост транзитного грузопотока и сопутствующего сервиса)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Инициатива и реализация проекта комплексного развития территории города (в т.ч. восстановление нижней части)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Развитие малой авиации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Активное участие региона в развитии туризма (в т.ч. </a:t>
            </a:r>
            <a:r>
              <a:rPr lang="ru-RU" sz="1100" dirty="0" err="1"/>
              <a:t>этно</a:t>
            </a:r>
            <a:r>
              <a:rPr lang="ru-RU" sz="1100" dirty="0"/>
              <a:t>, </a:t>
            </a:r>
            <a:r>
              <a:rPr lang="ru-RU" sz="1100" dirty="0" err="1"/>
              <a:t>гастро</a:t>
            </a:r>
            <a:r>
              <a:rPr lang="ru-RU" sz="1100" dirty="0"/>
              <a:t>, промышленный формат)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C6C4FD4-068C-49B5-89A0-C1C591CD3415}"/>
              </a:ext>
            </a:extLst>
          </p:cNvPr>
          <p:cNvSpPr txBox="1"/>
          <p:nvPr/>
        </p:nvSpPr>
        <p:spPr>
          <a:xfrm>
            <a:off x="6419851" y="4797724"/>
            <a:ext cx="4105273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ru-RU" sz="1100" dirty="0"/>
              <a:t>Отток наиболее квалифицированных специалистов в Тюмень и за пределы региона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Сокращение населения города в перспективе за счет возрастной структуры – отъезд молодежи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Торможение инвестиционных программ СИБУРа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Сокращение программ социальной поддержки города </a:t>
            </a:r>
            <a:r>
              <a:rPr lang="ru-RU" sz="1100" dirty="0" err="1"/>
              <a:t>СИБУРом</a:t>
            </a:r>
            <a:endParaRPr lang="ru-RU" sz="1100" dirty="0"/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Падение доходов населения РФ – сокращение туризма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/>
              <a:t>Снижение спроса населения в связи с окончанием строительства системообразующего предприятия </a:t>
            </a:r>
          </a:p>
          <a:p>
            <a:pPr marL="228600" indent="-228600">
              <a:buFont typeface="+mj-lt"/>
              <a:buAutoNum type="arabicPeriod"/>
            </a:pPr>
            <a:endParaRPr lang="ru-RU" sz="1100" dirty="0"/>
          </a:p>
        </p:txBody>
      </p:sp>
      <p:sp>
        <p:nvSpPr>
          <p:cNvPr id="19" name="Номер слайда 5">
            <a:extLst>
              <a:ext uri="{FF2B5EF4-FFF2-40B4-BE49-F238E27FC236}">
                <a16:creationId xmlns:a16="http://schemas.microsoft.com/office/drawing/2014/main" id="{587E627B-3D05-4EBD-ADBC-A544E54967FD}"/>
              </a:ext>
            </a:extLst>
          </p:cNvPr>
          <p:cNvSpPr txBox="1">
            <a:spLocks/>
          </p:cNvSpPr>
          <p:nvPr/>
        </p:nvSpPr>
        <p:spPr>
          <a:xfrm>
            <a:off x="10099989" y="7161321"/>
            <a:ext cx="411127" cy="18596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rgbClr val="2B2F32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2</a:t>
            </a:fld>
            <a:endParaRPr lang="ru-RU" sz="1000" b="1" dirty="0">
              <a:solidFill>
                <a:srgbClr val="2B2F32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25881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-12700" y="2976163"/>
            <a:ext cx="5834380" cy="2403475"/>
            <a:chOff x="-12700" y="2976163"/>
            <a:chExt cx="5834380" cy="2403475"/>
          </a:xfrm>
        </p:grpSpPr>
        <p:sp>
          <p:nvSpPr>
            <p:cNvPr id="4" name="object 4"/>
            <p:cNvSpPr/>
            <p:nvPr/>
          </p:nvSpPr>
          <p:spPr>
            <a:xfrm>
              <a:off x="3433879" y="2988863"/>
              <a:ext cx="2375535" cy="2375535"/>
            </a:xfrm>
            <a:custGeom>
              <a:avLst/>
              <a:gdLst/>
              <a:ahLst/>
              <a:cxnLst/>
              <a:rect l="l" t="t" r="r" b="b"/>
              <a:pathLst>
                <a:path w="2375535" h="2375535">
                  <a:moveTo>
                    <a:pt x="1187462" y="0"/>
                  </a:moveTo>
                  <a:lnTo>
                    <a:pt x="1139702" y="942"/>
                  </a:lnTo>
                  <a:lnTo>
                    <a:pt x="1092421" y="3747"/>
                  </a:lnTo>
                  <a:lnTo>
                    <a:pt x="1045654" y="8379"/>
                  </a:lnTo>
                  <a:lnTo>
                    <a:pt x="999437" y="14802"/>
                  </a:lnTo>
                  <a:lnTo>
                    <a:pt x="953805" y="22981"/>
                  </a:lnTo>
                  <a:lnTo>
                    <a:pt x="908794" y="32879"/>
                  </a:lnTo>
                  <a:lnTo>
                    <a:pt x="864438" y="44463"/>
                  </a:lnTo>
                  <a:lnTo>
                    <a:pt x="820775" y="57696"/>
                  </a:lnTo>
                  <a:lnTo>
                    <a:pt x="777838" y="72543"/>
                  </a:lnTo>
                  <a:lnTo>
                    <a:pt x="735664" y="88968"/>
                  </a:lnTo>
                  <a:lnTo>
                    <a:pt x="694288" y="106936"/>
                  </a:lnTo>
                  <a:lnTo>
                    <a:pt x="653745" y="126411"/>
                  </a:lnTo>
                  <a:lnTo>
                    <a:pt x="614071" y="147358"/>
                  </a:lnTo>
                  <a:lnTo>
                    <a:pt x="575302" y="169742"/>
                  </a:lnTo>
                  <a:lnTo>
                    <a:pt x="537472" y="193527"/>
                  </a:lnTo>
                  <a:lnTo>
                    <a:pt x="500618" y="218677"/>
                  </a:lnTo>
                  <a:lnTo>
                    <a:pt x="464775" y="245157"/>
                  </a:lnTo>
                  <a:lnTo>
                    <a:pt x="429978" y="272932"/>
                  </a:lnTo>
                  <a:lnTo>
                    <a:pt x="396262" y="301966"/>
                  </a:lnTo>
                  <a:lnTo>
                    <a:pt x="363664" y="332224"/>
                  </a:lnTo>
                  <a:lnTo>
                    <a:pt x="332219" y="363669"/>
                  </a:lnTo>
                  <a:lnTo>
                    <a:pt x="301962" y="396268"/>
                  </a:lnTo>
                  <a:lnTo>
                    <a:pt x="272928" y="429983"/>
                  </a:lnTo>
                  <a:lnTo>
                    <a:pt x="245154" y="464780"/>
                  </a:lnTo>
                  <a:lnTo>
                    <a:pt x="218674" y="500624"/>
                  </a:lnTo>
                  <a:lnTo>
                    <a:pt x="193524" y="537478"/>
                  </a:lnTo>
                  <a:lnTo>
                    <a:pt x="169739" y="575308"/>
                  </a:lnTo>
                  <a:lnTo>
                    <a:pt x="147356" y="614077"/>
                  </a:lnTo>
                  <a:lnTo>
                    <a:pt x="126409" y="653751"/>
                  </a:lnTo>
                  <a:lnTo>
                    <a:pt x="106934" y="694293"/>
                  </a:lnTo>
                  <a:lnTo>
                    <a:pt x="88966" y="735669"/>
                  </a:lnTo>
                  <a:lnTo>
                    <a:pt x="72541" y="777843"/>
                  </a:lnTo>
                  <a:lnTo>
                    <a:pt x="57695" y="820780"/>
                  </a:lnTo>
                  <a:lnTo>
                    <a:pt x="44462" y="864443"/>
                  </a:lnTo>
                  <a:lnTo>
                    <a:pt x="32879" y="908798"/>
                  </a:lnTo>
                  <a:lnTo>
                    <a:pt x="22980" y="953809"/>
                  </a:lnTo>
                  <a:lnTo>
                    <a:pt x="14802" y="999440"/>
                  </a:lnTo>
                  <a:lnTo>
                    <a:pt x="8379" y="1045657"/>
                  </a:lnTo>
                  <a:lnTo>
                    <a:pt x="3747" y="1092423"/>
                  </a:lnTo>
                  <a:lnTo>
                    <a:pt x="942" y="1139703"/>
                  </a:lnTo>
                  <a:lnTo>
                    <a:pt x="0" y="1187462"/>
                  </a:lnTo>
                  <a:lnTo>
                    <a:pt x="942" y="1235221"/>
                  </a:lnTo>
                  <a:lnTo>
                    <a:pt x="3747" y="1282501"/>
                  </a:lnTo>
                  <a:lnTo>
                    <a:pt x="8379" y="1329268"/>
                  </a:lnTo>
                  <a:lnTo>
                    <a:pt x="14802" y="1375484"/>
                  </a:lnTo>
                  <a:lnTo>
                    <a:pt x="22980" y="1421116"/>
                  </a:lnTo>
                  <a:lnTo>
                    <a:pt x="32879" y="1466127"/>
                  </a:lnTo>
                  <a:lnTo>
                    <a:pt x="44462" y="1510481"/>
                  </a:lnTo>
                  <a:lnTo>
                    <a:pt x="57695" y="1554145"/>
                  </a:lnTo>
                  <a:lnTo>
                    <a:pt x="72541" y="1597081"/>
                  </a:lnTo>
                  <a:lnTo>
                    <a:pt x="88966" y="1639255"/>
                  </a:lnTo>
                  <a:lnTo>
                    <a:pt x="106934" y="1680631"/>
                  </a:lnTo>
                  <a:lnTo>
                    <a:pt x="126409" y="1721174"/>
                  </a:lnTo>
                  <a:lnTo>
                    <a:pt x="147356" y="1760847"/>
                  </a:lnTo>
                  <a:lnTo>
                    <a:pt x="169739" y="1799617"/>
                  </a:lnTo>
                  <a:lnTo>
                    <a:pt x="193524" y="1837446"/>
                  </a:lnTo>
                  <a:lnTo>
                    <a:pt x="218674" y="1874301"/>
                  </a:lnTo>
                  <a:lnTo>
                    <a:pt x="245154" y="1910144"/>
                  </a:lnTo>
                  <a:lnTo>
                    <a:pt x="272928" y="1944941"/>
                  </a:lnTo>
                  <a:lnTo>
                    <a:pt x="301962" y="1978657"/>
                  </a:lnTo>
                  <a:lnTo>
                    <a:pt x="332219" y="2011255"/>
                  </a:lnTo>
                  <a:lnTo>
                    <a:pt x="363664" y="2042701"/>
                  </a:lnTo>
                  <a:lnTo>
                    <a:pt x="396262" y="2072958"/>
                  </a:lnTo>
                  <a:lnTo>
                    <a:pt x="429978" y="2101992"/>
                  </a:lnTo>
                  <a:lnTo>
                    <a:pt x="464775" y="2129767"/>
                  </a:lnTo>
                  <a:lnTo>
                    <a:pt x="500618" y="2156247"/>
                  </a:lnTo>
                  <a:lnTo>
                    <a:pt x="537472" y="2181398"/>
                  </a:lnTo>
                  <a:lnTo>
                    <a:pt x="575302" y="2205182"/>
                  </a:lnTo>
                  <a:lnTo>
                    <a:pt x="614071" y="2227566"/>
                  </a:lnTo>
                  <a:lnTo>
                    <a:pt x="653745" y="2248513"/>
                  </a:lnTo>
                  <a:lnTo>
                    <a:pt x="694288" y="2267989"/>
                  </a:lnTo>
                  <a:lnTo>
                    <a:pt x="735664" y="2285957"/>
                  </a:lnTo>
                  <a:lnTo>
                    <a:pt x="777838" y="2302382"/>
                  </a:lnTo>
                  <a:lnTo>
                    <a:pt x="820775" y="2317228"/>
                  </a:lnTo>
                  <a:lnTo>
                    <a:pt x="864438" y="2330461"/>
                  </a:lnTo>
                  <a:lnTo>
                    <a:pt x="908794" y="2342045"/>
                  </a:lnTo>
                  <a:lnTo>
                    <a:pt x="953805" y="2351944"/>
                  </a:lnTo>
                  <a:lnTo>
                    <a:pt x="999437" y="2360122"/>
                  </a:lnTo>
                  <a:lnTo>
                    <a:pt x="1045654" y="2366545"/>
                  </a:lnTo>
                  <a:lnTo>
                    <a:pt x="1092421" y="2371177"/>
                  </a:lnTo>
                  <a:lnTo>
                    <a:pt x="1139702" y="2373982"/>
                  </a:lnTo>
                  <a:lnTo>
                    <a:pt x="1187462" y="2374925"/>
                  </a:lnTo>
                  <a:lnTo>
                    <a:pt x="1235222" y="2373982"/>
                  </a:lnTo>
                  <a:lnTo>
                    <a:pt x="1282503" y="2371177"/>
                  </a:lnTo>
                  <a:lnTo>
                    <a:pt x="1329270" y="2366545"/>
                  </a:lnTo>
                  <a:lnTo>
                    <a:pt x="1375487" y="2360122"/>
                  </a:lnTo>
                  <a:lnTo>
                    <a:pt x="1421119" y="2351944"/>
                  </a:lnTo>
                  <a:lnTo>
                    <a:pt x="1466131" y="2342045"/>
                  </a:lnTo>
                  <a:lnTo>
                    <a:pt x="1510486" y="2330461"/>
                  </a:lnTo>
                  <a:lnTo>
                    <a:pt x="1554150" y="2317228"/>
                  </a:lnTo>
                  <a:lnTo>
                    <a:pt x="1597086" y="2302382"/>
                  </a:lnTo>
                  <a:lnTo>
                    <a:pt x="1639260" y="2285957"/>
                  </a:lnTo>
                  <a:lnTo>
                    <a:pt x="1680637" y="2267989"/>
                  </a:lnTo>
                  <a:lnTo>
                    <a:pt x="1721179" y="2248513"/>
                  </a:lnTo>
                  <a:lnTo>
                    <a:pt x="1760853" y="2227566"/>
                  </a:lnTo>
                  <a:lnTo>
                    <a:pt x="1799622" y="2205182"/>
                  </a:lnTo>
                  <a:lnTo>
                    <a:pt x="1837452" y="2181398"/>
                  </a:lnTo>
                  <a:lnTo>
                    <a:pt x="1874306" y="2156247"/>
                  </a:lnTo>
                  <a:lnTo>
                    <a:pt x="1910150" y="2129767"/>
                  </a:lnTo>
                  <a:lnTo>
                    <a:pt x="1944947" y="2101992"/>
                  </a:lnTo>
                  <a:lnTo>
                    <a:pt x="1978662" y="2072958"/>
                  </a:lnTo>
                  <a:lnTo>
                    <a:pt x="2011260" y="2042701"/>
                  </a:lnTo>
                  <a:lnTo>
                    <a:pt x="2042705" y="2011255"/>
                  </a:lnTo>
                  <a:lnTo>
                    <a:pt x="2072963" y="1978657"/>
                  </a:lnTo>
                  <a:lnTo>
                    <a:pt x="2101996" y="1944941"/>
                  </a:lnTo>
                  <a:lnTo>
                    <a:pt x="2129771" y="1910144"/>
                  </a:lnTo>
                  <a:lnTo>
                    <a:pt x="2156251" y="1874301"/>
                  </a:lnTo>
                  <a:lnTo>
                    <a:pt x="2181401" y="1837446"/>
                  </a:lnTo>
                  <a:lnTo>
                    <a:pt x="2205185" y="1799617"/>
                  </a:lnTo>
                  <a:lnTo>
                    <a:pt x="2227569" y="1760847"/>
                  </a:lnTo>
                  <a:lnTo>
                    <a:pt x="2248516" y="1721174"/>
                  </a:lnTo>
                  <a:lnTo>
                    <a:pt x="2267991" y="1680631"/>
                  </a:lnTo>
                  <a:lnTo>
                    <a:pt x="2285958" y="1639255"/>
                  </a:lnTo>
                  <a:lnTo>
                    <a:pt x="2302383" y="1597081"/>
                  </a:lnTo>
                  <a:lnTo>
                    <a:pt x="2317230" y="1554145"/>
                  </a:lnTo>
                  <a:lnTo>
                    <a:pt x="2330462" y="1510481"/>
                  </a:lnTo>
                  <a:lnTo>
                    <a:pt x="2342046" y="1466127"/>
                  </a:lnTo>
                  <a:lnTo>
                    <a:pt x="2351944" y="1421116"/>
                  </a:lnTo>
                  <a:lnTo>
                    <a:pt x="2360123" y="1375484"/>
                  </a:lnTo>
                  <a:lnTo>
                    <a:pt x="2366545" y="1329268"/>
                  </a:lnTo>
                  <a:lnTo>
                    <a:pt x="2371177" y="1282501"/>
                  </a:lnTo>
                  <a:lnTo>
                    <a:pt x="2373982" y="1235221"/>
                  </a:lnTo>
                  <a:lnTo>
                    <a:pt x="2374925" y="1187462"/>
                  </a:lnTo>
                  <a:lnTo>
                    <a:pt x="2373982" y="1139703"/>
                  </a:lnTo>
                  <a:lnTo>
                    <a:pt x="2371177" y="1092423"/>
                  </a:lnTo>
                  <a:lnTo>
                    <a:pt x="2366545" y="1045657"/>
                  </a:lnTo>
                  <a:lnTo>
                    <a:pt x="2360123" y="999440"/>
                  </a:lnTo>
                  <a:lnTo>
                    <a:pt x="2351944" y="953809"/>
                  </a:lnTo>
                  <a:lnTo>
                    <a:pt x="2342046" y="908798"/>
                  </a:lnTo>
                  <a:lnTo>
                    <a:pt x="2330462" y="864443"/>
                  </a:lnTo>
                  <a:lnTo>
                    <a:pt x="2317230" y="820780"/>
                  </a:lnTo>
                  <a:lnTo>
                    <a:pt x="2302383" y="777843"/>
                  </a:lnTo>
                  <a:lnTo>
                    <a:pt x="2285958" y="735669"/>
                  </a:lnTo>
                  <a:lnTo>
                    <a:pt x="2267991" y="694293"/>
                  </a:lnTo>
                  <a:lnTo>
                    <a:pt x="2248516" y="653751"/>
                  </a:lnTo>
                  <a:lnTo>
                    <a:pt x="2227569" y="614077"/>
                  </a:lnTo>
                  <a:lnTo>
                    <a:pt x="2205185" y="575308"/>
                  </a:lnTo>
                  <a:lnTo>
                    <a:pt x="2181401" y="537478"/>
                  </a:lnTo>
                  <a:lnTo>
                    <a:pt x="2156251" y="500624"/>
                  </a:lnTo>
                  <a:lnTo>
                    <a:pt x="2129771" y="464780"/>
                  </a:lnTo>
                  <a:lnTo>
                    <a:pt x="2101996" y="429983"/>
                  </a:lnTo>
                  <a:lnTo>
                    <a:pt x="2072963" y="396268"/>
                  </a:lnTo>
                  <a:lnTo>
                    <a:pt x="2042705" y="363669"/>
                  </a:lnTo>
                  <a:lnTo>
                    <a:pt x="2011260" y="332224"/>
                  </a:lnTo>
                  <a:lnTo>
                    <a:pt x="1978662" y="301966"/>
                  </a:lnTo>
                  <a:lnTo>
                    <a:pt x="1944947" y="272932"/>
                  </a:lnTo>
                  <a:lnTo>
                    <a:pt x="1910150" y="245157"/>
                  </a:lnTo>
                  <a:lnTo>
                    <a:pt x="1874306" y="218677"/>
                  </a:lnTo>
                  <a:lnTo>
                    <a:pt x="1837452" y="193527"/>
                  </a:lnTo>
                  <a:lnTo>
                    <a:pt x="1799622" y="169742"/>
                  </a:lnTo>
                  <a:lnTo>
                    <a:pt x="1760853" y="147358"/>
                  </a:lnTo>
                  <a:lnTo>
                    <a:pt x="1721179" y="126411"/>
                  </a:lnTo>
                  <a:lnTo>
                    <a:pt x="1680637" y="106936"/>
                  </a:lnTo>
                  <a:lnTo>
                    <a:pt x="1639260" y="88968"/>
                  </a:lnTo>
                  <a:lnTo>
                    <a:pt x="1597086" y="72543"/>
                  </a:lnTo>
                  <a:lnTo>
                    <a:pt x="1554150" y="57696"/>
                  </a:lnTo>
                  <a:lnTo>
                    <a:pt x="1510486" y="44463"/>
                  </a:lnTo>
                  <a:lnTo>
                    <a:pt x="1466131" y="32879"/>
                  </a:lnTo>
                  <a:lnTo>
                    <a:pt x="1421119" y="22981"/>
                  </a:lnTo>
                  <a:lnTo>
                    <a:pt x="1375487" y="14802"/>
                  </a:lnTo>
                  <a:lnTo>
                    <a:pt x="1329270" y="8379"/>
                  </a:lnTo>
                  <a:lnTo>
                    <a:pt x="1282503" y="3747"/>
                  </a:lnTo>
                  <a:lnTo>
                    <a:pt x="1235222" y="942"/>
                  </a:lnTo>
                  <a:lnTo>
                    <a:pt x="118746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3433879" y="2988863"/>
              <a:ext cx="2375535" cy="2375535"/>
            </a:xfrm>
            <a:custGeom>
              <a:avLst/>
              <a:gdLst/>
              <a:ahLst/>
              <a:cxnLst/>
              <a:rect l="l" t="t" r="r" b="b"/>
              <a:pathLst>
                <a:path w="2375535" h="2375535">
                  <a:moveTo>
                    <a:pt x="0" y="1187462"/>
                  </a:moveTo>
                  <a:lnTo>
                    <a:pt x="942" y="1235221"/>
                  </a:lnTo>
                  <a:lnTo>
                    <a:pt x="3747" y="1282501"/>
                  </a:lnTo>
                  <a:lnTo>
                    <a:pt x="8379" y="1329268"/>
                  </a:lnTo>
                  <a:lnTo>
                    <a:pt x="14802" y="1375484"/>
                  </a:lnTo>
                  <a:lnTo>
                    <a:pt x="22980" y="1421116"/>
                  </a:lnTo>
                  <a:lnTo>
                    <a:pt x="32879" y="1466127"/>
                  </a:lnTo>
                  <a:lnTo>
                    <a:pt x="44462" y="1510481"/>
                  </a:lnTo>
                  <a:lnTo>
                    <a:pt x="57695" y="1554145"/>
                  </a:lnTo>
                  <a:lnTo>
                    <a:pt x="72541" y="1597081"/>
                  </a:lnTo>
                  <a:lnTo>
                    <a:pt x="88966" y="1639255"/>
                  </a:lnTo>
                  <a:lnTo>
                    <a:pt x="106934" y="1680631"/>
                  </a:lnTo>
                  <a:lnTo>
                    <a:pt x="126409" y="1721174"/>
                  </a:lnTo>
                  <a:lnTo>
                    <a:pt x="147356" y="1760847"/>
                  </a:lnTo>
                  <a:lnTo>
                    <a:pt x="169739" y="1799617"/>
                  </a:lnTo>
                  <a:lnTo>
                    <a:pt x="193524" y="1837446"/>
                  </a:lnTo>
                  <a:lnTo>
                    <a:pt x="218674" y="1874301"/>
                  </a:lnTo>
                  <a:lnTo>
                    <a:pt x="245154" y="1910144"/>
                  </a:lnTo>
                  <a:lnTo>
                    <a:pt x="272928" y="1944941"/>
                  </a:lnTo>
                  <a:lnTo>
                    <a:pt x="301962" y="1978657"/>
                  </a:lnTo>
                  <a:lnTo>
                    <a:pt x="332219" y="2011255"/>
                  </a:lnTo>
                  <a:lnTo>
                    <a:pt x="363664" y="2042701"/>
                  </a:lnTo>
                  <a:lnTo>
                    <a:pt x="396262" y="2072958"/>
                  </a:lnTo>
                  <a:lnTo>
                    <a:pt x="429978" y="2101992"/>
                  </a:lnTo>
                  <a:lnTo>
                    <a:pt x="464775" y="2129767"/>
                  </a:lnTo>
                  <a:lnTo>
                    <a:pt x="500618" y="2156247"/>
                  </a:lnTo>
                  <a:lnTo>
                    <a:pt x="537472" y="2181398"/>
                  </a:lnTo>
                  <a:lnTo>
                    <a:pt x="575302" y="2205182"/>
                  </a:lnTo>
                  <a:lnTo>
                    <a:pt x="614071" y="2227566"/>
                  </a:lnTo>
                  <a:lnTo>
                    <a:pt x="653745" y="2248513"/>
                  </a:lnTo>
                  <a:lnTo>
                    <a:pt x="694288" y="2267989"/>
                  </a:lnTo>
                  <a:lnTo>
                    <a:pt x="735664" y="2285957"/>
                  </a:lnTo>
                  <a:lnTo>
                    <a:pt x="777838" y="2302382"/>
                  </a:lnTo>
                  <a:lnTo>
                    <a:pt x="820775" y="2317228"/>
                  </a:lnTo>
                  <a:lnTo>
                    <a:pt x="864438" y="2330461"/>
                  </a:lnTo>
                  <a:lnTo>
                    <a:pt x="908794" y="2342045"/>
                  </a:lnTo>
                  <a:lnTo>
                    <a:pt x="953805" y="2351944"/>
                  </a:lnTo>
                  <a:lnTo>
                    <a:pt x="999437" y="2360122"/>
                  </a:lnTo>
                  <a:lnTo>
                    <a:pt x="1045654" y="2366545"/>
                  </a:lnTo>
                  <a:lnTo>
                    <a:pt x="1092421" y="2371177"/>
                  </a:lnTo>
                  <a:lnTo>
                    <a:pt x="1139702" y="2373982"/>
                  </a:lnTo>
                  <a:lnTo>
                    <a:pt x="1187462" y="2374925"/>
                  </a:lnTo>
                  <a:lnTo>
                    <a:pt x="1235222" y="2373982"/>
                  </a:lnTo>
                  <a:lnTo>
                    <a:pt x="1282503" y="2371177"/>
                  </a:lnTo>
                  <a:lnTo>
                    <a:pt x="1329270" y="2366545"/>
                  </a:lnTo>
                  <a:lnTo>
                    <a:pt x="1375487" y="2360122"/>
                  </a:lnTo>
                  <a:lnTo>
                    <a:pt x="1421119" y="2351944"/>
                  </a:lnTo>
                  <a:lnTo>
                    <a:pt x="1466131" y="2342045"/>
                  </a:lnTo>
                  <a:lnTo>
                    <a:pt x="1510486" y="2330461"/>
                  </a:lnTo>
                  <a:lnTo>
                    <a:pt x="1554150" y="2317228"/>
                  </a:lnTo>
                  <a:lnTo>
                    <a:pt x="1597086" y="2302382"/>
                  </a:lnTo>
                  <a:lnTo>
                    <a:pt x="1639260" y="2285957"/>
                  </a:lnTo>
                  <a:lnTo>
                    <a:pt x="1680637" y="2267989"/>
                  </a:lnTo>
                  <a:lnTo>
                    <a:pt x="1721179" y="2248513"/>
                  </a:lnTo>
                  <a:lnTo>
                    <a:pt x="1760853" y="2227566"/>
                  </a:lnTo>
                  <a:lnTo>
                    <a:pt x="1799622" y="2205182"/>
                  </a:lnTo>
                  <a:lnTo>
                    <a:pt x="1837452" y="2181398"/>
                  </a:lnTo>
                  <a:lnTo>
                    <a:pt x="1874306" y="2156247"/>
                  </a:lnTo>
                  <a:lnTo>
                    <a:pt x="1910150" y="2129767"/>
                  </a:lnTo>
                  <a:lnTo>
                    <a:pt x="1944947" y="2101992"/>
                  </a:lnTo>
                  <a:lnTo>
                    <a:pt x="1978662" y="2072958"/>
                  </a:lnTo>
                  <a:lnTo>
                    <a:pt x="2011260" y="2042701"/>
                  </a:lnTo>
                  <a:lnTo>
                    <a:pt x="2042705" y="2011255"/>
                  </a:lnTo>
                  <a:lnTo>
                    <a:pt x="2072963" y="1978657"/>
                  </a:lnTo>
                  <a:lnTo>
                    <a:pt x="2101996" y="1944941"/>
                  </a:lnTo>
                  <a:lnTo>
                    <a:pt x="2129771" y="1910144"/>
                  </a:lnTo>
                  <a:lnTo>
                    <a:pt x="2156251" y="1874301"/>
                  </a:lnTo>
                  <a:lnTo>
                    <a:pt x="2181401" y="1837446"/>
                  </a:lnTo>
                  <a:lnTo>
                    <a:pt x="2205185" y="1799617"/>
                  </a:lnTo>
                  <a:lnTo>
                    <a:pt x="2227569" y="1760847"/>
                  </a:lnTo>
                  <a:lnTo>
                    <a:pt x="2248516" y="1721174"/>
                  </a:lnTo>
                  <a:lnTo>
                    <a:pt x="2267991" y="1680631"/>
                  </a:lnTo>
                  <a:lnTo>
                    <a:pt x="2285958" y="1639255"/>
                  </a:lnTo>
                  <a:lnTo>
                    <a:pt x="2302383" y="1597081"/>
                  </a:lnTo>
                  <a:lnTo>
                    <a:pt x="2317230" y="1554145"/>
                  </a:lnTo>
                  <a:lnTo>
                    <a:pt x="2330462" y="1510481"/>
                  </a:lnTo>
                  <a:lnTo>
                    <a:pt x="2342046" y="1466127"/>
                  </a:lnTo>
                  <a:lnTo>
                    <a:pt x="2351944" y="1421116"/>
                  </a:lnTo>
                  <a:lnTo>
                    <a:pt x="2360123" y="1375484"/>
                  </a:lnTo>
                  <a:lnTo>
                    <a:pt x="2366545" y="1329268"/>
                  </a:lnTo>
                  <a:lnTo>
                    <a:pt x="2371177" y="1282501"/>
                  </a:lnTo>
                  <a:lnTo>
                    <a:pt x="2373982" y="1235221"/>
                  </a:lnTo>
                  <a:lnTo>
                    <a:pt x="2374925" y="1187462"/>
                  </a:lnTo>
                  <a:lnTo>
                    <a:pt x="2373982" y="1139703"/>
                  </a:lnTo>
                  <a:lnTo>
                    <a:pt x="2371177" y="1092423"/>
                  </a:lnTo>
                  <a:lnTo>
                    <a:pt x="2366545" y="1045657"/>
                  </a:lnTo>
                  <a:lnTo>
                    <a:pt x="2360123" y="999440"/>
                  </a:lnTo>
                  <a:lnTo>
                    <a:pt x="2351944" y="953809"/>
                  </a:lnTo>
                  <a:lnTo>
                    <a:pt x="2342046" y="908798"/>
                  </a:lnTo>
                  <a:lnTo>
                    <a:pt x="2330462" y="864443"/>
                  </a:lnTo>
                  <a:lnTo>
                    <a:pt x="2317230" y="820780"/>
                  </a:lnTo>
                  <a:lnTo>
                    <a:pt x="2302383" y="777843"/>
                  </a:lnTo>
                  <a:lnTo>
                    <a:pt x="2285958" y="735669"/>
                  </a:lnTo>
                  <a:lnTo>
                    <a:pt x="2267991" y="694293"/>
                  </a:lnTo>
                  <a:lnTo>
                    <a:pt x="2248516" y="653751"/>
                  </a:lnTo>
                  <a:lnTo>
                    <a:pt x="2227569" y="614077"/>
                  </a:lnTo>
                  <a:lnTo>
                    <a:pt x="2205185" y="575308"/>
                  </a:lnTo>
                  <a:lnTo>
                    <a:pt x="2181401" y="537478"/>
                  </a:lnTo>
                  <a:lnTo>
                    <a:pt x="2156251" y="500624"/>
                  </a:lnTo>
                  <a:lnTo>
                    <a:pt x="2129771" y="464780"/>
                  </a:lnTo>
                  <a:lnTo>
                    <a:pt x="2101996" y="429983"/>
                  </a:lnTo>
                  <a:lnTo>
                    <a:pt x="2072963" y="396268"/>
                  </a:lnTo>
                  <a:lnTo>
                    <a:pt x="2042705" y="363669"/>
                  </a:lnTo>
                  <a:lnTo>
                    <a:pt x="2011260" y="332224"/>
                  </a:lnTo>
                  <a:lnTo>
                    <a:pt x="1978662" y="301966"/>
                  </a:lnTo>
                  <a:lnTo>
                    <a:pt x="1944947" y="272932"/>
                  </a:lnTo>
                  <a:lnTo>
                    <a:pt x="1910150" y="245157"/>
                  </a:lnTo>
                  <a:lnTo>
                    <a:pt x="1874306" y="218677"/>
                  </a:lnTo>
                  <a:lnTo>
                    <a:pt x="1837452" y="193527"/>
                  </a:lnTo>
                  <a:lnTo>
                    <a:pt x="1799622" y="169742"/>
                  </a:lnTo>
                  <a:lnTo>
                    <a:pt x="1760853" y="147358"/>
                  </a:lnTo>
                  <a:lnTo>
                    <a:pt x="1721179" y="126411"/>
                  </a:lnTo>
                  <a:lnTo>
                    <a:pt x="1680637" y="106936"/>
                  </a:lnTo>
                  <a:lnTo>
                    <a:pt x="1639260" y="88968"/>
                  </a:lnTo>
                  <a:lnTo>
                    <a:pt x="1597086" y="72543"/>
                  </a:lnTo>
                  <a:lnTo>
                    <a:pt x="1554150" y="57696"/>
                  </a:lnTo>
                  <a:lnTo>
                    <a:pt x="1510486" y="44463"/>
                  </a:lnTo>
                  <a:lnTo>
                    <a:pt x="1466131" y="32879"/>
                  </a:lnTo>
                  <a:lnTo>
                    <a:pt x="1421119" y="22981"/>
                  </a:lnTo>
                  <a:lnTo>
                    <a:pt x="1375487" y="14802"/>
                  </a:lnTo>
                  <a:lnTo>
                    <a:pt x="1329270" y="8379"/>
                  </a:lnTo>
                  <a:lnTo>
                    <a:pt x="1282503" y="3747"/>
                  </a:lnTo>
                  <a:lnTo>
                    <a:pt x="1235222" y="942"/>
                  </a:lnTo>
                  <a:lnTo>
                    <a:pt x="1187462" y="0"/>
                  </a:lnTo>
                  <a:lnTo>
                    <a:pt x="1139702" y="942"/>
                  </a:lnTo>
                  <a:lnTo>
                    <a:pt x="1092421" y="3747"/>
                  </a:lnTo>
                  <a:lnTo>
                    <a:pt x="1045654" y="8379"/>
                  </a:lnTo>
                  <a:lnTo>
                    <a:pt x="999437" y="14802"/>
                  </a:lnTo>
                  <a:lnTo>
                    <a:pt x="953805" y="22981"/>
                  </a:lnTo>
                  <a:lnTo>
                    <a:pt x="908794" y="32879"/>
                  </a:lnTo>
                  <a:lnTo>
                    <a:pt x="864438" y="44463"/>
                  </a:lnTo>
                  <a:lnTo>
                    <a:pt x="820775" y="57696"/>
                  </a:lnTo>
                  <a:lnTo>
                    <a:pt x="777838" y="72543"/>
                  </a:lnTo>
                  <a:lnTo>
                    <a:pt x="735664" y="88968"/>
                  </a:lnTo>
                  <a:lnTo>
                    <a:pt x="694288" y="106936"/>
                  </a:lnTo>
                  <a:lnTo>
                    <a:pt x="653745" y="126411"/>
                  </a:lnTo>
                  <a:lnTo>
                    <a:pt x="614071" y="147358"/>
                  </a:lnTo>
                  <a:lnTo>
                    <a:pt x="575302" y="169742"/>
                  </a:lnTo>
                  <a:lnTo>
                    <a:pt x="537472" y="193527"/>
                  </a:lnTo>
                  <a:lnTo>
                    <a:pt x="500618" y="218677"/>
                  </a:lnTo>
                  <a:lnTo>
                    <a:pt x="464775" y="245157"/>
                  </a:lnTo>
                  <a:lnTo>
                    <a:pt x="429978" y="272932"/>
                  </a:lnTo>
                  <a:lnTo>
                    <a:pt x="396262" y="301966"/>
                  </a:lnTo>
                  <a:lnTo>
                    <a:pt x="363664" y="332224"/>
                  </a:lnTo>
                  <a:lnTo>
                    <a:pt x="332219" y="363669"/>
                  </a:lnTo>
                  <a:lnTo>
                    <a:pt x="301962" y="396268"/>
                  </a:lnTo>
                  <a:lnTo>
                    <a:pt x="272928" y="429983"/>
                  </a:lnTo>
                  <a:lnTo>
                    <a:pt x="245154" y="464780"/>
                  </a:lnTo>
                  <a:lnTo>
                    <a:pt x="218674" y="500624"/>
                  </a:lnTo>
                  <a:lnTo>
                    <a:pt x="193524" y="537478"/>
                  </a:lnTo>
                  <a:lnTo>
                    <a:pt x="169739" y="575308"/>
                  </a:lnTo>
                  <a:lnTo>
                    <a:pt x="147356" y="614077"/>
                  </a:lnTo>
                  <a:lnTo>
                    <a:pt x="126409" y="653751"/>
                  </a:lnTo>
                  <a:lnTo>
                    <a:pt x="106934" y="694293"/>
                  </a:lnTo>
                  <a:lnTo>
                    <a:pt x="88966" y="735669"/>
                  </a:lnTo>
                  <a:lnTo>
                    <a:pt x="72541" y="777843"/>
                  </a:lnTo>
                  <a:lnTo>
                    <a:pt x="57695" y="820780"/>
                  </a:lnTo>
                  <a:lnTo>
                    <a:pt x="44462" y="864443"/>
                  </a:lnTo>
                  <a:lnTo>
                    <a:pt x="32879" y="908798"/>
                  </a:lnTo>
                  <a:lnTo>
                    <a:pt x="22980" y="953809"/>
                  </a:lnTo>
                  <a:lnTo>
                    <a:pt x="14802" y="999440"/>
                  </a:lnTo>
                  <a:lnTo>
                    <a:pt x="8379" y="1045657"/>
                  </a:lnTo>
                  <a:lnTo>
                    <a:pt x="3747" y="1092423"/>
                  </a:lnTo>
                  <a:lnTo>
                    <a:pt x="942" y="1139703"/>
                  </a:lnTo>
                  <a:lnTo>
                    <a:pt x="0" y="1187462"/>
                  </a:lnTo>
                  <a:close/>
                </a:path>
              </a:pathLst>
            </a:custGeom>
            <a:ln w="25400">
              <a:solidFill>
                <a:srgbClr val="FFE6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3946202" y="3644656"/>
              <a:ext cx="1360805" cy="868044"/>
            </a:xfrm>
            <a:custGeom>
              <a:avLst/>
              <a:gdLst/>
              <a:ahLst/>
              <a:cxnLst/>
              <a:rect l="l" t="t" r="r" b="b"/>
              <a:pathLst>
                <a:path w="1360804" h="868045">
                  <a:moveTo>
                    <a:pt x="1308328" y="0"/>
                  </a:moveTo>
                  <a:lnTo>
                    <a:pt x="52349" y="0"/>
                  </a:lnTo>
                  <a:lnTo>
                    <a:pt x="31975" y="4112"/>
                  </a:lnTo>
                  <a:lnTo>
                    <a:pt x="15335" y="15328"/>
                  </a:lnTo>
                  <a:lnTo>
                    <a:pt x="4114" y="31964"/>
                  </a:lnTo>
                  <a:lnTo>
                    <a:pt x="0" y="52336"/>
                  </a:lnTo>
                  <a:lnTo>
                    <a:pt x="0" y="867460"/>
                  </a:lnTo>
                  <a:lnTo>
                    <a:pt x="1360665" y="867460"/>
                  </a:lnTo>
                  <a:lnTo>
                    <a:pt x="1360665" y="52336"/>
                  </a:lnTo>
                  <a:lnTo>
                    <a:pt x="1356552" y="31964"/>
                  </a:lnTo>
                  <a:lnTo>
                    <a:pt x="1345336" y="15328"/>
                  </a:lnTo>
                  <a:lnTo>
                    <a:pt x="1328700" y="4112"/>
                  </a:lnTo>
                  <a:lnTo>
                    <a:pt x="1308328" y="0"/>
                  </a:lnTo>
                  <a:close/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4898781" y="3924484"/>
              <a:ext cx="254635" cy="0"/>
            </a:xfrm>
            <a:custGeom>
              <a:avLst/>
              <a:gdLst/>
              <a:ahLst/>
              <a:cxnLst/>
              <a:rect l="l" t="t" r="r" b="b"/>
              <a:pathLst>
                <a:path w="254635">
                  <a:moveTo>
                    <a:pt x="0" y="0"/>
                  </a:moveTo>
                  <a:lnTo>
                    <a:pt x="254177" y="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5014210" y="4048072"/>
              <a:ext cx="95885" cy="0"/>
            </a:xfrm>
            <a:custGeom>
              <a:avLst/>
              <a:gdLst/>
              <a:ahLst/>
              <a:cxnLst/>
              <a:rect l="l" t="t" r="r" b="b"/>
              <a:pathLst>
                <a:path w="95885">
                  <a:moveTo>
                    <a:pt x="0" y="0"/>
                  </a:moveTo>
                  <a:lnTo>
                    <a:pt x="95605" y="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4898781" y="4161040"/>
              <a:ext cx="254635" cy="0"/>
            </a:xfrm>
            <a:custGeom>
              <a:avLst/>
              <a:gdLst/>
              <a:ahLst/>
              <a:cxnLst/>
              <a:rect l="l" t="t" r="r" b="b"/>
              <a:pathLst>
                <a:path w="254635">
                  <a:moveTo>
                    <a:pt x="0" y="0"/>
                  </a:moveTo>
                  <a:lnTo>
                    <a:pt x="254177" y="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4898781" y="4419102"/>
              <a:ext cx="254635" cy="0"/>
            </a:xfrm>
            <a:custGeom>
              <a:avLst/>
              <a:gdLst/>
              <a:ahLst/>
              <a:cxnLst/>
              <a:rect l="l" t="t" r="r" b="b"/>
              <a:pathLst>
                <a:path w="254635">
                  <a:moveTo>
                    <a:pt x="0" y="0"/>
                  </a:moveTo>
                  <a:lnTo>
                    <a:pt x="254177" y="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5014210" y="4284629"/>
              <a:ext cx="95885" cy="0"/>
            </a:xfrm>
            <a:custGeom>
              <a:avLst/>
              <a:gdLst/>
              <a:ahLst/>
              <a:cxnLst/>
              <a:rect l="l" t="t" r="r" b="b"/>
              <a:pathLst>
                <a:path w="95885">
                  <a:moveTo>
                    <a:pt x="0" y="0"/>
                  </a:moveTo>
                  <a:lnTo>
                    <a:pt x="95605" y="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3823784" y="4512123"/>
              <a:ext cx="1607185" cy="196215"/>
            </a:xfrm>
            <a:custGeom>
              <a:avLst/>
              <a:gdLst/>
              <a:ahLst/>
              <a:cxnLst/>
              <a:rect l="l" t="t" r="r" b="b"/>
              <a:pathLst>
                <a:path w="1607185" h="196214">
                  <a:moveTo>
                    <a:pt x="1548828" y="195872"/>
                  </a:moveTo>
                  <a:lnTo>
                    <a:pt x="57848" y="195872"/>
                  </a:lnTo>
                  <a:lnTo>
                    <a:pt x="35329" y="191326"/>
                  </a:lnTo>
                  <a:lnTo>
                    <a:pt x="16941" y="178931"/>
                  </a:lnTo>
                  <a:lnTo>
                    <a:pt x="4545" y="160548"/>
                  </a:lnTo>
                  <a:lnTo>
                    <a:pt x="0" y="138036"/>
                  </a:lnTo>
                  <a:lnTo>
                    <a:pt x="0" y="57835"/>
                  </a:lnTo>
                  <a:lnTo>
                    <a:pt x="4545" y="35324"/>
                  </a:lnTo>
                  <a:lnTo>
                    <a:pt x="16941" y="16940"/>
                  </a:lnTo>
                  <a:lnTo>
                    <a:pt x="35329" y="4545"/>
                  </a:lnTo>
                  <a:lnTo>
                    <a:pt x="57848" y="0"/>
                  </a:lnTo>
                  <a:lnTo>
                    <a:pt x="1548828" y="0"/>
                  </a:lnTo>
                  <a:lnTo>
                    <a:pt x="1571347" y="4545"/>
                  </a:lnTo>
                  <a:lnTo>
                    <a:pt x="1589735" y="16940"/>
                  </a:lnTo>
                  <a:lnTo>
                    <a:pt x="1602131" y="35324"/>
                  </a:lnTo>
                  <a:lnTo>
                    <a:pt x="1606677" y="57835"/>
                  </a:lnTo>
                  <a:lnTo>
                    <a:pt x="1606677" y="138036"/>
                  </a:lnTo>
                  <a:lnTo>
                    <a:pt x="1602131" y="160548"/>
                  </a:lnTo>
                  <a:lnTo>
                    <a:pt x="1589735" y="178931"/>
                  </a:lnTo>
                  <a:lnTo>
                    <a:pt x="1571347" y="191326"/>
                  </a:lnTo>
                  <a:lnTo>
                    <a:pt x="1548828" y="195872"/>
                  </a:lnTo>
                  <a:close/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3958647" y="3750367"/>
              <a:ext cx="1254760" cy="0"/>
            </a:xfrm>
            <a:custGeom>
              <a:avLst/>
              <a:gdLst/>
              <a:ahLst/>
              <a:cxnLst/>
              <a:rect l="l" t="t" r="r" b="b"/>
              <a:pathLst>
                <a:path w="1254760">
                  <a:moveTo>
                    <a:pt x="0" y="0"/>
                  </a:moveTo>
                  <a:lnTo>
                    <a:pt x="1254163" y="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4529179" y="4579743"/>
              <a:ext cx="204470" cy="0"/>
            </a:xfrm>
            <a:custGeom>
              <a:avLst/>
              <a:gdLst/>
              <a:ahLst/>
              <a:cxnLst/>
              <a:rect l="l" t="t" r="r" b="b"/>
              <a:pathLst>
                <a:path w="204470">
                  <a:moveTo>
                    <a:pt x="0" y="0"/>
                  </a:moveTo>
                  <a:lnTo>
                    <a:pt x="204038" y="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object 15"/>
            <p:cNvSpPr/>
            <p:nvPr/>
          </p:nvSpPr>
          <p:spPr>
            <a:xfrm>
              <a:off x="4136679" y="3853935"/>
              <a:ext cx="584835" cy="584200"/>
            </a:xfrm>
            <a:custGeom>
              <a:avLst/>
              <a:gdLst/>
              <a:ahLst/>
              <a:cxnLst/>
              <a:rect l="l" t="t" r="r" b="b"/>
              <a:pathLst>
                <a:path w="584835" h="584200">
                  <a:moveTo>
                    <a:pt x="200348" y="477520"/>
                  </a:moveTo>
                  <a:lnTo>
                    <a:pt x="147840" y="477520"/>
                  </a:lnTo>
                  <a:lnTo>
                    <a:pt x="150367" y="480060"/>
                  </a:lnTo>
                  <a:lnTo>
                    <a:pt x="155681" y="482600"/>
                  </a:lnTo>
                  <a:lnTo>
                    <a:pt x="161396" y="486410"/>
                  </a:lnTo>
                  <a:lnTo>
                    <a:pt x="165346" y="490220"/>
                  </a:lnTo>
                  <a:lnTo>
                    <a:pt x="165366" y="499110"/>
                  </a:lnTo>
                  <a:lnTo>
                    <a:pt x="163144" y="506730"/>
                  </a:lnTo>
                  <a:lnTo>
                    <a:pt x="161058" y="515620"/>
                  </a:lnTo>
                  <a:lnTo>
                    <a:pt x="159090" y="524510"/>
                  </a:lnTo>
                  <a:lnTo>
                    <a:pt x="157225" y="533400"/>
                  </a:lnTo>
                  <a:lnTo>
                    <a:pt x="156293" y="542290"/>
                  </a:lnTo>
                  <a:lnTo>
                    <a:pt x="158422" y="549910"/>
                  </a:lnTo>
                  <a:lnTo>
                    <a:pt x="163862" y="554990"/>
                  </a:lnTo>
                  <a:lnTo>
                    <a:pt x="172859" y="557530"/>
                  </a:lnTo>
                  <a:lnTo>
                    <a:pt x="227161" y="571500"/>
                  </a:lnTo>
                  <a:lnTo>
                    <a:pt x="281558" y="584200"/>
                  </a:lnTo>
                  <a:lnTo>
                    <a:pt x="290700" y="584200"/>
                  </a:lnTo>
                  <a:lnTo>
                    <a:pt x="297587" y="582930"/>
                  </a:lnTo>
                  <a:lnTo>
                    <a:pt x="302591" y="577850"/>
                  </a:lnTo>
                  <a:lnTo>
                    <a:pt x="306082" y="568960"/>
                  </a:lnTo>
                  <a:lnTo>
                    <a:pt x="308345" y="560070"/>
                  </a:lnTo>
                  <a:lnTo>
                    <a:pt x="310516" y="552450"/>
                  </a:lnTo>
                  <a:lnTo>
                    <a:pt x="311366" y="548640"/>
                  </a:lnTo>
                  <a:lnTo>
                    <a:pt x="277507" y="548640"/>
                  </a:lnTo>
                  <a:lnTo>
                    <a:pt x="191782" y="528320"/>
                  </a:lnTo>
                  <a:lnTo>
                    <a:pt x="193912" y="519430"/>
                  </a:lnTo>
                  <a:lnTo>
                    <a:pt x="196010" y="510540"/>
                  </a:lnTo>
                  <a:lnTo>
                    <a:pt x="198181" y="500380"/>
                  </a:lnTo>
                  <a:lnTo>
                    <a:pt x="200532" y="491490"/>
                  </a:lnTo>
                  <a:lnTo>
                    <a:pt x="201630" y="483870"/>
                  </a:lnTo>
                  <a:lnTo>
                    <a:pt x="200348" y="477520"/>
                  </a:lnTo>
                  <a:close/>
                </a:path>
                <a:path w="584835" h="584200">
                  <a:moveTo>
                    <a:pt x="382498" y="523240"/>
                  </a:moveTo>
                  <a:lnTo>
                    <a:pt x="344262" y="523240"/>
                  </a:lnTo>
                  <a:lnTo>
                    <a:pt x="348881" y="529590"/>
                  </a:lnTo>
                  <a:lnTo>
                    <a:pt x="353116" y="537210"/>
                  </a:lnTo>
                  <a:lnTo>
                    <a:pt x="379185" y="570230"/>
                  </a:lnTo>
                  <a:lnTo>
                    <a:pt x="386045" y="570230"/>
                  </a:lnTo>
                  <a:lnTo>
                    <a:pt x="394080" y="566420"/>
                  </a:lnTo>
                  <a:lnTo>
                    <a:pt x="452896" y="529590"/>
                  </a:lnTo>
                  <a:lnTo>
                    <a:pt x="386206" y="529590"/>
                  </a:lnTo>
                  <a:lnTo>
                    <a:pt x="382498" y="523240"/>
                  </a:lnTo>
                  <a:close/>
                </a:path>
                <a:path w="584835" h="584200">
                  <a:moveTo>
                    <a:pt x="351713" y="487680"/>
                  </a:moveTo>
                  <a:lnTo>
                    <a:pt x="343915" y="488950"/>
                  </a:lnTo>
                  <a:lnTo>
                    <a:pt x="324696" y="491490"/>
                  </a:lnTo>
                  <a:lnTo>
                    <a:pt x="314971" y="494030"/>
                  </a:lnTo>
                  <a:lnTo>
                    <a:pt x="305180" y="494030"/>
                  </a:lnTo>
                  <a:lnTo>
                    <a:pt x="294398" y="495300"/>
                  </a:lnTo>
                  <a:lnTo>
                    <a:pt x="288416" y="500380"/>
                  </a:lnTo>
                  <a:lnTo>
                    <a:pt x="286257" y="511810"/>
                  </a:lnTo>
                  <a:lnTo>
                    <a:pt x="284265" y="520700"/>
                  </a:lnTo>
                  <a:lnTo>
                    <a:pt x="277507" y="548640"/>
                  </a:lnTo>
                  <a:lnTo>
                    <a:pt x="311366" y="548640"/>
                  </a:lnTo>
                  <a:lnTo>
                    <a:pt x="312499" y="543560"/>
                  </a:lnTo>
                  <a:lnTo>
                    <a:pt x="314197" y="534670"/>
                  </a:lnTo>
                  <a:lnTo>
                    <a:pt x="315607" y="525780"/>
                  </a:lnTo>
                  <a:lnTo>
                    <a:pt x="321690" y="525780"/>
                  </a:lnTo>
                  <a:lnTo>
                    <a:pt x="327926" y="524510"/>
                  </a:lnTo>
                  <a:lnTo>
                    <a:pt x="333467" y="524510"/>
                  </a:lnTo>
                  <a:lnTo>
                    <a:pt x="339018" y="523240"/>
                  </a:lnTo>
                  <a:lnTo>
                    <a:pt x="382498" y="523240"/>
                  </a:lnTo>
                  <a:lnTo>
                    <a:pt x="372855" y="506730"/>
                  </a:lnTo>
                  <a:lnTo>
                    <a:pt x="368172" y="499110"/>
                  </a:lnTo>
                  <a:lnTo>
                    <a:pt x="363675" y="492760"/>
                  </a:lnTo>
                  <a:lnTo>
                    <a:pt x="358244" y="488950"/>
                  </a:lnTo>
                  <a:lnTo>
                    <a:pt x="351713" y="487680"/>
                  </a:lnTo>
                  <a:close/>
                </a:path>
                <a:path w="584835" h="584200">
                  <a:moveTo>
                    <a:pt x="484342" y="383540"/>
                  </a:moveTo>
                  <a:lnTo>
                    <a:pt x="477805" y="384810"/>
                  </a:lnTo>
                  <a:lnTo>
                    <a:pt x="472174" y="388620"/>
                  </a:lnTo>
                  <a:lnTo>
                    <a:pt x="467232" y="394970"/>
                  </a:lnTo>
                  <a:lnTo>
                    <a:pt x="461652" y="403860"/>
                  </a:lnTo>
                  <a:lnTo>
                    <a:pt x="455791" y="411480"/>
                  </a:lnTo>
                  <a:lnTo>
                    <a:pt x="449714" y="419100"/>
                  </a:lnTo>
                  <a:lnTo>
                    <a:pt x="439927" y="433070"/>
                  </a:lnTo>
                  <a:lnTo>
                    <a:pt x="438424" y="439420"/>
                  </a:lnTo>
                  <a:lnTo>
                    <a:pt x="439038" y="444500"/>
                  </a:lnTo>
                  <a:lnTo>
                    <a:pt x="441832" y="450850"/>
                  </a:lnTo>
                  <a:lnTo>
                    <a:pt x="447184" y="458470"/>
                  </a:lnTo>
                  <a:lnTo>
                    <a:pt x="452507" y="467360"/>
                  </a:lnTo>
                  <a:lnTo>
                    <a:pt x="462800" y="482600"/>
                  </a:lnTo>
                  <a:lnTo>
                    <a:pt x="443665" y="494030"/>
                  </a:lnTo>
                  <a:lnTo>
                    <a:pt x="424737" y="506730"/>
                  </a:lnTo>
                  <a:lnTo>
                    <a:pt x="386206" y="529590"/>
                  </a:lnTo>
                  <a:lnTo>
                    <a:pt x="452896" y="529590"/>
                  </a:lnTo>
                  <a:lnTo>
                    <a:pt x="467082" y="520700"/>
                  </a:lnTo>
                  <a:lnTo>
                    <a:pt x="491375" y="506730"/>
                  </a:lnTo>
                  <a:lnTo>
                    <a:pt x="498185" y="500380"/>
                  </a:lnTo>
                  <a:lnTo>
                    <a:pt x="501375" y="494030"/>
                  </a:lnTo>
                  <a:lnTo>
                    <a:pt x="501085" y="487680"/>
                  </a:lnTo>
                  <a:lnTo>
                    <a:pt x="497458" y="478790"/>
                  </a:lnTo>
                  <a:lnTo>
                    <a:pt x="492835" y="471170"/>
                  </a:lnTo>
                  <a:lnTo>
                    <a:pt x="488083" y="464820"/>
                  </a:lnTo>
                  <a:lnTo>
                    <a:pt x="483450" y="457200"/>
                  </a:lnTo>
                  <a:lnTo>
                    <a:pt x="479183" y="448310"/>
                  </a:lnTo>
                  <a:lnTo>
                    <a:pt x="477392" y="445770"/>
                  </a:lnTo>
                  <a:lnTo>
                    <a:pt x="477773" y="438150"/>
                  </a:lnTo>
                  <a:lnTo>
                    <a:pt x="480199" y="435610"/>
                  </a:lnTo>
                  <a:lnTo>
                    <a:pt x="483454" y="429260"/>
                  </a:lnTo>
                  <a:lnTo>
                    <a:pt x="486656" y="424180"/>
                  </a:lnTo>
                  <a:lnTo>
                    <a:pt x="491360" y="420370"/>
                  </a:lnTo>
                  <a:lnTo>
                    <a:pt x="555134" y="420370"/>
                  </a:lnTo>
                  <a:lnTo>
                    <a:pt x="557783" y="414020"/>
                  </a:lnTo>
                  <a:lnTo>
                    <a:pt x="562550" y="393700"/>
                  </a:lnTo>
                  <a:lnTo>
                    <a:pt x="527697" y="393700"/>
                  </a:lnTo>
                  <a:lnTo>
                    <a:pt x="518672" y="392430"/>
                  </a:lnTo>
                  <a:lnTo>
                    <a:pt x="491997" y="384810"/>
                  </a:lnTo>
                  <a:lnTo>
                    <a:pt x="484342" y="383540"/>
                  </a:lnTo>
                  <a:close/>
                </a:path>
                <a:path w="584835" h="584200">
                  <a:moveTo>
                    <a:pt x="48140" y="156210"/>
                  </a:moveTo>
                  <a:lnTo>
                    <a:pt x="41505" y="157480"/>
                  </a:lnTo>
                  <a:lnTo>
                    <a:pt x="35396" y="158750"/>
                  </a:lnTo>
                  <a:lnTo>
                    <a:pt x="29857" y="163830"/>
                  </a:lnTo>
                  <a:lnTo>
                    <a:pt x="22406" y="195580"/>
                  </a:lnTo>
                  <a:lnTo>
                    <a:pt x="7451" y="259080"/>
                  </a:lnTo>
                  <a:lnTo>
                    <a:pt x="0" y="289560"/>
                  </a:lnTo>
                  <a:lnTo>
                    <a:pt x="2827" y="297180"/>
                  </a:lnTo>
                  <a:lnTo>
                    <a:pt x="7192" y="300990"/>
                  </a:lnTo>
                  <a:lnTo>
                    <a:pt x="12917" y="304800"/>
                  </a:lnTo>
                  <a:lnTo>
                    <a:pt x="19824" y="307340"/>
                  </a:lnTo>
                  <a:lnTo>
                    <a:pt x="26923" y="308610"/>
                  </a:lnTo>
                  <a:lnTo>
                    <a:pt x="33781" y="311150"/>
                  </a:lnTo>
                  <a:lnTo>
                    <a:pt x="40906" y="312420"/>
                  </a:lnTo>
                  <a:lnTo>
                    <a:pt x="49971" y="313690"/>
                  </a:lnTo>
                  <a:lnTo>
                    <a:pt x="56475" y="317500"/>
                  </a:lnTo>
                  <a:lnTo>
                    <a:pt x="60528" y="323850"/>
                  </a:lnTo>
                  <a:lnTo>
                    <a:pt x="62242" y="334010"/>
                  </a:lnTo>
                  <a:lnTo>
                    <a:pt x="62750" y="341630"/>
                  </a:lnTo>
                  <a:lnTo>
                    <a:pt x="62242" y="346710"/>
                  </a:lnTo>
                  <a:lnTo>
                    <a:pt x="54990" y="350520"/>
                  </a:lnTo>
                  <a:lnTo>
                    <a:pt x="47274" y="354330"/>
                  </a:lnTo>
                  <a:lnTo>
                    <a:pt x="39697" y="359410"/>
                  </a:lnTo>
                  <a:lnTo>
                    <a:pt x="16049" y="386080"/>
                  </a:lnTo>
                  <a:lnTo>
                    <a:pt x="18922" y="392430"/>
                  </a:lnTo>
                  <a:lnTo>
                    <a:pt x="49777" y="443230"/>
                  </a:lnTo>
                  <a:lnTo>
                    <a:pt x="65310" y="467360"/>
                  </a:lnTo>
                  <a:lnTo>
                    <a:pt x="80898" y="492760"/>
                  </a:lnTo>
                  <a:lnTo>
                    <a:pt x="85776" y="499110"/>
                  </a:lnTo>
                  <a:lnTo>
                    <a:pt x="91525" y="501650"/>
                  </a:lnTo>
                  <a:lnTo>
                    <a:pt x="97965" y="501650"/>
                  </a:lnTo>
                  <a:lnTo>
                    <a:pt x="104914" y="499110"/>
                  </a:lnTo>
                  <a:lnTo>
                    <a:pt x="129262" y="483870"/>
                  </a:lnTo>
                  <a:lnTo>
                    <a:pt x="137540" y="478790"/>
                  </a:lnTo>
                  <a:lnTo>
                    <a:pt x="140982" y="477520"/>
                  </a:lnTo>
                  <a:lnTo>
                    <a:pt x="200348" y="477520"/>
                  </a:lnTo>
                  <a:lnTo>
                    <a:pt x="196686" y="472440"/>
                  </a:lnTo>
                  <a:lnTo>
                    <a:pt x="190639" y="467360"/>
                  </a:lnTo>
                  <a:lnTo>
                    <a:pt x="184676" y="463550"/>
                  </a:lnTo>
                  <a:lnTo>
                    <a:pt x="102742" y="463550"/>
                  </a:lnTo>
                  <a:lnTo>
                    <a:pt x="90880" y="443230"/>
                  </a:lnTo>
                  <a:lnTo>
                    <a:pt x="55498" y="386080"/>
                  </a:lnTo>
                  <a:lnTo>
                    <a:pt x="88264" y="367030"/>
                  </a:lnTo>
                  <a:lnTo>
                    <a:pt x="93757" y="363220"/>
                  </a:lnTo>
                  <a:lnTo>
                    <a:pt x="97113" y="358140"/>
                  </a:lnTo>
                  <a:lnTo>
                    <a:pt x="98398" y="351790"/>
                  </a:lnTo>
                  <a:lnTo>
                    <a:pt x="97675" y="345440"/>
                  </a:lnTo>
                  <a:lnTo>
                    <a:pt x="95714" y="335280"/>
                  </a:lnTo>
                  <a:lnTo>
                    <a:pt x="92455" y="313690"/>
                  </a:lnTo>
                  <a:lnTo>
                    <a:pt x="57419" y="281940"/>
                  </a:lnTo>
                  <a:lnTo>
                    <a:pt x="37591" y="278130"/>
                  </a:lnTo>
                  <a:lnTo>
                    <a:pt x="47678" y="234950"/>
                  </a:lnTo>
                  <a:lnTo>
                    <a:pt x="52801" y="213360"/>
                  </a:lnTo>
                  <a:lnTo>
                    <a:pt x="58051" y="191770"/>
                  </a:lnTo>
                  <a:lnTo>
                    <a:pt x="117914" y="191770"/>
                  </a:lnTo>
                  <a:lnTo>
                    <a:pt x="118884" y="190500"/>
                  </a:lnTo>
                  <a:lnTo>
                    <a:pt x="124256" y="182880"/>
                  </a:lnTo>
                  <a:lnTo>
                    <a:pt x="129895" y="173990"/>
                  </a:lnTo>
                  <a:lnTo>
                    <a:pt x="135772" y="166370"/>
                  </a:lnTo>
                  <a:lnTo>
                    <a:pt x="136786" y="165100"/>
                  </a:lnTo>
                  <a:lnTo>
                    <a:pt x="87248" y="165100"/>
                  </a:lnTo>
                  <a:lnTo>
                    <a:pt x="79303" y="163830"/>
                  </a:lnTo>
                  <a:lnTo>
                    <a:pt x="63274" y="160020"/>
                  </a:lnTo>
                  <a:lnTo>
                    <a:pt x="55257" y="157480"/>
                  </a:lnTo>
                  <a:lnTo>
                    <a:pt x="48140" y="156210"/>
                  </a:lnTo>
                  <a:close/>
                </a:path>
                <a:path w="584835" h="584200">
                  <a:moveTo>
                    <a:pt x="146330" y="438150"/>
                  </a:moveTo>
                  <a:lnTo>
                    <a:pt x="139527" y="439420"/>
                  </a:lnTo>
                  <a:lnTo>
                    <a:pt x="132473" y="443230"/>
                  </a:lnTo>
                  <a:lnTo>
                    <a:pt x="117370" y="453390"/>
                  </a:lnTo>
                  <a:lnTo>
                    <a:pt x="102742" y="463550"/>
                  </a:lnTo>
                  <a:lnTo>
                    <a:pt x="184676" y="463550"/>
                  </a:lnTo>
                  <a:lnTo>
                    <a:pt x="182688" y="462280"/>
                  </a:lnTo>
                  <a:lnTo>
                    <a:pt x="174885" y="457200"/>
                  </a:lnTo>
                  <a:lnTo>
                    <a:pt x="167272" y="450850"/>
                  </a:lnTo>
                  <a:lnTo>
                    <a:pt x="159892" y="444500"/>
                  </a:lnTo>
                  <a:lnTo>
                    <a:pt x="153060" y="440690"/>
                  </a:lnTo>
                  <a:lnTo>
                    <a:pt x="146330" y="438150"/>
                  </a:lnTo>
                  <a:close/>
                </a:path>
                <a:path w="584835" h="584200">
                  <a:moveTo>
                    <a:pt x="555134" y="420370"/>
                  </a:moveTo>
                  <a:lnTo>
                    <a:pt x="499122" y="420370"/>
                  </a:lnTo>
                  <a:lnTo>
                    <a:pt x="516356" y="425450"/>
                  </a:lnTo>
                  <a:lnTo>
                    <a:pt x="525047" y="426720"/>
                  </a:lnTo>
                  <a:lnTo>
                    <a:pt x="533780" y="429260"/>
                  </a:lnTo>
                  <a:lnTo>
                    <a:pt x="542960" y="429260"/>
                  </a:lnTo>
                  <a:lnTo>
                    <a:pt x="549782" y="427990"/>
                  </a:lnTo>
                  <a:lnTo>
                    <a:pt x="554605" y="421640"/>
                  </a:lnTo>
                  <a:lnTo>
                    <a:pt x="555134" y="420370"/>
                  </a:lnTo>
                  <a:close/>
                </a:path>
                <a:path w="584835" h="584200">
                  <a:moveTo>
                    <a:pt x="523920" y="123190"/>
                  </a:moveTo>
                  <a:lnTo>
                    <a:pt x="482866" y="123190"/>
                  </a:lnTo>
                  <a:lnTo>
                    <a:pt x="505863" y="161290"/>
                  </a:lnTo>
                  <a:lnTo>
                    <a:pt x="517592" y="180340"/>
                  </a:lnTo>
                  <a:lnTo>
                    <a:pt x="529716" y="199390"/>
                  </a:lnTo>
                  <a:lnTo>
                    <a:pt x="515069" y="208280"/>
                  </a:lnTo>
                  <a:lnTo>
                    <a:pt x="507130" y="213360"/>
                  </a:lnTo>
                  <a:lnTo>
                    <a:pt x="498982" y="217170"/>
                  </a:lnTo>
                  <a:lnTo>
                    <a:pt x="492820" y="222250"/>
                  </a:lnTo>
                  <a:lnTo>
                    <a:pt x="488986" y="227330"/>
                  </a:lnTo>
                  <a:lnTo>
                    <a:pt x="487483" y="233680"/>
                  </a:lnTo>
                  <a:lnTo>
                    <a:pt x="488314" y="241300"/>
                  </a:lnTo>
                  <a:lnTo>
                    <a:pt x="490332" y="251460"/>
                  </a:lnTo>
                  <a:lnTo>
                    <a:pt x="492034" y="261620"/>
                  </a:lnTo>
                  <a:lnTo>
                    <a:pt x="493496" y="271780"/>
                  </a:lnTo>
                  <a:lnTo>
                    <a:pt x="494791" y="281940"/>
                  </a:lnTo>
                  <a:lnTo>
                    <a:pt x="495947" y="292100"/>
                  </a:lnTo>
                  <a:lnTo>
                    <a:pt x="500506" y="297180"/>
                  </a:lnTo>
                  <a:lnTo>
                    <a:pt x="510031" y="299720"/>
                  </a:lnTo>
                  <a:lnTo>
                    <a:pt x="519289" y="300990"/>
                  </a:lnTo>
                  <a:lnTo>
                    <a:pt x="548017" y="308610"/>
                  </a:lnTo>
                  <a:lnTo>
                    <a:pt x="537948" y="350520"/>
                  </a:lnTo>
                  <a:lnTo>
                    <a:pt x="527697" y="393700"/>
                  </a:lnTo>
                  <a:lnTo>
                    <a:pt x="562550" y="393700"/>
                  </a:lnTo>
                  <a:lnTo>
                    <a:pt x="564337" y="386080"/>
                  </a:lnTo>
                  <a:lnTo>
                    <a:pt x="570838" y="359410"/>
                  </a:lnTo>
                  <a:lnTo>
                    <a:pt x="577288" y="331470"/>
                  </a:lnTo>
                  <a:lnTo>
                    <a:pt x="583691" y="304800"/>
                  </a:lnTo>
                  <a:lnTo>
                    <a:pt x="584727" y="295910"/>
                  </a:lnTo>
                  <a:lnTo>
                    <a:pt x="551724" y="275590"/>
                  </a:lnTo>
                  <a:lnTo>
                    <a:pt x="543362" y="273050"/>
                  </a:lnTo>
                  <a:lnTo>
                    <a:pt x="534923" y="271780"/>
                  </a:lnTo>
                  <a:lnTo>
                    <a:pt x="527557" y="270510"/>
                  </a:lnTo>
                  <a:lnTo>
                    <a:pt x="524776" y="266700"/>
                  </a:lnTo>
                  <a:lnTo>
                    <a:pt x="525017" y="259080"/>
                  </a:lnTo>
                  <a:lnTo>
                    <a:pt x="524164" y="254000"/>
                  </a:lnTo>
                  <a:lnTo>
                    <a:pt x="522847" y="247650"/>
                  </a:lnTo>
                  <a:lnTo>
                    <a:pt x="523791" y="241300"/>
                  </a:lnTo>
                  <a:lnTo>
                    <a:pt x="529716" y="236220"/>
                  </a:lnTo>
                  <a:lnTo>
                    <a:pt x="537574" y="232410"/>
                  </a:lnTo>
                  <a:lnTo>
                    <a:pt x="545190" y="227330"/>
                  </a:lnTo>
                  <a:lnTo>
                    <a:pt x="552660" y="223520"/>
                  </a:lnTo>
                  <a:lnTo>
                    <a:pt x="560082" y="218440"/>
                  </a:lnTo>
                  <a:lnTo>
                    <a:pt x="566583" y="212090"/>
                  </a:lnTo>
                  <a:lnTo>
                    <a:pt x="569744" y="207010"/>
                  </a:lnTo>
                  <a:lnTo>
                    <a:pt x="569594" y="199390"/>
                  </a:lnTo>
                  <a:lnTo>
                    <a:pt x="566165" y="191770"/>
                  </a:lnTo>
                  <a:lnTo>
                    <a:pt x="551169" y="167640"/>
                  </a:lnTo>
                  <a:lnTo>
                    <a:pt x="536073" y="143510"/>
                  </a:lnTo>
                  <a:lnTo>
                    <a:pt x="523920" y="123190"/>
                  </a:lnTo>
                  <a:close/>
                </a:path>
                <a:path w="584835" h="584200">
                  <a:moveTo>
                    <a:pt x="117914" y="191770"/>
                  </a:moveTo>
                  <a:lnTo>
                    <a:pt x="58051" y="191770"/>
                  </a:lnTo>
                  <a:lnTo>
                    <a:pt x="76165" y="195580"/>
                  </a:lnTo>
                  <a:lnTo>
                    <a:pt x="94373" y="200660"/>
                  </a:lnTo>
                  <a:lnTo>
                    <a:pt x="102005" y="201930"/>
                  </a:lnTo>
                  <a:lnTo>
                    <a:pt x="108481" y="200660"/>
                  </a:lnTo>
                  <a:lnTo>
                    <a:pt x="114031" y="196850"/>
                  </a:lnTo>
                  <a:lnTo>
                    <a:pt x="117914" y="191770"/>
                  </a:lnTo>
                  <a:close/>
                </a:path>
                <a:path w="584835" h="584200">
                  <a:moveTo>
                    <a:pt x="206719" y="16510"/>
                  </a:moveTo>
                  <a:lnTo>
                    <a:pt x="200345" y="16510"/>
                  </a:lnTo>
                  <a:lnTo>
                    <a:pt x="193433" y="19050"/>
                  </a:lnTo>
                  <a:lnTo>
                    <a:pt x="118024" y="64770"/>
                  </a:lnTo>
                  <a:lnTo>
                    <a:pt x="92976" y="81280"/>
                  </a:lnTo>
                  <a:lnTo>
                    <a:pt x="87245" y="86360"/>
                  </a:lnTo>
                  <a:lnTo>
                    <a:pt x="84466" y="91440"/>
                  </a:lnTo>
                  <a:lnTo>
                    <a:pt x="84541" y="97790"/>
                  </a:lnTo>
                  <a:lnTo>
                    <a:pt x="87375" y="105410"/>
                  </a:lnTo>
                  <a:lnTo>
                    <a:pt x="92289" y="113030"/>
                  </a:lnTo>
                  <a:lnTo>
                    <a:pt x="97345" y="120650"/>
                  </a:lnTo>
                  <a:lnTo>
                    <a:pt x="102306" y="129540"/>
                  </a:lnTo>
                  <a:lnTo>
                    <a:pt x="106933" y="137160"/>
                  </a:lnTo>
                  <a:lnTo>
                    <a:pt x="108724" y="140970"/>
                  </a:lnTo>
                  <a:lnTo>
                    <a:pt x="108330" y="147320"/>
                  </a:lnTo>
                  <a:lnTo>
                    <a:pt x="106057" y="149860"/>
                  </a:lnTo>
                  <a:lnTo>
                    <a:pt x="102709" y="156210"/>
                  </a:lnTo>
                  <a:lnTo>
                    <a:pt x="99563" y="161290"/>
                  </a:lnTo>
                  <a:lnTo>
                    <a:pt x="94961" y="165100"/>
                  </a:lnTo>
                  <a:lnTo>
                    <a:pt x="136786" y="165100"/>
                  </a:lnTo>
                  <a:lnTo>
                    <a:pt x="141858" y="158750"/>
                  </a:lnTo>
                  <a:lnTo>
                    <a:pt x="145714" y="152400"/>
                  </a:lnTo>
                  <a:lnTo>
                    <a:pt x="147326" y="147320"/>
                  </a:lnTo>
                  <a:lnTo>
                    <a:pt x="146652" y="140970"/>
                  </a:lnTo>
                  <a:lnTo>
                    <a:pt x="143649" y="134620"/>
                  </a:lnTo>
                  <a:lnTo>
                    <a:pt x="138296" y="127000"/>
                  </a:lnTo>
                  <a:lnTo>
                    <a:pt x="122567" y="102870"/>
                  </a:lnTo>
                  <a:lnTo>
                    <a:pt x="141986" y="90170"/>
                  </a:lnTo>
                  <a:lnTo>
                    <a:pt x="180105" y="67310"/>
                  </a:lnTo>
                  <a:lnTo>
                    <a:pt x="199516" y="55880"/>
                  </a:lnTo>
                  <a:lnTo>
                    <a:pt x="236277" y="55880"/>
                  </a:lnTo>
                  <a:lnTo>
                    <a:pt x="231045" y="46990"/>
                  </a:lnTo>
                  <a:lnTo>
                    <a:pt x="226610" y="39370"/>
                  </a:lnTo>
                  <a:lnTo>
                    <a:pt x="222031" y="31750"/>
                  </a:lnTo>
                  <a:lnTo>
                    <a:pt x="217423" y="25400"/>
                  </a:lnTo>
                  <a:lnTo>
                    <a:pt x="212448" y="19050"/>
                  </a:lnTo>
                  <a:lnTo>
                    <a:pt x="206719" y="16510"/>
                  </a:lnTo>
                  <a:close/>
                </a:path>
                <a:path w="584835" h="584200">
                  <a:moveTo>
                    <a:pt x="427566" y="38100"/>
                  </a:moveTo>
                  <a:lnTo>
                    <a:pt x="308241" y="38100"/>
                  </a:lnTo>
                  <a:lnTo>
                    <a:pt x="393966" y="58420"/>
                  </a:lnTo>
                  <a:lnTo>
                    <a:pt x="389855" y="76200"/>
                  </a:lnTo>
                  <a:lnTo>
                    <a:pt x="387733" y="85090"/>
                  </a:lnTo>
                  <a:lnTo>
                    <a:pt x="385457" y="93980"/>
                  </a:lnTo>
                  <a:lnTo>
                    <a:pt x="384223" y="101600"/>
                  </a:lnTo>
                  <a:lnTo>
                    <a:pt x="385394" y="107950"/>
                  </a:lnTo>
                  <a:lnTo>
                    <a:pt x="389136" y="114300"/>
                  </a:lnTo>
                  <a:lnTo>
                    <a:pt x="395617" y="119380"/>
                  </a:lnTo>
                  <a:lnTo>
                    <a:pt x="403329" y="124460"/>
                  </a:lnTo>
                  <a:lnTo>
                    <a:pt x="410837" y="129540"/>
                  </a:lnTo>
                  <a:lnTo>
                    <a:pt x="418133" y="134620"/>
                  </a:lnTo>
                  <a:lnTo>
                    <a:pt x="425208" y="140970"/>
                  </a:lnTo>
                  <a:lnTo>
                    <a:pt x="432331" y="144780"/>
                  </a:lnTo>
                  <a:lnTo>
                    <a:pt x="439362" y="147320"/>
                  </a:lnTo>
                  <a:lnTo>
                    <a:pt x="446489" y="146050"/>
                  </a:lnTo>
                  <a:lnTo>
                    <a:pt x="453897" y="142240"/>
                  </a:lnTo>
                  <a:lnTo>
                    <a:pt x="468672" y="132080"/>
                  </a:lnTo>
                  <a:lnTo>
                    <a:pt x="482866" y="123190"/>
                  </a:lnTo>
                  <a:lnTo>
                    <a:pt x="523920" y="123190"/>
                  </a:lnTo>
                  <a:lnTo>
                    <a:pt x="520881" y="118110"/>
                  </a:lnTo>
                  <a:lnTo>
                    <a:pt x="514447" y="107950"/>
                  </a:lnTo>
                  <a:lnTo>
                    <a:pt x="442293" y="107950"/>
                  </a:lnTo>
                  <a:lnTo>
                    <a:pt x="435679" y="106680"/>
                  </a:lnTo>
                  <a:lnTo>
                    <a:pt x="428624" y="102870"/>
                  </a:lnTo>
                  <a:lnTo>
                    <a:pt x="420750" y="96520"/>
                  </a:lnTo>
                  <a:lnTo>
                    <a:pt x="418591" y="91440"/>
                  </a:lnTo>
                  <a:lnTo>
                    <a:pt x="421525" y="82550"/>
                  </a:lnTo>
                  <a:lnTo>
                    <a:pt x="423447" y="76200"/>
                  </a:lnTo>
                  <a:lnTo>
                    <a:pt x="425029" y="68580"/>
                  </a:lnTo>
                  <a:lnTo>
                    <a:pt x="426542" y="62230"/>
                  </a:lnTo>
                  <a:lnTo>
                    <a:pt x="428256" y="55880"/>
                  </a:lnTo>
                  <a:lnTo>
                    <a:pt x="429495" y="48260"/>
                  </a:lnTo>
                  <a:lnTo>
                    <a:pt x="429029" y="41910"/>
                  </a:lnTo>
                  <a:lnTo>
                    <a:pt x="427566" y="38100"/>
                  </a:lnTo>
                  <a:close/>
                </a:path>
                <a:path w="584835" h="584200">
                  <a:moveTo>
                    <a:pt x="494307" y="83820"/>
                  </a:moveTo>
                  <a:lnTo>
                    <a:pt x="456056" y="102870"/>
                  </a:lnTo>
                  <a:lnTo>
                    <a:pt x="448931" y="107950"/>
                  </a:lnTo>
                  <a:lnTo>
                    <a:pt x="514447" y="107950"/>
                  </a:lnTo>
                  <a:lnTo>
                    <a:pt x="505599" y="93980"/>
                  </a:lnTo>
                  <a:lnTo>
                    <a:pt x="500210" y="87630"/>
                  </a:lnTo>
                  <a:lnTo>
                    <a:pt x="494307" y="83820"/>
                  </a:lnTo>
                  <a:close/>
                </a:path>
                <a:path w="584835" h="584200">
                  <a:moveTo>
                    <a:pt x="236277" y="55880"/>
                  </a:moveTo>
                  <a:lnTo>
                    <a:pt x="199516" y="55880"/>
                  </a:lnTo>
                  <a:lnTo>
                    <a:pt x="217817" y="87630"/>
                  </a:lnTo>
                  <a:lnTo>
                    <a:pt x="222125" y="92710"/>
                  </a:lnTo>
                  <a:lnTo>
                    <a:pt x="227337" y="96520"/>
                  </a:lnTo>
                  <a:lnTo>
                    <a:pt x="233600" y="97790"/>
                  </a:lnTo>
                  <a:lnTo>
                    <a:pt x="241058" y="97790"/>
                  </a:lnTo>
                  <a:lnTo>
                    <a:pt x="250986" y="95250"/>
                  </a:lnTo>
                  <a:lnTo>
                    <a:pt x="291223" y="90170"/>
                  </a:lnTo>
                  <a:lnTo>
                    <a:pt x="297192" y="85090"/>
                  </a:lnTo>
                  <a:lnTo>
                    <a:pt x="299351" y="74930"/>
                  </a:lnTo>
                  <a:lnTo>
                    <a:pt x="301414" y="66040"/>
                  </a:lnTo>
                  <a:lnTo>
                    <a:pt x="302039" y="63500"/>
                  </a:lnTo>
                  <a:lnTo>
                    <a:pt x="243458" y="63500"/>
                  </a:lnTo>
                  <a:lnTo>
                    <a:pt x="239267" y="60960"/>
                  </a:lnTo>
                  <a:lnTo>
                    <a:pt x="236277" y="55880"/>
                  </a:lnTo>
                  <a:close/>
                </a:path>
                <a:path w="584835" h="584200">
                  <a:moveTo>
                    <a:pt x="295922" y="0"/>
                  </a:moveTo>
                  <a:lnTo>
                    <a:pt x="277367" y="27940"/>
                  </a:lnTo>
                  <a:lnTo>
                    <a:pt x="274573" y="34290"/>
                  </a:lnTo>
                  <a:lnTo>
                    <a:pt x="243458" y="63500"/>
                  </a:lnTo>
                  <a:lnTo>
                    <a:pt x="302039" y="63500"/>
                  </a:lnTo>
                  <a:lnTo>
                    <a:pt x="303601" y="57150"/>
                  </a:lnTo>
                  <a:lnTo>
                    <a:pt x="305886" y="46990"/>
                  </a:lnTo>
                  <a:lnTo>
                    <a:pt x="308241" y="38100"/>
                  </a:lnTo>
                  <a:lnTo>
                    <a:pt x="427566" y="38100"/>
                  </a:lnTo>
                  <a:lnTo>
                    <a:pt x="426590" y="35560"/>
                  </a:lnTo>
                  <a:lnTo>
                    <a:pt x="421906" y="30480"/>
                  </a:lnTo>
                  <a:lnTo>
                    <a:pt x="295922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4174277" y="3890919"/>
              <a:ext cx="510540" cy="511175"/>
            </a:xfrm>
            <a:custGeom>
              <a:avLst/>
              <a:gdLst/>
              <a:ahLst/>
              <a:cxnLst/>
              <a:rect l="l" t="t" r="r" b="b"/>
              <a:pathLst>
                <a:path w="510539" h="511175">
                  <a:moveTo>
                    <a:pt x="400936" y="401034"/>
                  </a:moveTo>
                  <a:lnTo>
                    <a:pt x="108727" y="401034"/>
                  </a:lnTo>
                  <a:lnTo>
                    <a:pt x="115460" y="402744"/>
                  </a:lnTo>
                  <a:lnTo>
                    <a:pt x="122300" y="407288"/>
                  </a:lnTo>
                  <a:lnTo>
                    <a:pt x="129674" y="413297"/>
                  </a:lnTo>
                  <a:lnTo>
                    <a:pt x="137286" y="418972"/>
                  </a:lnTo>
                  <a:lnTo>
                    <a:pt x="145089" y="424362"/>
                  </a:lnTo>
                  <a:lnTo>
                    <a:pt x="153034" y="429513"/>
                  </a:lnTo>
                  <a:lnTo>
                    <a:pt x="159083" y="434381"/>
                  </a:lnTo>
                  <a:lnTo>
                    <a:pt x="162750" y="439975"/>
                  </a:lnTo>
                  <a:lnTo>
                    <a:pt x="164036" y="446498"/>
                  </a:lnTo>
                  <a:lnTo>
                    <a:pt x="162940" y="454151"/>
                  </a:lnTo>
                  <a:lnTo>
                    <a:pt x="160571" y="463295"/>
                  </a:lnTo>
                  <a:lnTo>
                    <a:pt x="158416" y="472328"/>
                  </a:lnTo>
                  <a:lnTo>
                    <a:pt x="156315" y="481458"/>
                  </a:lnTo>
                  <a:lnTo>
                    <a:pt x="154177" y="490600"/>
                  </a:lnTo>
                  <a:lnTo>
                    <a:pt x="239902" y="510920"/>
                  </a:lnTo>
                  <a:lnTo>
                    <a:pt x="244522" y="491902"/>
                  </a:lnTo>
                  <a:lnTo>
                    <a:pt x="246671" y="482810"/>
                  </a:lnTo>
                  <a:lnTo>
                    <a:pt x="248665" y="473836"/>
                  </a:lnTo>
                  <a:lnTo>
                    <a:pt x="250824" y="463295"/>
                  </a:lnTo>
                  <a:lnTo>
                    <a:pt x="256793" y="458088"/>
                  </a:lnTo>
                  <a:lnTo>
                    <a:pt x="277373" y="455812"/>
                  </a:lnTo>
                  <a:lnTo>
                    <a:pt x="287099" y="454453"/>
                  </a:lnTo>
                  <a:lnTo>
                    <a:pt x="296753" y="452784"/>
                  </a:lnTo>
                  <a:lnTo>
                    <a:pt x="306323" y="450722"/>
                  </a:lnTo>
                  <a:lnTo>
                    <a:pt x="314114" y="449867"/>
                  </a:lnTo>
                  <a:lnTo>
                    <a:pt x="417349" y="449867"/>
                  </a:lnTo>
                  <a:lnTo>
                    <a:pt x="425195" y="445007"/>
                  </a:lnTo>
                  <a:lnTo>
                    <a:pt x="414908" y="429513"/>
                  </a:lnTo>
                  <a:lnTo>
                    <a:pt x="409586" y="421433"/>
                  </a:lnTo>
                  <a:lnTo>
                    <a:pt x="404240" y="413257"/>
                  </a:lnTo>
                  <a:lnTo>
                    <a:pt x="401445" y="407269"/>
                  </a:lnTo>
                  <a:lnTo>
                    <a:pt x="400890" y="402038"/>
                  </a:lnTo>
                  <a:lnTo>
                    <a:pt x="400936" y="401034"/>
                  </a:lnTo>
                  <a:close/>
                </a:path>
                <a:path w="510539" h="511175">
                  <a:moveTo>
                    <a:pt x="417349" y="449867"/>
                  </a:moveTo>
                  <a:lnTo>
                    <a:pt x="314114" y="449867"/>
                  </a:lnTo>
                  <a:lnTo>
                    <a:pt x="320643" y="451310"/>
                  </a:lnTo>
                  <a:lnTo>
                    <a:pt x="326076" y="455062"/>
                  </a:lnTo>
                  <a:lnTo>
                    <a:pt x="330580" y="461136"/>
                  </a:lnTo>
                  <a:lnTo>
                    <a:pt x="335256" y="469284"/>
                  </a:lnTo>
                  <a:lnTo>
                    <a:pt x="348614" y="492251"/>
                  </a:lnTo>
                  <a:lnTo>
                    <a:pt x="395732" y="463222"/>
                  </a:lnTo>
                  <a:lnTo>
                    <a:pt x="417349" y="449867"/>
                  </a:lnTo>
                  <a:close/>
                </a:path>
                <a:path w="510539" h="511175">
                  <a:moveTo>
                    <a:pt x="20446" y="154304"/>
                  </a:moveTo>
                  <a:lnTo>
                    <a:pt x="15198" y="176131"/>
                  </a:lnTo>
                  <a:lnTo>
                    <a:pt x="10080" y="197564"/>
                  </a:lnTo>
                  <a:lnTo>
                    <a:pt x="0" y="240156"/>
                  </a:lnTo>
                  <a:lnTo>
                    <a:pt x="38988" y="249427"/>
                  </a:lnTo>
                  <a:lnTo>
                    <a:pt x="48005" y="251459"/>
                  </a:lnTo>
                  <a:lnTo>
                    <a:pt x="52196" y="257174"/>
                  </a:lnTo>
                  <a:lnTo>
                    <a:pt x="53466" y="266191"/>
                  </a:lnTo>
                  <a:lnTo>
                    <a:pt x="54856" y="276550"/>
                  </a:lnTo>
                  <a:lnTo>
                    <a:pt x="56387" y="286861"/>
                  </a:lnTo>
                  <a:lnTo>
                    <a:pt x="58110" y="297124"/>
                  </a:lnTo>
                  <a:lnTo>
                    <a:pt x="60070" y="307339"/>
                  </a:lnTo>
                  <a:lnTo>
                    <a:pt x="60799" y="314477"/>
                  </a:lnTo>
                  <a:lnTo>
                    <a:pt x="59515" y="320532"/>
                  </a:lnTo>
                  <a:lnTo>
                    <a:pt x="56159" y="325610"/>
                  </a:lnTo>
                  <a:lnTo>
                    <a:pt x="50672" y="329818"/>
                  </a:lnTo>
                  <a:lnTo>
                    <a:pt x="17906" y="348741"/>
                  </a:lnTo>
                  <a:lnTo>
                    <a:pt x="65150" y="425449"/>
                  </a:lnTo>
                  <a:lnTo>
                    <a:pt x="83556" y="413257"/>
                  </a:lnTo>
                  <a:lnTo>
                    <a:pt x="94868" y="405637"/>
                  </a:lnTo>
                  <a:lnTo>
                    <a:pt x="101923" y="402038"/>
                  </a:lnTo>
                  <a:lnTo>
                    <a:pt x="108727" y="401034"/>
                  </a:lnTo>
                  <a:lnTo>
                    <a:pt x="400936" y="401034"/>
                  </a:lnTo>
                  <a:lnTo>
                    <a:pt x="402330" y="395720"/>
                  </a:lnTo>
                  <a:lnTo>
                    <a:pt x="405891" y="390016"/>
                  </a:lnTo>
                  <a:lnTo>
                    <a:pt x="412120" y="382039"/>
                  </a:lnTo>
                  <a:lnTo>
                    <a:pt x="415511" y="377507"/>
                  </a:lnTo>
                  <a:lnTo>
                    <a:pt x="275937" y="377507"/>
                  </a:lnTo>
                  <a:lnTo>
                    <a:pt x="226821" y="375792"/>
                  </a:lnTo>
                  <a:lnTo>
                    <a:pt x="181976" y="355151"/>
                  </a:lnTo>
                  <a:lnTo>
                    <a:pt x="149769" y="320198"/>
                  </a:lnTo>
                  <a:lnTo>
                    <a:pt x="133133" y="275673"/>
                  </a:lnTo>
                  <a:lnTo>
                    <a:pt x="135000" y="226313"/>
                  </a:lnTo>
                  <a:lnTo>
                    <a:pt x="155574" y="182036"/>
                  </a:lnTo>
                  <a:lnTo>
                    <a:pt x="174986" y="164070"/>
                  </a:lnTo>
                  <a:lnTo>
                    <a:pt x="64408" y="164070"/>
                  </a:lnTo>
                  <a:lnTo>
                    <a:pt x="56768" y="163067"/>
                  </a:lnTo>
                  <a:lnTo>
                    <a:pt x="47682" y="160698"/>
                  </a:lnTo>
                  <a:lnTo>
                    <a:pt x="38560" y="158495"/>
                  </a:lnTo>
                  <a:lnTo>
                    <a:pt x="20446" y="154304"/>
                  </a:lnTo>
                  <a:close/>
                </a:path>
                <a:path w="510539" h="511175">
                  <a:moveTo>
                    <a:pt x="474186" y="133248"/>
                  </a:moveTo>
                  <a:lnTo>
                    <a:pt x="234013" y="133248"/>
                  </a:lnTo>
                  <a:lnTo>
                    <a:pt x="282447" y="134619"/>
                  </a:lnTo>
                  <a:lnTo>
                    <a:pt x="328015" y="155229"/>
                  </a:lnTo>
                  <a:lnTo>
                    <a:pt x="360664" y="190150"/>
                  </a:lnTo>
                  <a:lnTo>
                    <a:pt x="377477" y="234739"/>
                  </a:lnTo>
                  <a:lnTo>
                    <a:pt x="375538" y="284352"/>
                  </a:lnTo>
                  <a:lnTo>
                    <a:pt x="354927" y="328929"/>
                  </a:lnTo>
                  <a:lnTo>
                    <a:pt x="320182" y="360933"/>
                  </a:lnTo>
                  <a:lnTo>
                    <a:pt x="275937" y="377507"/>
                  </a:lnTo>
                  <a:lnTo>
                    <a:pt x="415511" y="377507"/>
                  </a:lnTo>
                  <a:lnTo>
                    <a:pt x="418195" y="373919"/>
                  </a:lnTo>
                  <a:lnTo>
                    <a:pt x="424054" y="365656"/>
                  </a:lnTo>
                  <a:lnTo>
                    <a:pt x="429640" y="357250"/>
                  </a:lnTo>
                  <a:lnTo>
                    <a:pt x="434582" y="351244"/>
                  </a:lnTo>
                  <a:lnTo>
                    <a:pt x="440213" y="347678"/>
                  </a:lnTo>
                  <a:lnTo>
                    <a:pt x="446750" y="346517"/>
                  </a:lnTo>
                  <a:lnTo>
                    <a:pt x="492442" y="346517"/>
                  </a:lnTo>
                  <a:lnTo>
                    <a:pt x="510412" y="270509"/>
                  </a:lnTo>
                  <a:lnTo>
                    <a:pt x="472439" y="261492"/>
                  </a:lnTo>
                  <a:lnTo>
                    <a:pt x="462914" y="259460"/>
                  </a:lnTo>
                  <a:lnTo>
                    <a:pt x="458355" y="253872"/>
                  </a:lnTo>
                  <a:lnTo>
                    <a:pt x="452735" y="214018"/>
                  </a:lnTo>
                  <a:lnTo>
                    <a:pt x="450722" y="204088"/>
                  </a:lnTo>
                  <a:lnTo>
                    <a:pt x="449889" y="196298"/>
                  </a:lnTo>
                  <a:lnTo>
                    <a:pt x="451389" y="189769"/>
                  </a:lnTo>
                  <a:lnTo>
                    <a:pt x="455223" y="184336"/>
                  </a:lnTo>
                  <a:lnTo>
                    <a:pt x="461390" y="179831"/>
                  </a:lnTo>
                  <a:lnTo>
                    <a:pt x="492124" y="162305"/>
                  </a:lnTo>
                  <a:lnTo>
                    <a:pt x="474186" y="133248"/>
                  </a:lnTo>
                  <a:close/>
                </a:path>
                <a:path w="510539" h="511175">
                  <a:moveTo>
                    <a:pt x="492442" y="346517"/>
                  </a:moveTo>
                  <a:lnTo>
                    <a:pt x="446750" y="346517"/>
                  </a:lnTo>
                  <a:lnTo>
                    <a:pt x="454405" y="347725"/>
                  </a:lnTo>
                  <a:lnTo>
                    <a:pt x="463214" y="350057"/>
                  </a:lnTo>
                  <a:lnTo>
                    <a:pt x="490105" y="356361"/>
                  </a:lnTo>
                  <a:lnTo>
                    <a:pt x="492442" y="346517"/>
                  </a:lnTo>
                  <a:close/>
                </a:path>
                <a:path w="510539" h="511175">
                  <a:moveTo>
                    <a:pt x="161924" y="17652"/>
                  </a:moveTo>
                  <a:lnTo>
                    <a:pt x="84962" y="65023"/>
                  </a:lnTo>
                  <a:lnTo>
                    <a:pt x="100697" y="88866"/>
                  </a:lnTo>
                  <a:lnTo>
                    <a:pt x="106065" y="97069"/>
                  </a:lnTo>
                  <a:lnTo>
                    <a:pt x="109053" y="103264"/>
                  </a:lnTo>
                  <a:lnTo>
                    <a:pt x="109634" y="108459"/>
                  </a:lnTo>
                  <a:lnTo>
                    <a:pt x="109693" y="109426"/>
                  </a:lnTo>
                  <a:lnTo>
                    <a:pt x="108116" y="115262"/>
                  </a:lnTo>
                  <a:lnTo>
                    <a:pt x="104266" y="121284"/>
                  </a:lnTo>
                  <a:lnTo>
                    <a:pt x="98174" y="128922"/>
                  </a:lnTo>
                  <a:lnTo>
                    <a:pt x="92297" y="136763"/>
                  </a:lnTo>
                  <a:lnTo>
                    <a:pt x="86657" y="144770"/>
                  </a:lnTo>
                  <a:lnTo>
                    <a:pt x="81279" y="152907"/>
                  </a:lnTo>
                  <a:lnTo>
                    <a:pt x="76433" y="158978"/>
                  </a:lnTo>
                  <a:lnTo>
                    <a:pt x="70886" y="162702"/>
                  </a:lnTo>
                  <a:lnTo>
                    <a:pt x="64408" y="164070"/>
                  </a:lnTo>
                  <a:lnTo>
                    <a:pt x="174986" y="164070"/>
                  </a:lnTo>
                  <a:lnTo>
                    <a:pt x="190150" y="150034"/>
                  </a:lnTo>
                  <a:lnTo>
                    <a:pt x="234013" y="133248"/>
                  </a:lnTo>
                  <a:lnTo>
                    <a:pt x="474186" y="133248"/>
                  </a:lnTo>
                  <a:lnTo>
                    <a:pt x="459542" y="109426"/>
                  </a:lnTo>
                  <a:lnTo>
                    <a:pt x="401764" y="109426"/>
                  </a:lnTo>
                  <a:lnTo>
                    <a:pt x="394731" y="107559"/>
                  </a:lnTo>
                  <a:lnTo>
                    <a:pt x="387603" y="102869"/>
                  </a:lnTo>
                  <a:lnTo>
                    <a:pt x="380478" y="97027"/>
                  </a:lnTo>
                  <a:lnTo>
                    <a:pt x="373237" y="91519"/>
                  </a:lnTo>
                  <a:lnTo>
                    <a:pt x="365726" y="86278"/>
                  </a:lnTo>
                  <a:lnTo>
                    <a:pt x="358012" y="81406"/>
                  </a:lnTo>
                  <a:lnTo>
                    <a:pt x="351532" y="76326"/>
                  </a:lnTo>
                  <a:lnTo>
                    <a:pt x="347789" y="70484"/>
                  </a:lnTo>
                  <a:lnTo>
                    <a:pt x="346618" y="63690"/>
                  </a:lnTo>
                  <a:lnTo>
                    <a:pt x="347070" y="60785"/>
                  </a:lnTo>
                  <a:lnTo>
                    <a:pt x="196000" y="60785"/>
                  </a:lnTo>
                  <a:lnTo>
                    <a:pt x="189737" y="59308"/>
                  </a:lnTo>
                  <a:lnTo>
                    <a:pt x="184523" y="55641"/>
                  </a:lnTo>
                  <a:lnTo>
                    <a:pt x="180212" y="49783"/>
                  </a:lnTo>
                  <a:lnTo>
                    <a:pt x="161924" y="17652"/>
                  </a:lnTo>
                  <a:close/>
                </a:path>
                <a:path w="510539" h="511175">
                  <a:moveTo>
                    <a:pt x="445261" y="86105"/>
                  </a:moveTo>
                  <a:lnTo>
                    <a:pt x="431069" y="95043"/>
                  </a:lnTo>
                  <a:lnTo>
                    <a:pt x="423687" y="99768"/>
                  </a:lnTo>
                  <a:lnTo>
                    <a:pt x="416305" y="104647"/>
                  </a:lnTo>
                  <a:lnTo>
                    <a:pt x="408892" y="108459"/>
                  </a:lnTo>
                  <a:lnTo>
                    <a:pt x="401764" y="109426"/>
                  </a:lnTo>
                  <a:lnTo>
                    <a:pt x="459542" y="109426"/>
                  </a:lnTo>
                  <a:lnTo>
                    <a:pt x="445261" y="86105"/>
                  </a:lnTo>
                  <a:close/>
                </a:path>
                <a:path w="510539" h="511175">
                  <a:moveTo>
                    <a:pt x="270636" y="0"/>
                  </a:moveTo>
                  <a:lnTo>
                    <a:pt x="261630" y="38131"/>
                  </a:lnTo>
                  <a:lnTo>
                    <a:pt x="259587" y="47624"/>
                  </a:lnTo>
                  <a:lnTo>
                    <a:pt x="253618" y="52323"/>
                  </a:lnTo>
                  <a:lnTo>
                    <a:pt x="213381" y="58021"/>
                  </a:lnTo>
                  <a:lnTo>
                    <a:pt x="203453" y="60070"/>
                  </a:lnTo>
                  <a:lnTo>
                    <a:pt x="196000" y="60785"/>
                  </a:lnTo>
                  <a:lnTo>
                    <a:pt x="347070" y="60785"/>
                  </a:lnTo>
                  <a:lnTo>
                    <a:pt x="347881" y="55641"/>
                  </a:lnTo>
                  <a:lnTo>
                    <a:pt x="350130" y="46966"/>
                  </a:lnTo>
                  <a:lnTo>
                    <a:pt x="352379" y="37591"/>
                  </a:lnTo>
                  <a:lnTo>
                    <a:pt x="356361" y="20319"/>
                  </a:lnTo>
                  <a:lnTo>
                    <a:pt x="270636" y="0"/>
                  </a:lnTo>
                  <a:close/>
                </a:path>
              </a:pathLst>
            </a:custGeom>
            <a:solidFill>
              <a:srgbClr val="FFE600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4307408" y="4024168"/>
              <a:ext cx="244346" cy="24425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0" y="2991697"/>
              <a:ext cx="1207770" cy="2375535"/>
            </a:xfrm>
            <a:custGeom>
              <a:avLst/>
              <a:gdLst/>
              <a:ahLst/>
              <a:cxnLst/>
              <a:rect l="l" t="t" r="r" b="b"/>
              <a:pathLst>
                <a:path w="1207770" h="2375535">
                  <a:moveTo>
                    <a:pt x="0" y="2374525"/>
                  </a:moveTo>
                  <a:lnTo>
                    <a:pt x="68004" y="2373982"/>
                  </a:lnTo>
                  <a:lnTo>
                    <a:pt x="115284" y="2371177"/>
                  </a:lnTo>
                  <a:lnTo>
                    <a:pt x="162050" y="2366545"/>
                  </a:lnTo>
                  <a:lnTo>
                    <a:pt x="208267" y="2360122"/>
                  </a:lnTo>
                  <a:lnTo>
                    <a:pt x="253898" y="2351944"/>
                  </a:lnTo>
                  <a:lnTo>
                    <a:pt x="298909" y="2342045"/>
                  </a:lnTo>
                  <a:lnTo>
                    <a:pt x="343264" y="2330461"/>
                  </a:lnTo>
                  <a:lnTo>
                    <a:pt x="386927" y="2317228"/>
                  </a:lnTo>
                  <a:lnTo>
                    <a:pt x="429864" y="2302382"/>
                  </a:lnTo>
                  <a:lnTo>
                    <a:pt x="472038" y="2285957"/>
                  </a:lnTo>
                  <a:lnTo>
                    <a:pt x="513414" y="2267989"/>
                  </a:lnTo>
                  <a:lnTo>
                    <a:pt x="553956" y="2248513"/>
                  </a:lnTo>
                  <a:lnTo>
                    <a:pt x="593630" y="2227566"/>
                  </a:lnTo>
                  <a:lnTo>
                    <a:pt x="632399" y="2205182"/>
                  </a:lnTo>
                  <a:lnTo>
                    <a:pt x="670229" y="2181398"/>
                  </a:lnTo>
                  <a:lnTo>
                    <a:pt x="707083" y="2156247"/>
                  </a:lnTo>
                  <a:lnTo>
                    <a:pt x="742926" y="2129767"/>
                  </a:lnTo>
                  <a:lnTo>
                    <a:pt x="777724" y="2101992"/>
                  </a:lnTo>
                  <a:lnTo>
                    <a:pt x="811439" y="2072958"/>
                  </a:lnTo>
                  <a:lnTo>
                    <a:pt x="844038" y="2042701"/>
                  </a:lnTo>
                  <a:lnTo>
                    <a:pt x="875483" y="2011255"/>
                  </a:lnTo>
                  <a:lnTo>
                    <a:pt x="905741" y="1978657"/>
                  </a:lnTo>
                  <a:lnTo>
                    <a:pt x="934775" y="1944941"/>
                  </a:lnTo>
                  <a:lnTo>
                    <a:pt x="962549" y="1910144"/>
                  </a:lnTo>
                  <a:lnTo>
                    <a:pt x="989030" y="1874301"/>
                  </a:lnTo>
                  <a:lnTo>
                    <a:pt x="1014180" y="1837446"/>
                  </a:lnTo>
                  <a:lnTo>
                    <a:pt x="1037965" y="1799617"/>
                  </a:lnTo>
                  <a:lnTo>
                    <a:pt x="1060348" y="1760847"/>
                  </a:lnTo>
                  <a:lnTo>
                    <a:pt x="1081296" y="1721174"/>
                  </a:lnTo>
                  <a:lnTo>
                    <a:pt x="1100771" y="1680631"/>
                  </a:lnTo>
                  <a:lnTo>
                    <a:pt x="1118739" y="1639255"/>
                  </a:lnTo>
                  <a:lnTo>
                    <a:pt x="1135164" y="1597081"/>
                  </a:lnTo>
                  <a:lnTo>
                    <a:pt x="1150011" y="1554145"/>
                  </a:lnTo>
                  <a:lnTo>
                    <a:pt x="1163244" y="1510481"/>
                  </a:lnTo>
                  <a:lnTo>
                    <a:pt x="1174827" y="1466127"/>
                  </a:lnTo>
                  <a:lnTo>
                    <a:pt x="1184726" y="1421116"/>
                  </a:lnTo>
                  <a:lnTo>
                    <a:pt x="1192905" y="1375484"/>
                  </a:lnTo>
                  <a:lnTo>
                    <a:pt x="1199328" y="1329268"/>
                  </a:lnTo>
                  <a:lnTo>
                    <a:pt x="1203959" y="1282501"/>
                  </a:lnTo>
                  <a:lnTo>
                    <a:pt x="1206764" y="1235221"/>
                  </a:lnTo>
                  <a:lnTo>
                    <a:pt x="1207707" y="1187462"/>
                  </a:lnTo>
                  <a:lnTo>
                    <a:pt x="1206764" y="1139702"/>
                  </a:lnTo>
                  <a:lnTo>
                    <a:pt x="1203959" y="1092421"/>
                  </a:lnTo>
                  <a:lnTo>
                    <a:pt x="1199328" y="1045654"/>
                  </a:lnTo>
                  <a:lnTo>
                    <a:pt x="1192905" y="999437"/>
                  </a:lnTo>
                  <a:lnTo>
                    <a:pt x="1184726" y="953805"/>
                  </a:lnTo>
                  <a:lnTo>
                    <a:pt x="1174827" y="908794"/>
                  </a:lnTo>
                  <a:lnTo>
                    <a:pt x="1163244" y="864438"/>
                  </a:lnTo>
                  <a:lnTo>
                    <a:pt x="1150011" y="820775"/>
                  </a:lnTo>
                  <a:lnTo>
                    <a:pt x="1135164" y="777838"/>
                  </a:lnTo>
                  <a:lnTo>
                    <a:pt x="1118739" y="735664"/>
                  </a:lnTo>
                  <a:lnTo>
                    <a:pt x="1100771" y="694288"/>
                  </a:lnTo>
                  <a:lnTo>
                    <a:pt x="1081296" y="653745"/>
                  </a:lnTo>
                  <a:lnTo>
                    <a:pt x="1060348" y="614071"/>
                  </a:lnTo>
                  <a:lnTo>
                    <a:pt x="1037965" y="575302"/>
                  </a:lnTo>
                  <a:lnTo>
                    <a:pt x="1014180" y="537472"/>
                  </a:lnTo>
                  <a:lnTo>
                    <a:pt x="989030" y="500618"/>
                  </a:lnTo>
                  <a:lnTo>
                    <a:pt x="962549" y="464775"/>
                  </a:lnTo>
                  <a:lnTo>
                    <a:pt x="934775" y="429978"/>
                  </a:lnTo>
                  <a:lnTo>
                    <a:pt x="905741" y="396262"/>
                  </a:lnTo>
                  <a:lnTo>
                    <a:pt x="875483" y="363664"/>
                  </a:lnTo>
                  <a:lnTo>
                    <a:pt x="844038" y="332219"/>
                  </a:lnTo>
                  <a:lnTo>
                    <a:pt x="811439" y="301962"/>
                  </a:lnTo>
                  <a:lnTo>
                    <a:pt x="777724" y="272928"/>
                  </a:lnTo>
                  <a:lnTo>
                    <a:pt x="742926" y="245154"/>
                  </a:lnTo>
                  <a:lnTo>
                    <a:pt x="707083" y="218674"/>
                  </a:lnTo>
                  <a:lnTo>
                    <a:pt x="670229" y="193524"/>
                  </a:lnTo>
                  <a:lnTo>
                    <a:pt x="632399" y="169739"/>
                  </a:lnTo>
                  <a:lnTo>
                    <a:pt x="593630" y="147356"/>
                  </a:lnTo>
                  <a:lnTo>
                    <a:pt x="553956" y="126409"/>
                  </a:lnTo>
                  <a:lnTo>
                    <a:pt x="513414" y="106934"/>
                  </a:lnTo>
                  <a:lnTo>
                    <a:pt x="472038" y="88966"/>
                  </a:lnTo>
                  <a:lnTo>
                    <a:pt x="429864" y="72541"/>
                  </a:lnTo>
                  <a:lnTo>
                    <a:pt x="386927" y="57695"/>
                  </a:lnTo>
                  <a:lnTo>
                    <a:pt x="343264" y="44462"/>
                  </a:lnTo>
                  <a:lnTo>
                    <a:pt x="298909" y="32879"/>
                  </a:lnTo>
                  <a:lnTo>
                    <a:pt x="253898" y="22980"/>
                  </a:lnTo>
                  <a:lnTo>
                    <a:pt x="208267" y="14802"/>
                  </a:lnTo>
                  <a:lnTo>
                    <a:pt x="162050" y="8379"/>
                  </a:lnTo>
                  <a:lnTo>
                    <a:pt x="115284" y="3747"/>
                  </a:lnTo>
                  <a:lnTo>
                    <a:pt x="68004" y="942"/>
                  </a:lnTo>
                  <a:lnTo>
                    <a:pt x="20245" y="0"/>
                  </a:lnTo>
                  <a:lnTo>
                    <a:pt x="0" y="399"/>
                  </a:lnTo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1206776" y="4179159"/>
              <a:ext cx="2228850" cy="0"/>
            </a:xfrm>
            <a:custGeom>
              <a:avLst/>
              <a:gdLst/>
              <a:ahLst/>
              <a:cxnLst/>
              <a:rect l="l" t="t" r="r" b="b"/>
              <a:pathLst>
                <a:path w="2228850">
                  <a:moveTo>
                    <a:pt x="0" y="0"/>
                  </a:moveTo>
                  <a:lnTo>
                    <a:pt x="2228354" y="0"/>
                  </a:lnTo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6420841" y="3439618"/>
            <a:ext cx="3514725" cy="1046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600" b="1" i="0" u="none" strike="noStrike" kern="1200" cap="none" spc="1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Montserrat"/>
              </a:rPr>
              <a:t>1 часть</a:t>
            </a:r>
            <a:endParaRPr kumimoji="0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Montserrat"/>
            </a:endParaRPr>
          </a:p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11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Montserrat"/>
              </a:rPr>
              <a:t>Решения </a:t>
            </a:r>
            <a:r>
              <a:rPr kumimoji="0" lang="ru-RU" sz="1600" b="1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Montserrat"/>
              </a:rPr>
              <a:t>Инвестиционного профиля муниципального образования</a:t>
            </a:r>
            <a:endParaRPr kumimoji="0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Montserrat"/>
            </a:endParaRPr>
          </a:p>
        </p:txBody>
      </p:sp>
      <p:sp>
        <p:nvSpPr>
          <p:cNvPr id="21" name="object 21"/>
          <p:cNvSpPr txBox="1">
            <a:spLocks noGrp="1"/>
          </p:cNvSpPr>
          <p:nvPr>
            <p:ph type="title"/>
          </p:nvPr>
        </p:nvSpPr>
        <p:spPr>
          <a:xfrm>
            <a:off x="1036302" y="975259"/>
            <a:ext cx="5952490" cy="803910"/>
          </a:xfrm>
          <a:prstGeom prst="rect">
            <a:avLst/>
          </a:prstGeom>
        </p:spPr>
        <p:txBody>
          <a:bodyPr vert="horz" wrap="square" lIns="0" tIns="36830" rIns="0" bIns="0" rtlCol="0">
            <a:spAutoFit/>
          </a:bodyPr>
          <a:lstStyle/>
          <a:p>
            <a:pPr marL="12700" marR="5080">
              <a:lnSpc>
                <a:spcPts val="3010"/>
              </a:lnSpc>
              <a:spcBef>
                <a:spcPts val="290"/>
              </a:spcBef>
            </a:pPr>
            <a:r>
              <a:rPr lang="ru-RU" sz="2600" spc="15" dirty="0">
                <a:solidFill>
                  <a:srgbClr val="FFDE16"/>
                </a:solidFill>
                <a:latin typeface="+mn-lt"/>
                <a:cs typeface="Montserrat"/>
              </a:rPr>
              <a:t>РЕЗУЛЬТАТЫ</a:t>
            </a:r>
            <a:r>
              <a:rPr sz="2600" b="1" spc="15" dirty="0">
                <a:solidFill>
                  <a:srgbClr val="FFDE16"/>
                </a:solidFill>
                <a:latin typeface="+mn-lt"/>
                <a:cs typeface="Montserrat"/>
              </a:rPr>
              <a:t> </a:t>
            </a:r>
            <a:r>
              <a:rPr sz="2600" b="1" spc="10" dirty="0">
                <a:solidFill>
                  <a:srgbClr val="FFDE16"/>
                </a:solidFill>
                <a:latin typeface="+mn-lt"/>
                <a:cs typeface="Montserrat"/>
              </a:rPr>
              <a:t>РАЗРАБОТКИ  </a:t>
            </a:r>
            <a:r>
              <a:rPr sz="2600" b="1" spc="30" dirty="0">
                <a:solidFill>
                  <a:srgbClr val="FFDE16"/>
                </a:solidFill>
                <a:latin typeface="+mn-lt"/>
                <a:cs typeface="Montserrat"/>
              </a:rPr>
              <a:t>ИНВЕСТИЦИОННОГО</a:t>
            </a:r>
            <a:r>
              <a:rPr sz="2600" b="1" spc="-5" dirty="0">
                <a:solidFill>
                  <a:srgbClr val="FFDE16"/>
                </a:solidFill>
                <a:latin typeface="+mn-lt"/>
                <a:cs typeface="Montserrat"/>
              </a:rPr>
              <a:t> </a:t>
            </a:r>
            <a:r>
              <a:rPr sz="2600" b="1" spc="40" dirty="0">
                <a:solidFill>
                  <a:srgbClr val="FFDE16"/>
                </a:solidFill>
                <a:latin typeface="+mn-lt"/>
                <a:cs typeface="Montserrat"/>
              </a:rPr>
              <a:t>ПРОФИЛЯ</a:t>
            </a:r>
            <a:endParaRPr sz="2600" dirty="0">
              <a:latin typeface="+mn-lt"/>
              <a:cs typeface="Montserrat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8486" y="924698"/>
            <a:ext cx="464184" cy="945515"/>
          </a:xfrm>
          <a:custGeom>
            <a:avLst/>
            <a:gdLst/>
            <a:ahLst/>
            <a:cxnLst/>
            <a:rect l="l" t="t" r="r" b="b"/>
            <a:pathLst>
              <a:path w="464184" h="945514">
                <a:moveTo>
                  <a:pt x="0" y="0"/>
                </a:moveTo>
                <a:lnTo>
                  <a:pt x="0" y="945095"/>
                </a:lnTo>
                <a:lnTo>
                  <a:pt x="463613" y="472554"/>
                </a:lnTo>
                <a:lnTo>
                  <a:pt x="0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4145847" y="5668154"/>
            <a:ext cx="945515" cy="464184"/>
          </a:xfrm>
          <a:custGeom>
            <a:avLst/>
            <a:gdLst/>
            <a:ahLst/>
            <a:cxnLst/>
            <a:rect l="l" t="t" r="r" b="b"/>
            <a:pathLst>
              <a:path w="945514" h="464185">
                <a:moveTo>
                  <a:pt x="472541" y="0"/>
                </a:moveTo>
                <a:lnTo>
                  <a:pt x="0" y="463600"/>
                </a:lnTo>
                <a:lnTo>
                  <a:pt x="945095" y="463600"/>
                </a:lnTo>
                <a:lnTo>
                  <a:pt x="472541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Номер слайда 5">
            <a:extLst>
              <a:ext uri="{FF2B5EF4-FFF2-40B4-BE49-F238E27FC236}">
                <a16:creationId xmlns:a16="http://schemas.microsoft.com/office/drawing/2014/main" id="{0938CD87-1BD7-4847-90F1-2188924FBFE2}"/>
              </a:ext>
            </a:extLst>
          </p:cNvPr>
          <p:cNvSpPr txBox="1">
            <a:spLocks/>
          </p:cNvSpPr>
          <p:nvPr/>
        </p:nvSpPr>
        <p:spPr>
          <a:xfrm>
            <a:off x="10071101" y="7161321"/>
            <a:ext cx="440016" cy="201504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chemeClr val="bg1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3</a:t>
            </a:fld>
            <a:endParaRPr lang="ru-RU" sz="1000" b="1" dirty="0">
              <a:solidFill>
                <a:schemeClr val="bg1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416340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57">
            <a:extLst>
              <a:ext uri="{FF2B5EF4-FFF2-40B4-BE49-F238E27FC236}">
                <a16:creationId xmlns:a16="http://schemas.microsoft.com/office/drawing/2014/main" id="{C68E2839-3B10-46A1-9B57-4FA51E365D79}"/>
              </a:ext>
            </a:extLst>
          </p:cNvPr>
          <p:cNvSpPr txBox="1"/>
          <p:nvPr/>
        </p:nvSpPr>
        <p:spPr>
          <a:xfrm>
            <a:off x="7471100" y="1797403"/>
            <a:ext cx="2314138" cy="1805623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Большая часть объема идей оценивается, как высоко обеспеченные</a:t>
            </a:r>
          </a:p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спросом и ресурсами.</a:t>
            </a:r>
          </a:p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Из 40 идей все имеют относительно высокий потенциал по результатам экспертной оценки.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DIN Pro Bold"/>
            </a:endParaRPr>
          </a:p>
        </p:txBody>
      </p:sp>
      <p:sp>
        <p:nvSpPr>
          <p:cNvPr id="10" name="object 58">
            <a:extLst>
              <a:ext uri="{FF2B5EF4-FFF2-40B4-BE49-F238E27FC236}">
                <a16:creationId xmlns:a16="http://schemas.microsoft.com/office/drawing/2014/main" id="{A8D64213-8471-47C0-B347-94EF5AB541CA}"/>
              </a:ext>
            </a:extLst>
          </p:cNvPr>
          <p:cNvSpPr/>
          <p:nvPr/>
        </p:nvSpPr>
        <p:spPr>
          <a:xfrm>
            <a:off x="6946900" y="1917176"/>
            <a:ext cx="247015" cy="432434"/>
          </a:xfrm>
          <a:custGeom>
            <a:avLst/>
            <a:gdLst/>
            <a:ahLst/>
            <a:cxnLst/>
            <a:rect l="l" t="t" r="r" b="b"/>
            <a:pathLst>
              <a:path w="247015" h="432434">
                <a:moveTo>
                  <a:pt x="3314" y="0"/>
                </a:moveTo>
                <a:lnTo>
                  <a:pt x="0" y="1498"/>
                </a:lnTo>
                <a:lnTo>
                  <a:pt x="0" y="432193"/>
                </a:lnTo>
                <a:lnTo>
                  <a:pt x="246735" y="215823"/>
                </a:lnTo>
                <a:lnTo>
                  <a:pt x="246735" y="213474"/>
                </a:lnTo>
                <a:lnTo>
                  <a:pt x="245224" y="212153"/>
                </a:lnTo>
                <a:lnTo>
                  <a:pt x="3314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object 57">
            <a:extLst>
              <a:ext uri="{FF2B5EF4-FFF2-40B4-BE49-F238E27FC236}">
                <a16:creationId xmlns:a16="http://schemas.microsoft.com/office/drawing/2014/main" id="{BE54F5B8-43ED-4EBE-9461-CAEFBC513770}"/>
              </a:ext>
            </a:extLst>
          </p:cNvPr>
          <p:cNvSpPr txBox="1"/>
          <p:nvPr/>
        </p:nvSpPr>
        <p:spPr>
          <a:xfrm>
            <a:off x="7471100" y="6067425"/>
            <a:ext cx="2752400" cy="538609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0" i="0" u="none" strike="noStrike" kern="1200" cap="none" spc="-2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На следующих слайдах представлен реестр бизнес-идей, дифференцированных                          по секторам</a:t>
            </a:r>
            <a:endParaRPr kumimoji="0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DIN Pro Bold"/>
            </a:endParaRPr>
          </a:p>
        </p:txBody>
      </p:sp>
      <p:sp>
        <p:nvSpPr>
          <p:cNvPr id="23" name="object 51">
            <a:extLst>
              <a:ext uri="{FF2B5EF4-FFF2-40B4-BE49-F238E27FC236}">
                <a16:creationId xmlns:a16="http://schemas.microsoft.com/office/drawing/2014/main" id="{57840A8D-AE07-416B-84DD-91F527A420CD}"/>
              </a:ext>
            </a:extLst>
          </p:cNvPr>
          <p:cNvSpPr txBox="1"/>
          <p:nvPr/>
        </p:nvSpPr>
        <p:spPr>
          <a:xfrm>
            <a:off x="7272630" y="5958421"/>
            <a:ext cx="173070" cy="21800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10" normalizeH="0" baseline="-25000" noProof="0" dirty="0">
                <a:ln>
                  <a:noFill/>
                </a:ln>
                <a:solidFill>
                  <a:srgbClr val="FFDE1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*</a:t>
            </a:r>
            <a:endParaRPr kumimoji="0" sz="2000" b="1" i="0" u="none" strike="noStrike" kern="1200" cap="none" spc="10" normalizeH="0" baseline="-25000" noProof="0" dirty="0">
              <a:ln>
                <a:noFill/>
              </a:ln>
              <a:solidFill>
                <a:srgbClr val="FFDE16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14199C6-C613-4F10-9DD3-5C7B7D365098}"/>
              </a:ext>
            </a:extLst>
          </p:cNvPr>
          <p:cNvSpPr txBox="1"/>
          <p:nvPr/>
        </p:nvSpPr>
        <p:spPr>
          <a:xfrm>
            <a:off x="2679700" y="6905625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Обеспеченность спросом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FC3D618-D9CA-4DB7-BC13-E8CABE2E286D}"/>
              </a:ext>
            </a:extLst>
          </p:cNvPr>
          <p:cNvSpPr txBox="1"/>
          <p:nvPr/>
        </p:nvSpPr>
        <p:spPr>
          <a:xfrm rot="16200000">
            <a:off x="-795535" y="4238625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Обеспеченность ресурсами</a:t>
            </a:r>
          </a:p>
        </p:txBody>
      </p:sp>
      <p:sp>
        <p:nvSpPr>
          <p:cNvPr id="8" name="Полилиния: фигура 7">
            <a:extLst>
              <a:ext uri="{FF2B5EF4-FFF2-40B4-BE49-F238E27FC236}">
                <a16:creationId xmlns:a16="http://schemas.microsoft.com/office/drawing/2014/main" id="{73AD6E78-570E-445F-9AD3-46ACCF239BAC}"/>
              </a:ext>
            </a:extLst>
          </p:cNvPr>
          <p:cNvSpPr/>
          <p:nvPr/>
        </p:nvSpPr>
        <p:spPr>
          <a:xfrm>
            <a:off x="3924300" y="1905000"/>
            <a:ext cx="2781300" cy="2362200"/>
          </a:xfrm>
          <a:custGeom>
            <a:avLst/>
            <a:gdLst>
              <a:gd name="connsiteX0" fmla="*/ 0 w 2781300"/>
              <a:gd name="connsiteY0" fmla="*/ 0 h 2362200"/>
              <a:gd name="connsiteX1" fmla="*/ 495300 w 2781300"/>
              <a:gd name="connsiteY1" fmla="*/ 1933575 h 2362200"/>
              <a:gd name="connsiteX2" fmla="*/ 2781300 w 2781300"/>
              <a:gd name="connsiteY2" fmla="*/ 2362200 h 236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781300" h="2362200">
                <a:moveTo>
                  <a:pt x="0" y="0"/>
                </a:moveTo>
                <a:cubicBezTo>
                  <a:pt x="15875" y="769937"/>
                  <a:pt x="31750" y="1539875"/>
                  <a:pt x="495300" y="1933575"/>
                </a:cubicBezTo>
                <a:cubicBezTo>
                  <a:pt x="958850" y="2327275"/>
                  <a:pt x="1870075" y="2344737"/>
                  <a:pt x="2781300" y="2362200"/>
                </a:cubicBezTo>
              </a:path>
            </a:pathLst>
          </a:cu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12" name="Диаграмма 11">
            <a:extLst>
              <a:ext uri="{FF2B5EF4-FFF2-40B4-BE49-F238E27FC236}">
                <a16:creationId xmlns:a16="http://schemas.microsoft.com/office/drawing/2014/main" id="{97B2379A-B430-4382-995A-7777C3C1719D}"/>
              </a:ext>
            </a:extLst>
          </p:cNvPr>
          <p:cNvGraphicFramePr>
            <a:graphicFrameLocks/>
          </p:cNvGraphicFramePr>
          <p:nvPr/>
        </p:nvGraphicFramePr>
        <p:xfrm>
          <a:off x="698500" y="1343026"/>
          <a:ext cx="6261883" cy="55625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object 57">
            <a:extLst>
              <a:ext uri="{FF2B5EF4-FFF2-40B4-BE49-F238E27FC236}">
                <a16:creationId xmlns:a16="http://schemas.microsoft.com/office/drawing/2014/main" id="{39652C15-6C0D-44D2-82C5-78668BFB9684}"/>
              </a:ext>
            </a:extLst>
          </p:cNvPr>
          <p:cNvSpPr txBox="1"/>
          <p:nvPr/>
        </p:nvSpPr>
        <p:spPr>
          <a:xfrm>
            <a:off x="1727200" y="412197"/>
            <a:ext cx="4572000" cy="1005403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-2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6</a:t>
            </a: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 ПРОЕКТОВ ПРЕДЛОЖЕНО БИЗНЕСОМ</a:t>
            </a:r>
          </a:p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spc="-25" dirty="0">
                <a:solidFill>
                  <a:srgbClr val="FFFFFF"/>
                </a:solidFill>
                <a:latin typeface="Calibri"/>
                <a:cs typeface="DIN Pro Bold"/>
              </a:rPr>
              <a:t>4 </a:t>
            </a:r>
            <a:r>
              <a:rPr lang="ru-RU" sz="1400" b="1" spc="-25" dirty="0">
                <a:solidFill>
                  <a:srgbClr val="FFFFFF"/>
                </a:solidFill>
                <a:latin typeface="Calibri"/>
                <a:cs typeface="DIN Pro Bold"/>
              </a:rPr>
              <a:t>ПРОЕКТА ПО РАЗВИТИЮ ДЕЙСТВУЮЩЕГО БИЗНЕСА</a:t>
            </a:r>
          </a:p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-2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40</a:t>
            </a: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 БИЗНЕС-ИДЕЙ РАЗРАБОТАНО КОМАНДОЙ ПРОЕКТА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DIN Pro Bold"/>
            </a:endParaRP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FDDCDA14-F4EE-45C2-971B-DBF44BEC6169}"/>
              </a:ext>
            </a:extLst>
          </p:cNvPr>
          <p:cNvCxnSpPr>
            <a:cxnSpLocks/>
          </p:cNvCxnSpPr>
          <p:nvPr/>
        </p:nvCxnSpPr>
        <p:spPr>
          <a:xfrm>
            <a:off x="0" y="412197"/>
            <a:ext cx="5625460" cy="0"/>
          </a:xfrm>
          <a:prstGeom prst="line">
            <a:avLst/>
          </a:prstGeom>
          <a:ln w="38100">
            <a:solidFill>
              <a:srgbClr val="FFDE1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ject 7">
            <a:extLst>
              <a:ext uri="{FF2B5EF4-FFF2-40B4-BE49-F238E27FC236}">
                <a16:creationId xmlns:a16="http://schemas.microsoft.com/office/drawing/2014/main" id="{8B1053D5-85D9-49B9-A263-8936E1267E5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17500" y="47625"/>
            <a:ext cx="10336519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dirty="0">
                <a:latin typeface="+mn-lt"/>
              </a:rPr>
              <a:t>50 ИНВЕСТИЦИОННЫХ ИДЕЙ И ПРОЕКТА</a:t>
            </a:r>
            <a:endParaRPr spc="-50" dirty="0">
              <a:latin typeface="+mn-lt"/>
            </a:endParaRPr>
          </a:p>
        </p:txBody>
      </p:sp>
      <p:sp>
        <p:nvSpPr>
          <p:cNvPr id="17" name="Номер слайда 5">
            <a:extLst>
              <a:ext uri="{FF2B5EF4-FFF2-40B4-BE49-F238E27FC236}">
                <a16:creationId xmlns:a16="http://schemas.microsoft.com/office/drawing/2014/main" id="{9D8DB846-9838-4660-B966-8A233FA98B3D}"/>
              </a:ext>
            </a:extLst>
          </p:cNvPr>
          <p:cNvSpPr txBox="1">
            <a:spLocks/>
          </p:cNvSpPr>
          <p:nvPr/>
        </p:nvSpPr>
        <p:spPr>
          <a:xfrm>
            <a:off x="10071101" y="7161321"/>
            <a:ext cx="440016" cy="201504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chemeClr val="bg1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4</a:t>
            </a:fld>
            <a:endParaRPr lang="ru-RU" sz="1000" b="1" dirty="0">
              <a:solidFill>
                <a:schemeClr val="bg1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4567864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2">
            <a:extLst>
              <a:ext uri="{FF2B5EF4-FFF2-40B4-BE49-F238E27FC236}">
                <a16:creationId xmlns:a16="http://schemas.microsoft.com/office/drawing/2014/main" id="{420707D1-B12F-4C6B-A67A-46CFF6874CD9}"/>
              </a:ext>
            </a:extLst>
          </p:cNvPr>
          <p:cNvSpPr/>
          <p:nvPr/>
        </p:nvSpPr>
        <p:spPr>
          <a:xfrm>
            <a:off x="0" y="0"/>
            <a:ext cx="6667220" cy="648431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0" y="0"/>
                </a:moveTo>
                <a:lnTo>
                  <a:pt x="0" y="646290"/>
                </a:lnTo>
                <a:lnTo>
                  <a:pt x="6092317" y="647814"/>
                </a:lnTo>
                <a:lnTo>
                  <a:pt x="6666026" y="88"/>
                </a:lnTo>
                <a:lnTo>
                  <a:pt x="0" y="0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bject 7">
            <a:extLst>
              <a:ext uri="{FF2B5EF4-FFF2-40B4-BE49-F238E27FC236}">
                <a16:creationId xmlns:a16="http://schemas.microsoft.com/office/drawing/2014/main" id="{F5EBEC11-41CF-4DD4-AF5C-30FCDDD84DF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69900" y="160681"/>
            <a:ext cx="10922844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dirty="0">
                <a:latin typeface="+mn-lt"/>
              </a:rPr>
              <a:t>ПРОЕКТЫ, ПРЕДЛОЖЕННЫЕ БИЗНЕСОМ</a:t>
            </a:r>
            <a:br>
              <a:rPr lang="ru-RU" dirty="0">
                <a:latin typeface="+mn-lt"/>
              </a:rPr>
            </a:br>
            <a:endParaRPr spc="-50" dirty="0">
              <a:latin typeface="+mn-l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0ED8C3-BC31-4122-AF69-8CB141CD1D54}"/>
              </a:ext>
            </a:extLst>
          </p:cNvPr>
          <p:cNvSpPr txBox="1"/>
          <p:nvPr/>
        </p:nvSpPr>
        <p:spPr>
          <a:xfrm>
            <a:off x="698500" y="1876425"/>
            <a:ext cx="957103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ru-RU" sz="1200" b="1" dirty="0">
                <a:solidFill>
                  <a:prstClr val="black"/>
                </a:solidFill>
              </a:rPr>
              <a:t>6 ПРОЕКТОВ ПРЕДЛОЖЕНО БИЗНЕСОМ: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Готовится площадка для ремонта подводной части судна – сухой док (ООО «Транспортно-судоходная компания»)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Идея об организации пассажирских водных перевозок (ООО «Транспортно-судоходная компания»)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Строительство гостиничного комплекса формата</a:t>
            </a:r>
            <a:r>
              <a:rPr kumimoji="0" lang="ru-RU" sz="12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4* на 120 номеров со </a:t>
            </a:r>
            <a:r>
              <a:rPr kumimoji="0" lang="ru-RU" sz="1200" b="0" i="0" u="none" strike="noStrike" kern="1200" cap="none" spc="0" normalizeH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спа</a:t>
            </a:r>
            <a:r>
              <a:rPr kumimoji="0" lang="ru-RU" sz="12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-комплексом (ООО «София-</a:t>
            </a:r>
            <a:r>
              <a:rPr kumimoji="0" lang="ru-RU" sz="1200" b="0" i="0" u="none" strike="noStrike" kern="1200" cap="none" spc="0" normalizeH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инвест</a:t>
            </a:r>
            <a:r>
              <a:rPr lang="ru-RU" sz="1200" dirty="0">
                <a:solidFill>
                  <a:prstClr val="black"/>
                </a:solidFill>
                <a:latin typeface="Calibri"/>
              </a:rPr>
              <a:t>)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Есть идея о создании эклерных/круассанных, при успешном развитии с последующим выходом за рамки области (ООО «Дольче Вита»)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Строительство дополнительного гостиничного корпуса на 60 номеров (ООО «Уффици»);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Открытие ИТ-школы (ООО «Эксперт Софт»)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lvl="0">
              <a:defRPr/>
            </a:pPr>
            <a:r>
              <a:rPr lang="ru-RU" sz="1200" b="1" dirty="0">
                <a:solidFill>
                  <a:prstClr val="black"/>
                </a:solidFill>
              </a:rPr>
              <a:t>4 ПРОЕКТА ПО РАЗВИТИЮ ДЕЙСТВУЮЩЕГО БИЗНЕСА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иным вложениям в основные средства (ремонт, модернизация):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Выход на внешние рынки во взаимодействии с ЦПЭ – расширение объемов производства (Косторезная фабрика)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Развитие направления деревообработки (ООО «Тобольский кремль»)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Развитие «Императорского маршрута» - Тюмень, Тобольск, Ялуторовск (ООО Отель «Славянская»)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Завершение строительства горнолыжного комплекса Абалак, банного комплекса, вопрос финансирования (ООО Отель «Славянская»)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92866F2-BC76-44F3-A543-3796ABE4E4FE}"/>
              </a:ext>
            </a:extLst>
          </p:cNvPr>
          <p:cNvSpPr txBox="1"/>
          <p:nvPr/>
        </p:nvSpPr>
        <p:spPr>
          <a:xfrm>
            <a:off x="698500" y="1089467"/>
            <a:ext cx="922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 список внесены идеи, озвученные ключевым бизнесом в ходе интервью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Данные идеи могут быть ориентиром при создании нового или расширении действующего бизнеса – на предмет развития рынка сырья или сбыта, возможных форм подряда, кооперации, партнерства</a:t>
            </a:r>
          </a:p>
        </p:txBody>
      </p:sp>
      <p:sp>
        <p:nvSpPr>
          <p:cNvPr id="22" name="object 58">
            <a:extLst>
              <a:ext uri="{FF2B5EF4-FFF2-40B4-BE49-F238E27FC236}">
                <a16:creationId xmlns:a16="http://schemas.microsoft.com/office/drawing/2014/main" id="{B5985079-8229-4A6C-9445-D2C0570675D7}"/>
              </a:ext>
            </a:extLst>
          </p:cNvPr>
          <p:cNvSpPr/>
          <p:nvPr/>
        </p:nvSpPr>
        <p:spPr>
          <a:xfrm>
            <a:off x="317500" y="1116374"/>
            <a:ext cx="304800" cy="583519"/>
          </a:xfrm>
          <a:custGeom>
            <a:avLst/>
            <a:gdLst/>
            <a:ahLst/>
            <a:cxnLst/>
            <a:rect l="l" t="t" r="r" b="b"/>
            <a:pathLst>
              <a:path w="247015" h="432434">
                <a:moveTo>
                  <a:pt x="3314" y="0"/>
                </a:moveTo>
                <a:lnTo>
                  <a:pt x="0" y="1498"/>
                </a:lnTo>
                <a:lnTo>
                  <a:pt x="0" y="432193"/>
                </a:lnTo>
                <a:lnTo>
                  <a:pt x="246735" y="215823"/>
                </a:lnTo>
                <a:lnTo>
                  <a:pt x="246735" y="213474"/>
                </a:lnTo>
                <a:lnTo>
                  <a:pt x="245224" y="212153"/>
                </a:lnTo>
                <a:lnTo>
                  <a:pt x="3314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Номер слайда 5">
            <a:extLst>
              <a:ext uri="{FF2B5EF4-FFF2-40B4-BE49-F238E27FC236}">
                <a16:creationId xmlns:a16="http://schemas.microsoft.com/office/drawing/2014/main" id="{F85EAE2B-F5ED-4967-AB50-95E09328690E}"/>
              </a:ext>
            </a:extLst>
          </p:cNvPr>
          <p:cNvSpPr txBox="1">
            <a:spLocks/>
          </p:cNvSpPr>
          <p:nvPr/>
        </p:nvSpPr>
        <p:spPr>
          <a:xfrm>
            <a:off x="10099989" y="7161321"/>
            <a:ext cx="411127" cy="18596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rgbClr val="2B2F32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5</a:t>
            </a:fld>
            <a:endParaRPr lang="ru-RU" sz="1000" b="1" dirty="0">
              <a:solidFill>
                <a:srgbClr val="2B2F32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0501156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333B644C-0C4F-4117-85A2-2F7B2309E9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2727369"/>
              </p:ext>
            </p:extLst>
          </p:nvPr>
        </p:nvGraphicFramePr>
        <p:xfrm>
          <a:off x="393700" y="1877019"/>
          <a:ext cx="9829801" cy="3737602"/>
        </p:xfrm>
        <a:graphic>
          <a:graphicData uri="http://schemas.openxmlformats.org/drawingml/2006/table">
            <a:tbl>
              <a:tblPr>
                <a:tableStyleId>{8EC20E35-A176-4012-BC5E-935CFFF8708E}</a:tableStyleId>
              </a:tblPr>
              <a:tblGrid>
                <a:gridCol w="528281">
                  <a:extLst>
                    <a:ext uri="{9D8B030D-6E8A-4147-A177-3AD203B41FA5}">
                      <a16:colId xmlns:a16="http://schemas.microsoft.com/office/drawing/2014/main" val="80492245"/>
                    </a:ext>
                  </a:extLst>
                </a:gridCol>
                <a:gridCol w="7490270">
                  <a:extLst>
                    <a:ext uri="{9D8B030D-6E8A-4147-A177-3AD203B41FA5}">
                      <a16:colId xmlns:a16="http://schemas.microsoft.com/office/drawing/2014/main" val="2482976146"/>
                    </a:ext>
                  </a:extLst>
                </a:gridCol>
                <a:gridCol w="603750">
                  <a:extLst>
                    <a:ext uri="{9D8B030D-6E8A-4147-A177-3AD203B41FA5}">
                      <a16:colId xmlns:a16="http://schemas.microsoft.com/office/drawing/2014/main" val="893539907"/>
                    </a:ext>
                  </a:extLst>
                </a:gridCol>
                <a:gridCol w="603750">
                  <a:extLst>
                    <a:ext uri="{9D8B030D-6E8A-4147-A177-3AD203B41FA5}">
                      <a16:colId xmlns:a16="http://schemas.microsoft.com/office/drawing/2014/main" val="2437709431"/>
                    </a:ext>
                  </a:extLst>
                </a:gridCol>
                <a:gridCol w="603750">
                  <a:extLst>
                    <a:ext uri="{9D8B030D-6E8A-4147-A177-3AD203B41FA5}">
                      <a16:colId xmlns:a16="http://schemas.microsoft.com/office/drawing/2014/main" val="3588140464"/>
                    </a:ext>
                  </a:extLst>
                </a:gridCol>
              </a:tblGrid>
              <a:tr h="20948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+mn-lt"/>
                        </a:rPr>
                        <a:t>№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16" marR="7616" marT="761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+mn-lt"/>
                        </a:rPr>
                        <a:t>Идея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16" marR="7616" marT="761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+mn-lt"/>
                        </a:rPr>
                        <a:t>Наличие спроса 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16" marR="7616" marT="761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+mn-lt"/>
                        </a:rPr>
                        <a:t>Наличие ресурсов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16" marR="7616" marT="761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+mn-lt"/>
                        </a:rPr>
                        <a:t>Оценка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16" marR="7616" marT="7616" marB="0" anchor="b"/>
                </a:tc>
                <a:extLst>
                  <a:ext uri="{0D108BD9-81ED-4DB2-BD59-A6C34878D82A}">
                    <a16:rowId xmlns:a16="http://schemas.microsoft.com/office/drawing/2014/main" val="2252735420"/>
                  </a:ext>
                </a:extLst>
              </a:tr>
              <a:tr h="106878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ru-RU" sz="1200" b="1" u="none" strike="noStrike" dirty="0">
                          <a:effectLst/>
                          <a:latin typeface="+mn-lt"/>
                        </a:rPr>
                        <a:t>ТОП-10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16" marR="7616" marT="7616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967841"/>
                  </a:ext>
                </a:extLst>
              </a:tr>
              <a:tr h="15852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+mn-lt"/>
                        </a:rPr>
                        <a:t>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16" marR="7616" marT="761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Строительство базы отдыха семейного типа (на термальном источнике / берегу реки) 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(региональный сетевой проект)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4,714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4,357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9,071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44888227"/>
                  </a:ext>
                </a:extLst>
              </a:tr>
              <a:tr h="15852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+mn-lt"/>
                        </a:rPr>
                        <a:t>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16" marR="7616" marT="761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Открытие гостевого ресторана – кухни народов Сибири и Севера (в связке с пунктом 13 перечня)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4,571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4,000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8,571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12456722"/>
                  </a:ext>
                </a:extLst>
              </a:tr>
              <a:tr h="15852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+mn-lt"/>
                        </a:rPr>
                        <a:t>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16" marR="7616" marT="761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Создание предприятия по переработке местной рыбы: горячее и холодное копчение, производство пресервов, рыбного фарша, кормов для животных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4,357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3,786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8,143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29485430"/>
                  </a:ext>
                </a:extLst>
              </a:tr>
              <a:tr h="15852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+mn-lt"/>
                        </a:rPr>
                        <a:t>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16" marR="7616" marT="761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Открытие нишевой пекарни: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бездрожжевой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,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безглютеновый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хлеб, выпечка без сахара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4,286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3,857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8,143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37809402"/>
                  </a:ext>
                </a:extLst>
              </a:tr>
              <a:tr h="10794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+mn-lt"/>
                        </a:rPr>
                        <a:t>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16" marR="7616" marT="761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Открытие кофейни / ресторана здорового питания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4,214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3,857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8,071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40393368"/>
                  </a:ext>
                </a:extLst>
              </a:tr>
              <a:tr h="210555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+mn-lt"/>
                        </a:rPr>
                        <a:t>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16" marR="7616" marT="761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Строительство круглогодичного парка развлечений с тематическими зонами: археологическая, историческая, этническая, гастрономическая, промышленная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4,429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3,500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7,929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38412734"/>
                  </a:ext>
                </a:extLst>
              </a:tr>
              <a:tr h="10794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+mn-lt"/>
                        </a:rPr>
                        <a:t>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16" marR="7616" marT="761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Создание бальнеологического медицинского центра в формате дневного стационара: вода минерального источника, грязи и глины Тюменской области, кедровые бочки, соляная пещера и т.п. 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(региональный сетевой проект)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4,500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3,429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7,929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27923152"/>
                  </a:ext>
                </a:extLst>
              </a:tr>
              <a:tr h="10794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+mn-lt"/>
                        </a:rPr>
                        <a:t>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16" marR="7616" marT="761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Создание предприятия по водному отдыху: туристические прогулки, круизы (включая парк судов, места стоянок – площадки для активного отдыха,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глэмпинги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, смотровые зоны)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4,214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3,643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7,857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408101"/>
                  </a:ext>
                </a:extLst>
              </a:tr>
              <a:tr h="10794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+mn-lt"/>
                        </a:rPr>
                        <a:t>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16" marR="7616" marT="761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Создание агентства промышленного туризма: полный спектр услуг по организации в туров делового, событийного и культурного форматов (транспорт, размещение, программы, организации встреч, переговоров, массовых мероприятий, консьерж-сопровождение) для территорий Уватского, Вагайского, Тобольского районов и г. Тобольска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4,286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3,571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7,857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81588607"/>
                  </a:ext>
                </a:extLst>
              </a:tr>
              <a:tr h="10794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+mn-lt"/>
                        </a:rPr>
                        <a:t>10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16" marR="7616" marT="761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Создание предприятия по переработке продукции дикоросов: глубокая заморозка, сушка, купажирование, термическая обработка, упаковка (ресурсная база – соседние районы Тюменской области, южные районы ХМАО: ягоды, травы, грибы, орех) 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(региональный сетевой проект)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4,357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3,500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7,857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52836637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0B79F7CC-43EC-43EC-A089-8B566B5AEFB0}"/>
              </a:ext>
            </a:extLst>
          </p:cNvPr>
          <p:cNvSpPr txBox="1"/>
          <p:nvPr/>
        </p:nvSpPr>
        <p:spPr>
          <a:xfrm>
            <a:off x="377825" y="6062960"/>
            <a:ext cx="9845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lang="ru-RU" sz="1200" dirty="0">
                <a:solidFill>
                  <a:prstClr val="black"/>
                </a:solidFill>
              </a:rPr>
              <a:t>Ранжирование произведено на основе оценок членов рабочей группы МО и приглашенных предпринимателей, выставленных каждой идее по пятибалльной шкале в разрезе параметров «Наличие спроса» и «Наличие ресурсов».</a:t>
            </a:r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6155821C-AD94-46D7-84F1-A33FD7DC7089}"/>
              </a:ext>
            </a:extLst>
          </p:cNvPr>
          <p:cNvSpPr/>
          <p:nvPr/>
        </p:nvSpPr>
        <p:spPr>
          <a:xfrm>
            <a:off x="241300" y="4772025"/>
            <a:ext cx="152400" cy="1524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Овал 18">
            <a:extLst>
              <a:ext uri="{FF2B5EF4-FFF2-40B4-BE49-F238E27FC236}">
                <a16:creationId xmlns:a16="http://schemas.microsoft.com/office/drawing/2014/main" id="{379A644A-A416-4782-BB4B-2201C4E1D3AD}"/>
              </a:ext>
            </a:extLst>
          </p:cNvPr>
          <p:cNvSpPr/>
          <p:nvPr/>
        </p:nvSpPr>
        <p:spPr>
          <a:xfrm>
            <a:off x="241300" y="5305425"/>
            <a:ext cx="152400" cy="1524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bject 12">
            <a:extLst>
              <a:ext uri="{FF2B5EF4-FFF2-40B4-BE49-F238E27FC236}">
                <a16:creationId xmlns:a16="http://schemas.microsoft.com/office/drawing/2014/main" id="{B60D718E-8D08-4584-A7C5-EE5586CB134E}"/>
              </a:ext>
            </a:extLst>
          </p:cNvPr>
          <p:cNvSpPr/>
          <p:nvPr/>
        </p:nvSpPr>
        <p:spPr>
          <a:xfrm>
            <a:off x="0" y="0"/>
            <a:ext cx="6667220" cy="648431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0" y="0"/>
                </a:moveTo>
                <a:lnTo>
                  <a:pt x="0" y="646290"/>
                </a:lnTo>
                <a:lnTo>
                  <a:pt x="6092317" y="647814"/>
                </a:lnTo>
                <a:lnTo>
                  <a:pt x="6666026" y="88"/>
                </a:lnTo>
                <a:lnTo>
                  <a:pt x="0" y="0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bject 3">
            <a:extLst>
              <a:ext uri="{FF2B5EF4-FFF2-40B4-BE49-F238E27FC236}">
                <a16:creationId xmlns:a16="http://schemas.microsoft.com/office/drawing/2014/main" id="{92CC533D-6D0F-496C-BA18-DD33856B09AB}"/>
              </a:ext>
            </a:extLst>
          </p:cNvPr>
          <p:cNvSpPr/>
          <p:nvPr/>
        </p:nvSpPr>
        <p:spPr>
          <a:xfrm flipV="1">
            <a:off x="0" y="912904"/>
            <a:ext cx="5880100" cy="363502"/>
          </a:xfrm>
          <a:custGeom>
            <a:avLst/>
            <a:gdLst/>
            <a:ahLst/>
            <a:cxnLst/>
            <a:rect l="l" t="t" r="r" b="b"/>
            <a:pathLst>
              <a:path w="5753100" h="314960">
                <a:moveTo>
                  <a:pt x="5444032" y="0"/>
                </a:moveTo>
                <a:lnTo>
                  <a:pt x="0" y="0"/>
                </a:lnTo>
                <a:lnTo>
                  <a:pt x="0" y="314337"/>
                </a:lnTo>
                <a:lnTo>
                  <a:pt x="5752909" y="314337"/>
                </a:lnTo>
                <a:lnTo>
                  <a:pt x="5444032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bject 12">
            <a:extLst>
              <a:ext uri="{FF2B5EF4-FFF2-40B4-BE49-F238E27FC236}">
                <a16:creationId xmlns:a16="http://schemas.microsoft.com/office/drawing/2014/main" id="{B800D265-737B-48B5-8F64-68450A1FFC35}"/>
              </a:ext>
            </a:extLst>
          </p:cNvPr>
          <p:cNvSpPr/>
          <p:nvPr/>
        </p:nvSpPr>
        <p:spPr>
          <a:xfrm>
            <a:off x="0" y="0"/>
            <a:ext cx="6667220" cy="648431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0" y="0"/>
                </a:moveTo>
                <a:lnTo>
                  <a:pt x="0" y="646290"/>
                </a:lnTo>
                <a:lnTo>
                  <a:pt x="6092317" y="647814"/>
                </a:lnTo>
                <a:lnTo>
                  <a:pt x="6666026" y="88"/>
                </a:lnTo>
                <a:lnTo>
                  <a:pt x="0" y="0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object 7">
            <a:extLst>
              <a:ext uri="{FF2B5EF4-FFF2-40B4-BE49-F238E27FC236}">
                <a16:creationId xmlns:a16="http://schemas.microsoft.com/office/drawing/2014/main" id="{0CFE8781-2B45-4AB2-A2AE-1711A1FDECD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65100" y="151523"/>
            <a:ext cx="10922844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dirty="0">
                <a:latin typeface="+mn-lt"/>
              </a:rPr>
              <a:t>40 БИЗНЕС-ИДЕЙ РАЗРАБОТАНО КОМАНДОЙ ПРОЕКТА</a:t>
            </a:r>
            <a:br>
              <a:rPr lang="ru-RU" dirty="0">
                <a:latin typeface="+mn-lt"/>
              </a:rPr>
            </a:br>
            <a:r>
              <a:rPr lang="ru-RU" dirty="0">
                <a:latin typeface="+mn-lt"/>
              </a:rPr>
              <a:t/>
            </a:r>
            <a:br>
              <a:rPr lang="ru-RU" dirty="0">
                <a:latin typeface="+mn-lt"/>
              </a:rPr>
            </a:br>
            <a:endParaRPr spc="-50" dirty="0">
              <a:latin typeface="+mn-lt"/>
            </a:endParaRPr>
          </a:p>
        </p:txBody>
      </p:sp>
      <p:sp>
        <p:nvSpPr>
          <p:cNvPr id="22" name="object 57">
            <a:extLst>
              <a:ext uri="{FF2B5EF4-FFF2-40B4-BE49-F238E27FC236}">
                <a16:creationId xmlns:a16="http://schemas.microsoft.com/office/drawing/2014/main" id="{BE53F4CB-F9FA-4A0A-B77F-4B7669AC3750}"/>
              </a:ext>
            </a:extLst>
          </p:cNvPr>
          <p:cNvSpPr txBox="1"/>
          <p:nvPr/>
        </p:nvSpPr>
        <p:spPr>
          <a:xfrm>
            <a:off x="393700" y="953821"/>
            <a:ext cx="5607046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Оценка объема инвестиций по всем 40 идеям: 8,900 млрд. руб.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2B2F32"/>
              </a:solidFill>
              <a:effectLst/>
              <a:uLnTx/>
              <a:uFillTx/>
              <a:latin typeface="Calibri"/>
              <a:ea typeface="+mn-ea"/>
              <a:cs typeface="DIN Pro Bold"/>
            </a:endParaRP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37835F48-2B83-4178-8BDE-634B1C09920D}"/>
              </a:ext>
            </a:extLst>
          </p:cNvPr>
          <p:cNvSpPr/>
          <p:nvPr/>
        </p:nvSpPr>
        <p:spPr>
          <a:xfrm>
            <a:off x="542925" y="2407332"/>
            <a:ext cx="247650" cy="764494"/>
          </a:xfrm>
          <a:prstGeom prst="rect">
            <a:avLst/>
          </a:prstGeom>
          <a:noFill/>
          <a:ln w="19050" cap="flat" cmpd="sng" algn="ctr">
            <a:solidFill>
              <a:schemeClr val="accent3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41F1DC56-1410-4428-9A27-D522DD5E6269}"/>
              </a:ext>
            </a:extLst>
          </p:cNvPr>
          <p:cNvSpPr/>
          <p:nvPr/>
        </p:nvSpPr>
        <p:spPr>
          <a:xfrm>
            <a:off x="542925" y="3626531"/>
            <a:ext cx="247650" cy="1907494"/>
          </a:xfrm>
          <a:prstGeom prst="rect">
            <a:avLst/>
          </a:prstGeom>
          <a:noFill/>
          <a:ln w="19050" cap="flat" cmpd="sng" algn="ctr">
            <a:solidFill>
              <a:schemeClr val="accent3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4" name="Группа 33">
            <a:extLst>
              <a:ext uri="{FF2B5EF4-FFF2-40B4-BE49-F238E27FC236}">
                <a16:creationId xmlns:a16="http://schemas.microsoft.com/office/drawing/2014/main" id="{5FE4B746-9891-48FA-9EE1-02928B444904}"/>
              </a:ext>
            </a:extLst>
          </p:cNvPr>
          <p:cNvGrpSpPr/>
          <p:nvPr/>
        </p:nvGrpSpPr>
        <p:grpSpPr>
          <a:xfrm>
            <a:off x="26815" y="877489"/>
            <a:ext cx="10679454" cy="4580336"/>
            <a:chOff x="26815" y="877489"/>
            <a:chExt cx="10679454" cy="4580336"/>
          </a:xfrm>
        </p:grpSpPr>
        <p:grpSp>
          <p:nvGrpSpPr>
            <p:cNvPr id="35" name="Группа 34">
              <a:extLst>
                <a:ext uri="{FF2B5EF4-FFF2-40B4-BE49-F238E27FC236}">
                  <a16:creationId xmlns:a16="http://schemas.microsoft.com/office/drawing/2014/main" id="{928F2A45-6FE7-4316-9D64-5368D23F0FDE}"/>
                </a:ext>
              </a:extLst>
            </p:cNvPr>
            <p:cNvGrpSpPr/>
            <p:nvPr/>
          </p:nvGrpSpPr>
          <p:grpSpPr>
            <a:xfrm>
              <a:off x="61250" y="877489"/>
              <a:ext cx="10645019" cy="4580336"/>
              <a:chOff x="61250" y="877489"/>
              <a:chExt cx="10645019" cy="4580336"/>
            </a:xfrm>
          </p:grpSpPr>
          <p:sp>
            <p:nvSpPr>
              <p:cNvPr id="38" name="Овал 37">
                <a:extLst>
                  <a:ext uri="{FF2B5EF4-FFF2-40B4-BE49-F238E27FC236}">
                    <a16:creationId xmlns:a16="http://schemas.microsoft.com/office/drawing/2014/main" id="{FE7E1F70-F485-4882-8B3C-2847FE45458E}"/>
                  </a:ext>
                </a:extLst>
              </p:cNvPr>
              <p:cNvSpPr/>
              <p:nvPr/>
            </p:nvSpPr>
            <p:spPr>
              <a:xfrm>
                <a:off x="6491569" y="1322495"/>
                <a:ext cx="152400" cy="152400"/>
              </a:xfrm>
              <a:prstGeom prst="ellipse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32C8484C-BD64-4F8D-AF4C-5659730494FA}"/>
                  </a:ext>
                </a:extLst>
              </p:cNvPr>
              <p:cNvSpPr txBox="1"/>
              <p:nvPr/>
            </p:nvSpPr>
            <p:spPr>
              <a:xfrm>
                <a:off x="6645275" y="1258838"/>
                <a:ext cx="357822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- идеи, имеющие интеграционный потенциал</a:t>
                </a:r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6089DB56-5AC3-4516-BB9B-78676AC80883}"/>
                  </a:ext>
                </a:extLst>
              </p:cNvPr>
              <p:cNvSpPr txBox="1"/>
              <p:nvPr/>
            </p:nvSpPr>
            <p:spPr>
              <a:xfrm>
                <a:off x="6667220" y="1577126"/>
                <a:ext cx="4039049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- попадают в приоритетные направления стратегии ТО</a:t>
                </a:r>
              </a:p>
            </p:txBody>
          </p:sp>
          <p:pic>
            <p:nvPicPr>
              <p:cNvPr id="41" name="Picture 2" descr="Иконка «Лес» — скачай бесплатно PNG и векторе">
                <a:extLst>
                  <a:ext uri="{FF2B5EF4-FFF2-40B4-BE49-F238E27FC236}">
                    <a16:creationId xmlns:a16="http://schemas.microsoft.com/office/drawing/2014/main" id="{28299B81-EB2D-4ACD-AEEE-F767CBA0336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87911" y="1593597"/>
                <a:ext cx="216000" cy="216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2" name="Picture 4" descr="Пшеница | Бесплатно значок">
                <a:extLst>
                  <a:ext uri="{FF2B5EF4-FFF2-40B4-BE49-F238E27FC236}">
                    <a16:creationId xmlns:a16="http://schemas.microsoft.com/office/drawing/2014/main" id="{51680B5A-9229-4F49-891D-A47F9737B89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43699" y="1593597"/>
                <a:ext cx="216000" cy="216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3" name="Picture 8" descr="Туристы | Бесплатно значок">
                <a:extLst>
                  <a:ext uri="{FF2B5EF4-FFF2-40B4-BE49-F238E27FC236}">
                    <a16:creationId xmlns:a16="http://schemas.microsoft.com/office/drawing/2014/main" id="{AC5F5A33-460E-45DC-AC29-2B3959C1F1B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04316" y="1593597"/>
                <a:ext cx="216000" cy="216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4" name="Picture 10" descr="Petrochemical Refinery Stock Illustration - Download Image Now - iStock">
                <a:extLst>
                  <a:ext uri="{FF2B5EF4-FFF2-40B4-BE49-F238E27FC236}">
                    <a16:creationId xmlns:a16="http://schemas.microsoft.com/office/drawing/2014/main" id="{CEFCC74A-DE88-4104-AF41-318CB721160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19741" y="1546642"/>
                <a:ext cx="324000" cy="324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5" name="Picture 12" descr="Нефтяная вышка – Бесплатные иконки: промышленность">
                <a:extLst>
                  <a:ext uri="{FF2B5EF4-FFF2-40B4-BE49-F238E27FC236}">
                    <a16:creationId xmlns:a16="http://schemas.microsoft.com/office/drawing/2014/main" id="{7F1FFD8D-C2BC-4AD7-816B-02B165BBD62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51568" y="1586627"/>
                <a:ext cx="216000" cy="216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6" name="Picture 14" descr="строительство дома значок вектор, дом иконы, строительство, здание PNG и  вектор пнг для бесплатной загрузки">
                <a:extLst>
                  <a:ext uri="{FF2B5EF4-FFF2-40B4-BE49-F238E27FC236}">
                    <a16:creationId xmlns:a16="http://schemas.microsoft.com/office/drawing/2014/main" id="{8CDD9414-C2C4-47DB-AB53-EF5C967C731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7" cstate="print">
                <a:clrChange>
                  <a:clrFrom>
                    <a:srgbClr val="F5F5F5"/>
                  </a:clrFrom>
                  <a:clrTo>
                    <a:srgbClr val="F5F5F5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000" t="18749" r="8750" b="18751"/>
              <a:stretch/>
            </p:blipFill>
            <p:spPr bwMode="auto">
              <a:xfrm>
                <a:off x="5328097" y="1593597"/>
                <a:ext cx="216000" cy="216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7" name="Picture 16" descr="Электрическая лампа – Бесплатные иконки: Инструменты и посуда">
                <a:extLst>
                  <a:ext uri="{FF2B5EF4-FFF2-40B4-BE49-F238E27FC236}">
                    <a16:creationId xmlns:a16="http://schemas.microsoft.com/office/drawing/2014/main" id="{FCB1D054-DC81-458D-99EB-480CE0D7F49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20316" y="1600642"/>
                <a:ext cx="216000" cy="216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8" name="Прямоугольник 47">
                <a:extLst>
                  <a:ext uri="{FF2B5EF4-FFF2-40B4-BE49-F238E27FC236}">
                    <a16:creationId xmlns:a16="http://schemas.microsoft.com/office/drawing/2014/main" id="{4CBA1117-44AA-427B-8593-44BE907A6158}"/>
                  </a:ext>
                </a:extLst>
              </p:cNvPr>
              <p:cNvSpPr/>
              <p:nvPr/>
            </p:nvSpPr>
            <p:spPr>
              <a:xfrm>
                <a:off x="4432300" y="1558273"/>
                <a:ext cx="2217596" cy="276999"/>
              </a:xfrm>
              <a:prstGeom prst="rect">
                <a:avLst/>
              </a:prstGeom>
              <a:noFill/>
              <a:ln w="19050" cap="flat" cmpd="sng" algn="ctr">
                <a:solidFill>
                  <a:schemeClr val="accent3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accent3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9BBB59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49" name="Группа 48">
                <a:extLst>
                  <a:ext uri="{FF2B5EF4-FFF2-40B4-BE49-F238E27FC236}">
                    <a16:creationId xmlns:a16="http://schemas.microsoft.com/office/drawing/2014/main" id="{57AE9540-4C21-4227-B677-D1E841B93275}"/>
                  </a:ext>
                </a:extLst>
              </p:cNvPr>
              <p:cNvGrpSpPr/>
              <p:nvPr/>
            </p:nvGrpSpPr>
            <p:grpSpPr>
              <a:xfrm>
                <a:off x="4504576" y="1603196"/>
                <a:ext cx="216000" cy="216000"/>
                <a:chOff x="7735918" y="3400425"/>
                <a:chExt cx="1901652" cy="2037988"/>
              </a:xfrm>
            </p:grpSpPr>
            <p:pic>
              <p:nvPicPr>
                <p:cNvPr id="52" name="Picture 2" descr="Капля воды – Бесплатные иконки: природа">
                  <a:extLst>
                    <a:ext uri="{FF2B5EF4-FFF2-40B4-BE49-F238E27FC236}">
                      <a16:creationId xmlns:a16="http://schemas.microsoft.com/office/drawing/2014/main" id="{1662D7B7-11F6-469D-9C6C-2161ED234C3D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37500" y="3400425"/>
                  <a:ext cx="685800" cy="68580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53" name="Рисунок 52">
                  <a:extLst>
                    <a:ext uri="{FF2B5EF4-FFF2-40B4-BE49-F238E27FC236}">
                      <a16:creationId xmlns:a16="http://schemas.microsoft.com/office/drawing/2014/main" id="{F9121C07-72CD-414B-A796-1C1A5D089D0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/>
                <a:stretch>
                  <a:fillRect/>
                </a:stretch>
              </p:blipFill>
              <p:spPr>
                <a:xfrm>
                  <a:off x="7735918" y="3409588"/>
                  <a:ext cx="1901652" cy="2028825"/>
                </a:xfrm>
                <a:prstGeom prst="rect">
                  <a:avLst/>
                </a:prstGeom>
              </p:spPr>
            </p:pic>
          </p:grpSp>
          <p:sp>
            <p:nvSpPr>
              <p:cNvPr id="50" name="Овал 49">
                <a:extLst>
                  <a:ext uri="{FF2B5EF4-FFF2-40B4-BE49-F238E27FC236}">
                    <a16:creationId xmlns:a16="http://schemas.microsoft.com/office/drawing/2014/main" id="{61D02F6E-A1DB-40A8-8B14-76CE225106A0}"/>
                  </a:ext>
                </a:extLst>
              </p:cNvPr>
              <p:cNvSpPr/>
              <p:nvPr/>
            </p:nvSpPr>
            <p:spPr>
              <a:xfrm>
                <a:off x="6491569" y="973947"/>
                <a:ext cx="152400" cy="152400"/>
              </a:xfrm>
              <a:prstGeom prst="ellipse">
                <a:avLst/>
              </a:prstGeom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9804168B-9713-46E3-AAD7-93A2CB2A796F}"/>
                  </a:ext>
                </a:extLst>
              </p:cNvPr>
              <p:cNvSpPr txBox="1"/>
              <p:nvPr/>
            </p:nvSpPr>
            <p:spPr>
              <a:xfrm>
                <a:off x="6667220" y="877489"/>
                <a:ext cx="388302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- идеи, рассчитанные на агломерацию Тобольский МР, Вагайский МР</a:t>
                </a:r>
              </a:p>
            </p:txBody>
          </p:sp>
          <p:sp>
            <p:nvSpPr>
              <p:cNvPr id="57" name="Овал 56">
                <a:extLst>
                  <a:ext uri="{FF2B5EF4-FFF2-40B4-BE49-F238E27FC236}">
                    <a16:creationId xmlns:a16="http://schemas.microsoft.com/office/drawing/2014/main" id="{0BB05B88-1AB4-49AB-9DE4-3A08E0A4FD46}"/>
                  </a:ext>
                </a:extLst>
              </p:cNvPr>
              <p:cNvSpPr/>
              <p:nvPr/>
            </p:nvSpPr>
            <p:spPr>
              <a:xfrm>
                <a:off x="76908" y="2448525"/>
                <a:ext cx="152400" cy="152400"/>
              </a:xfrm>
              <a:prstGeom prst="ellipse">
                <a:avLst/>
              </a:prstGeom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8" name="Овал 57">
                <a:extLst>
                  <a:ext uri="{FF2B5EF4-FFF2-40B4-BE49-F238E27FC236}">
                    <a16:creationId xmlns:a16="http://schemas.microsoft.com/office/drawing/2014/main" id="{CD7C6D02-CDE6-4FB8-B4FE-2801DB972062}"/>
                  </a:ext>
                </a:extLst>
              </p:cNvPr>
              <p:cNvSpPr/>
              <p:nvPr/>
            </p:nvSpPr>
            <p:spPr>
              <a:xfrm>
                <a:off x="76908" y="2658588"/>
                <a:ext cx="152400" cy="152400"/>
              </a:xfrm>
              <a:prstGeom prst="ellipse">
                <a:avLst/>
              </a:prstGeom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9" name="Овал 58">
                <a:extLst>
                  <a:ext uri="{FF2B5EF4-FFF2-40B4-BE49-F238E27FC236}">
                    <a16:creationId xmlns:a16="http://schemas.microsoft.com/office/drawing/2014/main" id="{97AE0B9A-EDDD-40B9-BD47-64C3C3D2BDF2}"/>
                  </a:ext>
                </a:extLst>
              </p:cNvPr>
              <p:cNvSpPr/>
              <p:nvPr/>
            </p:nvSpPr>
            <p:spPr>
              <a:xfrm>
                <a:off x="88900" y="3677663"/>
                <a:ext cx="152400" cy="152400"/>
              </a:xfrm>
              <a:prstGeom prst="ellipse">
                <a:avLst/>
              </a:prstGeom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0" name="Овал 59">
                <a:extLst>
                  <a:ext uri="{FF2B5EF4-FFF2-40B4-BE49-F238E27FC236}">
                    <a16:creationId xmlns:a16="http://schemas.microsoft.com/office/drawing/2014/main" id="{77F0BCED-4EDC-4FBB-B2A0-8BA007D16DCB}"/>
                  </a:ext>
                </a:extLst>
              </p:cNvPr>
              <p:cNvSpPr/>
              <p:nvPr/>
            </p:nvSpPr>
            <p:spPr>
              <a:xfrm>
                <a:off x="77616" y="4010025"/>
                <a:ext cx="152400" cy="152400"/>
              </a:xfrm>
              <a:prstGeom prst="ellipse">
                <a:avLst/>
              </a:prstGeom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1" name="Овал 60">
                <a:extLst>
                  <a:ext uri="{FF2B5EF4-FFF2-40B4-BE49-F238E27FC236}">
                    <a16:creationId xmlns:a16="http://schemas.microsoft.com/office/drawing/2014/main" id="{6211E28B-A36D-4D94-A590-21A2A9D64606}"/>
                  </a:ext>
                </a:extLst>
              </p:cNvPr>
              <p:cNvSpPr/>
              <p:nvPr/>
            </p:nvSpPr>
            <p:spPr>
              <a:xfrm>
                <a:off x="64915" y="4772025"/>
                <a:ext cx="152400" cy="152400"/>
              </a:xfrm>
              <a:prstGeom prst="ellipse">
                <a:avLst/>
              </a:prstGeom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2" name="Овал 61">
                <a:extLst>
                  <a:ext uri="{FF2B5EF4-FFF2-40B4-BE49-F238E27FC236}">
                    <a16:creationId xmlns:a16="http://schemas.microsoft.com/office/drawing/2014/main" id="{FD08C28B-0BC5-416C-A09B-BBA5EE5B393F}"/>
                  </a:ext>
                </a:extLst>
              </p:cNvPr>
              <p:cNvSpPr/>
              <p:nvPr/>
            </p:nvSpPr>
            <p:spPr>
              <a:xfrm>
                <a:off x="61250" y="5305425"/>
                <a:ext cx="152400" cy="152400"/>
              </a:xfrm>
              <a:prstGeom prst="ellipse">
                <a:avLst/>
              </a:prstGeom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36" name="Овал 35">
              <a:extLst>
                <a:ext uri="{FF2B5EF4-FFF2-40B4-BE49-F238E27FC236}">
                  <a16:creationId xmlns:a16="http://schemas.microsoft.com/office/drawing/2014/main" id="{78699818-7523-40D1-9818-837894B7C80A}"/>
                </a:ext>
              </a:extLst>
            </p:cNvPr>
            <p:cNvSpPr/>
            <p:nvPr/>
          </p:nvSpPr>
          <p:spPr>
            <a:xfrm>
              <a:off x="26815" y="1615179"/>
              <a:ext cx="228600" cy="243036"/>
            </a:xfrm>
            <a:prstGeom prst="ellipse">
              <a:avLst/>
            </a:prstGeom>
            <a:noFill/>
            <a:ln w="952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B3DE2C3A-2296-4E5F-AB08-B2AC2526BE98}"/>
                </a:ext>
              </a:extLst>
            </p:cNvPr>
            <p:cNvSpPr txBox="1"/>
            <p:nvPr/>
          </p:nvSpPr>
          <p:spPr>
            <a:xfrm>
              <a:off x="217315" y="1613729"/>
              <a:ext cx="421498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- приоритетные проекты с позиции команды разработчиков)</a:t>
              </a:r>
            </a:p>
          </p:txBody>
        </p:sp>
        <p:sp>
          <p:nvSpPr>
            <p:cNvPr id="64" name="Овал 63">
              <a:extLst>
                <a:ext uri="{FF2B5EF4-FFF2-40B4-BE49-F238E27FC236}">
                  <a16:creationId xmlns:a16="http://schemas.microsoft.com/office/drawing/2014/main" id="{9AB31623-934F-4F23-B2A8-991F1C67E781}"/>
                </a:ext>
              </a:extLst>
            </p:cNvPr>
            <p:cNvSpPr/>
            <p:nvPr/>
          </p:nvSpPr>
          <p:spPr>
            <a:xfrm>
              <a:off x="542925" y="4695825"/>
              <a:ext cx="228600" cy="243036"/>
            </a:xfrm>
            <a:prstGeom prst="ellipse">
              <a:avLst/>
            </a:prstGeom>
            <a:noFill/>
            <a:ln w="952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5" name="Овал 64">
              <a:extLst>
                <a:ext uri="{FF2B5EF4-FFF2-40B4-BE49-F238E27FC236}">
                  <a16:creationId xmlns:a16="http://schemas.microsoft.com/office/drawing/2014/main" id="{2315710D-3AF4-4640-BED7-A13E0D9DF10B}"/>
                </a:ext>
              </a:extLst>
            </p:cNvPr>
            <p:cNvSpPr/>
            <p:nvPr/>
          </p:nvSpPr>
          <p:spPr>
            <a:xfrm>
              <a:off x="552450" y="5214789"/>
              <a:ext cx="228600" cy="243036"/>
            </a:xfrm>
            <a:prstGeom prst="ellipse">
              <a:avLst/>
            </a:prstGeom>
            <a:noFill/>
            <a:ln w="952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4" name="Прямоугольник 53">
            <a:extLst>
              <a:ext uri="{FF2B5EF4-FFF2-40B4-BE49-F238E27FC236}">
                <a16:creationId xmlns:a16="http://schemas.microsoft.com/office/drawing/2014/main" id="{6452F2FA-598E-446D-B416-0F8A261E0C29}"/>
              </a:ext>
            </a:extLst>
          </p:cNvPr>
          <p:cNvSpPr/>
          <p:nvPr/>
        </p:nvSpPr>
        <p:spPr>
          <a:xfrm>
            <a:off x="6320315" y="1546642"/>
            <a:ext cx="337407" cy="276999"/>
          </a:xfrm>
          <a:prstGeom prst="rect">
            <a:avLst/>
          </a:prstGeom>
          <a:solidFill>
            <a:schemeClr val="lt1">
              <a:alpha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Прямоугольник 54">
            <a:extLst>
              <a:ext uri="{FF2B5EF4-FFF2-40B4-BE49-F238E27FC236}">
                <a16:creationId xmlns:a16="http://schemas.microsoft.com/office/drawing/2014/main" id="{FD1D8EAD-931E-4007-9FF8-2365E2358465}"/>
              </a:ext>
            </a:extLst>
          </p:cNvPr>
          <p:cNvSpPr/>
          <p:nvPr/>
        </p:nvSpPr>
        <p:spPr>
          <a:xfrm>
            <a:off x="4449624" y="1554357"/>
            <a:ext cx="1103971" cy="276999"/>
          </a:xfrm>
          <a:prstGeom prst="rect">
            <a:avLst/>
          </a:prstGeom>
          <a:solidFill>
            <a:schemeClr val="lt1">
              <a:alpha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6" name="Picture 6" descr="Иконки «Business guy» — скачивайте бесплатно в PNG, SVG, GIF">
            <a:extLst>
              <a:ext uri="{FF2B5EF4-FFF2-40B4-BE49-F238E27FC236}">
                <a16:creationId xmlns:a16="http://schemas.microsoft.com/office/drawing/2014/main" id="{9748BD26-B103-4F2B-8F2E-3518EFFC7A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9900" y="2413004"/>
            <a:ext cx="245584" cy="245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6" descr="Иконки «Business guy» — скачивайте бесплатно в PNG, SVG, GIF">
            <a:extLst>
              <a:ext uri="{FF2B5EF4-FFF2-40B4-BE49-F238E27FC236}">
                <a16:creationId xmlns:a16="http://schemas.microsoft.com/office/drawing/2014/main" id="{0FCFACA6-DFAA-47C8-9DE1-4034C34DAF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3100" y="4028695"/>
            <a:ext cx="245584" cy="245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6" descr="Иконки «Business guy» — скачивайте бесплатно в PNG, SVG, GIF">
            <a:extLst>
              <a:ext uri="{FF2B5EF4-FFF2-40B4-BE49-F238E27FC236}">
                <a16:creationId xmlns:a16="http://schemas.microsoft.com/office/drawing/2014/main" id="{CC404240-F9B2-4109-BF86-B7D6DA1592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4378" y="5407609"/>
            <a:ext cx="245584" cy="245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Номер слайда 5">
            <a:extLst>
              <a:ext uri="{FF2B5EF4-FFF2-40B4-BE49-F238E27FC236}">
                <a16:creationId xmlns:a16="http://schemas.microsoft.com/office/drawing/2014/main" id="{C5EC620F-004B-4FFC-9B30-D5C29FAC68E3}"/>
              </a:ext>
            </a:extLst>
          </p:cNvPr>
          <p:cNvSpPr txBox="1">
            <a:spLocks/>
          </p:cNvSpPr>
          <p:nvPr/>
        </p:nvSpPr>
        <p:spPr>
          <a:xfrm>
            <a:off x="10099989" y="7161321"/>
            <a:ext cx="411127" cy="18596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rgbClr val="2B2F32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6</a:t>
            </a:fld>
            <a:endParaRPr lang="ru-RU" sz="1000" b="1" dirty="0">
              <a:solidFill>
                <a:srgbClr val="2B2F32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7764752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7">
            <a:extLst>
              <a:ext uri="{FF2B5EF4-FFF2-40B4-BE49-F238E27FC236}">
                <a16:creationId xmlns:a16="http://schemas.microsoft.com/office/drawing/2014/main" id="{F5EBEC11-41CF-4DD4-AF5C-30FCDDD84DF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69900" y="160681"/>
            <a:ext cx="10922844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dirty="0">
                <a:latin typeface="+mn-lt"/>
              </a:rPr>
              <a:t>ИНВЕСТИЦИОННЫЕ ИДЕИ</a:t>
            </a:r>
            <a:br>
              <a:rPr lang="ru-RU" dirty="0">
                <a:latin typeface="+mn-lt"/>
              </a:rPr>
            </a:br>
            <a:endParaRPr spc="-50" dirty="0">
              <a:latin typeface="+mn-l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79F7CC-43EC-43EC-A089-8B566B5AEFB0}"/>
              </a:ext>
            </a:extLst>
          </p:cNvPr>
          <p:cNvSpPr txBox="1"/>
          <p:nvPr/>
        </p:nvSpPr>
        <p:spPr>
          <a:xfrm>
            <a:off x="381000" y="6891966"/>
            <a:ext cx="9845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lang="ru-RU" sz="1200" dirty="0">
                <a:solidFill>
                  <a:prstClr val="black"/>
                </a:solidFill>
              </a:rPr>
              <a:t>Ранжирование произведено на основе оценок членов рабочей группы МО и приглашенных предпринимателей, выставленных каждой идее по пятибалльной шкале в разрезе параметров «Наличие спроса» и «Наличие ресурсов».</a:t>
            </a:r>
          </a:p>
        </p:txBody>
      </p: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18FE71EC-247F-4454-8817-0230C58EB6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4305037"/>
              </p:ext>
            </p:extLst>
          </p:nvPr>
        </p:nvGraphicFramePr>
        <p:xfrm>
          <a:off x="381000" y="1110097"/>
          <a:ext cx="9842500" cy="5691663"/>
        </p:xfrm>
        <a:graphic>
          <a:graphicData uri="http://schemas.openxmlformats.org/drawingml/2006/table">
            <a:tbl>
              <a:tblPr>
                <a:tableStyleId>{8EC20E35-A176-4012-BC5E-935CFFF8708E}</a:tableStyleId>
              </a:tblPr>
              <a:tblGrid>
                <a:gridCol w="528964">
                  <a:extLst>
                    <a:ext uri="{9D8B030D-6E8A-4147-A177-3AD203B41FA5}">
                      <a16:colId xmlns:a16="http://schemas.microsoft.com/office/drawing/2014/main" val="3877026311"/>
                    </a:ext>
                  </a:extLst>
                </a:gridCol>
                <a:gridCol w="7499946">
                  <a:extLst>
                    <a:ext uri="{9D8B030D-6E8A-4147-A177-3AD203B41FA5}">
                      <a16:colId xmlns:a16="http://schemas.microsoft.com/office/drawing/2014/main" val="2649573731"/>
                    </a:ext>
                  </a:extLst>
                </a:gridCol>
                <a:gridCol w="604530">
                  <a:extLst>
                    <a:ext uri="{9D8B030D-6E8A-4147-A177-3AD203B41FA5}">
                      <a16:colId xmlns:a16="http://schemas.microsoft.com/office/drawing/2014/main" val="238388224"/>
                    </a:ext>
                  </a:extLst>
                </a:gridCol>
                <a:gridCol w="604530">
                  <a:extLst>
                    <a:ext uri="{9D8B030D-6E8A-4147-A177-3AD203B41FA5}">
                      <a16:colId xmlns:a16="http://schemas.microsoft.com/office/drawing/2014/main" val="460398336"/>
                    </a:ext>
                  </a:extLst>
                </a:gridCol>
                <a:gridCol w="604530">
                  <a:extLst>
                    <a:ext uri="{9D8B030D-6E8A-4147-A177-3AD203B41FA5}">
                      <a16:colId xmlns:a16="http://schemas.microsoft.com/office/drawing/2014/main" val="3290695170"/>
                    </a:ext>
                  </a:extLst>
                </a:gridCol>
              </a:tblGrid>
              <a:tr h="37900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+mn-lt"/>
                        </a:rPr>
                        <a:t>№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221" marR="6221" marT="62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+mn-lt"/>
                        </a:rPr>
                        <a:t>Идея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221" marR="6221" marT="62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+mn-lt"/>
                        </a:rPr>
                        <a:t>Наличие спроса 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221" marR="6221" marT="62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+mn-lt"/>
                        </a:rPr>
                        <a:t>Наличие ресурсов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221" marR="6221" marT="62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+mn-lt"/>
                        </a:rPr>
                        <a:t>Оценка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221" marR="6221" marT="6221" marB="0" anchor="b"/>
                </a:tc>
                <a:extLst>
                  <a:ext uri="{0D108BD9-81ED-4DB2-BD59-A6C34878D82A}">
                    <a16:rowId xmlns:a16="http://schemas.microsoft.com/office/drawing/2014/main" val="2870946329"/>
                  </a:ext>
                </a:extLst>
              </a:tr>
              <a:tr h="196039">
                <a:tc gridSpan="5">
                  <a:txBody>
                    <a:bodyPr/>
                    <a:lstStyle/>
                    <a:p>
                      <a:pPr marL="0" marR="0" lvl="0" indent="0" algn="ctr" defTabSz="91440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strike="noStrike" dirty="0">
                          <a:effectLst/>
                          <a:latin typeface="+mn-lt"/>
                        </a:rPr>
                        <a:t>Высокий потенциал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marL="0" marR="0" lvl="0" indent="0" algn="ctr" defTabSz="91440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38839328"/>
                  </a:ext>
                </a:extLst>
              </a:tr>
              <a:tr h="24748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Создание частного инновационного технопарка (в перспективе – технополиса) с малыми производственными площадками – специализация на направлениях лесопромышленного комплекса, нефтегазохимии, промышленной логистики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4,214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3,571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7,786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02020525"/>
                  </a:ext>
                </a:extLst>
              </a:tr>
              <a:tr h="19603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Организация транзитного логистического центра – перевалка грузов по видам транспорта (водный / железнодорожный / автомобильный / авиационный), сортировка, упаковка, хранение, документарное обеспечение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3,857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3,857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7,714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00702085"/>
                  </a:ext>
                </a:extLst>
              </a:tr>
              <a:tr h="19603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Производство мясных и рыбных деликатесов кухни Севера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4,214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3,500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7,714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54204427"/>
                  </a:ext>
                </a:extLst>
              </a:tr>
              <a:tr h="38237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Открытие предприятия по ландшафтному дизайну, озеленению и благоустройству городской среды (включая собственный питомник)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4,071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3,643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7,714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8259843"/>
                  </a:ext>
                </a:extLst>
              </a:tr>
              <a:tr h="19603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Открытие частной школы опережающего развития детей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4,143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3,500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7,643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78628904"/>
                  </a:ext>
                </a:extLst>
              </a:tr>
              <a:tr h="19603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Строительство частного медицинского центра: диагностический блок, лаборатория, узкие специалисты, телемедицина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4,429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3,071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7,500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52455737"/>
                  </a:ext>
                </a:extLst>
              </a:tr>
              <a:tr h="19603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Организация производства крупноформатных изделий из композитных материалов (на основе сырья СИБУР): автомобильные бампера, душевые кабины и ванны, контейнеры, дренажные емкости и т.п.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3,929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3,500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7,429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83154254"/>
                  </a:ext>
                </a:extLst>
              </a:tr>
              <a:tr h="19603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Организация производства геосетки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3,786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3,643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7,429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23240047"/>
                  </a:ext>
                </a:extLst>
              </a:tr>
              <a:tr h="19603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Производство дворовых спортивных площадок, специальных покрытий, малых архитектурных форм для благоустройства дворов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4,143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3,286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7,429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42450030"/>
                  </a:ext>
                </a:extLst>
              </a:tr>
              <a:tr h="19603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Создание сувенирного стеклодувного производства «Менделевское стекло» (по аналогии с Муранским стеклом в Венеции)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3,857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3,571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7,429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14971029"/>
                  </a:ext>
                </a:extLst>
              </a:tr>
              <a:tr h="19603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Строительство концертно-выставочной площадки «Тобольск-Холл»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3,857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3,429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7,286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71478042"/>
                  </a:ext>
                </a:extLst>
              </a:tr>
              <a:tr h="19603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Создание предприятия по дизайну и пошиву трендовой одежды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3,786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3,500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7,286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22137666"/>
                  </a:ext>
                </a:extLst>
              </a:tr>
              <a:tr h="38237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Создание цеха по дизайну и пошиву меховой одежды (при создании зверофермы на территории Уватского и/или Тобольского районов)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3,929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3,357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7,286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15055521"/>
                  </a:ext>
                </a:extLst>
              </a:tr>
              <a:tr h="19603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Создание парка народных промыслов и сувенирного производства (площадка с готовыми помещениями – цехами): пошив национальной одежды, изготовление утвари, резьба по кости и бивню мамонта, ковроткачество и т.п.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3,786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3,429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7,214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48758326"/>
                  </a:ext>
                </a:extLst>
              </a:tr>
              <a:tr h="19603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Производство фармацевтического и косметологического сырья на основе дикоросов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lang="ru-RU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рег.сетевой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проект)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3,929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3,286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7,214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43633404"/>
                  </a:ext>
                </a:extLst>
              </a:tr>
            </a:tbl>
          </a:graphicData>
        </a:graphic>
      </p:graphicFrame>
      <p:sp>
        <p:nvSpPr>
          <p:cNvPr id="11" name="Овал 10">
            <a:extLst>
              <a:ext uri="{FF2B5EF4-FFF2-40B4-BE49-F238E27FC236}">
                <a16:creationId xmlns:a16="http://schemas.microsoft.com/office/drawing/2014/main" id="{DB0B8BED-B862-454C-B70B-17C37D8F9E41}"/>
              </a:ext>
            </a:extLst>
          </p:cNvPr>
          <p:cNvSpPr/>
          <p:nvPr/>
        </p:nvSpPr>
        <p:spPr>
          <a:xfrm>
            <a:off x="241300" y="1901710"/>
            <a:ext cx="152400" cy="1524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F8BF2F7A-DC59-480B-8709-FDFADB05AABF}"/>
              </a:ext>
            </a:extLst>
          </p:cNvPr>
          <p:cNvSpPr/>
          <p:nvPr/>
        </p:nvSpPr>
        <p:spPr>
          <a:xfrm>
            <a:off x="241300" y="2439576"/>
            <a:ext cx="152400" cy="1524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3B00CAF4-3F78-4AA9-8984-A1B57E175790}"/>
              </a:ext>
            </a:extLst>
          </p:cNvPr>
          <p:cNvSpPr/>
          <p:nvPr/>
        </p:nvSpPr>
        <p:spPr>
          <a:xfrm>
            <a:off x="241300" y="6259225"/>
            <a:ext cx="152400" cy="1524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bject 12">
            <a:extLst>
              <a:ext uri="{FF2B5EF4-FFF2-40B4-BE49-F238E27FC236}">
                <a16:creationId xmlns:a16="http://schemas.microsoft.com/office/drawing/2014/main" id="{BE0A067D-0D61-45EE-B5B3-92A6E9031CD8}"/>
              </a:ext>
            </a:extLst>
          </p:cNvPr>
          <p:cNvSpPr/>
          <p:nvPr/>
        </p:nvSpPr>
        <p:spPr>
          <a:xfrm>
            <a:off x="0" y="0"/>
            <a:ext cx="6667220" cy="648431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0" y="0"/>
                </a:moveTo>
                <a:lnTo>
                  <a:pt x="0" y="646290"/>
                </a:lnTo>
                <a:lnTo>
                  <a:pt x="6092317" y="647814"/>
                </a:lnTo>
                <a:lnTo>
                  <a:pt x="6666026" y="88"/>
                </a:lnTo>
                <a:lnTo>
                  <a:pt x="0" y="0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object 7">
            <a:extLst>
              <a:ext uri="{FF2B5EF4-FFF2-40B4-BE49-F238E27FC236}">
                <a16:creationId xmlns:a16="http://schemas.microsoft.com/office/drawing/2014/main" id="{6F9B6AE3-A947-4A9A-9B60-A1ACA7815CD1}"/>
              </a:ext>
            </a:extLst>
          </p:cNvPr>
          <p:cNvSpPr txBox="1">
            <a:spLocks/>
          </p:cNvSpPr>
          <p:nvPr/>
        </p:nvSpPr>
        <p:spPr>
          <a:xfrm>
            <a:off x="165100" y="151523"/>
            <a:ext cx="10922844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2000" b="1" i="0">
                <a:solidFill>
                  <a:schemeClr val="bg1"/>
                </a:solidFill>
                <a:latin typeface="Montserrat ExtraBold"/>
                <a:ea typeface="+mj-ea"/>
                <a:cs typeface="Montserrat ExtraBold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ru-RU" kern="0" dirty="0">
                <a:latin typeface="+mn-lt"/>
              </a:rPr>
              <a:t>40 БИЗНЕС-ИДЕЙ РАЗРАБОТАНО КОМАНДОЙ ПРОЕКТА</a:t>
            </a:r>
            <a:br>
              <a:rPr lang="ru-RU" kern="0" dirty="0">
                <a:latin typeface="+mn-lt"/>
              </a:rPr>
            </a:br>
            <a:r>
              <a:rPr lang="ru-RU" kern="0" dirty="0">
                <a:latin typeface="+mn-lt"/>
              </a:rPr>
              <a:t/>
            </a:r>
            <a:br>
              <a:rPr lang="ru-RU" kern="0" dirty="0">
                <a:latin typeface="+mn-lt"/>
              </a:rPr>
            </a:br>
            <a:endParaRPr lang="ru-RU" kern="0" spc="-50" dirty="0">
              <a:latin typeface="+mn-lt"/>
            </a:endParaRPr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A5A4EDAC-24CB-46EE-8497-92A214F8E62D}"/>
              </a:ext>
            </a:extLst>
          </p:cNvPr>
          <p:cNvSpPr/>
          <p:nvPr/>
        </p:nvSpPr>
        <p:spPr>
          <a:xfrm>
            <a:off x="530225" y="1763347"/>
            <a:ext cx="247650" cy="417878"/>
          </a:xfrm>
          <a:prstGeom prst="rect">
            <a:avLst/>
          </a:prstGeom>
          <a:noFill/>
          <a:ln w="19050" cap="flat" cmpd="sng" algn="ctr">
            <a:solidFill>
              <a:schemeClr val="accent3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45BD7C26-8C97-4FC8-9EF7-C43F898DC1FD}"/>
              </a:ext>
            </a:extLst>
          </p:cNvPr>
          <p:cNvSpPr/>
          <p:nvPr/>
        </p:nvSpPr>
        <p:spPr>
          <a:xfrm>
            <a:off x="530225" y="2770052"/>
            <a:ext cx="247650" cy="249373"/>
          </a:xfrm>
          <a:prstGeom prst="rect">
            <a:avLst/>
          </a:prstGeom>
          <a:noFill/>
          <a:ln w="19050" cap="flat" cmpd="sng" algn="ctr">
            <a:solidFill>
              <a:schemeClr val="accent3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742AD82F-BF3C-4040-B414-39280972CF5C}"/>
              </a:ext>
            </a:extLst>
          </p:cNvPr>
          <p:cNvSpPr/>
          <p:nvPr/>
        </p:nvSpPr>
        <p:spPr>
          <a:xfrm>
            <a:off x="525780" y="4940529"/>
            <a:ext cx="247650" cy="249374"/>
          </a:xfrm>
          <a:prstGeom prst="rect">
            <a:avLst/>
          </a:prstGeom>
          <a:noFill/>
          <a:ln w="19050" cap="flat" cmpd="sng" algn="ctr">
            <a:solidFill>
              <a:schemeClr val="accent3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04089A42-6464-4E39-AEBE-34C2AF2D1967}"/>
              </a:ext>
            </a:extLst>
          </p:cNvPr>
          <p:cNvSpPr/>
          <p:nvPr/>
        </p:nvSpPr>
        <p:spPr>
          <a:xfrm>
            <a:off x="525780" y="6169392"/>
            <a:ext cx="247650" cy="632367"/>
          </a:xfrm>
          <a:prstGeom prst="rect">
            <a:avLst/>
          </a:prstGeom>
          <a:noFill/>
          <a:ln w="19050" cap="flat" cmpd="sng" algn="ctr">
            <a:solidFill>
              <a:schemeClr val="accent3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4" name="Группа 33">
            <a:extLst>
              <a:ext uri="{FF2B5EF4-FFF2-40B4-BE49-F238E27FC236}">
                <a16:creationId xmlns:a16="http://schemas.microsoft.com/office/drawing/2014/main" id="{56018031-0A14-47F1-ADD2-7227A34133F3}"/>
              </a:ext>
            </a:extLst>
          </p:cNvPr>
          <p:cNvGrpSpPr/>
          <p:nvPr/>
        </p:nvGrpSpPr>
        <p:grpSpPr>
          <a:xfrm>
            <a:off x="95250" y="47625"/>
            <a:ext cx="10737850" cy="6776555"/>
            <a:chOff x="-31581" y="877489"/>
            <a:chExt cx="10737850" cy="6776555"/>
          </a:xfrm>
        </p:grpSpPr>
        <p:grpSp>
          <p:nvGrpSpPr>
            <p:cNvPr id="35" name="Группа 34">
              <a:extLst>
                <a:ext uri="{FF2B5EF4-FFF2-40B4-BE49-F238E27FC236}">
                  <a16:creationId xmlns:a16="http://schemas.microsoft.com/office/drawing/2014/main" id="{854222AA-E053-402D-9F79-4A7272CC988D}"/>
                </a:ext>
              </a:extLst>
            </p:cNvPr>
            <p:cNvGrpSpPr/>
            <p:nvPr/>
          </p:nvGrpSpPr>
          <p:grpSpPr>
            <a:xfrm>
              <a:off x="-31581" y="877489"/>
              <a:ext cx="10737850" cy="6760850"/>
              <a:chOff x="-31581" y="877489"/>
              <a:chExt cx="10737850" cy="6760850"/>
            </a:xfrm>
          </p:grpSpPr>
          <p:sp>
            <p:nvSpPr>
              <p:cNvPr id="38" name="Овал 37">
                <a:extLst>
                  <a:ext uri="{FF2B5EF4-FFF2-40B4-BE49-F238E27FC236}">
                    <a16:creationId xmlns:a16="http://schemas.microsoft.com/office/drawing/2014/main" id="{B094C7E8-653B-400E-920B-D883EC18A0A9}"/>
                  </a:ext>
                </a:extLst>
              </p:cNvPr>
              <p:cNvSpPr/>
              <p:nvPr/>
            </p:nvSpPr>
            <p:spPr>
              <a:xfrm>
                <a:off x="6491569" y="1322495"/>
                <a:ext cx="152400" cy="152400"/>
              </a:xfrm>
              <a:prstGeom prst="ellipse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FCF9504F-733B-44C7-AD0A-E5C86F6049B3}"/>
                  </a:ext>
                </a:extLst>
              </p:cNvPr>
              <p:cNvSpPr txBox="1"/>
              <p:nvPr/>
            </p:nvSpPr>
            <p:spPr>
              <a:xfrm>
                <a:off x="6645275" y="1258838"/>
                <a:ext cx="357822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- идеи, имеющие интеграционный потенциал</a:t>
                </a:r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E60F1077-31B6-434C-9AF0-1B45A02CFE8D}"/>
                  </a:ext>
                </a:extLst>
              </p:cNvPr>
              <p:cNvSpPr txBox="1"/>
              <p:nvPr/>
            </p:nvSpPr>
            <p:spPr>
              <a:xfrm>
                <a:off x="6667220" y="1577126"/>
                <a:ext cx="4039049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- попадают в приоритетные направления стратегии ТО</a:t>
                </a:r>
              </a:p>
            </p:txBody>
          </p:sp>
          <p:pic>
            <p:nvPicPr>
              <p:cNvPr id="41" name="Picture 2" descr="Иконка «Лес» — скачай бесплатно PNG и векторе">
                <a:extLst>
                  <a:ext uri="{FF2B5EF4-FFF2-40B4-BE49-F238E27FC236}">
                    <a16:creationId xmlns:a16="http://schemas.microsoft.com/office/drawing/2014/main" id="{4607D029-BC11-45FD-8666-A723E276BD3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87911" y="1593597"/>
                <a:ext cx="216000" cy="216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2" name="Picture 4" descr="Пшеница | Бесплатно значок">
                <a:extLst>
                  <a:ext uri="{FF2B5EF4-FFF2-40B4-BE49-F238E27FC236}">
                    <a16:creationId xmlns:a16="http://schemas.microsoft.com/office/drawing/2014/main" id="{C4D976ED-CA31-4A79-B7D7-C7911F6E1AB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43699" y="1593597"/>
                <a:ext cx="216000" cy="216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3" name="Picture 8" descr="Туристы | Бесплатно значок">
                <a:extLst>
                  <a:ext uri="{FF2B5EF4-FFF2-40B4-BE49-F238E27FC236}">
                    <a16:creationId xmlns:a16="http://schemas.microsoft.com/office/drawing/2014/main" id="{931F28DC-4951-4627-8141-FE366DDAEBD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04316" y="1593597"/>
                <a:ext cx="216000" cy="216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4" name="Picture 10" descr="Petrochemical Refinery Stock Illustration - Download Image Now - iStock">
                <a:extLst>
                  <a:ext uri="{FF2B5EF4-FFF2-40B4-BE49-F238E27FC236}">
                    <a16:creationId xmlns:a16="http://schemas.microsoft.com/office/drawing/2014/main" id="{BC02AC1F-2FA3-42FB-94E7-8816034B4A1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19741" y="1546642"/>
                <a:ext cx="324000" cy="324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5" name="Picture 12" descr="Нефтяная вышка – Бесплатные иконки: промышленность">
                <a:extLst>
                  <a:ext uri="{FF2B5EF4-FFF2-40B4-BE49-F238E27FC236}">
                    <a16:creationId xmlns:a16="http://schemas.microsoft.com/office/drawing/2014/main" id="{2F4DCE70-45CC-4CAB-84FD-1BA217219D4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51568" y="1586627"/>
                <a:ext cx="216000" cy="216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6" name="Picture 14" descr="строительство дома значок вектор, дом иконы, строительство, здание PNG и  вектор пнг для бесплатной загрузки">
                <a:extLst>
                  <a:ext uri="{FF2B5EF4-FFF2-40B4-BE49-F238E27FC236}">
                    <a16:creationId xmlns:a16="http://schemas.microsoft.com/office/drawing/2014/main" id="{C8F6A8B1-2E9B-4380-A032-EA4445BFD7B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7" cstate="print">
                <a:clrChange>
                  <a:clrFrom>
                    <a:srgbClr val="F5F5F5"/>
                  </a:clrFrom>
                  <a:clrTo>
                    <a:srgbClr val="F5F5F5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000" t="18749" r="8750" b="18751"/>
              <a:stretch/>
            </p:blipFill>
            <p:spPr bwMode="auto">
              <a:xfrm>
                <a:off x="5328097" y="1593597"/>
                <a:ext cx="216000" cy="216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7" name="Picture 16" descr="Электрическая лампа – Бесплатные иконки: Инструменты и посуда">
                <a:extLst>
                  <a:ext uri="{FF2B5EF4-FFF2-40B4-BE49-F238E27FC236}">
                    <a16:creationId xmlns:a16="http://schemas.microsoft.com/office/drawing/2014/main" id="{775BC0A5-CE77-4A79-931C-D64964AA7EA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20316" y="1600642"/>
                <a:ext cx="216000" cy="216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8" name="Прямоугольник 47">
                <a:extLst>
                  <a:ext uri="{FF2B5EF4-FFF2-40B4-BE49-F238E27FC236}">
                    <a16:creationId xmlns:a16="http://schemas.microsoft.com/office/drawing/2014/main" id="{8FEA48D6-5147-4D96-9DA2-27AD42B1DEA5}"/>
                  </a:ext>
                </a:extLst>
              </p:cNvPr>
              <p:cNvSpPr/>
              <p:nvPr/>
            </p:nvSpPr>
            <p:spPr>
              <a:xfrm>
                <a:off x="4432300" y="1558273"/>
                <a:ext cx="2217596" cy="276999"/>
              </a:xfrm>
              <a:prstGeom prst="rect">
                <a:avLst/>
              </a:prstGeom>
              <a:noFill/>
              <a:ln w="19050" cap="flat" cmpd="sng" algn="ctr">
                <a:solidFill>
                  <a:schemeClr val="accent3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accent3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9BBB59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49" name="Группа 48">
                <a:extLst>
                  <a:ext uri="{FF2B5EF4-FFF2-40B4-BE49-F238E27FC236}">
                    <a16:creationId xmlns:a16="http://schemas.microsoft.com/office/drawing/2014/main" id="{C5984E4E-6098-4715-9D07-E95D7ADE72DF}"/>
                  </a:ext>
                </a:extLst>
              </p:cNvPr>
              <p:cNvGrpSpPr/>
              <p:nvPr/>
            </p:nvGrpSpPr>
            <p:grpSpPr>
              <a:xfrm>
                <a:off x="4504576" y="1603196"/>
                <a:ext cx="216000" cy="216000"/>
                <a:chOff x="7735918" y="3400425"/>
                <a:chExt cx="1901652" cy="2037988"/>
              </a:xfrm>
            </p:grpSpPr>
            <p:pic>
              <p:nvPicPr>
                <p:cNvPr id="52" name="Picture 2" descr="Капля воды – Бесплатные иконки: природа">
                  <a:extLst>
                    <a:ext uri="{FF2B5EF4-FFF2-40B4-BE49-F238E27FC236}">
                      <a16:creationId xmlns:a16="http://schemas.microsoft.com/office/drawing/2014/main" id="{DED0E9A0-737F-4FF1-82CC-D4CB8CB7117E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37500" y="3400425"/>
                  <a:ext cx="685800" cy="68580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53" name="Рисунок 52">
                  <a:extLst>
                    <a:ext uri="{FF2B5EF4-FFF2-40B4-BE49-F238E27FC236}">
                      <a16:creationId xmlns:a16="http://schemas.microsoft.com/office/drawing/2014/main" id="{8F81B8EA-90FE-4141-B182-2B1DEB9F8DD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/>
                <a:stretch>
                  <a:fillRect/>
                </a:stretch>
              </p:blipFill>
              <p:spPr>
                <a:xfrm>
                  <a:off x="7735918" y="3409588"/>
                  <a:ext cx="1901652" cy="2028825"/>
                </a:xfrm>
                <a:prstGeom prst="rect">
                  <a:avLst/>
                </a:prstGeom>
              </p:spPr>
            </p:pic>
          </p:grpSp>
          <p:sp>
            <p:nvSpPr>
              <p:cNvPr id="50" name="Овал 49">
                <a:extLst>
                  <a:ext uri="{FF2B5EF4-FFF2-40B4-BE49-F238E27FC236}">
                    <a16:creationId xmlns:a16="http://schemas.microsoft.com/office/drawing/2014/main" id="{61AEC665-6531-4DF9-AF72-542E9E59194B}"/>
                  </a:ext>
                </a:extLst>
              </p:cNvPr>
              <p:cNvSpPr/>
              <p:nvPr/>
            </p:nvSpPr>
            <p:spPr>
              <a:xfrm>
                <a:off x="6491569" y="973947"/>
                <a:ext cx="152400" cy="152400"/>
              </a:xfrm>
              <a:prstGeom prst="ellipse">
                <a:avLst/>
              </a:prstGeom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16A74B49-5F84-4FCC-91E9-919C88BE890E}"/>
                  </a:ext>
                </a:extLst>
              </p:cNvPr>
              <p:cNvSpPr txBox="1"/>
              <p:nvPr/>
            </p:nvSpPr>
            <p:spPr>
              <a:xfrm>
                <a:off x="6667220" y="877489"/>
                <a:ext cx="388302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- идеи, рассчитанные на агломерацию Тобольский МР, Вагайский МР</a:t>
                </a:r>
              </a:p>
            </p:txBody>
          </p:sp>
          <p:sp>
            <p:nvSpPr>
              <p:cNvPr id="57" name="Овал 56">
                <a:extLst>
                  <a:ext uri="{FF2B5EF4-FFF2-40B4-BE49-F238E27FC236}">
                    <a16:creationId xmlns:a16="http://schemas.microsoft.com/office/drawing/2014/main" id="{4E575B99-AFEC-479B-99D3-1E15DCB7126F}"/>
                  </a:ext>
                </a:extLst>
              </p:cNvPr>
              <p:cNvSpPr/>
              <p:nvPr/>
            </p:nvSpPr>
            <p:spPr>
              <a:xfrm>
                <a:off x="-31581" y="6135289"/>
                <a:ext cx="152400" cy="152400"/>
              </a:xfrm>
              <a:prstGeom prst="ellipse">
                <a:avLst/>
              </a:prstGeom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8" name="Овал 57">
                <a:extLst>
                  <a:ext uri="{FF2B5EF4-FFF2-40B4-BE49-F238E27FC236}">
                    <a16:creationId xmlns:a16="http://schemas.microsoft.com/office/drawing/2014/main" id="{270CFA0C-71A5-432B-A95E-9DC4FF8062F9}"/>
                  </a:ext>
                </a:extLst>
              </p:cNvPr>
              <p:cNvSpPr/>
              <p:nvPr/>
            </p:nvSpPr>
            <p:spPr>
              <a:xfrm>
                <a:off x="-11285" y="6608748"/>
                <a:ext cx="152400" cy="152400"/>
              </a:xfrm>
              <a:prstGeom prst="ellipse">
                <a:avLst/>
              </a:prstGeom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9" name="Овал 58">
                <a:extLst>
                  <a:ext uri="{FF2B5EF4-FFF2-40B4-BE49-F238E27FC236}">
                    <a16:creationId xmlns:a16="http://schemas.microsoft.com/office/drawing/2014/main" id="{2535266A-E190-428C-B0D4-97A531FB07D4}"/>
                  </a:ext>
                </a:extLst>
              </p:cNvPr>
              <p:cNvSpPr/>
              <p:nvPr/>
            </p:nvSpPr>
            <p:spPr>
              <a:xfrm>
                <a:off x="-18881" y="7485939"/>
                <a:ext cx="152400" cy="152400"/>
              </a:xfrm>
              <a:prstGeom prst="ellipse">
                <a:avLst/>
              </a:prstGeom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36" name="Овал 35">
              <a:extLst>
                <a:ext uri="{FF2B5EF4-FFF2-40B4-BE49-F238E27FC236}">
                  <a16:creationId xmlns:a16="http://schemas.microsoft.com/office/drawing/2014/main" id="{27BF9048-BE06-45DC-919C-E08446AA5888}"/>
                </a:ext>
              </a:extLst>
            </p:cNvPr>
            <p:cNvSpPr/>
            <p:nvPr/>
          </p:nvSpPr>
          <p:spPr>
            <a:xfrm>
              <a:off x="26815" y="1615179"/>
              <a:ext cx="228600" cy="243036"/>
            </a:xfrm>
            <a:prstGeom prst="ellipse">
              <a:avLst/>
            </a:prstGeom>
            <a:noFill/>
            <a:ln w="952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ABA13881-C497-4B71-98AB-5FB0F9A0813F}"/>
                </a:ext>
              </a:extLst>
            </p:cNvPr>
            <p:cNvSpPr txBox="1"/>
            <p:nvPr/>
          </p:nvSpPr>
          <p:spPr>
            <a:xfrm>
              <a:off x="217315" y="1613729"/>
              <a:ext cx="421498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- приоритетные проекты с позиции команды разработчиков)</a:t>
              </a:r>
            </a:p>
          </p:txBody>
        </p:sp>
        <p:sp>
          <p:nvSpPr>
            <p:cNvPr id="60" name="Овал 59">
              <a:extLst>
                <a:ext uri="{FF2B5EF4-FFF2-40B4-BE49-F238E27FC236}">
                  <a16:creationId xmlns:a16="http://schemas.microsoft.com/office/drawing/2014/main" id="{32782372-266E-47EA-ABA2-941EA4059425}"/>
                </a:ext>
              </a:extLst>
            </p:cNvPr>
            <p:cNvSpPr/>
            <p:nvPr/>
          </p:nvSpPr>
          <p:spPr>
            <a:xfrm>
              <a:off x="408474" y="2688724"/>
              <a:ext cx="228600" cy="243036"/>
            </a:xfrm>
            <a:prstGeom prst="ellipse">
              <a:avLst/>
            </a:prstGeom>
            <a:noFill/>
            <a:ln w="952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1" name="Овал 60">
              <a:extLst>
                <a:ext uri="{FF2B5EF4-FFF2-40B4-BE49-F238E27FC236}">
                  <a16:creationId xmlns:a16="http://schemas.microsoft.com/office/drawing/2014/main" id="{A42E9CD7-4358-440B-A6A6-2250843E25DB}"/>
                </a:ext>
              </a:extLst>
            </p:cNvPr>
            <p:cNvSpPr/>
            <p:nvPr/>
          </p:nvSpPr>
          <p:spPr>
            <a:xfrm>
              <a:off x="398949" y="6589599"/>
              <a:ext cx="228600" cy="243036"/>
            </a:xfrm>
            <a:prstGeom prst="ellipse">
              <a:avLst/>
            </a:prstGeom>
            <a:noFill/>
            <a:ln w="952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2" name="Овал 61">
              <a:extLst>
                <a:ext uri="{FF2B5EF4-FFF2-40B4-BE49-F238E27FC236}">
                  <a16:creationId xmlns:a16="http://schemas.microsoft.com/office/drawing/2014/main" id="{CBA230D5-318A-48E0-BDD9-FECA66513A4C}"/>
                </a:ext>
              </a:extLst>
            </p:cNvPr>
            <p:cNvSpPr/>
            <p:nvPr/>
          </p:nvSpPr>
          <p:spPr>
            <a:xfrm>
              <a:off x="417999" y="7411008"/>
              <a:ext cx="228600" cy="243036"/>
            </a:xfrm>
            <a:prstGeom prst="ellipse">
              <a:avLst/>
            </a:prstGeom>
            <a:noFill/>
            <a:ln w="952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4" name="Прямоугольник 53">
            <a:extLst>
              <a:ext uri="{FF2B5EF4-FFF2-40B4-BE49-F238E27FC236}">
                <a16:creationId xmlns:a16="http://schemas.microsoft.com/office/drawing/2014/main" id="{5C0EC00C-FBD8-4E7B-AA77-58CFB286FA83}"/>
              </a:ext>
            </a:extLst>
          </p:cNvPr>
          <p:cNvSpPr/>
          <p:nvPr/>
        </p:nvSpPr>
        <p:spPr>
          <a:xfrm>
            <a:off x="5131762" y="733233"/>
            <a:ext cx="533967" cy="276999"/>
          </a:xfrm>
          <a:prstGeom prst="rect">
            <a:avLst/>
          </a:prstGeom>
          <a:solidFill>
            <a:schemeClr val="lt1">
              <a:alpha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Прямоугольник 54">
            <a:extLst>
              <a:ext uri="{FF2B5EF4-FFF2-40B4-BE49-F238E27FC236}">
                <a16:creationId xmlns:a16="http://schemas.microsoft.com/office/drawing/2014/main" id="{206AD931-AB30-49E6-A51C-21F4A63A8BEB}"/>
              </a:ext>
            </a:extLst>
          </p:cNvPr>
          <p:cNvSpPr/>
          <p:nvPr/>
        </p:nvSpPr>
        <p:spPr>
          <a:xfrm>
            <a:off x="4559131" y="723586"/>
            <a:ext cx="314468" cy="286646"/>
          </a:xfrm>
          <a:prstGeom prst="rect">
            <a:avLst/>
          </a:prstGeom>
          <a:solidFill>
            <a:schemeClr val="lt1">
              <a:alpha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Прямоугольник 55">
            <a:extLst>
              <a:ext uri="{FF2B5EF4-FFF2-40B4-BE49-F238E27FC236}">
                <a16:creationId xmlns:a16="http://schemas.microsoft.com/office/drawing/2014/main" id="{5FC8213A-F3AE-458E-89E4-9175CFD830A6}"/>
              </a:ext>
            </a:extLst>
          </p:cNvPr>
          <p:cNvSpPr/>
          <p:nvPr/>
        </p:nvSpPr>
        <p:spPr>
          <a:xfrm>
            <a:off x="6464471" y="724045"/>
            <a:ext cx="314468" cy="286646"/>
          </a:xfrm>
          <a:prstGeom prst="rect">
            <a:avLst/>
          </a:prstGeom>
          <a:solidFill>
            <a:schemeClr val="lt1">
              <a:alpha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3" name="Picture 6" descr="Иконки «Business guy» — скачивайте бесплатно в PNG, SVG, GIF">
            <a:extLst>
              <a:ext uri="{FF2B5EF4-FFF2-40B4-BE49-F238E27FC236}">
                <a16:creationId xmlns:a16="http://schemas.microsoft.com/office/drawing/2014/main" id="{9AE7924C-67E8-4DCF-9512-9012016B0A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0" y="6581144"/>
            <a:ext cx="245584" cy="245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" name="Номер слайда 5">
            <a:extLst>
              <a:ext uri="{FF2B5EF4-FFF2-40B4-BE49-F238E27FC236}">
                <a16:creationId xmlns:a16="http://schemas.microsoft.com/office/drawing/2014/main" id="{B836557C-16AB-426E-8BFF-C3C7122471DF}"/>
              </a:ext>
            </a:extLst>
          </p:cNvPr>
          <p:cNvSpPr txBox="1">
            <a:spLocks/>
          </p:cNvSpPr>
          <p:nvPr/>
        </p:nvSpPr>
        <p:spPr>
          <a:xfrm>
            <a:off x="10099989" y="7161321"/>
            <a:ext cx="411127" cy="18596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rgbClr val="2B2F32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7</a:t>
            </a:fld>
            <a:endParaRPr lang="ru-RU" sz="1000" b="1" dirty="0">
              <a:solidFill>
                <a:srgbClr val="2B2F32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8740854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B79F7CC-43EC-43EC-A089-8B566B5AEFB0}"/>
              </a:ext>
            </a:extLst>
          </p:cNvPr>
          <p:cNvSpPr txBox="1"/>
          <p:nvPr/>
        </p:nvSpPr>
        <p:spPr>
          <a:xfrm>
            <a:off x="381000" y="6891966"/>
            <a:ext cx="9845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lang="ru-RU" sz="1200" dirty="0">
                <a:solidFill>
                  <a:prstClr val="black"/>
                </a:solidFill>
              </a:rPr>
              <a:t>Ранжирование произведено на основе оценок членов рабочей группы МО и приглашенных предпринимателей, выставленных каждой идее по пятибалльной шкале в разрезе параметров «Наличие спроса» и «Наличие ресурсов».</a:t>
            </a:r>
          </a:p>
        </p:txBody>
      </p: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18FE71EC-247F-4454-8817-0230C58EB6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8668528"/>
              </p:ext>
            </p:extLst>
          </p:nvPr>
        </p:nvGraphicFramePr>
        <p:xfrm>
          <a:off x="381000" y="1227697"/>
          <a:ext cx="9842500" cy="5635003"/>
        </p:xfrm>
        <a:graphic>
          <a:graphicData uri="http://schemas.openxmlformats.org/drawingml/2006/table">
            <a:tbl>
              <a:tblPr>
                <a:tableStyleId>{8EC20E35-A176-4012-BC5E-935CFFF8708E}</a:tableStyleId>
              </a:tblPr>
              <a:tblGrid>
                <a:gridCol w="528964">
                  <a:extLst>
                    <a:ext uri="{9D8B030D-6E8A-4147-A177-3AD203B41FA5}">
                      <a16:colId xmlns:a16="http://schemas.microsoft.com/office/drawing/2014/main" val="3877026311"/>
                    </a:ext>
                  </a:extLst>
                </a:gridCol>
                <a:gridCol w="7499946">
                  <a:extLst>
                    <a:ext uri="{9D8B030D-6E8A-4147-A177-3AD203B41FA5}">
                      <a16:colId xmlns:a16="http://schemas.microsoft.com/office/drawing/2014/main" val="2649573731"/>
                    </a:ext>
                  </a:extLst>
                </a:gridCol>
                <a:gridCol w="604530">
                  <a:extLst>
                    <a:ext uri="{9D8B030D-6E8A-4147-A177-3AD203B41FA5}">
                      <a16:colId xmlns:a16="http://schemas.microsoft.com/office/drawing/2014/main" val="238388224"/>
                    </a:ext>
                  </a:extLst>
                </a:gridCol>
                <a:gridCol w="604530">
                  <a:extLst>
                    <a:ext uri="{9D8B030D-6E8A-4147-A177-3AD203B41FA5}">
                      <a16:colId xmlns:a16="http://schemas.microsoft.com/office/drawing/2014/main" val="460398336"/>
                    </a:ext>
                  </a:extLst>
                </a:gridCol>
                <a:gridCol w="604530">
                  <a:extLst>
                    <a:ext uri="{9D8B030D-6E8A-4147-A177-3AD203B41FA5}">
                      <a16:colId xmlns:a16="http://schemas.microsoft.com/office/drawing/2014/main" val="3290695170"/>
                    </a:ext>
                  </a:extLst>
                </a:gridCol>
              </a:tblGrid>
              <a:tr h="43236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+mn-lt"/>
                        </a:rPr>
                        <a:t>№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221" marR="6221" marT="62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+mn-lt"/>
                        </a:rPr>
                        <a:t>Идея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221" marR="6221" marT="62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+mn-lt"/>
                        </a:rPr>
                        <a:t>Наличие спроса 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221" marR="6221" marT="62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+mn-lt"/>
                        </a:rPr>
                        <a:t>Наличие ресурсов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221" marR="6221" marT="62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+mn-lt"/>
                        </a:rPr>
                        <a:t>Оценка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221" marR="6221" marT="6221" marB="0" anchor="b"/>
                </a:tc>
                <a:extLst>
                  <a:ext uri="{0D108BD9-81ED-4DB2-BD59-A6C34878D82A}">
                    <a16:rowId xmlns:a16="http://schemas.microsoft.com/office/drawing/2014/main" val="2870946329"/>
                  </a:ext>
                </a:extLst>
              </a:tr>
              <a:tr h="223640">
                <a:tc gridSpan="5">
                  <a:txBody>
                    <a:bodyPr/>
                    <a:lstStyle/>
                    <a:p>
                      <a:pPr marL="0" marR="0" lvl="0" indent="0" algn="ctr" defTabSz="91440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strike="noStrike" dirty="0">
                          <a:effectLst/>
                          <a:latin typeface="+mn-lt"/>
                        </a:rPr>
                        <a:t>Высокий потенциал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marL="0" marR="0" lvl="0" indent="0" algn="ctr" defTabSz="91440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38839328"/>
                  </a:ext>
                </a:extLst>
              </a:tr>
              <a:tr h="28232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8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Организация переработки промышленных отходов, переработки автомобильных покрышек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3,714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3,429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7,143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02020525"/>
                  </a:ext>
                </a:extLst>
              </a:tr>
              <a:tr h="42116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8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Создание крупного специализированного центра технического обслуживания грузового транспорта и спецтехники: СТО, мойка, отель, прачечная, кафе, магазин, зона отдыха 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(региональный сетевой проект)</a:t>
                      </a:r>
                      <a:endParaRPr lang="ru-RU" sz="118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3,500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3,571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7,071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00702085"/>
                  </a:ext>
                </a:extLst>
              </a:tr>
              <a:tr h="22364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8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Создание предприятия по промышленному клинингу и промышленной химчистке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3,643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3,429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7,071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54204427"/>
                  </a:ext>
                </a:extLst>
              </a:tr>
              <a:tr h="43621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Создание предприятия по организации специализированного питания: обслуживание аэропорта, хостелов, гостиниц, столовых промышленных предприятий, объектов автомобильного и железнодорожного транспорта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3,500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3,500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7,000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8259843"/>
                  </a:ext>
                </a:extLst>
              </a:tr>
              <a:tr h="42116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8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Создание частного учебного центра обучения и повышения квалификации для объектов туризма и транспорта: краткосрочные и среднесрочные программы под заявки предприятий, открытые группы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3,857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3,143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7,000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78628904"/>
                  </a:ext>
                </a:extLst>
              </a:tr>
              <a:tr h="42116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Создание винокуренного производства на основе местного дикорастущего сырья – объект туризма и производства сувенирной продукции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3,786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3,214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7,000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52455737"/>
                  </a:ext>
                </a:extLst>
              </a:tr>
              <a:tr h="22364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Частный центр специализированного изучения иностранных языков для сфер туризма и промышленности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3,643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3,214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6,857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83154254"/>
                  </a:ext>
                </a:extLst>
              </a:tr>
              <a:tr h="42116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8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Создание предприятия по производству мотолодок и катеров под специфику Обь-иртышского бассейна (рынок сбыта: Тюменская область, ХМАО, ЯНАО)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3,571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3,214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6,786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23240047"/>
                  </a:ext>
                </a:extLst>
              </a:tr>
              <a:tr h="42116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Создание предприятия по ремонту маломерных судов (мотолодок и катеров), лодочных моторов, мототехники (квадроциклы, мотоциклы)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3,429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3,357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6,786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42450030"/>
                  </a:ext>
                </a:extLst>
              </a:tr>
              <a:tr h="62631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8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Частный межрегионального центр дополнительной подготовки и переподготовки педагогических кадров под специализацию территории (нефтегазохимия, транспорт, туризм, лесопромышленный комплекс): обучение, сертификация, экспертные услуги, инженерный кадровый резерв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3,643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3,071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6,714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14971029"/>
                  </a:ext>
                </a:extLst>
              </a:tr>
              <a:tr h="42116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Создание предприятия металлообработки в направлении импортозамещения комплектующих для ЛПК, АПК, ТЭК, автомобильного и водного транспорта (рынок Тюменской области, ХМАО, ЯНАО)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3,714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2,929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6,643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71478042"/>
                  </a:ext>
                </a:extLst>
              </a:tr>
              <a:tr h="22364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Организация производства фиброволокна (для производства фибробетонов)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3,500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3,143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6,643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22137666"/>
                  </a:ext>
                </a:extLst>
              </a:tr>
              <a:tr h="43621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8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Организация базы для технического обслуживания и ремонта спецтехники, специализированного оборудования АПК, ЛПК, ТЭК 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(региональный сетевой проект)</a:t>
                      </a:r>
                      <a:endParaRPr lang="ru-RU" sz="118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3,214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3,357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8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6,571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15055521"/>
                  </a:ext>
                </a:extLst>
              </a:tr>
            </a:tbl>
          </a:graphicData>
        </a:graphic>
      </p:graphicFrame>
      <p:sp>
        <p:nvSpPr>
          <p:cNvPr id="11" name="Овал 10">
            <a:extLst>
              <a:ext uri="{FF2B5EF4-FFF2-40B4-BE49-F238E27FC236}">
                <a16:creationId xmlns:a16="http://schemas.microsoft.com/office/drawing/2014/main" id="{DB0B8BED-B862-454C-B70B-17C37D8F9E41}"/>
              </a:ext>
            </a:extLst>
          </p:cNvPr>
          <p:cNvSpPr/>
          <p:nvPr/>
        </p:nvSpPr>
        <p:spPr>
          <a:xfrm>
            <a:off x="204724" y="5457825"/>
            <a:ext cx="152400" cy="1524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F8BF2F7A-DC59-480B-8709-FDFADB05AABF}"/>
              </a:ext>
            </a:extLst>
          </p:cNvPr>
          <p:cNvSpPr/>
          <p:nvPr/>
        </p:nvSpPr>
        <p:spPr>
          <a:xfrm>
            <a:off x="177292" y="3383946"/>
            <a:ext cx="152400" cy="1524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3B00CAF4-3F78-4AA9-8984-A1B57E175790}"/>
              </a:ext>
            </a:extLst>
          </p:cNvPr>
          <p:cNvSpPr/>
          <p:nvPr/>
        </p:nvSpPr>
        <p:spPr>
          <a:xfrm>
            <a:off x="195580" y="2946230"/>
            <a:ext cx="152400" cy="1524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9B3F1A48-A4CB-43F0-9A15-1531770A6A31}"/>
              </a:ext>
            </a:extLst>
          </p:cNvPr>
          <p:cNvSpPr/>
          <p:nvPr/>
        </p:nvSpPr>
        <p:spPr>
          <a:xfrm>
            <a:off x="196850" y="6203346"/>
            <a:ext cx="152400" cy="1524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object 7">
            <a:extLst>
              <a:ext uri="{FF2B5EF4-FFF2-40B4-BE49-F238E27FC236}">
                <a16:creationId xmlns:a16="http://schemas.microsoft.com/office/drawing/2014/main" id="{4D8E8D95-D6CB-40FB-8FF9-8CAD67DAC68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69900" y="160681"/>
            <a:ext cx="10922844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dirty="0">
                <a:latin typeface="+mn-lt"/>
              </a:rPr>
              <a:t>ИНВЕСТИЦИОННЫЕ ИДЕИ</a:t>
            </a:r>
            <a:br>
              <a:rPr lang="ru-RU" dirty="0">
                <a:latin typeface="+mn-lt"/>
              </a:rPr>
            </a:br>
            <a:endParaRPr spc="-50" dirty="0">
              <a:latin typeface="+mn-lt"/>
            </a:endParaRPr>
          </a:p>
        </p:txBody>
      </p:sp>
      <p:sp>
        <p:nvSpPr>
          <p:cNvPr id="20" name="object 12">
            <a:extLst>
              <a:ext uri="{FF2B5EF4-FFF2-40B4-BE49-F238E27FC236}">
                <a16:creationId xmlns:a16="http://schemas.microsoft.com/office/drawing/2014/main" id="{1F6C1626-5A0B-40A2-96D0-16F2C38B4F9E}"/>
              </a:ext>
            </a:extLst>
          </p:cNvPr>
          <p:cNvSpPr/>
          <p:nvPr/>
        </p:nvSpPr>
        <p:spPr>
          <a:xfrm>
            <a:off x="0" y="0"/>
            <a:ext cx="6667220" cy="648431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0" y="0"/>
                </a:moveTo>
                <a:lnTo>
                  <a:pt x="0" y="646290"/>
                </a:lnTo>
                <a:lnTo>
                  <a:pt x="6092317" y="647814"/>
                </a:lnTo>
                <a:lnTo>
                  <a:pt x="6666026" y="88"/>
                </a:lnTo>
                <a:lnTo>
                  <a:pt x="0" y="0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object 7">
            <a:extLst>
              <a:ext uri="{FF2B5EF4-FFF2-40B4-BE49-F238E27FC236}">
                <a16:creationId xmlns:a16="http://schemas.microsoft.com/office/drawing/2014/main" id="{3B79F690-F5D4-4177-AEF9-C3F47F3EA52E}"/>
              </a:ext>
            </a:extLst>
          </p:cNvPr>
          <p:cNvSpPr txBox="1">
            <a:spLocks/>
          </p:cNvSpPr>
          <p:nvPr/>
        </p:nvSpPr>
        <p:spPr>
          <a:xfrm>
            <a:off x="165100" y="151523"/>
            <a:ext cx="10922844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2000" b="1" i="0">
                <a:solidFill>
                  <a:schemeClr val="bg1"/>
                </a:solidFill>
                <a:latin typeface="Montserrat ExtraBold"/>
                <a:ea typeface="+mj-ea"/>
                <a:cs typeface="Montserrat ExtraBold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ru-RU" kern="0" dirty="0">
                <a:latin typeface="+mn-lt"/>
              </a:rPr>
              <a:t>40 БИЗНЕС-ИДЕЙ РАЗРАБОТАНО КОМАНДОЙ ПРОЕКТА</a:t>
            </a:r>
            <a:br>
              <a:rPr lang="ru-RU" kern="0" dirty="0">
                <a:latin typeface="+mn-lt"/>
              </a:rPr>
            </a:br>
            <a:r>
              <a:rPr lang="ru-RU" kern="0" dirty="0">
                <a:latin typeface="+mn-lt"/>
              </a:rPr>
              <a:t/>
            </a:r>
            <a:br>
              <a:rPr lang="ru-RU" kern="0" dirty="0">
                <a:latin typeface="+mn-lt"/>
              </a:rPr>
            </a:br>
            <a:endParaRPr lang="ru-RU" kern="0" spc="-50" dirty="0">
              <a:latin typeface="+mn-lt"/>
            </a:endParaRP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99A10B0B-A11D-46AC-8ACB-77B122AF010D}"/>
              </a:ext>
            </a:extLst>
          </p:cNvPr>
          <p:cNvSpPr/>
          <p:nvPr/>
        </p:nvSpPr>
        <p:spPr>
          <a:xfrm>
            <a:off x="129667" y="3335459"/>
            <a:ext cx="247650" cy="249374"/>
          </a:xfrm>
          <a:prstGeom prst="rect">
            <a:avLst/>
          </a:prstGeom>
          <a:noFill/>
          <a:ln w="19050" cap="flat" cmpd="sng" algn="ctr">
            <a:solidFill>
              <a:schemeClr val="accent3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Прямоугольник 54">
            <a:extLst>
              <a:ext uri="{FF2B5EF4-FFF2-40B4-BE49-F238E27FC236}">
                <a16:creationId xmlns:a16="http://schemas.microsoft.com/office/drawing/2014/main" id="{FC318851-2A8E-43C5-A0B4-5ECE42D15A5A}"/>
              </a:ext>
            </a:extLst>
          </p:cNvPr>
          <p:cNvSpPr/>
          <p:nvPr/>
        </p:nvSpPr>
        <p:spPr>
          <a:xfrm>
            <a:off x="5063205" y="797294"/>
            <a:ext cx="575337" cy="284313"/>
          </a:xfrm>
          <a:prstGeom prst="rect">
            <a:avLst/>
          </a:prstGeom>
          <a:solidFill>
            <a:schemeClr val="lt1">
              <a:alpha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8" name="Picture 6" descr="Иконки «Business guy» — скачивайте бесплатно в PNG, SVG, GIF">
            <a:extLst>
              <a:ext uri="{FF2B5EF4-FFF2-40B4-BE49-F238E27FC236}">
                <a16:creationId xmlns:a16="http://schemas.microsoft.com/office/drawing/2014/main" id="{7166FE2F-F935-4706-9C31-A1EC5A00AF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854" y="2257425"/>
            <a:ext cx="245584" cy="245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6" descr="Иконки «Business guy» — скачивайте бесплатно в PNG, SVG, GIF">
            <a:extLst>
              <a:ext uri="{FF2B5EF4-FFF2-40B4-BE49-F238E27FC236}">
                <a16:creationId xmlns:a16="http://schemas.microsoft.com/office/drawing/2014/main" id="{DA5708DC-C8A9-438A-B46A-A74E929ABE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700" y="5957762"/>
            <a:ext cx="245584" cy="245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" name="Номер слайда 5">
            <a:extLst>
              <a:ext uri="{FF2B5EF4-FFF2-40B4-BE49-F238E27FC236}">
                <a16:creationId xmlns:a16="http://schemas.microsoft.com/office/drawing/2014/main" id="{143CF115-FD01-4D94-B898-682AF138F1AA}"/>
              </a:ext>
            </a:extLst>
          </p:cNvPr>
          <p:cNvSpPr txBox="1">
            <a:spLocks/>
          </p:cNvSpPr>
          <p:nvPr/>
        </p:nvSpPr>
        <p:spPr>
          <a:xfrm>
            <a:off x="10099989" y="7161321"/>
            <a:ext cx="411127" cy="18596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rgbClr val="2B2F32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8</a:t>
            </a:fld>
            <a:endParaRPr lang="ru-RU" sz="1000" b="1" dirty="0">
              <a:solidFill>
                <a:srgbClr val="2B2F32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3989767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6661AC96-D92B-4353-9115-EBDB478E20F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2701" y="5437668"/>
            <a:ext cx="8381999" cy="2125181"/>
          </a:xfrm>
          <a:prstGeom prst="rect">
            <a:avLst/>
          </a:prstGeom>
        </p:spPr>
      </p:pic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id="{16555245-CCF7-4BE5-8AC2-48D117537998}"/>
              </a:ext>
            </a:extLst>
          </p:cNvPr>
          <p:cNvSpPr/>
          <p:nvPr/>
        </p:nvSpPr>
        <p:spPr>
          <a:xfrm>
            <a:off x="5575300" y="4843594"/>
            <a:ext cx="5118100" cy="27146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object 74">
            <a:extLst>
              <a:ext uri="{FF2B5EF4-FFF2-40B4-BE49-F238E27FC236}">
                <a16:creationId xmlns:a16="http://schemas.microsoft.com/office/drawing/2014/main" id="{4938B808-E4A5-4638-894B-4B83C27A2E4D}"/>
              </a:ext>
            </a:extLst>
          </p:cNvPr>
          <p:cNvSpPr/>
          <p:nvPr/>
        </p:nvSpPr>
        <p:spPr>
          <a:xfrm>
            <a:off x="0" y="7"/>
            <a:ext cx="7175500" cy="745240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6666026" y="76"/>
                </a:moveTo>
                <a:lnTo>
                  <a:pt x="0" y="0"/>
                </a:lnTo>
                <a:lnTo>
                  <a:pt x="0" y="646277"/>
                </a:lnTo>
                <a:lnTo>
                  <a:pt x="6092317" y="647788"/>
                </a:lnTo>
                <a:lnTo>
                  <a:pt x="6666026" y="76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bject 7">
            <a:extLst>
              <a:ext uri="{FF2B5EF4-FFF2-40B4-BE49-F238E27FC236}">
                <a16:creationId xmlns:a16="http://schemas.microsoft.com/office/drawing/2014/main" id="{FF89EFF2-AE98-437C-813C-6CC14C518A2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17500" y="180231"/>
            <a:ext cx="3733800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dirty="0">
                <a:solidFill>
                  <a:srgbClr val="292929"/>
                </a:solidFill>
                <a:latin typeface="+mn-lt"/>
              </a:rPr>
              <a:t>ОБРАЗ БУДУЩЕГО</a:t>
            </a:r>
            <a:r>
              <a:rPr lang="ru-RU" dirty="0">
                <a:latin typeface="+mn-lt"/>
              </a:rPr>
              <a:t/>
            </a:r>
            <a:br>
              <a:rPr lang="ru-RU" dirty="0">
                <a:latin typeface="+mn-lt"/>
              </a:rPr>
            </a:br>
            <a:endParaRPr spc="-50" dirty="0">
              <a:latin typeface="+mn-lt"/>
            </a:endParaRPr>
          </a:p>
        </p:txBody>
      </p:sp>
      <p:sp>
        <p:nvSpPr>
          <p:cNvPr id="35" name="object 57">
            <a:extLst>
              <a:ext uri="{FF2B5EF4-FFF2-40B4-BE49-F238E27FC236}">
                <a16:creationId xmlns:a16="http://schemas.microsoft.com/office/drawing/2014/main" id="{E5AA5253-B7A3-45C0-8991-50CECB132D06}"/>
              </a:ext>
            </a:extLst>
          </p:cNvPr>
          <p:cNvSpPr txBox="1"/>
          <p:nvPr/>
        </p:nvSpPr>
        <p:spPr>
          <a:xfrm>
            <a:off x="317500" y="2372311"/>
            <a:ext cx="4954365" cy="276999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-25" normalizeH="0" baseline="0" noProof="0" dirty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Тэги образа будущего</a:t>
            </a:r>
            <a:endParaRPr kumimoji="0" sz="1600" b="0" i="0" u="none" strike="noStrike" kern="1200" cap="none" spc="0" normalizeH="0" baseline="0" noProof="0" dirty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Calibri"/>
              <a:ea typeface="+mn-ea"/>
              <a:cs typeface="DIN Pro Bold"/>
            </a:endParaRPr>
          </a:p>
        </p:txBody>
      </p:sp>
      <p:sp>
        <p:nvSpPr>
          <p:cNvPr id="36" name="object 57">
            <a:extLst>
              <a:ext uri="{FF2B5EF4-FFF2-40B4-BE49-F238E27FC236}">
                <a16:creationId xmlns:a16="http://schemas.microsoft.com/office/drawing/2014/main" id="{CFA4415C-54C7-4BB9-B902-D7A34233AD9F}"/>
              </a:ext>
            </a:extLst>
          </p:cNvPr>
          <p:cNvSpPr txBox="1"/>
          <p:nvPr/>
        </p:nvSpPr>
        <p:spPr>
          <a:xfrm>
            <a:off x="462465" y="2779646"/>
            <a:ext cx="5029199" cy="183127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298450" marR="5080" lvl="0" indent="-285750" algn="l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Качественное образование и стабильность проф. развития (школа – ссуз/вуз – доп. образование)</a:t>
            </a:r>
          </a:p>
          <a:p>
            <a:pPr marL="298450" marR="5080" lvl="0" indent="-285750" algn="l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Стабильная работа – развитый рынок труда</a:t>
            </a:r>
          </a:p>
          <a:p>
            <a:pPr marL="298450" marR="5080" lvl="0" indent="-285750" algn="l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Комфортное проживание: инфраструктура, коммунальное обслуживание, городская среда, досуг, детство, развлечения и спорт</a:t>
            </a:r>
          </a:p>
          <a:p>
            <a:pPr marL="298450" marR="5080" lvl="0" indent="-285750" algn="l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Профессиональная самореализация, конкурентоспособность зарплат на федеральном уровне</a:t>
            </a:r>
          </a:p>
        </p:txBody>
      </p:sp>
      <p:sp>
        <p:nvSpPr>
          <p:cNvPr id="37" name="object 2">
            <a:extLst>
              <a:ext uri="{FF2B5EF4-FFF2-40B4-BE49-F238E27FC236}">
                <a16:creationId xmlns:a16="http://schemas.microsoft.com/office/drawing/2014/main" id="{15186B32-1959-40B4-84AB-59CA0E954CF6}"/>
              </a:ext>
            </a:extLst>
          </p:cNvPr>
          <p:cNvSpPr/>
          <p:nvPr/>
        </p:nvSpPr>
        <p:spPr>
          <a:xfrm>
            <a:off x="3898900" y="4843594"/>
            <a:ext cx="6794500" cy="2719657"/>
          </a:xfrm>
          <a:custGeom>
            <a:avLst/>
            <a:gdLst/>
            <a:ahLst/>
            <a:cxnLst/>
            <a:rect l="l" t="t" r="r" b="b"/>
            <a:pathLst>
              <a:path w="5154930" h="1642745">
                <a:moveTo>
                  <a:pt x="5154409" y="0"/>
                </a:moveTo>
                <a:lnTo>
                  <a:pt x="1407655" y="0"/>
                </a:lnTo>
                <a:lnTo>
                  <a:pt x="0" y="1642364"/>
                </a:lnTo>
                <a:lnTo>
                  <a:pt x="5150777" y="1642364"/>
                </a:lnTo>
                <a:lnTo>
                  <a:pt x="5154409" y="825563"/>
                </a:lnTo>
                <a:lnTo>
                  <a:pt x="5154409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object 57">
            <a:extLst>
              <a:ext uri="{FF2B5EF4-FFF2-40B4-BE49-F238E27FC236}">
                <a16:creationId xmlns:a16="http://schemas.microsoft.com/office/drawing/2014/main" id="{B786DE36-714A-4279-B004-35144E7BC970}"/>
              </a:ext>
            </a:extLst>
          </p:cNvPr>
          <p:cNvSpPr txBox="1"/>
          <p:nvPr/>
        </p:nvSpPr>
        <p:spPr>
          <a:xfrm>
            <a:off x="6719684" y="933311"/>
            <a:ext cx="3972436" cy="276999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-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Критерии ранжирования действий</a:t>
            </a:r>
            <a:endParaRPr kumimoji="0" sz="1600" b="0" i="0" u="none" strike="noStrike" kern="1200" cap="none" spc="0" normalizeH="0" baseline="0" noProof="0" dirty="0">
              <a:ln>
                <a:noFill/>
              </a:ln>
              <a:solidFill>
                <a:srgbClr val="2B2F32"/>
              </a:solidFill>
              <a:effectLst/>
              <a:uLnTx/>
              <a:uFillTx/>
              <a:latin typeface="Calibri"/>
              <a:ea typeface="+mn-ea"/>
              <a:cs typeface="DIN Pro Bold"/>
            </a:endParaRPr>
          </a:p>
        </p:txBody>
      </p:sp>
      <p:sp>
        <p:nvSpPr>
          <p:cNvPr id="33" name="object 57">
            <a:extLst>
              <a:ext uri="{FF2B5EF4-FFF2-40B4-BE49-F238E27FC236}">
                <a16:creationId xmlns:a16="http://schemas.microsoft.com/office/drawing/2014/main" id="{CC5CDCFF-4C45-4685-BAEA-9E4C90418B76}"/>
              </a:ext>
            </a:extLst>
          </p:cNvPr>
          <p:cNvSpPr txBox="1"/>
          <p:nvPr/>
        </p:nvSpPr>
        <p:spPr>
          <a:xfrm>
            <a:off x="6719683" y="1421010"/>
            <a:ext cx="3973718" cy="728405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Влияние на достижение образа будущего</a:t>
            </a:r>
          </a:p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Влияние на привлечение инвестиций</a:t>
            </a:r>
          </a:p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Влияние на успешность действующего бизнеса 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2B2F32"/>
              </a:solidFill>
              <a:effectLst/>
              <a:uLnTx/>
              <a:uFillTx/>
              <a:latin typeface="Calibri"/>
              <a:ea typeface="+mn-ea"/>
              <a:cs typeface="DIN Pro Bold"/>
            </a:endParaRPr>
          </a:p>
        </p:txBody>
      </p:sp>
      <p:sp>
        <p:nvSpPr>
          <p:cNvPr id="38" name="object 57">
            <a:extLst>
              <a:ext uri="{FF2B5EF4-FFF2-40B4-BE49-F238E27FC236}">
                <a16:creationId xmlns:a16="http://schemas.microsoft.com/office/drawing/2014/main" id="{C340AF17-1B7E-41FD-8E80-0FADFEA113E1}"/>
              </a:ext>
            </a:extLst>
          </p:cNvPr>
          <p:cNvSpPr txBox="1"/>
          <p:nvPr/>
        </p:nvSpPr>
        <p:spPr>
          <a:xfrm>
            <a:off x="6603999" y="5206622"/>
            <a:ext cx="2667000" cy="276999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lvl="0" indent="0" algn="ctr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-25" normalizeH="0" baseline="0" noProof="0" dirty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Фильтры отбора идей</a:t>
            </a:r>
            <a:endParaRPr kumimoji="0" sz="1600" b="0" i="0" u="none" strike="noStrike" kern="1200" cap="none" spc="0" normalizeH="0" baseline="0" noProof="0" dirty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Calibri"/>
              <a:ea typeface="+mn-ea"/>
              <a:cs typeface="DIN Pro Bold"/>
            </a:endParaRPr>
          </a:p>
        </p:txBody>
      </p:sp>
      <p:sp>
        <p:nvSpPr>
          <p:cNvPr id="39" name="object 57">
            <a:extLst>
              <a:ext uri="{FF2B5EF4-FFF2-40B4-BE49-F238E27FC236}">
                <a16:creationId xmlns:a16="http://schemas.microsoft.com/office/drawing/2014/main" id="{A91B8E48-B656-49C7-9465-D4A12E6E527A}"/>
              </a:ext>
            </a:extLst>
          </p:cNvPr>
          <p:cNvSpPr txBox="1"/>
          <p:nvPr/>
        </p:nvSpPr>
        <p:spPr>
          <a:xfrm>
            <a:off x="5499100" y="5576612"/>
            <a:ext cx="4876798" cy="1366977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lvl="0" indent="0" algn="ctr" defTabSz="914400" rtl="0" eaLnBrk="1" fontAlgn="auto" latinLnBrk="0" hangingPunct="1">
              <a:lnSpc>
                <a:spcPct val="150000"/>
              </a:lnSpc>
              <a:spcBef>
                <a:spcPts val="240"/>
              </a:spcBef>
              <a:spcAft>
                <a:spcPts val="0"/>
              </a:spcAft>
              <a:buClr>
                <a:srgbClr val="2B2F32"/>
              </a:buClr>
              <a:buSzPct val="150000"/>
              <a:buFontTx/>
              <a:buNone/>
              <a:tabLst/>
              <a:defRPr/>
            </a:pP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Движение к образу будущего</a:t>
            </a:r>
          </a:p>
          <a:p>
            <a:pPr marL="12700" marR="5080" lvl="0" indent="0" algn="ctr" defTabSz="914400" rtl="0" eaLnBrk="1" fontAlgn="auto" latinLnBrk="0" hangingPunct="1">
              <a:lnSpc>
                <a:spcPct val="150000"/>
              </a:lnSpc>
              <a:spcBef>
                <a:spcPts val="240"/>
              </a:spcBef>
              <a:spcAft>
                <a:spcPts val="0"/>
              </a:spcAft>
              <a:buClr>
                <a:srgbClr val="2B2F32"/>
              </a:buClr>
              <a:buSzPct val="150000"/>
              <a:buFontTx/>
              <a:buNone/>
              <a:tabLst/>
              <a:defRPr/>
            </a:pP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Реализуемость на местном уровне</a:t>
            </a:r>
          </a:p>
          <a:p>
            <a:pPr marL="12700" marR="5080" lvl="0" indent="0" algn="ctr" defTabSz="914400" rtl="0" eaLnBrk="1" fontAlgn="auto" latinLnBrk="0" hangingPunct="1">
              <a:lnSpc>
                <a:spcPct val="150000"/>
              </a:lnSpc>
              <a:spcBef>
                <a:spcPts val="240"/>
              </a:spcBef>
              <a:spcAft>
                <a:spcPts val="0"/>
              </a:spcAft>
              <a:buClr>
                <a:srgbClr val="2B2F32"/>
              </a:buClr>
              <a:buSzPct val="150000"/>
              <a:buFontTx/>
              <a:buNone/>
              <a:tabLst/>
              <a:defRPr/>
            </a:pP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Позитивное преобразование среды</a:t>
            </a:r>
          </a:p>
          <a:p>
            <a:pPr marL="12700" marR="5080" lvl="0" indent="0" algn="ctr" defTabSz="914400" rtl="0" eaLnBrk="1" fontAlgn="auto" latinLnBrk="0" hangingPunct="1">
              <a:lnSpc>
                <a:spcPct val="150000"/>
              </a:lnSpc>
              <a:spcBef>
                <a:spcPts val="240"/>
              </a:spcBef>
              <a:spcAft>
                <a:spcPts val="0"/>
              </a:spcAft>
              <a:buClr>
                <a:srgbClr val="2B2F32"/>
              </a:buClr>
              <a:buSzPct val="150000"/>
              <a:buFontTx/>
              <a:buNone/>
              <a:tabLst/>
              <a:defRPr/>
            </a:pP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Эффективная диверсификация экономики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Calibri"/>
              <a:ea typeface="+mn-ea"/>
              <a:cs typeface="DIN Pro Bold"/>
            </a:endParaRPr>
          </a:p>
        </p:txBody>
      </p:sp>
      <p:sp>
        <p:nvSpPr>
          <p:cNvPr id="40" name="object 57">
            <a:extLst>
              <a:ext uri="{FF2B5EF4-FFF2-40B4-BE49-F238E27FC236}">
                <a16:creationId xmlns:a16="http://schemas.microsoft.com/office/drawing/2014/main" id="{1C708809-EF6A-4ABF-B757-F6FBE283A34B}"/>
              </a:ext>
            </a:extLst>
          </p:cNvPr>
          <p:cNvSpPr txBox="1"/>
          <p:nvPr/>
        </p:nvSpPr>
        <p:spPr>
          <a:xfrm>
            <a:off x="5951035" y="2621671"/>
            <a:ext cx="4114799" cy="40011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-25" normalizeH="0" baseline="0" noProof="0" dirty="0">
                <a:ln>
                  <a:noFill/>
                </a:ln>
                <a:solidFill>
                  <a:srgbClr val="FFE600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20 МЕРОПРИЯТИЙ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srgbClr val="FFE600"/>
              </a:solidFill>
              <a:effectLst/>
              <a:uLnTx/>
              <a:uFillTx/>
              <a:latin typeface="Calibri"/>
              <a:ea typeface="+mn-ea"/>
              <a:cs typeface="DIN Pro Bold"/>
            </a:endParaRPr>
          </a:p>
        </p:txBody>
      </p:sp>
      <p:sp>
        <p:nvSpPr>
          <p:cNvPr id="45" name="object 58">
            <a:extLst>
              <a:ext uri="{FF2B5EF4-FFF2-40B4-BE49-F238E27FC236}">
                <a16:creationId xmlns:a16="http://schemas.microsoft.com/office/drawing/2014/main" id="{F70DF496-CAF0-402D-B8F7-E0D474FE8C78}"/>
              </a:ext>
            </a:extLst>
          </p:cNvPr>
          <p:cNvSpPr/>
          <p:nvPr/>
        </p:nvSpPr>
        <p:spPr>
          <a:xfrm>
            <a:off x="6491083" y="1425943"/>
            <a:ext cx="115683" cy="202519"/>
          </a:xfrm>
          <a:custGeom>
            <a:avLst/>
            <a:gdLst/>
            <a:ahLst/>
            <a:cxnLst/>
            <a:rect l="l" t="t" r="r" b="b"/>
            <a:pathLst>
              <a:path w="247015" h="432434">
                <a:moveTo>
                  <a:pt x="3314" y="0"/>
                </a:moveTo>
                <a:lnTo>
                  <a:pt x="0" y="1498"/>
                </a:lnTo>
                <a:lnTo>
                  <a:pt x="0" y="432193"/>
                </a:lnTo>
                <a:lnTo>
                  <a:pt x="246735" y="215823"/>
                </a:lnTo>
                <a:lnTo>
                  <a:pt x="246735" y="213474"/>
                </a:lnTo>
                <a:lnTo>
                  <a:pt x="245224" y="212153"/>
                </a:lnTo>
                <a:lnTo>
                  <a:pt x="3314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6" name="object 58">
            <a:extLst>
              <a:ext uri="{FF2B5EF4-FFF2-40B4-BE49-F238E27FC236}">
                <a16:creationId xmlns:a16="http://schemas.microsoft.com/office/drawing/2014/main" id="{36979F41-1FE0-4071-B422-AD016510BCFD}"/>
              </a:ext>
            </a:extLst>
          </p:cNvPr>
          <p:cNvSpPr/>
          <p:nvPr/>
        </p:nvSpPr>
        <p:spPr>
          <a:xfrm>
            <a:off x="6491083" y="1692163"/>
            <a:ext cx="115683" cy="202519"/>
          </a:xfrm>
          <a:custGeom>
            <a:avLst/>
            <a:gdLst/>
            <a:ahLst/>
            <a:cxnLst/>
            <a:rect l="l" t="t" r="r" b="b"/>
            <a:pathLst>
              <a:path w="247015" h="432434">
                <a:moveTo>
                  <a:pt x="3314" y="0"/>
                </a:moveTo>
                <a:lnTo>
                  <a:pt x="0" y="1498"/>
                </a:lnTo>
                <a:lnTo>
                  <a:pt x="0" y="432193"/>
                </a:lnTo>
                <a:lnTo>
                  <a:pt x="246735" y="215823"/>
                </a:lnTo>
                <a:lnTo>
                  <a:pt x="246735" y="213474"/>
                </a:lnTo>
                <a:lnTo>
                  <a:pt x="245224" y="212153"/>
                </a:lnTo>
                <a:lnTo>
                  <a:pt x="3314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7" name="object 58">
            <a:extLst>
              <a:ext uri="{FF2B5EF4-FFF2-40B4-BE49-F238E27FC236}">
                <a16:creationId xmlns:a16="http://schemas.microsoft.com/office/drawing/2014/main" id="{76BAC1D1-2EF3-4D08-A192-A3DE1BC89625}"/>
              </a:ext>
            </a:extLst>
          </p:cNvPr>
          <p:cNvSpPr/>
          <p:nvPr/>
        </p:nvSpPr>
        <p:spPr>
          <a:xfrm>
            <a:off x="6489700" y="1963230"/>
            <a:ext cx="115683" cy="202519"/>
          </a:xfrm>
          <a:custGeom>
            <a:avLst/>
            <a:gdLst/>
            <a:ahLst/>
            <a:cxnLst/>
            <a:rect l="l" t="t" r="r" b="b"/>
            <a:pathLst>
              <a:path w="247015" h="432434">
                <a:moveTo>
                  <a:pt x="3314" y="0"/>
                </a:moveTo>
                <a:lnTo>
                  <a:pt x="0" y="1498"/>
                </a:lnTo>
                <a:lnTo>
                  <a:pt x="0" y="432193"/>
                </a:lnTo>
                <a:lnTo>
                  <a:pt x="246735" y="215823"/>
                </a:lnTo>
                <a:lnTo>
                  <a:pt x="246735" y="213474"/>
                </a:lnTo>
                <a:lnTo>
                  <a:pt x="245224" y="212153"/>
                </a:lnTo>
                <a:lnTo>
                  <a:pt x="3314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object 74">
            <a:extLst>
              <a:ext uri="{FF2B5EF4-FFF2-40B4-BE49-F238E27FC236}">
                <a16:creationId xmlns:a16="http://schemas.microsoft.com/office/drawing/2014/main" id="{BC89911A-7DE4-484A-BD31-0ECF05598D6C}"/>
              </a:ext>
            </a:extLst>
          </p:cNvPr>
          <p:cNvSpPr/>
          <p:nvPr/>
        </p:nvSpPr>
        <p:spPr>
          <a:xfrm>
            <a:off x="0" y="933311"/>
            <a:ext cx="6371522" cy="750749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6666026" y="76"/>
                </a:moveTo>
                <a:lnTo>
                  <a:pt x="0" y="0"/>
                </a:lnTo>
                <a:lnTo>
                  <a:pt x="0" y="646277"/>
                </a:lnTo>
                <a:lnTo>
                  <a:pt x="6092317" y="647788"/>
                </a:lnTo>
                <a:lnTo>
                  <a:pt x="6666026" y="76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object 57">
            <a:extLst>
              <a:ext uri="{FF2B5EF4-FFF2-40B4-BE49-F238E27FC236}">
                <a16:creationId xmlns:a16="http://schemas.microsoft.com/office/drawing/2014/main" id="{DC027D54-C374-4A9B-9825-2148C4510AB2}"/>
              </a:ext>
            </a:extLst>
          </p:cNvPr>
          <p:cNvSpPr txBox="1"/>
          <p:nvPr/>
        </p:nvSpPr>
        <p:spPr>
          <a:xfrm>
            <a:off x="317500" y="962025"/>
            <a:ext cx="5791200" cy="677108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lvl="0">
              <a:spcBef>
                <a:spcPts val="240"/>
              </a:spcBef>
              <a:buClr>
                <a:srgbClr val="FFDE16"/>
              </a:buClr>
              <a:buSzPct val="150000"/>
              <a:defRPr/>
            </a:pP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Основная идея: </a:t>
            </a:r>
            <a:r>
              <a:rPr lang="ru-RU" sz="1400" b="1" spc="-25" dirty="0">
                <a:solidFill>
                  <a:srgbClr val="292929"/>
                </a:solidFill>
                <a:cs typeface="DIN Pro Bold"/>
              </a:rPr>
              <a:t>самодостаточный промышленный город с диверсифицированной экономикой, благоприятный для проживания и профессиональной самореализации в профильных направлениях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Calibri"/>
              <a:ea typeface="+mn-ea"/>
              <a:cs typeface="DIN Pro Bold"/>
            </a:endParaRPr>
          </a:p>
        </p:txBody>
      </p:sp>
      <p:sp>
        <p:nvSpPr>
          <p:cNvPr id="21" name="object 57">
            <a:extLst>
              <a:ext uri="{FF2B5EF4-FFF2-40B4-BE49-F238E27FC236}">
                <a16:creationId xmlns:a16="http://schemas.microsoft.com/office/drawing/2014/main" id="{A836DE00-77BE-44FC-BC2A-6DD813851C93}"/>
              </a:ext>
            </a:extLst>
          </p:cNvPr>
          <p:cNvSpPr txBox="1"/>
          <p:nvPr/>
        </p:nvSpPr>
        <p:spPr>
          <a:xfrm>
            <a:off x="317500" y="1707211"/>
            <a:ext cx="5410200" cy="461665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rgbClr val="FFDE16"/>
              </a:buClr>
              <a:buSzPct val="150000"/>
              <a:buFontTx/>
              <a:buNone/>
              <a:tabLst/>
              <a:defRPr/>
            </a:pP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Экспертная позиция – возможная сверхидея: </a:t>
            </a:r>
            <a:r>
              <a:rPr lang="ru-RU" sz="1400" b="1" spc="-25" dirty="0">
                <a:solidFill>
                  <a:srgbClr val="292929"/>
                </a:solidFill>
                <a:latin typeface="Calibri"/>
                <a:cs typeface="DIN Pro Bold"/>
              </a:rPr>
              <a:t>создание межрегионального центра компетенций в сферах ЛПК, ТЭК, туризма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Calibri"/>
              <a:ea typeface="+mn-ea"/>
              <a:cs typeface="DIN Pro Bold"/>
            </a:endParaRPr>
          </a:p>
        </p:txBody>
      </p:sp>
      <p:sp>
        <p:nvSpPr>
          <p:cNvPr id="22" name="object 57">
            <a:extLst>
              <a:ext uri="{FF2B5EF4-FFF2-40B4-BE49-F238E27FC236}">
                <a16:creationId xmlns:a16="http://schemas.microsoft.com/office/drawing/2014/main" id="{1A1F0F98-4C10-45FD-876D-BC122865654F}"/>
              </a:ext>
            </a:extLst>
          </p:cNvPr>
          <p:cNvSpPr txBox="1"/>
          <p:nvPr/>
        </p:nvSpPr>
        <p:spPr>
          <a:xfrm>
            <a:off x="6412196" y="3013073"/>
            <a:ext cx="4114799" cy="169277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-25" normalizeH="0" baseline="0" noProof="0" dirty="0">
                <a:ln>
                  <a:noFill/>
                </a:ln>
                <a:solidFill>
                  <a:srgbClr val="FFE600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7 </a:t>
            </a:r>
            <a:r>
              <a:rPr kumimoji="0" lang="ru-RU" sz="1050" b="1" i="0" u="none" strike="noStrike" kern="1200" cap="none" spc="-25" normalizeH="0" baseline="0" noProof="0" dirty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— кадры для бизнеса</a:t>
            </a:r>
            <a:endParaRPr lang="ru-RU" sz="1050" b="1" spc="-25" dirty="0">
              <a:solidFill>
                <a:srgbClr val="292929"/>
              </a:solidFill>
              <a:latin typeface="Calibri"/>
              <a:cs typeface="DIN Pro Bold"/>
            </a:endParaRPr>
          </a:p>
          <a:p>
            <a:pPr marL="12700" marR="5080" lvl="0" indent="0" algn="l" defTabSz="914400" rtl="0" eaLnBrk="1" fontAlgn="auto" latinLnBrk="0" hangingPunct="1"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-25" normalizeH="0" baseline="0" noProof="0" dirty="0">
                <a:ln>
                  <a:noFill/>
                </a:ln>
                <a:solidFill>
                  <a:srgbClr val="FFE600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1</a:t>
            </a:r>
            <a:r>
              <a:rPr kumimoji="0" lang="ru-RU" sz="1800" b="1" i="0" u="none" strike="noStrike" kern="1200" cap="none" spc="-25" normalizeH="0" baseline="0" noProof="0" dirty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 </a:t>
            </a:r>
            <a:r>
              <a:rPr kumimoji="0" lang="ru-RU" sz="1050" b="1" i="0" u="none" strike="noStrike" kern="1200" cap="none" spc="-25" normalizeH="0" baseline="0" noProof="0" dirty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— земельные отношения</a:t>
            </a:r>
            <a:endParaRPr kumimoji="0" lang="ru-RU" sz="1050" b="0" i="0" u="none" strike="noStrike" kern="1200" cap="none" spc="0" normalizeH="0" baseline="0" noProof="0" dirty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Calibri"/>
              <a:ea typeface="+mn-ea"/>
              <a:cs typeface="DIN Pro Bold"/>
            </a:endParaRPr>
          </a:p>
          <a:p>
            <a:pPr marL="12700" marR="5080" lvl="0" indent="0" algn="l" defTabSz="914400" rtl="0" eaLnBrk="1" fontAlgn="auto" latinLnBrk="0" hangingPunct="1"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-25" normalizeH="0" baseline="0" noProof="0" dirty="0">
                <a:ln>
                  <a:noFill/>
                </a:ln>
                <a:solidFill>
                  <a:srgbClr val="FFE600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1</a:t>
            </a: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 </a:t>
            </a:r>
            <a:r>
              <a:rPr kumimoji="0" lang="ru-RU" sz="1050" b="1" i="0" u="none" strike="noStrike" kern="1200" cap="none" spc="-25" normalizeH="0" baseline="0" noProof="0" dirty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— развитие каналов товародвижения и продаж</a:t>
            </a:r>
          </a:p>
          <a:p>
            <a:pPr marL="12700" marR="5080" lvl="0">
              <a:defRPr/>
            </a:pPr>
            <a:r>
              <a:rPr lang="ru-RU" b="1" spc="-25" dirty="0">
                <a:solidFill>
                  <a:srgbClr val="FFE600"/>
                </a:solidFill>
                <a:latin typeface="Calibri"/>
                <a:cs typeface="DIN Pro Bold"/>
              </a:rPr>
              <a:t>5 </a:t>
            </a:r>
            <a:r>
              <a:rPr lang="ru-RU" sz="1050" b="1" spc="-25" dirty="0">
                <a:solidFill>
                  <a:srgbClr val="292929"/>
                </a:solidFill>
                <a:latin typeface="Calibri"/>
                <a:cs typeface="DIN Pro Bold"/>
              </a:rPr>
              <a:t>— развитие туризма</a:t>
            </a:r>
          </a:p>
          <a:p>
            <a:pPr marL="12700" marR="5080" lvl="0">
              <a:defRPr/>
            </a:pPr>
            <a:r>
              <a:rPr lang="ru-RU" b="1" spc="-25" dirty="0">
                <a:solidFill>
                  <a:srgbClr val="FFE600"/>
                </a:solidFill>
                <a:latin typeface="Calibri"/>
                <a:cs typeface="DIN Pro Bold"/>
              </a:rPr>
              <a:t>1 </a:t>
            </a:r>
            <a:r>
              <a:rPr lang="ru-RU" sz="1050" b="1" spc="-25" dirty="0">
                <a:solidFill>
                  <a:srgbClr val="292929"/>
                </a:solidFill>
                <a:cs typeface="DIN Pro Bold"/>
              </a:rPr>
              <a:t>— организационная и финансовая поддержка бизнеса</a:t>
            </a:r>
          </a:p>
          <a:p>
            <a:pPr marL="12700" marR="5080">
              <a:defRPr/>
            </a:pPr>
            <a:r>
              <a:rPr lang="ru-RU" b="1" spc="-25" dirty="0">
                <a:solidFill>
                  <a:srgbClr val="FFE600"/>
                </a:solidFill>
                <a:latin typeface="Calibri"/>
                <a:cs typeface="DIN Pro Bold"/>
              </a:rPr>
              <a:t>5 </a:t>
            </a:r>
            <a:r>
              <a:rPr lang="ru-RU" sz="1050" b="1" spc="-25" dirty="0">
                <a:solidFill>
                  <a:srgbClr val="292929"/>
                </a:solidFill>
                <a:cs typeface="DIN Pro Bold"/>
              </a:rPr>
              <a:t>— прочие</a:t>
            </a:r>
          </a:p>
        </p:txBody>
      </p:sp>
      <p:sp>
        <p:nvSpPr>
          <p:cNvPr id="23" name="Номер слайда 5">
            <a:extLst>
              <a:ext uri="{FF2B5EF4-FFF2-40B4-BE49-F238E27FC236}">
                <a16:creationId xmlns:a16="http://schemas.microsoft.com/office/drawing/2014/main" id="{BEFA35EA-1D11-4B4D-94B4-6FD624200F94}"/>
              </a:ext>
            </a:extLst>
          </p:cNvPr>
          <p:cNvSpPr txBox="1">
            <a:spLocks/>
          </p:cNvSpPr>
          <p:nvPr/>
        </p:nvSpPr>
        <p:spPr>
          <a:xfrm>
            <a:off x="10099989" y="7161321"/>
            <a:ext cx="411127" cy="18596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rgbClr val="2B2F32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9</a:t>
            </a:fld>
            <a:endParaRPr lang="ru-RU" sz="1000" b="1" dirty="0">
              <a:solidFill>
                <a:srgbClr val="2B2F32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9196406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Таблица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5711727"/>
              </p:ext>
            </p:extLst>
          </p:nvPr>
        </p:nvGraphicFramePr>
        <p:xfrm>
          <a:off x="211138" y="1471612"/>
          <a:ext cx="10337801" cy="5675140"/>
        </p:xfrm>
        <a:graphic>
          <a:graphicData uri="http://schemas.openxmlformats.org/drawingml/2006/table">
            <a:tbl>
              <a:tblPr/>
              <a:tblGrid>
                <a:gridCol w="1724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33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23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68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682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682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7682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724121">
                <a:tc>
                  <a:txBody>
                    <a:bodyPr/>
                    <a:lstStyle>
                      <a:lvl1pPr indent="-3175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-31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ea typeface="Montserrat ExtraBold"/>
                          <a:cs typeface="Montserrat ExtraBold"/>
                        </a:rPr>
                        <a:t>ИДЕЯ </a:t>
                      </a:r>
                    </a:p>
                    <a:p>
                      <a:pPr marL="0" marR="0" lvl="0" indent="-31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ea typeface="Montserrat ExtraBold"/>
                          <a:cs typeface="Montserrat ExtraBold"/>
                        </a:rPr>
                        <a:t>ИНТЕГРАЦИИ</a:t>
                      </a:r>
                    </a:p>
                  </a:txBody>
                  <a:tcPr marT="45718" marB="45718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B2F32"/>
                    </a:solidFill>
                  </a:tcPr>
                </a:tc>
                <a:tc>
                  <a:txBody>
                    <a:bodyPr/>
                    <a:lstStyle>
                      <a:lvl1pPr marL="144463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144463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ea typeface="Montserrat ExtraBold"/>
                          <a:cs typeface="Montserrat ExtraBold"/>
                        </a:rPr>
                        <a:t>КУРАТОР РОИВ</a:t>
                      </a:r>
                    </a:p>
                  </a:txBody>
                  <a:tcPr marT="45718" marB="45718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B2F32"/>
                    </a:solidFill>
                  </a:tcPr>
                </a:tc>
                <a:tc>
                  <a:txBody>
                    <a:bodyPr/>
                    <a:lstStyle>
                      <a:lvl1pPr marL="88900" indent="-3175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-31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ea typeface="Montserrat ExtraBold"/>
                          <a:cs typeface="Montserrat ExtraBold"/>
                        </a:rPr>
                        <a:t>ВОЗМОЖНЫЙ ИНТЕГРАТОР(Ы) НА ТЕРРИТОРИИ</a:t>
                      </a:r>
                    </a:p>
                  </a:txBody>
                  <a:tcPr marT="45718" marB="45718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B2F32"/>
                    </a:solidFill>
                  </a:tcPr>
                </a:tc>
                <a:tc>
                  <a:txBody>
                    <a:bodyPr/>
                    <a:lstStyle>
                      <a:lvl1pPr marL="88900" indent="-3175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-31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ea typeface="Montserrat ExtraBold"/>
                          <a:cs typeface="Montserrat ExtraBold"/>
                        </a:rPr>
                        <a:t>ВЕРОЯТНЫЙ ИСТОЧНИК ТЕХНОЛОГИЙ</a:t>
                      </a:r>
                    </a:p>
                  </a:txBody>
                  <a:tcPr marT="45718" marB="45718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B2F32"/>
                    </a:solidFill>
                  </a:tcPr>
                </a:tc>
                <a:tc>
                  <a:txBody>
                    <a:bodyPr/>
                    <a:lstStyle>
                      <a:lvl1pPr marL="88900" indent="-3175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-31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ea typeface="Montserrat ExtraBold"/>
                          <a:cs typeface="Montserrat ExtraBold"/>
                        </a:rPr>
                        <a:t>ПОТЕНЦИАЛЬНЫЕ УЧАСТНИКИ ИНТЕГРАЦИИ</a:t>
                      </a:r>
                    </a:p>
                  </a:txBody>
                  <a:tcPr marT="45718" marB="45718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B2F32"/>
                    </a:solidFill>
                  </a:tcPr>
                </a:tc>
                <a:tc>
                  <a:txBody>
                    <a:bodyPr/>
                    <a:lstStyle>
                      <a:lvl1pPr marL="88900" indent="-3175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-31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ea typeface="Montserrat ExtraBold"/>
                          <a:cs typeface="Montserrat ExtraBold"/>
                        </a:rPr>
                        <a:t>ОРГАНИЗАТОР(Ы)</a:t>
                      </a:r>
                    </a:p>
                    <a:p>
                      <a:pPr marL="88900" marR="0" lvl="0" indent="-31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ea typeface="Montserrat ExtraBold"/>
                          <a:cs typeface="Montserrat ExtraBold"/>
                        </a:rPr>
                        <a:t>СБЫТА/</a:t>
                      </a:r>
                    </a:p>
                    <a:p>
                      <a:pPr marL="88900" marR="0" lvl="0" indent="-31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ea typeface="Montserrat ExtraBold"/>
                          <a:cs typeface="Montserrat ExtraBold"/>
                        </a:rPr>
                        <a:t>ПРОДВИЖЕНИЯ</a:t>
                      </a:r>
                    </a:p>
                  </a:txBody>
                  <a:tcPr marT="45718" marB="45718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B2F32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0" lvl="0" indent="-31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ea typeface="Montserrat ExtraBold"/>
                          <a:cs typeface="Montserrat ExtraBold"/>
                        </a:rPr>
                        <a:t>С КЕМ В КООПЕРАЦИИ</a:t>
                      </a:r>
                    </a:p>
                  </a:txBody>
                  <a:tcPr marT="45718" marB="45718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B2F3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35871">
                <a:tc>
                  <a:txBody>
                    <a:bodyPr/>
                    <a:lstStyle>
                      <a:lvl1pPr indent="-3175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-3175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Создание частного инновационного технопарка (в перспективе – технополиса) с малыми производственными площадками – специализация на направлениях лесопромышленного комплекса, нефтегазохимии, промышленной логистики </a:t>
                      </a:r>
                    </a:p>
                  </a:txBody>
                  <a:tcPr marL="72000" marR="36000" marT="35999" marB="35999" anchor="ctr" horzOverflow="overflow">
                    <a:lnL>
                      <a:noFill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88900" indent="-3175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-3175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Департамент лесопромышленного комплекса Тюменской области</a:t>
                      </a:r>
                    </a:p>
                  </a:txBody>
                  <a:tcPr marL="36000" marR="36000" marT="35999" marB="35999" anchor="ctr" horzOverflow="overflow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88900" indent="-3175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-3175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2B2F32"/>
                        </a:solidFill>
                        <a:effectLst/>
                        <a:latin typeface="+mj-lt"/>
                        <a:ea typeface="DIN Pro Medium"/>
                        <a:cs typeface="DIN Pro Medium"/>
                      </a:endParaRPr>
                    </a:p>
                  </a:txBody>
                  <a:tcPr marL="36000" marR="36000" marT="35999" marB="35999" anchor="ctr" horzOverflow="overflow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88900" indent="-3175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-3175" algn="l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2B2F32"/>
                        </a:solidFill>
                        <a:effectLst/>
                        <a:latin typeface="+mj-lt"/>
                        <a:ea typeface="DIN Pro Medium"/>
                        <a:cs typeface="DIN Pro Medium"/>
                      </a:endParaRPr>
                    </a:p>
                  </a:txBody>
                  <a:tcPr marL="36000" marR="36000" marT="35999" marB="35999" anchor="ctr" horzOverflow="overflow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88900" indent="-3175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-3175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Лесозаготовительные и деревоперерабатывающие предприятия Тюменской области</a:t>
                      </a:r>
                    </a:p>
                  </a:txBody>
                  <a:tcPr marL="36000" marR="36000" marT="35999" marB="35999" anchor="ctr" horzOverflow="overflow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88900" indent="-3175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-3175" algn="l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2B2F32"/>
                        </a:solidFill>
                        <a:effectLst/>
                        <a:latin typeface="+mj-lt"/>
                        <a:ea typeface="DIN Pro Medium"/>
                        <a:cs typeface="DIN Pro Medium"/>
                      </a:endParaRPr>
                    </a:p>
                  </a:txBody>
                  <a:tcPr marL="36000" marR="36000" marT="35999" marB="35999" anchor="ctr" horzOverflow="overflow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8900" marR="0" lvl="0" indent="-3175" algn="l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Уватский</a:t>
                      </a: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 МР,</a:t>
                      </a:r>
                    </a:p>
                    <a:p>
                      <a:pPr marL="88900" marR="0" lvl="0" indent="-3175" algn="l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Вагайский</a:t>
                      </a: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 МР,</a:t>
                      </a:r>
                    </a:p>
                    <a:p>
                      <a:pPr marL="88900" marR="0" lvl="0" indent="-3175" algn="l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Омутинский МР</a:t>
                      </a:r>
                    </a:p>
                  </a:txBody>
                  <a:tcPr marL="36000" marR="36000" marT="35999" marB="35999" anchor="ctr" horzOverflow="overflow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7409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Разработка концепции федерального специализированного </a:t>
                      </a:r>
                      <a:r>
                        <a:rPr kumimoji="0" lang="ru-RU" altLang="ru-RU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вуз-города</a:t>
                      </a: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 и </a:t>
                      </a:r>
                      <a:r>
                        <a:rPr kumimoji="0" lang="ru-RU" altLang="ru-RU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студгородка</a:t>
                      </a: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 с инфраструктурой для обучения, практики, научной деятельности, общения, развлечения и развития молодежи</a:t>
                      </a:r>
                    </a:p>
                  </a:txBody>
                  <a:tcPr marL="72000" marR="36000" marT="35999" marB="35999" anchor="ctr" horzOverflow="overflow">
                    <a:lnL>
                      <a:noFill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88900" indent="-3175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-3175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Департамент образования и науки Тюменской области</a:t>
                      </a:r>
                    </a:p>
                  </a:txBody>
                  <a:tcPr marL="36000" marR="36000" marT="35999" marB="35999" anchor="ctr" horzOverflow="overflow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88900" indent="-3175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-3175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2B2F32"/>
                        </a:solidFill>
                        <a:effectLst/>
                        <a:latin typeface="+mj-lt"/>
                        <a:ea typeface="DIN Pro Medium"/>
                        <a:cs typeface="DIN Pro Medium"/>
                      </a:endParaRPr>
                    </a:p>
                  </a:txBody>
                  <a:tcPr marL="36000" marR="36000" marT="35999" marB="35999" anchor="ctr" horzOverflow="overflow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88900" indent="-3175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-3175" algn="l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2B2F32"/>
                        </a:solidFill>
                        <a:effectLst/>
                        <a:latin typeface="+mj-lt"/>
                        <a:ea typeface="DIN Pro Medium"/>
                        <a:cs typeface="DIN Pro Medium"/>
                      </a:endParaRPr>
                    </a:p>
                  </a:txBody>
                  <a:tcPr marL="36000" marR="36000" marT="35999" marB="35999" anchor="ctr" horzOverflow="overflow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88900" indent="-3175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-3175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Технологические компании Тюменской области</a:t>
                      </a:r>
                    </a:p>
                  </a:txBody>
                  <a:tcPr marL="36000" marR="36000" marT="35999" marB="35999" anchor="ctr" horzOverflow="overflow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118110" indent="-3175" algn="ctr">
                        <a:lnSpc>
                          <a:spcPts val="1100"/>
                        </a:lnSpc>
                        <a:spcBef>
                          <a:spcPts val="470"/>
                        </a:spcBef>
                      </a:pPr>
                      <a:endParaRPr lang="ru-RU" sz="1000" b="1" spc="-25" dirty="0">
                        <a:solidFill>
                          <a:srgbClr val="2B2F32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28237" marR="28237" marT="28237" marB="28237" anchor="ctr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8900" marR="0" lvl="0" indent="-3175" algn="l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Ялуторовский</a:t>
                      </a: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 МР</a:t>
                      </a:r>
                    </a:p>
                    <a:p>
                      <a:pPr marL="88900" marR="0" lvl="0" indent="-3175" algn="l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Г. Ишим</a:t>
                      </a:r>
                    </a:p>
                    <a:p>
                      <a:pPr marL="88900" marR="0" lvl="0" indent="-3175" algn="l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Г. Заводоуковск</a:t>
                      </a:r>
                    </a:p>
                    <a:p>
                      <a:pPr marL="88900" marR="0" lvl="0" indent="-3175" algn="l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2B2F32"/>
                        </a:solidFill>
                        <a:effectLst/>
                        <a:latin typeface="+mj-lt"/>
                        <a:ea typeface="DIN Pro Medium"/>
                        <a:cs typeface="DIN Pro Medium"/>
                      </a:endParaRPr>
                    </a:p>
                  </a:txBody>
                  <a:tcPr marL="36000" marR="36000" marT="35999" marB="35999" anchor="ctr" horzOverflow="overflow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2852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4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Исследование запроса молодежи на конкретные виды спорта, активного отдыха, развлечений (</a:t>
                      </a:r>
                      <a:r>
                        <a:rPr kumimoji="0" lang="ru-RU" altLang="ru-RU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скейты</a:t>
                      </a: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, парки, </a:t>
                      </a:r>
                      <a:r>
                        <a:rPr kumimoji="0" lang="ru-RU" altLang="ru-RU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коворкинги</a:t>
                      </a: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, </a:t>
                      </a:r>
                      <a:r>
                        <a:rPr kumimoji="0" lang="ru-RU" altLang="ru-RU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креативные</a:t>
                      </a: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 пространства, иные объекты)</a:t>
                      </a:r>
                    </a:p>
                  </a:txBody>
                  <a:tcPr marL="72000" marR="36000" marT="35999" marB="35999" anchor="ctr" horzOverflow="overflow">
                    <a:lnL>
                      <a:noFill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88900" indent="-3175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-3175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Департамент по спорту и молодежной политике</a:t>
                      </a:r>
                    </a:p>
                  </a:txBody>
                  <a:tcPr marL="36000" marR="36000" marT="35999" marB="35999" anchor="ctr" horzOverflow="overflow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88900" indent="-3175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-3175" algn="l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2B2F32"/>
                        </a:solidFill>
                        <a:effectLst/>
                        <a:latin typeface="+mj-lt"/>
                        <a:ea typeface="DIN Pro Medium"/>
                        <a:cs typeface="DIN Pro Medium"/>
                      </a:endParaRPr>
                    </a:p>
                  </a:txBody>
                  <a:tcPr marL="36000" marR="36000" marT="35999" marB="35999" anchor="ctr" horzOverflow="overflow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88900" indent="-3175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-3175" algn="l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2B2F32"/>
                        </a:solidFill>
                        <a:effectLst/>
                        <a:latin typeface="+mj-lt"/>
                        <a:ea typeface="DIN Pro Medium"/>
                        <a:cs typeface="DIN Pro Medium"/>
                      </a:endParaRPr>
                    </a:p>
                  </a:txBody>
                  <a:tcPr marL="36000" marR="36000" marT="35999" marB="35999" anchor="ctr" horzOverflow="overflow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88900" indent="-3175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8900" marR="0" lvl="0" indent="-3175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2B2F32"/>
                        </a:solidFill>
                        <a:effectLst/>
                        <a:latin typeface="+mj-lt"/>
                        <a:ea typeface="DIN Pro Medium"/>
                        <a:cs typeface="DIN Pro Medium"/>
                      </a:endParaRPr>
                    </a:p>
                  </a:txBody>
                  <a:tcPr marL="36000" marR="36000" marT="35999" marB="35999" anchor="ctr" horzOverflow="overflow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118110" indent="-3175" algn="ctr">
                        <a:lnSpc>
                          <a:spcPts val="1100"/>
                        </a:lnSpc>
                        <a:spcBef>
                          <a:spcPts val="470"/>
                        </a:spcBef>
                      </a:pPr>
                      <a:endParaRPr lang="ru-RU" sz="1000" b="1" spc="-25" dirty="0">
                        <a:solidFill>
                          <a:srgbClr val="2B2F32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28237" marR="28237" marT="28237" marB="28237" anchor="ctr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8900" marR="0" lvl="0" indent="-3175" algn="l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Заводоуковский</a:t>
                      </a: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 ГО, </a:t>
                      </a:r>
                    </a:p>
                    <a:p>
                      <a:pPr marL="88900" marR="0" lvl="0" indent="-3175" algn="l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г. Ишим,</a:t>
                      </a:r>
                    </a:p>
                    <a:p>
                      <a:pPr marL="88900" marR="0" lvl="0" indent="-3175" algn="l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B2F32"/>
                          </a:solidFill>
                          <a:effectLst/>
                          <a:latin typeface="+mj-lt"/>
                          <a:ea typeface="DIN Pro Medium"/>
                          <a:cs typeface="DIN Pro Medium"/>
                        </a:rPr>
                        <a:t>г. Ялуторовск</a:t>
                      </a:r>
                    </a:p>
                  </a:txBody>
                  <a:tcPr marL="36000" marR="36000" marT="35999" marB="35999" anchor="ctr" horzOverflow="overflow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8494" name="object 6"/>
          <p:cNvSpPr>
            <a:spLocks/>
          </p:cNvSpPr>
          <p:nvPr/>
        </p:nvSpPr>
        <p:spPr bwMode="auto">
          <a:xfrm>
            <a:off x="-155575" y="-11113"/>
            <a:ext cx="9550400" cy="658813"/>
          </a:xfrm>
          <a:custGeom>
            <a:avLst/>
            <a:gdLst>
              <a:gd name="T0" fmla="*/ 9544381 w 9551260"/>
              <a:gd name="T1" fmla="*/ 10744 h 658434"/>
              <a:gd name="T2" fmla="*/ 21248 w 9551260"/>
              <a:gd name="T3" fmla="*/ 0 h 658434"/>
              <a:gd name="T4" fmla="*/ 0 w 9551260"/>
              <a:gd name="T5" fmla="*/ 627897 h 658434"/>
              <a:gd name="T6" fmla="*/ 8971099 w 9551260"/>
              <a:gd name="T7" fmla="*/ 661472 h 658434"/>
              <a:gd name="T8" fmla="*/ 9544381 w 9551260"/>
              <a:gd name="T9" fmla="*/ 10744 h 65843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551260" h="658434">
                <a:moveTo>
                  <a:pt x="9551260" y="10696"/>
                </a:moveTo>
                <a:lnTo>
                  <a:pt x="21264" y="0"/>
                </a:lnTo>
                <a:lnTo>
                  <a:pt x="0" y="625013"/>
                </a:lnTo>
                <a:lnTo>
                  <a:pt x="8977563" y="658434"/>
                </a:lnTo>
                <a:lnTo>
                  <a:pt x="9551260" y="10696"/>
                </a:lnTo>
                <a:close/>
              </a:path>
            </a:pathLst>
          </a:custGeom>
          <a:solidFill>
            <a:srgbClr val="2B2F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8495" name="object 7"/>
          <p:cNvSpPr>
            <a:spLocks noGrp="1"/>
          </p:cNvSpPr>
          <p:nvPr>
            <p:ph type="title"/>
          </p:nvPr>
        </p:nvSpPr>
        <p:spPr>
          <a:xfrm>
            <a:off x="366712" y="160338"/>
            <a:ext cx="10923588" cy="320675"/>
          </a:xfrm>
        </p:spPr>
        <p:txBody>
          <a:bodyPr tIns="12700"/>
          <a:lstStyle/>
          <a:p>
            <a:pPr marL="12700" eaLnBrk="1" hangingPunct="1">
              <a:spcBef>
                <a:spcPts val="100"/>
              </a:spcBef>
            </a:pPr>
            <a:r>
              <a:rPr lang="ru-RU" altLang="ru-RU" dirty="0">
                <a:latin typeface="+mj-lt"/>
                <a:ea typeface="Montserrat ExtraBold"/>
              </a:rPr>
              <a:t>ПРОРЫВНЫЕ ИНВЕСТИЦИОННЫЕ ИДЕИ С ИНТЕГРАЦИЕЙ</a:t>
            </a:r>
          </a:p>
        </p:txBody>
      </p:sp>
      <p:sp>
        <p:nvSpPr>
          <p:cNvPr id="18496" name="object 3"/>
          <p:cNvSpPr>
            <a:spLocks/>
          </p:cNvSpPr>
          <p:nvPr/>
        </p:nvSpPr>
        <p:spPr bwMode="auto">
          <a:xfrm>
            <a:off x="1588" y="1444625"/>
            <a:ext cx="10690225" cy="50800"/>
          </a:xfrm>
          <a:custGeom>
            <a:avLst/>
            <a:gdLst>
              <a:gd name="T0" fmla="*/ 10680857 w 10691495"/>
              <a:gd name="T1" fmla="*/ 0 h 50800"/>
              <a:gd name="T2" fmla="*/ 0 w 10691495"/>
              <a:gd name="T3" fmla="*/ 0 h 50800"/>
              <a:gd name="T4" fmla="*/ 0 w 10691495"/>
              <a:gd name="T5" fmla="*/ 50495 h 50800"/>
              <a:gd name="T6" fmla="*/ 10680857 w 10691495"/>
              <a:gd name="T7" fmla="*/ 50495 h 50800"/>
              <a:gd name="T8" fmla="*/ 10680857 w 10691495"/>
              <a:gd name="T9" fmla="*/ 0 h 508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0691495" h="50800">
                <a:moveTo>
                  <a:pt x="10691012" y="0"/>
                </a:moveTo>
                <a:lnTo>
                  <a:pt x="0" y="0"/>
                </a:lnTo>
                <a:lnTo>
                  <a:pt x="0" y="50495"/>
                </a:lnTo>
                <a:lnTo>
                  <a:pt x="10691012" y="50495"/>
                </a:lnTo>
                <a:lnTo>
                  <a:pt x="10691012" y="0"/>
                </a:lnTo>
                <a:close/>
              </a:path>
            </a:pathLst>
          </a:custGeom>
          <a:solidFill>
            <a:srgbClr val="C2C3C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8497" name="object 15"/>
          <p:cNvSpPr>
            <a:spLocks noChangeArrowheads="1"/>
          </p:cNvSpPr>
          <p:nvPr/>
        </p:nvSpPr>
        <p:spPr bwMode="auto">
          <a:xfrm>
            <a:off x="9394825" y="750888"/>
            <a:ext cx="715963" cy="66833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8498" name="Рисунок 1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48598" y="744524"/>
            <a:ext cx="674701" cy="674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99" name="Рисунок 4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49823" y="741348"/>
            <a:ext cx="677877" cy="677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500" name="Рисунок 4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38912" y="783582"/>
            <a:ext cx="636588" cy="635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501" name="Рисунок 4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13111" y="743948"/>
            <a:ext cx="676275" cy="675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502" name="Рисунок 45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99718" y="764382"/>
            <a:ext cx="654843" cy="654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37100" y="2409825"/>
            <a:ext cx="1219200" cy="275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37100" y="2944278"/>
            <a:ext cx="63439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706417" y="2614647"/>
            <a:ext cx="573483" cy="752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089900" y="2562225"/>
            <a:ext cx="573483" cy="752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706417" y="4314825"/>
            <a:ext cx="573483" cy="752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889500" y="3988665"/>
            <a:ext cx="990600" cy="56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813301" y="4737123"/>
            <a:ext cx="1219200" cy="587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089900" y="4314825"/>
            <a:ext cx="573483" cy="752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706417" y="6067425"/>
            <a:ext cx="573483" cy="752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089900" y="5991225"/>
            <a:ext cx="573483" cy="752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1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965700" y="6472518"/>
            <a:ext cx="962025" cy="509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2">
            <a:extLst>
              <a:ext uri="{FF2B5EF4-FFF2-40B4-BE49-F238E27FC236}">
                <a16:creationId xmlns:a16="http://schemas.microsoft.com/office/drawing/2014/main" id="{19416C27-7256-407C-B3E7-A24A017948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1900" y="5786718"/>
            <a:ext cx="606425" cy="557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4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337300" y="6091518"/>
            <a:ext cx="819150" cy="562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4FEBFB2-40AD-416C-B0F8-09D38FEDC2CC}"/>
              </a:ext>
            </a:extLst>
          </p:cNvPr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5479549" y="3042634"/>
            <a:ext cx="409575" cy="523875"/>
          </a:xfrm>
          <a:prstGeom prst="rect">
            <a:avLst/>
          </a:prstGeom>
        </p:spPr>
      </p:pic>
      <p:sp>
        <p:nvSpPr>
          <p:cNvPr id="26" name="Номер слайда 5">
            <a:extLst>
              <a:ext uri="{FF2B5EF4-FFF2-40B4-BE49-F238E27FC236}">
                <a16:creationId xmlns:a16="http://schemas.microsoft.com/office/drawing/2014/main" id="{82EE9F27-7980-4991-A4EE-4A292AC20C48}"/>
              </a:ext>
            </a:extLst>
          </p:cNvPr>
          <p:cNvSpPr txBox="1">
            <a:spLocks/>
          </p:cNvSpPr>
          <p:nvPr/>
        </p:nvSpPr>
        <p:spPr>
          <a:xfrm>
            <a:off x="10099989" y="7161321"/>
            <a:ext cx="411127" cy="18596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rgbClr val="2B2F32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10</a:t>
            </a:fld>
            <a:endParaRPr lang="ru-RU" sz="1000" b="1" dirty="0">
              <a:solidFill>
                <a:srgbClr val="2B2F32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9853379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12">
            <a:extLst>
              <a:ext uri="{FF2B5EF4-FFF2-40B4-BE49-F238E27FC236}">
                <a16:creationId xmlns:a16="http://schemas.microsoft.com/office/drawing/2014/main" id="{1E499E8F-11A8-4137-AC72-C904384A4B27}"/>
              </a:ext>
            </a:extLst>
          </p:cNvPr>
          <p:cNvSpPr/>
          <p:nvPr/>
        </p:nvSpPr>
        <p:spPr>
          <a:xfrm>
            <a:off x="0" y="0"/>
            <a:ext cx="6667220" cy="648431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0" y="0"/>
                </a:moveTo>
                <a:lnTo>
                  <a:pt x="0" y="646290"/>
                </a:lnTo>
                <a:lnTo>
                  <a:pt x="6092317" y="647814"/>
                </a:lnTo>
                <a:lnTo>
                  <a:pt x="6666026" y="88"/>
                </a:lnTo>
                <a:lnTo>
                  <a:pt x="0" y="0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IN Pro Medium" panose="020B0604020101020102" pitchFamily="34" charset="0"/>
              <a:ea typeface="+mn-ea"/>
              <a:cs typeface="+mn-cs"/>
            </a:endParaRPr>
          </a:p>
        </p:txBody>
      </p:sp>
      <p:sp>
        <p:nvSpPr>
          <p:cNvPr id="10" name="object 7">
            <a:extLst>
              <a:ext uri="{FF2B5EF4-FFF2-40B4-BE49-F238E27FC236}">
                <a16:creationId xmlns:a16="http://schemas.microsoft.com/office/drawing/2014/main" id="{30F6DF20-C969-4510-A763-89EBD2FC435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17500" y="180231"/>
            <a:ext cx="10922844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dirty="0">
                <a:latin typeface="+mj-lt"/>
              </a:rPr>
              <a:t>ПАРТНЕРЫ ДЛЯ ПРОРЫВНЫХ ИДЕЙ</a:t>
            </a:r>
            <a:br>
              <a:rPr lang="ru-RU" dirty="0">
                <a:latin typeface="+mj-lt"/>
              </a:rPr>
            </a:br>
            <a:endParaRPr spc="-50" dirty="0">
              <a:latin typeface="+mj-lt"/>
            </a:endParaRPr>
          </a:p>
        </p:txBody>
      </p:sp>
      <p:pic>
        <p:nvPicPr>
          <p:cNvPr id="58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50136" y="1524000"/>
            <a:ext cx="155991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" name="Прямоугольник 58"/>
          <p:cNvSpPr/>
          <p:nvPr/>
        </p:nvSpPr>
        <p:spPr>
          <a:xfrm>
            <a:off x="2603500" y="2181225"/>
            <a:ext cx="1676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>
                <a:latin typeface="+mj-lt"/>
              </a:rPr>
              <a:t>Промышленный технопарк, деревопереработка</a:t>
            </a:r>
          </a:p>
          <a:p>
            <a:pPr algn="ctr"/>
            <a:r>
              <a:rPr lang="ru-RU" sz="1000" b="1" dirty="0">
                <a:latin typeface="+mj-lt"/>
              </a:rPr>
              <a:t>(Красноярский край)</a:t>
            </a:r>
          </a:p>
        </p:txBody>
      </p:sp>
      <p:pic>
        <p:nvPicPr>
          <p:cNvPr id="60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700" y="1266825"/>
            <a:ext cx="842963" cy="923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" name="object 51">
            <a:extLst>
              <a:ext uri="{FF2B5EF4-FFF2-40B4-BE49-F238E27FC236}">
                <a16:creationId xmlns:a16="http://schemas.microsoft.com/office/drawing/2014/main" id="{983A03DA-5D73-480C-AC8C-439823272C71}"/>
              </a:ext>
            </a:extLst>
          </p:cNvPr>
          <p:cNvSpPr txBox="1"/>
          <p:nvPr/>
        </p:nvSpPr>
        <p:spPr>
          <a:xfrm>
            <a:off x="546100" y="2254924"/>
            <a:ext cx="1425893" cy="364074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ts val="9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000" b="1" spc="10" dirty="0">
                <a:latin typeface="+mj-lt"/>
                <a:cs typeface="DIN Pro Black" panose="020B0A04020101010102" pitchFamily="34" charset="0"/>
              </a:rPr>
              <a:t>Ассоциация кластеров, технопарков и ОЭЗ России</a:t>
            </a:r>
            <a:endParaRPr kumimoji="0" sz="1000" b="1" i="0" u="none" strike="noStrike" kern="1200" cap="none" spc="1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n-ea"/>
              <a:cs typeface="DIN Pro Black" panose="020B0A04020101010102" pitchFamily="34" charset="0"/>
            </a:endParaRPr>
          </a:p>
        </p:txBody>
      </p:sp>
      <p:sp>
        <p:nvSpPr>
          <p:cNvPr id="62" name="object 58">
            <a:extLst>
              <a:ext uri="{FF2B5EF4-FFF2-40B4-BE49-F238E27FC236}">
                <a16:creationId xmlns:a16="http://schemas.microsoft.com/office/drawing/2014/main" id="{326B0EF6-DD88-4F04-8B7D-6A746BF6A998}"/>
              </a:ext>
            </a:extLst>
          </p:cNvPr>
          <p:cNvSpPr/>
          <p:nvPr/>
        </p:nvSpPr>
        <p:spPr>
          <a:xfrm rot="16200000">
            <a:off x="1069389" y="895935"/>
            <a:ext cx="176090" cy="308269"/>
          </a:xfrm>
          <a:custGeom>
            <a:avLst/>
            <a:gdLst/>
            <a:ahLst/>
            <a:cxnLst/>
            <a:rect l="l" t="t" r="r" b="b"/>
            <a:pathLst>
              <a:path w="247015" h="432434">
                <a:moveTo>
                  <a:pt x="3314" y="0"/>
                </a:moveTo>
                <a:lnTo>
                  <a:pt x="0" y="1498"/>
                </a:lnTo>
                <a:lnTo>
                  <a:pt x="0" y="432193"/>
                </a:lnTo>
                <a:lnTo>
                  <a:pt x="246735" y="215823"/>
                </a:lnTo>
                <a:lnTo>
                  <a:pt x="246735" y="213474"/>
                </a:lnTo>
                <a:lnTo>
                  <a:pt x="245224" y="212153"/>
                </a:lnTo>
                <a:lnTo>
                  <a:pt x="3314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3" name="object 58">
            <a:extLst>
              <a:ext uri="{FF2B5EF4-FFF2-40B4-BE49-F238E27FC236}">
                <a16:creationId xmlns:a16="http://schemas.microsoft.com/office/drawing/2014/main" id="{326B0EF6-DD88-4F04-8B7D-6A746BF6A998}"/>
              </a:ext>
            </a:extLst>
          </p:cNvPr>
          <p:cNvSpPr/>
          <p:nvPr/>
        </p:nvSpPr>
        <p:spPr>
          <a:xfrm rot="16200000">
            <a:off x="3351920" y="872245"/>
            <a:ext cx="176090" cy="308269"/>
          </a:xfrm>
          <a:custGeom>
            <a:avLst/>
            <a:gdLst/>
            <a:ahLst/>
            <a:cxnLst/>
            <a:rect l="l" t="t" r="r" b="b"/>
            <a:pathLst>
              <a:path w="247015" h="432434">
                <a:moveTo>
                  <a:pt x="3314" y="0"/>
                </a:moveTo>
                <a:lnTo>
                  <a:pt x="0" y="1498"/>
                </a:lnTo>
                <a:lnTo>
                  <a:pt x="0" y="432193"/>
                </a:lnTo>
                <a:lnTo>
                  <a:pt x="246735" y="215823"/>
                </a:lnTo>
                <a:lnTo>
                  <a:pt x="246735" y="213474"/>
                </a:lnTo>
                <a:lnTo>
                  <a:pt x="245224" y="212153"/>
                </a:lnTo>
                <a:lnTo>
                  <a:pt x="3314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18100" y="1419225"/>
            <a:ext cx="1133474" cy="644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" name="object 58">
            <a:extLst>
              <a:ext uri="{FF2B5EF4-FFF2-40B4-BE49-F238E27FC236}">
                <a16:creationId xmlns:a16="http://schemas.microsoft.com/office/drawing/2014/main" id="{326B0EF6-DD88-4F04-8B7D-6A746BF6A998}"/>
              </a:ext>
            </a:extLst>
          </p:cNvPr>
          <p:cNvSpPr/>
          <p:nvPr/>
        </p:nvSpPr>
        <p:spPr>
          <a:xfrm rot="16200000">
            <a:off x="5565190" y="895936"/>
            <a:ext cx="176090" cy="308269"/>
          </a:xfrm>
          <a:custGeom>
            <a:avLst/>
            <a:gdLst/>
            <a:ahLst/>
            <a:cxnLst/>
            <a:rect l="l" t="t" r="r" b="b"/>
            <a:pathLst>
              <a:path w="247015" h="432434">
                <a:moveTo>
                  <a:pt x="3314" y="0"/>
                </a:moveTo>
                <a:lnTo>
                  <a:pt x="0" y="1498"/>
                </a:lnTo>
                <a:lnTo>
                  <a:pt x="0" y="432193"/>
                </a:lnTo>
                <a:lnTo>
                  <a:pt x="246735" y="215823"/>
                </a:lnTo>
                <a:lnTo>
                  <a:pt x="246735" y="213474"/>
                </a:lnTo>
                <a:lnTo>
                  <a:pt x="245224" y="212153"/>
                </a:lnTo>
                <a:lnTo>
                  <a:pt x="3314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5" name="Прямоугольник 64"/>
          <p:cNvSpPr/>
          <p:nvPr/>
        </p:nvSpPr>
        <p:spPr>
          <a:xfrm>
            <a:off x="4889500" y="2181225"/>
            <a:ext cx="16764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>
                <a:latin typeface="+mj-lt"/>
              </a:rPr>
              <a:t>Один из крупнейших мировых игроков в области строительства инновационных центров, построивший 35 </a:t>
            </a:r>
            <a:r>
              <a:rPr lang="ru-RU" sz="1000" b="1" dirty="0" err="1">
                <a:latin typeface="+mj-lt"/>
              </a:rPr>
              <a:t>техно</a:t>
            </a:r>
            <a:r>
              <a:rPr lang="ru-RU" sz="1000" b="1" dirty="0">
                <a:latin typeface="+mj-lt"/>
              </a:rPr>
              <a:t>- / научных парков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6900" y="1419225"/>
            <a:ext cx="130492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Прямоугольник 65"/>
          <p:cNvSpPr/>
          <p:nvPr/>
        </p:nvSpPr>
        <p:spPr>
          <a:xfrm>
            <a:off x="6946900" y="2257425"/>
            <a:ext cx="168275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 err="1">
                <a:latin typeface="+mj-lt"/>
              </a:rPr>
              <a:t>мультиотраслевой</a:t>
            </a:r>
            <a:r>
              <a:rPr lang="ru-RU" sz="1000" b="1" dirty="0">
                <a:latin typeface="+mj-lt"/>
              </a:rPr>
              <a:t> </a:t>
            </a:r>
            <a:r>
              <a:rPr lang="ru-RU" sz="1000" b="1" dirty="0" err="1">
                <a:latin typeface="+mj-lt"/>
              </a:rPr>
              <a:t>инвестиционно-промышленный</a:t>
            </a:r>
            <a:r>
              <a:rPr lang="ru-RU" sz="1000" b="1" dirty="0">
                <a:latin typeface="+mj-lt"/>
              </a:rPr>
              <a:t> холдинг.</a:t>
            </a:r>
            <a:r>
              <a:rPr lang="en-US" sz="1000" b="1" dirty="0">
                <a:latin typeface="+mj-lt"/>
              </a:rPr>
              <a:t> </a:t>
            </a:r>
            <a:r>
              <a:rPr lang="ru-RU" sz="1000" b="1" dirty="0">
                <a:latin typeface="+mj-lt"/>
              </a:rPr>
              <a:t>Имеет опыт </a:t>
            </a:r>
            <a:r>
              <a:rPr lang="ru-RU" sz="1000" b="1" dirty="0" err="1">
                <a:latin typeface="+mj-lt"/>
              </a:rPr>
              <a:t>проетирования</a:t>
            </a:r>
            <a:r>
              <a:rPr lang="ru-RU" sz="1000" b="1" dirty="0">
                <a:latin typeface="+mj-lt"/>
              </a:rPr>
              <a:t> </a:t>
            </a:r>
            <a:r>
              <a:rPr lang="ru-RU" sz="1000" b="1" dirty="0" err="1">
                <a:latin typeface="+mj-lt"/>
              </a:rPr>
              <a:t>ИТ-деревни</a:t>
            </a:r>
            <a:r>
              <a:rPr lang="ru-RU" sz="1000" b="1" dirty="0">
                <a:latin typeface="+mj-lt"/>
              </a:rPr>
              <a:t> в г. Калининград</a:t>
            </a:r>
          </a:p>
        </p:txBody>
      </p:sp>
      <p:sp>
        <p:nvSpPr>
          <p:cNvPr id="67" name="object 58">
            <a:extLst>
              <a:ext uri="{FF2B5EF4-FFF2-40B4-BE49-F238E27FC236}">
                <a16:creationId xmlns:a16="http://schemas.microsoft.com/office/drawing/2014/main" id="{326B0EF6-DD88-4F04-8B7D-6A746BF6A998}"/>
              </a:ext>
            </a:extLst>
          </p:cNvPr>
          <p:cNvSpPr/>
          <p:nvPr/>
        </p:nvSpPr>
        <p:spPr>
          <a:xfrm rot="16200000">
            <a:off x="7470190" y="895935"/>
            <a:ext cx="176090" cy="308269"/>
          </a:xfrm>
          <a:custGeom>
            <a:avLst/>
            <a:gdLst/>
            <a:ahLst/>
            <a:cxnLst/>
            <a:rect l="l" t="t" r="r" b="b"/>
            <a:pathLst>
              <a:path w="247015" h="432434">
                <a:moveTo>
                  <a:pt x="3314" y="0"/>
                </a:moveTo>
                <a:lnTo>
                  <a:pt x="0" y="1498"/>
                </a:lnTo>
                <a:lnTo>
                  <a:pt x="0" y="432193"/>
                </a:lnTo>
                <a:lnTo>
                  <a:pt x="246735" y="215823"/>
                </a:lnTo>
                <a:lnTo>
                  <a:pt x="246735" y="213474"/>
                </a:lnTo>
                <a:lnTo>
                  <a:pt x="245224" y="212153"/>
                </a:lnTo>
                <a:lnTo>
                  <a:pt x="3314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8" name="object 58">
            <a:extLst>
              <a:ext uri="{FF2B5EF4-FFF2-40B4-BE49-F238E27FC236}">
                <a16:creationId xmlns:a16="http://schemas.microsoft.com/office/drawing/2014/main" id="{EEB0186D-9D9B-4AF5-8F0E-2C1552A43E83}"/>
              </a:ext>
            </a:extLst>
          </p:cNvPr>
          <p:cNvSpPr/>
          <p:nvPr/>
        </p:nvSpPr>
        <p:spPr>
          <a:xfrm rot="16200000">
            <a:off x="1036679" y="3389938"/>
            <a:ext cx="176090" cy="308269"/>
          </a:xfrm>
          <a:custGeom>
            <a:avLst/>
            <a:gdLst/>
            <a:ahLst/>
            <a:cxnLst/>
            <a:rect l="l" t="t" r="r" b="b"/>
            <a:pathLst>
              <a:path w="247015" h="432434">
                <a:moveTo>
                  <a:pt x="3314" y="0"/>
                </a:moveTo>
                <a:lnTo>
                  <a:pt x="0" y="1498"/>
                </a:lnTo>
                <a:lnTo>
                  <a:pt x="0" y="432193"/>
                </a:lnTo>
                <a:lnTo>
                  <a:pt x="246735" y="215823"/>
                </a:lnTo>
                <a:lnTo>
                  <a:pt x="246735" y="213474"/>
                </a:lnTo>
                <a:lnTo>
                  <a:pt x="245224" y="212153"/>
                </a:lnTo>
                <a:lnTo>
                  <a:pt x="3314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300" y="3913227"/>
            <a:ext cx="94338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" name="Прямоугольник 69"/>
          <p:cNvSpPr/>
          <p:nvPr/>
        </p:nvSpPr>
        <p:spPr>
          <a:xfrm>
            <a:off x="317500" y="4827627"/>
            <a:ext cx="1524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lvl="0" algn="ctr">
              <a:lnSpc>
                <a:spcPts val="900"/>
              </a:lnSpc>
              <a:spcBef>
                <a:spcPts val="100"/>
              </a:spcBef>
              <a:defRPr/>
            </a:pPr>
            <a:r>
              <a:rPr lang="ru-RU" sz="1000" b="1" spc="10" dirty="0">
                <a:latin typeface="+mj-lt"/>
                <a:cs typeface="DIN Pro Black" panose="020B0A04020101010102" pitchFamily="34" charset="0"/>
              </a:rPr>
              <a:t>Молодежное крыло Общественная организация «Опора России»</a:t>
            </a:r>
          </a:p>
        </p:txBody>
      </p:sp>
      <p:pic>
        <p:nvPicPr>
          <p:cNvPr id="71" name="Picture 2">
            <a:extLst>
              <a:ext uri="{FF2B5EF4-FFF2-40B4-BE49-F238E27FC236}">
                <a16:creationId xmlns:a16="http://schemas.microsoft.com/office/drawing/2014/main" id="{19416C27-7256-407C-B3E7-A24A017948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8300" y="3857625"/>
            <a:ext cx="838200" cy="770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2" name="object 58">
            <a:extLst>
              <a:ext uri="{FF2B5EF4-FFF2-40B4-BE49-F238E27FC236}">
                <a16:creationId xmlns:a16="http://schemas.microsoft.com/office/drawing/2014/main" id="{67FEDE1E-3C21-473A-8E4F-7D476F892753}"/>
              </a:ext>
            </a:extLst>
          </p:cNvPr>
          <p:cNvSpPr/>
          <p:nvPr/>
        </p:nvSpPr>
        <p:spPr>
          <a:xfrm rot="16200000">
            <a:off x="3279190" y="3418714"/>
            <a:ext cx="176090" cy="308269"/>
          </a:xfrm>
          <a:custGeom>
            <a:avLst/>
            <a:gdLst/>
            <a:ahLst/>
            <a:cxnLst/>
            <a:rect l="l" t="t" r="r" b="b"/>
            <a:pathLst>
              <a:path w="247015" h="432434">
                <a:moveTo>
                  <a:pt x="3314" y="0"/>
                </a:moveTo>
                <a:lnTo>
                  <a:pt x="0" y="1498"/>
                </a:lnTo>
                <a:lnTo>
                  <a:pt x="0" y="432193"/>
                </a:lnTo>
                <a:lnTo>
                  <a:pt x="246735" y="215823"/>
                </a:lnTo>
                <a:lnTo>
                  <a:pt x="246735" y="213474"/>
                </a:lnTo>
                <a:lnTo>
                  <a:pt x="245224" y="212153"/>
                </a:lnTo>
                <a:lnTo>
                  <a:pt x="3314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3" name="object 51">
            <a:extLst>
              <a:ext uri="{FF2B5EF4-FFF2-40B4-BE49-F238E27FC236}">
                <a16:creationId xmlns:a16="http://schemas.microsoft.com/office/drawing/2014/main" id="{983A03DA-5D73-480C-AC8C-439823272C71}"/>
              </a:ext>
            </a:extLst>
          </p:cNvPr>
          <p:cNvSpPr txBox="1"/>
          <p:nvPr/>
        </p:nvSpPr>
        <p:spPr>
          <a:xfrm>
            <a:off x="2603500" y="4845725"/>
            <a:ext cx="1555842" cy="364074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ts val="9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1" i="0" u="none" strike="noStrike" kern="1200" cap="none" spc="1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DIN Pro Black" panose="020B0A04020101010102" pitchFamily="34" charset="0"/>
              </a:rPr>
              <a:t>Общественная</a:t>
            </a:r>
            <a:r>
              <a:rPr kumimoji="0" lang="ru-RU" sz="1000" b="1" i="0" u="none" strike="noStrike" kern="1200" cap="none" spc="1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DIN Pro Black" panose="020B0A04020101010102" pitchFamily="34" charset="0"/>
              </a:rPr>
              <a:t> организация </a:t>
            </a:r>
            <a:r>
              <a:rPr kumimoji="0" lang="ru-RU" sz="1000" b="1" i="0" u="none" strike="noStrike" kern="1200" cap="none" spc="1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DIN Pro Black" panose="020B0A04020101010102" pitchFamily="34" charset="0"/>
              </a:rPr>
              <a:t>«Российские студенческие отряды»</a:t>
            </a:r>
            <a:endParaRPr kumimoji="0" sz="1000" b="1" i="0" u="none" strike="noStrike" kern="1200" cap="none" spc="1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n-ea"/>
              <a:cs typeface="DIN Pro Black" panose="020B0A04020101010102" pitchFamily="34" charset="0"/>
            </a:endParaRPr>
          </a:p>
        </p:txBody>
      </p:sp>
      <p:pic>
        <p:nvPicPr>
          <p:cNvPr id="74" name="Picture 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18100" y="4034118"/>
            <a:ext cx="962025" cy="509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" name="object 51">
            <a:extLst>
              <a:ext uri="{FF2B5EF4-FFF2-40B4-BE49-F238E27FC236}">
                <a16:creationId xmlns:a16="http://schemas.microsoft.com/office/drawing/2014/main" id="{983A03DA-5D73-480C-AC8C-439823272C71}"/>
              </a:ext>
            </a:extLst>
          </p:cNvPr>
          <p:cNvSpPr txBox="1"/>
          <p:nvPr/>
        </p:nvSpPr>
        <p:spPr>
          <a:xfrm>
            <a:off x="4813300" y="4903433"/>
            <a:ext cx="1555842" cy="364074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ts val="9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1" i="0" u="none" strike="noStrike" kern="1200" cap="none" spc="1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DIN Pro Black" panose="020B0A04020101010102" pitchFamily="34" charset="0"/>
              </a:rPr>
              <a:t>Общественная</a:t>
            </a:r>
            <a:r>
              <a:rPr kumimoji="0" lang="ru-RU" sz="1000" b="1" i="0" u="none" strike="noStrike" kern="1200" cap="none" spc="1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DIN Pro Black" panose="020B0A04020101010102" pitchFamily="34" charset="0"/>
              </a:rPr>
              <a:t> организация </a:t>
            </a:r>
            <a:r>
              <a:rPr kumimoji="0" lang="ru-RU" sz="1000" b="1" i="0" u="none" strike="noStrike" kern="1200" cap="none" spc="1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DIN Pro Black" panose="020B0A04020101010102" pitchFamily="34" charset="0"/>
              </a:rPr>
              <a:t>«Российский союз сельской молодежи»</a:t>
            </a:r>
            <a:endParaRPr kumimoji="0" sz="1000" b="1" i="0" u="none" strike="noStrike" kern="1200" cap="none" spc="1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n-ea"/>
              <a:cs typeface="DIN Pro Black" panose="020B0A04020101010102" pitchFamily="34" charset="0"/>
            </a:endParaRPr>
          </a:p>
        </p:txBody>
      </p:sp>
      <p:sp>
        <p:nvSpPr>
          <p:cNvPr id="76" name="object 58">
            <a:extLst>
              <a:ext uri="{FF2B5EF4-FFF2-40B4-BE49-F238E27FC236}">
                <a16:creationId xmlns:a16="http://schemas.microsoft.com/office/drawing/2014/main" id="{67FEDE1E-3C21-473A-8E4F-7D476F892753}"/>
              </a:ext>
            </a:extLst>
          </p:cNvPr>
          <p:cNvSpPr/>
          <p:nvPr/>
        </p:nvSpPr>
        <p:spPr>
          <a:xfrm rot="16200000">
            <a:off x="5488990" y="3410535"/>
            <a:ext cx="176090" cy="308269"/>
          </a:xfrm>
          <a:custGeom>
            <a:avLst/>
            <a:gdLst/>
            <a:ahLst/>
            <a:cxnLst/>
            <a:rect l="l" t="t" r="r" b="b"/>
            <a:pathLst>
              <a:path w="247015" h="432434">
                <a:moveTo>
                  <a:pt x="3314" y="0"/>
                </a:moveTo>
                <a:lnTo>
                  <a:pt x="0" y="1498"/>
                </a:lnTo>
                <a:lnTo>
                  <a:pt x="0" y="432193"/>
                </a:lnTo>
                <a:lnTo>
                  <a:pt x="246735" y="215823"/>
                </a:lnTo>
                <a:lnTo>
                  <a:pt x="246735" y="213474"/>
                </a:lnTo>
                <a:lnTo>
                  <a:pt x="245224" y="212153"/>
                </a:lnTo>
                <a:lnTo>
                  <a:pt x="3314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66C5DFB-09EA-485A-B3D8-A2B1419D7D8B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599362" y="4034118"/>
            <a:ext cx="409575" cy="523875"/>
          </a:xfrm>
          <a:prstGeom prst="rect">
            <a:avLst/>
          </a:prstGeom>
        </p:spPr>
      </p:pic>
      <p:sp>
        <p:nvSpPr>
          <p:cNvPr id="27" name="object 58">
            <a:extLst>
              <a:ext uri="{FF2B5EF4-FFF2-40B4-BE49-F238E27FC236}">
                <a16:creationId xmlns:a16="http://schemas.microsoft.com/office/drawing/2014/main" id="{FB595FFF-4737-4C99-B851-AB3F2FC7573B}"/>
              </a:ext>
            </a:extLst>
          </p:cNvPr>
          <p:cNvSpPr/>
          <p:nvPr/>
        </p:nvSpPr>
        <p:spPr>
          <a:xfrm rot="16200000">
            <a:off x="7695320" y="3410536"/>
            <a:ext cx="176090" cy="308269"/>
          </a:xfrm>
          <a:custGeom>
            <a:avLst/>
            <a:gdLst/>
            <a:ahLst/>
            <a:cxnLst/>
            <a:rect l="l" t="t" r="r" b="b"/>
            <a:pathLst>
              <a:path w="247015" h="432434">
                <a:moveTo>
                  <a:pt x="3314" y="0"/>
                </a:moveTo>
                <a:lnTo>
                  <a:pt x="0" y="1498"/>
                </a:lnTo>
                <a:lnTo>
                  <a:pt x="0" y="432193"/>
                </a:lnTo>
                <a:lnTo>
                  <a:pt x="246735" y="215823"/>
                </a:lnTo>
                <a:lnTo>
                  <a:pt x="246735" y="213474"/>
                </a:lnTo>
                <a:lnTo>
                  <a:pt x="245224" y="212153"/>
                </a:lnTo>
                <a:lnTo>
                  <a:pt x="3314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object 51">
            <a:extLst>
              <a:ext uri="{FF2B5EF4-FFF2-40B4-BE49-F238E27FC236}">
                <a16:creationId xmlns:a16="http://schemas.microsoft.com/office/drawing/2014/main" id="{E7DDA0F2-B108-46F2-8B7A-3DEEB06FDA8F}"/>
              </a:ext>
            </a:extLst>
          </p:cNvPr>
          <p:cNvSpPr txBox="1"/>
          <p:nvPr/>
        </p:nvSpPr>
        <p:spPr>
          <a:xfrm>
            <a:off x="7053154" y="4730309"/>
            <a:ext cx="1555842" cy="710323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ts val="9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1" i="0" u="none" strike="noStrike" kern="1200" cap="none" spc="1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DIN Pro Black" panose="020B0A04020101010102" pitchFamily="34" charset="0"/>
              </a:rPr>
              <a:t>ООО «АВИК </a:t>
            </a:r>
            <a:r>
              <a:rPr kumimoji="0" lang="ru-RU" sz="1000" b="1" i="0" u="none" strike="noStrike" kern="1200" cap="none" spc="10" normalizeH="0" baseline="0" noProof="0" dirty="0" err="1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DIN Pro Black" panose="020B0A04020101010102" pitchFamily="34" charset="0"/>
              </a:rPr>
              <a:t>Форестри</a:t>
            </a:r>
            <a:r>
              <a:rPr kumimoji="0" lang="ru-RU" sz="1000" b="1" i="0" u="none" strike="noStrike" kern="1200" cap="none" spc="1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DIN Pro Black" panose="020B0A04020101010102" pitchFamily="34" charset="0"/>
              </a:rPr>
              <a:t>», крупнейший институциональный инвестор в лесопромышленной отрасли</a:t>
            </a:r>
            <a:endParaRPr kumimoji="0" sz="1000" b="1" i="0" u="none" strike="noStrike" kern="1200" cap="none" spc="1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n-ea"/>
              <a:cs typeface="DIN Pro Black" panose="020B0A04020101010102" pitchFamily="34" charset="0"/>
            </a:endParaRPr>
          </a:p>
        </p:txBody>
      </p:sp>
      <p:sp>
        <p:nvSpPr>
          <p:cNvPr id="29" name="Номер слайда 5">
            <a:extLst>
              <a:ext uri="{FF2B5EF4-FFF2-40B4-BE49-F238E27FC236}">
                <a16:creationId xmlns:a16="http://schemas.microsoft.com/office/drawing/2014/main" id="{8DD175DE-6B9C-4F6F-8D24-38578EBEBAD3}"/>
              </a:ext>
            </a:extLst>
          </p:cNvPr>
          <p:cNvSpPr txBox="1">
            <a:spLocks/>
          </p:cNvSpPr>
          <p:nvPr/>
        </p:nvSpPr>
        <p:spPr>
          <a:xfrm>
            <a:off x="10099989" y="7161321"/>
            <a:ext cx="411127" cy="18596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rgbClr val="2B2F32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11</a:t>
            </a:fld>
            <a:endParaRPr lang="ru-RU" sz="1000" b="1" dirty="0">
              <a:solidFill>
                <a:srgbClr val="2B2F32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4113457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-12700" y="2973745"/>
            <a:ext cx="5826125" cy="2400935"/>
            <a:chOff x="-12700" y="2973745"/>
            <a:chExt cx="5826125" cy="2400935"/>
          </a:xfrm>
        </p:grpSpPr>
        <p:sp>
          <p:nvSpPr>
            <p:cNvPr id="4" name="object 4"/>
            <p:cNvSpPr/>
            <p:nvPr/>
          </p:nvSpPr>
          <p:spPr>
            <a:xfrm>
              <a:off x="3425607" y="2986445"/>
              <a:ext cx="2375535" cy="2375535"/>
            </a:xfrm>
            <a:custGeom>
              <a:avLst/>
              <a:gdLst/>
              <a:ahLst/>
              <a:cxnLst/>
              <a:rect l="l" t="t" r="r" b="b"/>
              <a:pathLst>
                <a:path w="2375535" h="2375535">
                  <a:moveTo>
                    <a:pt x="0" y="1187462"/>
                  </a:moveTo>
                  <a:lnTo>
                    <a:pt x="942" y="1235221"/>
                  </a:lnTo>
                  <a:lnTo>
                    <a:pt x="3747" y="1282501"/>
                  </a:lnTo>
                  <a:lnTo>
                    <a:pt x="8379" y="1329268"/>
                  </a:lnTo>
                  <a:lnTo>
                    <a:pt x="14802" y="1375484"/>
                  </a:lnTo>
                  <a:lnTo>
                    <a:pt x="22980" y="1421116"/>
                  </a:lnTo>
                  <a:lnTo>
                    <a:pt x="32879" y="1466127"/>
                  </a:lnTo>
                  <a:lnTo>
                    <a:pt x="44462" y="1510481"/>
                  </a:lnTo>
                  <a:lnTo>
                    <a:pt x="57695" y="1554145"/>
                  </a:lnTo>
                  <a:lnTo>
                    <a:pt x="72541" y="1597081"/>
                  </a:lnTo>
                  <a:lnTo>
                    <a:pt x="88966" y="1639255"/>
                  </a:lnTo>
                  <a:lnTo>
                    <a:pt x="106934" y="1680631"/>
                  </a:lnTo>
                  <a:lnTo>
                    <a:pt x="126409" y="1721174"/>
                  </a:lnTo>
                  <a:lnTo>
                    <a:pt x="147356" y="1760847"/>
                  </a:lnTo>
                  <a:lnTo>
                    <a:pt x="169739" y="1799617"/>
                  </a:lnTo>
                  <a:lnTo>
                    <a:pt x="193524" y="1837446"/>
                  </a:lnTo>
                  <a:lnTo>
                    <a:pt x="218674" y="1874301"/>
                  </a:lnTo>
                  <a:lnTo>
                    <a:pt x="245154" y="1910144"/>
                  </a:lnTo>
                  <a:lnTo>
                    <a:pt x="272928" y="1944941"/>
                  </a:lnTo>
                  <a:lnTo>
                    <a:pt x="301962" y="1978657"/>
                  </a:lnTo>
                  <a:lnTo>
                    <a:pt x="332219" y="2011255"/>
                  </a:lnTo>
                  <a:lnTo>
                    <a:pt x="363664" y="2042701"/>
                  </a:lnTo>
                  <a:lnTo>
                    <a:pt x="396262" y="2072958"/>
                  </a:lnTo>
                  <a:lnTo>
                    <a:pt x="429978" y="2101992"/>
                  </a:lnTo>
                  <a:lnTo>
                    <a:pt x="464775" y="2129767"/>
                  </a:lnTo>
                  <a:lnTo>
                    <a:pt x="500618" y="2156247"/>
                  </a:lnTo>
                  <a:lnTo>
                    <a:pt x="537472" y="2181398"/>
                  </a:lnTo>
                  <a:lnTo>
                    <a:pt x="575302" y="2205182"/>
                  </a:lnTo>
                  <a:lnTo>
                    <a:pt x="614071" y="2227566"/>
                  </a:lnTo>
                  <a:lnTo>
                    <a:pt x="653745" y="2248513"/>
                  </a:lnTo>
                  <a:lnTo>
                    <a:pt x="694288" y="2267989"/>
                  </a:lnTo>
                  <a:lnTo>
                    <a:pt x="735664" y="2285957"/>
                  </a:lnTo>
                  <a:lnTo>
                    <a:pt x="777838" y="2302382"/>
                  </a:lnTo>
                  <a:lnTo>
                    <a:pt x="820775" y="2317228"/>
                  </a:lnTo>
                  <a:lnTo>
                    <a:pt x="864438" y="2330461"/>
                  </a:lnTo>
                  <a:lnTo>
                    <a:pt x="908794" y="2342045"/>
                  </a:lnTo>
                  <a:lnTo>
                    <a:pt x="953805" y="2351944"/>
                  </a:lnTo>
                  <a:lnTo>
                    <a:pt x="999437" y="2360122"/>
                  </a:lnTo>
                  <a:lnTo>
                    <a:pt x="1045654" y="2366545"/>
                  </a:lnTo>
                  <a:lnTo>
                    <a:pt x="1092421" y="2371177"/>
                  </a:lnTo>
                  <a:lnTo>
                    <a:pt x="1139702" y="2373982"/>
                  </a:lnTo>
                  <a:lnTo>
                    <a:pt x="1187462" y="2374925"/>
                  </a:lnTo>
                  <a:lnTo>
                    <a:pt x="1235222" y="2373982"/>
                  </a:lnTo>
                  <a:lnTo>
                    <a:pt x="1282503" y="2371177"/>
                  </a:lnTo>
                  <a:lnTo>
                    <a:pt x="1329270" y="2366545"/>
                  </a:lnTo>
                  <a:lnTo>
                    <a:pt x="1375487" y="2360122"/>
                  </a:lnTo>
                  <a:lnTo>
                    <a:pt x="1421119" y="2351944"/>
                  </a:lnTo>
                  <a:lnTo>
                    <a:pt x="1466131" y="2342045"/>
                  </a:lnTo>
                  <a:lnTo>
                    <a:pt x="1510486" y="2330461"/>
                  </a:lnTo>
                  <a:lnTo>
                    <a:pt x="1554150" y="2317228"/>
                  </a:lnTo>
                  <a:lnTo>
                    <a:pt x="1597086" y="2302382"/>
                  </a:lnTo>
                  <a:lnTo>
                    <a:pt x="1639260" y="2285957"/>
                  </a:lnTo>
                  <a:lnTo>
                    <a:pt x="1680637" y="2267989"/>
                  </a:lnTo>
                  <a:lnTo>
                    <a:pt x="1721179" y="2248513"/>
                  </a:lnTo>
                  <a:lnTo>
                    <a:pt x="1760853" y="2227566"/>
                  </a:lnTo>
                  <a:lnTo>
                    <a:pt x="1799622" y="2205182"/>
                  </a:lnTo>
                  <a:lnTo>
                    <a:pt x="1837452" y="2181398"/>
                  </a:lnTo>
                  <a:lnTo>
                    <a:pt x="1874306" y="2156247"/>
                  </a:lnTo>
                  <a:lnTo>
                    <a:pt x="1910150" y="2129767"/>
                  </a:lnTo>
                  <a:lnTo>
                    <a:pt x="1944947" y="2101992"/>
                  </a:lnTo>
                  <a:lnTo>
                    <a:pt x="1978662" y="2072958"/>
                  </a:lnTo>
                  <a:lnTo>
                    <a:pt x="2011260" y="2042701"/>
                  </a:lnTo>
                  <a:lnTo>
                    <a:pt x="2042705" y="2011255"/>
                  </a:lnTo>
                  <a:lnTo>
                    <a:pt x="2072963" y="1978657"/>
                  </a:lnTo>
                  <a:lnTo>
                    <a:pt x="2101996" y="1944941"/>
                  </a:lnTo>
                  <a:lnTo>
                    <a:pt x="2129771" y="1910144"/>
                  </a:lnTo>
                  <a:lnTo>
                    <a:pt x="2156251" y="1874301"/>
                  </a:lnTo>
                  <a:lnTo>
                    <a:pt x="2181401" y="1837446"/>
                  </a:lnTo>
                  <a:lnTo>
                    <a:pt x="2205185" y="1799617"/>
                  </a:lnTo>
                  <a:lnTo>
                    <a:pt x="2227569" y="1760847"/>
                  </a:lnTo>
                  <a:lnTo>
                    <a:pt x="2248516" y="1721174"/>
                  </a:lnTo>
                  <a:lnTo>
                    <a:pt x="2267991" y="1680631"/>
                  </a:lnTo>
                  <a:lnTo>
                    <a:pt x="2285958" y="1639255"/>
                  </a:lnTo>
                  <a:lnTo>
                    <a:pt x="2302383" y="1597081"/>
                  </a:lnTo>
                  <a:lnTo>
                    <a:pt x="2317230" y="1554145"/>
                  </a:lnTo>
                  <a:lnTo>
                    <a:pt x="2330462" y="1510481"/>
                  </a:lnTo>
                  <a:lnTo>
                    <a:pt x="2342046" y="1466127"/>
                  </a:lnTo>
                  <a:lnTo>
                    <a:pt x="2351944" y="1421116"/>
                  </a:lnTo>
                  <a:lnTo>
                    <a:pt x="2360123" y="1375484"/>
                  </a:lnTo>
                  <a:lnTo>
                    <a:pt x="2366545" y="1329268"/>
                  </a:lnTo>
                  <a:lnTo>
                    <a:pt x="2371177" y="1282501"/>
                  </a:lnTo>
                  <a:lnTo>
                    <a:pt x="2373982" y="1235221"/>
                  </a:lnTo>
                  <a:lnTo>
                    <a:pt x="2374925" y="1187462"/>
                  </a:lnTo>
                  <a:lnTo>
                    <a:pt x="2373982" y="1139703"/>
                  </a:lnTo>
                  <a:lnTo>
                    <a:pt x="2371177" y="1092423"/>
                  </a:lnTo>
                  <a:lnTo>
                    <a:pt x="2366545" y="1045657"/>
                  </a:lnTo>
                  <a:lnTo>
                    <a:pt x="2360123" y="999440"/>
                  </a:lnTo>
                  <a:lnTo>
                    <a:pt x="2351944" y="953809"/>
                  </a:lnTo>
                  <a:lnTo>
                    <a:pt x="2342046" y="908798"/>
                  </a:lnTo>
                  <a:lnTo>
                    <a:pt x="2330462" y="864443"/>
                  </a:lnTo>
                  <a:lnTo>
                    <a:pt x="2317230" y="820780"/>
                  </a:lnTo>
                  <a:lnTo>
                    <a:pt x="2302383" y="777843"/>
                  </a:lnTo>
                  <a:lnTo>
                    <a:pt x="2285958" y="735669"/>
                  </a:lnTo>
                  <a:lnTo>
                    <a:pt x="2267991" y="694293"/>
                  </a:lnTo>
                  <a:lnTo>
                    <a:pt x="2248516" y="653751"/>
                  </a:lnTo>
                  <a:lnTo>
                    <a:pt x="2227569" y="614077"/>
                  </a:lnTo>
                  <a:lnTo>
                    <a:pt x="2205185" y="575308"/>
                  </a:lnTo>
                  <a:lnTo>
                    <a:pt x="2181401" y="537478"/>
                  </a:lnTo>
                  <a:lnTo>
                    <a:pt x="2156251" y="500624"/>
                  </a:lnTo>
                  <a:lnTo>
                    <a:pt x="2129771" y="464780"/>
                  </a:lnTo>
                  <a:lnTo>
                    <a:pt x="2101996" y="429983"/>
                  </a:lnTo>
                  <a:lnTo>
                    <a:pt x="2072963" y="396268"/>
                  </a:lnTo>
                  <a:lnTo>
                    <a:pt x="2042705" y="363669"/>
                  </a:lnTo>
                  <a:lnTo>
                    <a:pt x="2011260" y="332224"/>
                  </a:lnTo>
                  <a:lnTo>
                    <a:pt x="1978662" y="301966"/>
                  </a:lnTo>
                  <a:lnTo>
                    <a:pt x="1944947" y="272932"/>
                  </a:lnTo>
                  <a:lnTo>
                    <a:pt x="1910150" y="245157"/>
                  </a:lnTo>
                  <a:lnTo>
                    <a:pt x="1874306" y="218677"/>
                  </a:lnTo>
                  <a:lnTo>
                    <a:pt x="1837452" y="193527"/>
                  </a:lnTo>
                  <a:lnTo>
                    <a:pt x="1799622" y="169742"/>
                  </a:lnTo>
                  <a:lnTo>
                    <a:pt x="1760853" y="147358"/>
                  </a:lnTo>
                  <a:lnTo>
                    <a:pt x="1721179" y="126411"/>
                  </a:lnTo>
                  <a:lnTo>
                    <a:pt x="1680637" y="106936"/>
                  </a:lnTo>
                  <a:lnTo>
                    <a:pt x="1639260" y="88968"/>
                  </a:lnTo>
                  <a:lnTo>
                    <a:pt x="1597086" y="72543"/>
                  </a:lnTo>
                  <a:lnTo>
                    <a:pt x="1554150" y="57696"/>
                  </a:lnTo>
                  <a:lnTo>
                    <a:pt x="1510486" y="44463"/>
                  </a:lnTo>
                  <a:lnTo>
                    <a:pt x="1466131" y="32879"/>
                  </a:lnTo>
                  <a:lnTo>
                    <a:pt x="1421119" y="22981"/>
                  </a:lnTo>
                  <a:lnTo>
                    <a:pt x="1375487" y="14802"/>
                  </a:lnTo>
                  <a:lnTo>
                    <a:pt x="1329270" y="8379"/>
                  </a:lnTo>
                  <a:lnTo>
                    <a:pt x="1282503" y="3747"/>
                  </a:lnTo>
                  <a:lnTo>
                    <a:pt x="1235222" y="942"/>
                  </a:lnTo>
                  <a:lnTo>
                    <a:pt x="1187462" y="0"/>
                  </a:lnTo>
                  <a:lnTo>
                    <a:pt x="1139702" y="942"/>
                  </a:lnTo>
                  <a:lnTo>
                    <a:pt x="1092421" y="3747"/>
                  </a:lnTo>
                  <a:lnTo>
                    <a:pt x="1045654" y="8379"/>
                  </a:lnTo>
                  <a:lnTo>
                    <a:pt x="999437" y="14802"/>
                  </a:lnTo>
                  <a:lnTo>
                    <a:pt x="953805" y="22981"/>
                  </a:lnTo>
                  <a:lnTo>
                    <a:pt x="908794" y="32879"/>
                  </a:lnTo>
                  <a:lnTo>
                    <a:pt x="864438" y="44463"/>
                  </a:lnTo>
                  <a:lnTo>
                    <a:pt x="820775" y="57696"/>
                  </a:lnTo>
                  <a:lnTo>
                    <a:pt x="777838" y="72543"/>
                  </a:lnTo>
                  <a:lnTo>
                    <a:pt x="735664" y="88968"/>
                  </a:lnTo>
                  <a:lnTo>
                    <a:pt x="694288" y="106936"/>
                  </a:lnTo>
                  <a:lnTo>
                    <a:pt x="653745" y="126411"/>
                  </a:lnTo>
                  <a:lnTo>
                    <a:pt x="614071" y="147358"/>
                  </a:lnTo>
                  <a:lnTo>
                    <a:pt x="575302" y="169742"/>
                  </a:lnTo>
                  <a:lnTo>
                    <a:pt x="537472" y="193527"/>
                  </a:lnTo>
                  <a:lnTo>
                    <a:pt x="500618" y="218677"/>
                  </a:lnTo>
                  <a:lnTo>
                    <a:pt x="464775" y="245157"/>
                  </a:lnTo>
                  <a:lnTo>
                    <a:pt x="429978" y="272932"/>
                  </a:lnTo>
                  <a:lnTo>
                    <a:pt x="396262" y="301966"/>
                  </a:lnTo>
                  <a:lnTo>
                    <a:pt x="363664" y="332224"/>
                  </a:lnTo>
                  <a:lnTo>
                    <a:pt x="332219" y="363669"/>
                  </a:lnTo>
                  <a:lnTo>
                    <a:pt x="301962" y="396268"/>
                  </a:lnTo>
                  <a:lnTo>
                    <a:pt x="272928" y="429983"/>
                  </a:lnTo>
                  <a:lnTo>
                    <a:pt x="245154" y="464780"/>
                  </a:lnTo>
                  <a:lnTo>
                    <a:pt x="218674" y="500624"/>
                  </a:lnTo>
                  <a:lnTo>
                    <a:pt x="193524" y="537478"/>
                  </a:lnTo>
                  <a:lnTo>
                    <a:pt x="169739" y="575308"/>
                  </a:lnTo>
                  <a:lnTo>
                    <a:pt x="147356" y="614077"/>
                  </a:lnTo>
                  <a:lnTo>
                    <a:pt x="126409" y="653751"/>
                  </a:lnTo>
                  <a:lnTo>
                    <a:pt x="106934" y="694293"/>
                  </a:lnTo>
                  <a:lnTo>
                    <a:pt x="88966" y="735669"/>
                  </a:lnTo>
                  <a:lnTo>
                    <a:pt x="72541" y="777843"/>
                  </a:lnTo>
                  <a:lnTo>
                    <a:pt x="57695" y="820780"/>
                  </a:lnTo>
                  <a:lnTo>
                    <a:pt x="44462" y="864443"/>
                  </a:lnTo>
                  <a:lnTo>
                    <a:pt x="32879" y="908798"/>
                  </a:lnTo>
                  <a:lnTo>
                    <a:pt x="22980" y="953809"/>
                  </a:lnTo>
                  <a:lnTo>
                    <a:pt x="14802" y="999440"/>
                  </a:lnTo>
                  <a:lnTo>
                    <a:pt x="8379" y="1045657"/>
                  </a:lnTo>
                  <a:lnTo>
                    <a:pt x="3747" y="1092423"/>
                  </a:lnTo>
                  <a:lnTo>
                    <a:pt x="942" y="1139703"/>
                  </a:lnTo>
                  <a:lnTo>
                    <a:pt x="0" y="1187462"/>
                  </a:lnTo>
                  <a:close/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3425607" y="2986445"/>
              <a:ext cx="2375535" cy="2375535"/>
            </a:xfrm>
            <a:custGeom>
              <a:avLst/>
              <a:gdLst/>
              <a:ahLst/>
              <a:cxnLst/>
              <a:rect l="l" t="t" r="r" b="b"/>
              <a:pathLst>
                <a:path w="2375535" h="2375535">
                  <a:moveTo>
                    <a:pt x="1187462" y="0"/>
                  </a:moveTo>
                  <a:lnTo>
                    <a:pt x="1139702" y="942"/>
                  </a:lnTo>
                  <a:lnTo>
                    <a:pt x="1092421" y="3747"/>
                  </a:lnTo>
                  <a:lnTo>
                    <a:pt x="1045654" y="8379"/>
                  </a:lnTo>
                  <a:lnTo>
                    <a:pt x="999437" y="14802"/>
                  </a:lnTo>
                  <a:lnTo>
                    <a:pt x="953805" y="22981"/>
                  </a:lnTo>
                  <a:lnTo>
                    <a:pt x="908794" y="32879"/>
                  </a:lnTo>
                  <a:lnTo>
                    <a:pt x="864438" y="44463"/>
                  </a:lnTo>
                  <a:lnTo>
                    <a:pt x="820775" y="57696"/>
                  </a:lnTo>
                  <a:lnTo>
                    <a:pt x="777838" y="72543"/>
                  </a:lnTo>
                  <a:lnTo>
                    <a:pt x="735664" y="88968"/>
                  </a:lnTo>
                  <a:lnTo>
                    <a:pt x="694288" y="106936"/>
                  </a:lnTo>
                  <a:lnTo>
                    <a:pt x="653745" y="126411"/>
                  </a:lnTo>
                  <a:lnTo>
                    <a:pt x="614071" y="147358"/>
                  </a:lnTo>
                  <a:lnTo>
                    <a:pt x="575302" y="169742"/>
                  </a:lnTo>
                  <a:lnTo>
                    <a:pt x="537472" y="193527"/>
                  </a:lnTo>
                  <a:lnTo>
                    <a:pt x="500618" y="218677"/>
                  </a:lnTo>
                  <a:lnTo>
                    <a:pt x="464775" y="245157"/>
                  </a:lnTo>
                  <a:lnTo>
                    <a:pt x="429978" y="272932"/>
                  </a:lnTo>
                  <a:lnTo>
                    <a:pt x="396262" y="301966"/>
                  </a:lnTo>
                  <a:lnTo>
                    <a:pt x="363664" y="332224"/>
                  </a:lnTo>
                  <a:lnTo>
                    <a:pt x="332219" y="363669"/>
                  </a:lnTo>
                  <a:lnTo>
                    <a:pt x="301962" y="396268"/>
                  </a:lnTo>
                  <a:lnTo>
                    <a:pt x="272928" y="429983"/>
                  </a:lnTo>
                  <a:lnTo>
                    <a:pt x="245154" y="464780"/>
                  </a:lnTo>
                  <a:lnTo>
                    <a:pt x="218674" y="500624"/>
                  </a:lnTo>
                  <a:lnTo>
                    <a:pt x="193524" y="537478"/>
                  </a:lnTo>
                  <a:lnTo>
                    <a:pt x="169739" y="575308"/>
                  </a:lnTo>
                  <a:lnTo>
                    <a:pt x="147356" y="614077"/>
                  </a:lnTo>
                  <a:lnTo>
                    <a:pt x="126409" y="653751"/>
                  </a:lnTo>
                  <a:lnTo>
                    <a:pt x="106934" y="694293"/>
                  </a:lnTo>
                  <a:lnTo>
                    <a:pt x="88966" y="735669"/>
                  </a:lnTo>
                  <a:lnTo>
                    <a:pt x="72541" y="777843"/>
                  </a:lnTo>
                  <a:lnTo>
                    <a:pt x="57695" y="820780"/>
                  </a:lnTo>
                  <a:lnTo>
                    <a:pt x="44462" y="864443"/>
                  </a:lnTo>
                  <a:lnTo>
                    <a:pt x="32879" y="908798"/>
                  </a:lnTo>
                  <a:lnTo>
                    <a:pt x="22980" y="953809"/>
                  </a:lnTo>
                  <a:lnTo>
                    <a:pt x="14802" y="999440"/>
                  </a:lnTo>
                  <a:lnTo>
                    <a:pt x="8379" y="1045657"/>
                  </a:lnTo>
                  <a:lnTo>
                    <a:pt x="3747" y="1092423"/>
                  </a:lnTo>
                  <a:lnTo>
                    <a:pt x="942" y="1139703"/>
                  </a:lnTo>
                  <a:lnTo>
                    <a:pt x="0" y="1187462"/>
                  </a:lnTo>
                  <a:lnTo>
                    <a:pt x="942" y="1235221"/>
                  </a:lnTo>
                  <a:lnTo>
                    <a:pt x="3747" y="1282501"/>
                  </a:lnTo>
                  <a:lnTo>
                    <a:pt x="8379" y="1329268"/>
                  </a:lnTo>
                  <a:lnTo>
                    <a:pt x="14802" y="1375484"/>
                  </a:lnTo>
                  <a:lnTo>
                    <a:pt x="22980" y="1421116"/>
                  </a:lnTo>
                  <a:lnTo>
                    <a:pt x="32879" y="1466127"/>
                  </a:lnTo>
                  <a:lnTo>
                    <a:pt x="44462" y="1510481"/>
                  </a:lnTo>
                  <a:lnTo>
                    <a:pt x="57695" y="1554145"/>
                  </a:lnTo>
                  <a:lnTo>
                    <a:pt x="72541" y="1597081"/>
                  </a:lnTo>
                  <a:lnTo>
                    <a:pt x="88966" y="1639255"/>
                  </a:lnTo>
                  <a:lnTo>
                    <a:pt x="106934" y="1680631"/>
                  </a:lnTo>
                  <a:lnTo>
                    <a:pt x="126409" y="1721174"/>
                  </a:lnTo>
                  <a:lnTo>
                    <a:pt x="147356" y="1760847"/>
                  </a:lnTo>
                  <a:lnTo>
                    <a:pt x="169739" y="1799617"/>
                  </a:lnTo>
                  <a:lnTo>
                    <a:pt x="193524" y="1837446"/>
                  </a:lnTo>
                  <a:lnTo>
                    <a:pt x="218674" y="1874301"/>
                  </a:lnTo>
                  <a:lnTo>
                    <a:pt x="245154" y="1910144"/>
                  </a:lnTo>
                  <a:lnTo>
                    <a:pt x="272928" y="1944941"/>
                  </a:lnTo>
                  <a:lnTo>
                    <a:pt x="301962" y="1978657"/>
                  </a:lnTo>
                  <a:lnTo>
                    <a:pt x="332219" y="2011255"/>
                  </a:lnTo>
                  <a:lnTo>
                    <a:pt x="363664" y="2042701"/>
                  </a:lnTo>
                  <a:lnTo>
                    <a:pt x="396262" y="2072958"/>
                  </a:lnTo>
                  <a:lnTo>
                    <a:pt x="429978" y="2101992"/>
                  </a:lnTo>
                  <a:lnTo>
                    <a:pt x="464775" y="2129767"/>
                  </a:lnTo>
                  <a:lnTo>
                    <a:pt x="500618" y="2156247"/>
                  </a:lnTo>
                  <a:lnTo>
                    <a:pt x="537472" y="2181398"/>
                  </a:lnTo>
                  <a:lnTo>
                    <a:pt x="575302" y="2205182"/>
                  </a:lnTo>
                  <a:lnTo>
                    <a:pt x="614071" y="2227566"/>
                  </a:lnTo>
                  <a:lnTo>
                    <a:pt x="653745" y="2248513"/>
                  </a:lnTo>
                  <a:lnTo>
                    <a:pt x="694288" y="2267989"/>
                  </a:lnTo>
                  <a:lnTo>
                    <a:pt x="735664" y="2285957"/>
                  </a:lnTo>
                  <a:lnTo>
                    <a:pt x="777838" y="2302382"/>
                  </a:lnTo>
                  <a:lnTo>
                    <a:pt x="820775" y="2317228"/>
                  </a:lnTo>
                  <a:lnTo>
                    <a:pt x="864438" y="2330461"/>
                  </a:lnTo>
                  <a:lnTo>
                    <a:pt x="908794" y="2342045"/>
                  </a:lnTo>
                  <a:lnTo>
                    <a:pt x="953805" y="2351944"/>
                  </a:lnTo>
                  <a:lnTo>
                    <a:pt x="999437" y="2360122"/>
                  </a:lnTo>
                  <a:lnTo>
                    <a:pt x="1045654" y="2366545"/>
                  </a:lnTo>
                  <a:lnTo>
                    <a:pt x="1092421" y="2371177"/>
                  </a:lnTo>
                  <a:lnTo>
                    <a:pt x="1139702" y="2373982"/>
                  </a:lnTo>
                  <a:lnTo>
                    <a:pt x="1187462" y="2374925"/>
                  </a:lnTo>
                  <a:lnTo>
                    <a:pt x="1235222" y="2373982"/>
                  </a:lnTo>
                  <a:lnTo>
                    <a:pt x="1282503" y="2371177"/>
                  </a:lnTo>
                  <a:lnTo>
                    <a:pt x="1329270" y="2366545"/>
                  </a:lnTo>
                  <a:lnTo>
                    <a:pt x="1375487" y="2360122"/>
                  </a:lnTo>
                  <a:lnTo>
                    <a:pt x="1421119" y="2351944"/>
                  </a:lnTo>
                  <a:lnTo>
                    <a:pt x="1466131" y="2342045"/>
                  </a:lnTo>
                  <a:lnTo>
                    <a:pt x="1510486" y="2330461"/>
                  </a:lnTo>
                  <a:lnTo>
                    <a:pt x="1554150" y="2317228"/>
                  </a:lnTo>
                  <a:lnTo>
                    <a:pt x="1597086" y="2302382"/>
                  </a:lnTo>
                  <a:lnTo>
                    <a:pt x="1639260" y="2285957"/>
                  </a:lnTo>
                  <a:lnTo>
                    <a:pt x="1680637" y="2267989"/>
                  </a:lnTo>
                  <a:lnTo>
                    <a:pt x="1721179" y="2248513"/>
                  </a:lnTo>
                  <a:lnTo>
                    <a:pt x="1760853" y="2227566"/>
                  </a:lnTo>
                  <a:lnTo>
                    <a:pt x="1799622" y="2205182"/>
                  </a:lnTo>
                  <a:lnTo>
                    <a:pt x="1837452" y="2181398"/>
                  </a:lnTo>
                  <a:lnTo>
                    <a:pt x="1874306" y="2156247"/>
                  </a:lnTo>
                  <a:lnTo>
                    <a:pt x="1910150" y="2129767"/>
                  </a:lnTo>
                  <a:lnTo>
                    <a:pt x="1944947" y="2101992"/>
                  </a:lnTo>
                  <a:lnTo>
                    <a:pt x="1978662" y="2072958"/>
                  </a:lnTo>
                  <a:lnTo>
                    <a:pt x="2011260" y="2042701"/>
                  </a:lnTo>
                  <a:lnTo>
                    <a:pt x="2042705" y="2011255"/>
                  </a:lnTo>
                  <a:lnTo>
                    <a:pt x="2072963" y="1978657"/>
                  </a:lnTo>
                  <a:lnTo>
                    <a:pt x="2101996" y="1944941"/>
                  </a:lnTo>
                  <a:lnTo>
                    <a:pt x="2129771" y="1910144"/>
                  </a:lnTo>
                  <a:lnTo>
                    <a:pt x="2156251" y="1874301"/>
                  </a:lnTo>
                  <a:lnTo>
                    <a:pt x="2181401" y="1837446"/>
                  </a:lnTo>
                  <a:lnTo>
                    <a:pt x="2205185" y="1799617"/>
                  </a:lnTo>
                  <a:lnTo>
                    <a:pt x="2227569" y="1760847"/>
                  </a:lnTo>
                  <a:lnTo>
                    <a:pt x="2248516" y="1721174"/>
                  </a:lnTo>
                  <a:lnTo>
                    <a:pt x="2267991" y="1680631"/>
                  </a:lnTo>
                  <a:lnTo>
                    <a:pt x="2285958" y="1639255"/>
                  </a:lnTo>
                  <a:lnTo>
                    <a:pt x="2302383" y="1597081"/>
                  </a:lnTo>
                  <a:lnTo>
                    <a:pt x="2317230" y="1554145"/>
                  </a:lnTo>
                  <a:lnTo>
                    <a:pt x="2330462" y="1510481"/>
                  </a:lnTo>
                  <a:lnTo>
                    <a:pt x="2342046" y="1466127"/>
                  </a:lnTo>
                  <a:lnTo>
                    <a:pt x="2351944" y="1421116"/>
                  </a:lnTo>
                  <a:lnTo>
                    <a:pt x="2360123" y="1375484"/>
                  </a:lnTo>
                  <a:lnTo>
                    <a:pt x="2366545" y="1329268"/>
                  </a:lnTo>
                  <a:lnTo>
                    <a:pt x="2371177" y="1282501"/>
                  </a:lnTo>
                  <a:lnTo>
                    <a:pt x="2373982" y="1235221"/>
                  </a:lnTo>
                  <a:lnTo>
                    <a:pt x="2374925" y="1187462"/>
                  </a:lnTo>
                  <a:lnTo>
                    <a:pt x="2373982" y="1139703"/>
                  </a:lnTo>
                  <a:lnTo>
                    <a:pt x="2371177" y="1092423"/>
                  </a:lnTo>
                  <a:lnTo>
                    <a:pt x="2366545" y="1045657"/>
                  </a:lnTo>
                  <a:lnTo>
                    <a:pt x="2360123" y="999440"/>
                  </a:lnTo>
                  <a:lnTo>
                    <a:pt x="2351944" y="953809"/>
                  </a:lnTo>
                  <a:lnTo>
                    <a:pt x="2342046" y="908798"/>
                  </a:lnTo>
                  <a:lnTo>
                    <a:pt x="2330462" y="864443"/>
                  </a:lnTo>
                  <a:lnTo>
                    <a:pt x="2317230" y="820780"/>
                  </a:lnTo>
                  <a:lnTo>
                    <a:pt x="2302383" y="777843"/>
                  </a:lnTo>
                  <a:lnTo>
                    <a:pt x="2285958" y="735669"/>
                  </a:lnTo>
                  <a:lnTo>
                    <a:pt x="2267991" y="694293"/>
                  </a:lnTo>
                  <a:lnTo>
                    <a:pt x="2248516" y="653751"/>
                  </a:lnTo>
                  <a:lnTo>
                    <a:pt x="2227569" y="614077"/>
                  </a:lnTo>
                  <a:lnTo>
                    <a:pt x="2205185" y="575308"/>
                  </a:lnTo>
                  <a:lnTo>
                    <a:pt x="2181401" y="537478"/>
                  </a:lnTo>
                  <a:lnTo>
                    <a:pt x="2156251" y="500624"/>
                  </a:lnTo>
                  <a:lnTo>
                    <a:pt x="2129771" y="464780"/>
                  </a:lnTo>
                  <a:lnTo>
                    <a:pt x="2101996" y="429983"/>
                  </a:lnTo>
                  <a:lnTo>
                    <a:pt x="2072963" y="396268"/>
                  </a:lnTo>
                  <a:lnTo>
                    <a:pt x="2042705" y="363669"/>
                  </a:lnTo>
                  <a:lnTo>
                    <a:pt x="2011260" y="332224"/>
                  </a:lnTo>
                  <a:lnTo>
                    <a:pt x="1978662" y="301966"/>
                  </a:lnTo>
                  <a:lnTo>
                    <a:pt x="1944947" y="272932"/>
                  </a:lnTo>
                  <a:lnTo>
                    <a:pt x="1910150" y="245157"/>
                  </a:lnTo>
                  <a:lnTo>
                    <a:pt x="1874306" y="218677"/>
                  </a:lnTo>
                  <a:lnTo>
                    <a:pt x="1837452" y="193527"/>
                  </a:lnTo>
                  <a:lnTo>
                    <a:pt x="1799622" y="169742"/>
                  </a:lnTo>
                  <a:lnTo>
                    <a:pt x="1760853" y="147358"/>
                  </a:lnTo>
                  <a:lnTo>
                    <a:pt x="1721179" y="126411"/>
                  </a:lnTo>
                  <a:lnTo>
                    <a:pt x="1680637" y="106936"/>
                  </a:lnTo>
                  <a:lnTo>
                    <a:pt x="1639260" y="88968"/>
                  </a:lnTo>
                  <a:lnTo>
                    <a:pt x="1597086" y="72543"/>
                  </a:lnTo>
                  <a:lnTo>
                    <a:pt x="1554150" y="57696"/>
                  </a:lnTo>
                  <a:lnTo>
                    <a:pt x="1510486" y="44463"/>
                  </a:lnTo>
                  <a:lnTo>
                    <a:pt x="1466131" y="32879"/>
                  </a:lnTo>
                  <a:lnTo>
                    <a:pt x="1421119" y="22981"/>
                  </a:lnTo>
                  <a:lnTo>
                    <a:pt x="1375487" y="14802"/>
                  </a:lnTo>
                  <a:lnTo>
                    <a:pt x="1329270" y="8379"/>
                  </a:lnTo>
                  <a:lnTo>
                    <a:pt x="1282503" y="3747"/>
                  </a:lnTo>
                  <a:lnTo>
                    <a:pt x="1235222" y="942"/>
                  </a:lnTo>
                  <a:lnTo>
                    <a:pt x="118746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3425607" y="2986445"/>
              <a:ext cx="2375535" cy="2375535"/>
            </a:xfrm>
            <a:custGeom>
              <a:avLst/>
              <a:gdLst/>
              <a:ahLst/>
              <a:cxnLst/>
              <a:rect l="l" t="t" r="r" b="b"/>
              <a:pathLst>
                <a:path w="2375535" h="2375535">
                  <a:moveTo>
                    <a:pt x="0" y="1187462"/>
                  </a:moveTo>
                  <a:lnTo>
                    <a:pt x="942" y="1235221"/>
                  </a:lnTo>
                  <a:lnTo>
                    <a:pt x="3747" y="1282501"/>
                  </a:lnTo>
                  <a:lnTo>
                    <a:pt x="8379" y="1329268"/>
                  </a:lnTo>
                  <a:lnTo>
                    <a:pt x="14802" y="1375484"/>
                  </a:lnTo>
                  <a:lnTo>
                    <a:pt x="22980" y="1421116"/>
                  </a:lnTo>
                  <a:lnTo>
                    <a:pt x="32879" y="1466127"/>
                  </a:lnTo>
                  <a:lnTo>
                    <a:pt x="44462" y="1510481"/>
                  </a:lnTo>
                  <a:lnTo>
                    <a:pt x="57695" y="1554145"/>
                  </a:lnTo>
                  <a:lnTo>
                    <a:pt x="72541" y="1597081"/>
                  </a:lnTo>
                  <a:lnTo>
                    <a:pt x="88966" y="1639255"/>
                  </a:lnTo>
                  <a:lnTo>
                    <a:pt x="106934" y="1680631"/>
                  </a:lnTo>
                  <a:lnTo>
                    <a:pt x="126409" y="1721174"/>
                  </a:lnTo>
                  <a:lnTo>
                    <a:pt x="147356" y="1760847"/>
                  </a:lnTo>
                  <a:lnTo>
                    <a:pt x="169739" y="1799617"/>
                  </a:lnTo>
                  <a:lnTo>
                    <a:pt x="193524" y="1837446"/>
                  </a:lnTo>
                  <a:lnTo>
                    <a:pt x="218674" y="1874301"/>
                  </a:lnTo>
                  <a:lnTo>
                    <a:pt x="245154" y="1910144"/>
                  </a:lnTo>
                  <a:lnTo>
                    <a:pt x="272928" y="1944941"/>
                  </a:lnTo>
                  <a:lnTo>
                    <a:pt x="301962" y="1978657"/>
                  </a:lnTo>
                  <a:lnTo>
                    <a:pt x="332219" y="2011255"/>
                  </a:lnTo>
                  <a:lnTo>
                    <a:pt x="363664" y="2042701"/>
                  </a:lnTo>
                  <a:lnTo>
                    <a:pt x="396262" y="2072958"/>
                  </a:lnTo>
                  <a:lnTo>
                    <a:pt x="429978" y="2101992"/>
                  </a:lnTo>
                  <a:lnTo>
                    <a:pt x="464775" y="2129767"/>
                  </a:lnTo>
                  <a:lnTo>
                    <a:pt x="500618" y="2156247"/>
                  </a:lnTo>
                  <a:lnTo>
                    <a:pt x="537472" y="2181398"/>
                  </a:lnTo>
                  <a:lnTo>
                    <a:pt x="575302" y="2205182"/>
                  </a:lnTo>
                  <a:lnTo>
                    <a:pt x="614071" y="2227566"/>
                  </a:lnTo>
                  <a:lnTo>
                    <a:pt x="653745" y="2248513"/>
                  </a:lnTo>
                  <a:lnTo>
                    <a:pt x="694288" y="2267989"/>
                  </a:lnTo>
                  <a:lnTo>
                    <a:pt x="735664" y="2285957"/>
                  </a:lnTo>
                  <a:lnTo>
                    <a:pt x="777838" y="2302382"/>
                  </a:lnTo>
                  <a:lnTo>
                    <a:pt x="820775" y="2317228"/>
                  </a:lnTo>
                  <a:lnTo>
                    <a:pt x="864438" y="2330461"/>
                  </a:lnTo>
                  <a:lnTo>
                    <a:pt x="908794" y="2342045"/>
                  </a:lnTo>
                  <a:lnTo>
                    <a:pt x="953805" y="2351944"/>
                  </a:lnTo>
                  <a:lnTo>
                    <a:pt x="999437" y="2360122"/>
                  </a:lnTo>
                  <a:lnTo>
                    <a:pt x="1045654" y="2366545"/>
                  </a:lnTo>
                  <a:lnTo>
                    <a:pt x="1092421" y="2371177"/>
                  </a:lnTo>
                  <a:lnTo>
                    <a:pt x="1139702" y="2373982"/>
                  </a:lnTo>
                  <a:lnTo>
                    <a:pt x="1187462" y="2374925"/>
                  </a:lnTo>
                  <a:lnTo>
                    <a:pt x="1235222" y="2373982"/>
                  </a:lnTo>
                  <a:lnTo>
                    <a:pt x="1282503" y="2371177"/>
                  </a:lnTo>
                  <a:lnTo>
                    <a:pt x="1329270" y="2366545"/>
                  </a:lnTo>
                  <a:lnTo>
                    <a:pt x="1375487" y="2360122"/>
                  </a:lnTo>
                  <a:lnTo>
                    <a:pt x="1421119" y="2351944"/>
                  </a:lnTo>
                  <a:lnTo>
                    <a:pt x="1466131" y="2342045"/>
                  </a:lnTo>
                  <a:lnTo>
                    <a:pt x="1510486" y="2330461"/>
                  </a:lnTo>
                  <a:lnTo>
                    <a:pt x="1554150" y="2317228"/>
                  </a:lnTo>
                  <a:lnTo>
                    <a:pt x="1597086" y="2302382"/>
                  </a:lnTo>
                  <a:lnTo>
                    <a:pt x="1639260" y="2285957"/>
                  </a:lnTo>
                  <a:lnTo>
                    <a:pt x="1680637" y="2267989"/>
                  </a:lnTo>
                  <a:lnTo>
                    <a:pt x="1721179" y="2248513"/>
                  </a:lnTo>
                  <a:lnTo>
                    <a:pt x="1760853" y="2227566"/>
                  </a:lnTo>
                  <a:lnTo>
                    <a:pt x="1799622" y="2205182"/>
                  </a:lnTo>
                  <a:lnTo>
                    <a:pt x="1837452" y="2181398"/>
                  </a:lnTo>
                  <a:lnTo>
                    <a:pt x="1874306" y="2156247"/>
                  </a:lnTo>
                  <a:lnTo>
                    <a:pt x="1910150" y="2129767"/>
                  </a:lnTo>
                  <a:lnTo>
                    <a:pt x="1944947" y="2101992"/>
                  </a:lnTo>
                  <a:lnTo>
                    <a:pt x="1978662" y="2072958"/>
                  </a:lnTo>
                  <a:lnTo>
                    <a:pt x="2011260" y="2042701"/>
                  </a:lnTo>
                  <a:lnTo>
                    <a:pt x="2042705" y="2011255"/>
                  </a:lnTo>
                  <a:lnTo>
                    <a:pt x="2072963" y="1978657"/>
                  </a:lnTo>
                  <a:lnTo>
                    <a:pt x="2101996" y="1944941"/>
                  </a:lnTo>
                  <a:lnTo>
                    <a:pt x="2129771" y="1910144"/>
                  </a:lnTo>
                  <a:lnTo>
                    <a:pt x="2156251" y="1874301"/>
                  </a:lnTo>
                  <a:lnTo>
                    <a:pt x="2181401" y="1837446"/>
                  </a:lnTo>
                  <a:lnTo>
                    <a:pt x="2205185" y="1799617"/>
                  </a:lnTo>
                  <a:lnTo>
                    <a:pt x="2227569" y="1760847"/>
                  </a:lnTo>
                  <a:lnTo>
                    <a:pt x="2248516" y="1721174"/>
                  </a:lnTo>
                  <a:lnTo>
                    <a:pt x="2267991" y="1680631"/>
                  </a:lnTo>
                  <a:lnTo>
                    <a:pt x="2285958" y="1639255"/>
                  </a:lnTo>
                  <a:lnTo>
                    <a:pt x="2302383" y="1597081"/>
                  </a:lnTo>
                  <a:lnTo>
                    <a:pt x="2317230" y="1554145"/>
                  </a:lnTo>
                  <a:lnTo>
                    <a:pt x="2330462" y="1510481"/>
                  </a:lnTo>
                  <a:lnTo>
                    <a:pt x="2342046" y="1466127"/>
                  </a:lnTo>
                  <a:lnTo>
                    <a:pt x="2351944" y="1421116"/>
                  </a:lnTo>
                  <a:lnTo>
                    <a:pt x="2360123" y="1375484"/>
                  </a:lnTo>
                  <a:lnTo>
                    <a:pt x="2366545" y="1329268"/>
                  </a:lnTo>
                  <a:lnTo>
                    <a:pt x="2371177" y="1282501"/>
                  </a:lnTo>
                  <a:lnTo>
                    <a:pt x="2373982" y="1235221"/>
                  </a:lnTo>
                  <a:lnTo>
                    <a:pt x="2374925" y="1187462"/>
                  </a:lnTo>
                  <a:lnTo>
                    <a:pt x="2373982" y="1139703"/>
                  </a:lnTo>
                  <a:lnTo>
                    <a:pt x="2371177" y="1092423"/>
                  </a:lnTo>
                  <a:lnTo>
                    <a:pt x="2366545" y="1045657"/>
                  </a:lnTo>
                  <a:lnTo>
                    <a:pt x="2360123" y="999440"/>
                  </a:lnTo>
                  <a:lnTo>
                    <a:pt x="2351944" y="953809"/>
                  </a:lnTo>
                  <a:lnTo>
                    <a:pt x="2342046" y="908798"/>
                  </a:lnTo>
                  <a:lnTo>
                    <a:pt x="2330462" y="864443"/>
                  </a:lnTo>
                  <a:lnTo>
                    <a:pt x="2317230" y="820780"/>
                  </a:lnTo>
                  <a:lnTo>
                    <a:pt x="2302383" y="777843"/>
                  </a:lnTo>
                  <a:lnTo>
                    <a:pt x="2285958" y="735669"/>
                  </a:lnTo>
                  <a:lnTo>
                    <a:pt x="2267991" y="694293"/>
                  </a:lnTo>
                  <a:lnTo>
                    <a:pt x="2248516" y="653751"/>
                  </a:lnTo>
                  <a:lnTo>
                    <a:pt x="2227569" y="614077"/>
                  </a:lnTo>
                  <a:lnTo>
                    <a:pt x="2205185" y="575308"/>
                  </a:lnTo>
                  <a:lnTo>
                    <a:pt x="2181401" y="537478"/>
                  </a:lnTo>
                  <a:lnTo>
                    <a:pt x="2156251" y="500624"/>
                  </a:lnTo>
                  <a:lnTo>
                    <a:pt x="2129771" y="464780"/>
                  </a:lnTo>
                  <a:lnTo>
                    <a:pt x="2101996" y="429983"/>
                  </a:lnTo>
                  <a:lnTo>
                    <a:pt x="2072963" y="396268"/>
                  </a:lnTo>
                  <a:lnTo>
                    <a:pt x="2042705" y="363669"/>
                  </a:lnTo>
                  <a:lnTo>
                    <a:pt x="2011260" y="332224"/>
                  </a:lnTo>
                  <a:lnTo>
                    <a:pt x="1978662" y="301966"/>
                  </a:lnTo>
                  <a:lnTo>
                    <a:pt x="1944947" y="272932"/>
                  </a:lnTo>
                  <a:lnTo>
                    <a:pt x="1910150" y="245157"/>
                  </a:lnTo>
                  <a:lnTo>
                    <a:pt x="1874306" y="218677"/>
                  </a:lnTo>
                  <a:lnTo>
                    <a:pt x="1837452" y="193527"/>
                  </a:lnTo>
                  <a:lnTo>
                    <a:pt x="1799622" y="169742"/>
                  </a:lnTo>
                  <a:lnTo>
                    <a:pt x="1760853" y="147358"/>
                  </a:lnTo>
                  <a:lnTo>
                    <a:pt x="1721179" y="126411"/>
                  </a:lnTo>
                  <a:lnTo>
                    <a:pt x="1680637" y="106936"/>
                  </a:lnTo>
                  <a:lnTo>
                    <a:pt x="1639260" y="88968"/>
                  </a:lnTo>
                  <a:lnTo>
                    <a:pt x="1597086" y="72543"/>
                  </a:lnTo>
                  <a:lnTo>
                    <a:pt x="1554150" y="57696"/>
                  </a:lnTo>
                  <a:lnTo>
                    <a:pt x="1510486" y="44463"/>
                  </a:lnTo>
                  <a:lnTo>
                    <a:pt x="1466131" y="32879"/>
                  </a:lnTo>
                  <a:lnTo>
                    <a:pt x="1421119" y="22981"/>
                  </a:lnTo>
                  <a:lnTo>
                    <a:pt x="1375487" y="14802"/>
                  </a:lnTo>
                  <a:lnTo>
                    <a:pt x="1329270" y="8379"/>
                  </a:lnTo>
                  <a:lnTo>
                    <a:pt x="1282503" y="3747"/>
                  </a:lnTo>
                  <a:lnTo>
                    <a:pt x="1235222" y="942"/>
                  </a:lnTo>
                  <a:lnTo>
                    <a:pt x="1187462" y="0"/>
                  </a:lnTo>
                  <a:lnTo>
                    <a:pt x="1139702" y="942"/>
                  </a:lnTo>
                  <a:lnTo>
                    <a:pt x="1092421" y="3747"/>
                  </a:lnTo>
                  <a:lnTo>
                    <a:pt x="1045654" y="8379"/>
                  </a:lnTo>
                  <a:lnTo>
                    <a:pt x="999437" y="14802"/>
                  </a:lnTo>
                  <a:lnTo>
                    <a:pt x="953805" y="22981"/>
                  </a:lnTo>
                  <a:lnTo>
                    <a:pt x="908794" y="32879"/>
                  </a:lnTo>
                  <a:lnTo>
                    <a:pt x="864438" y="44463"/>
                  </a:lnTo>
                  <a:lnTo>
                    <a:pt x="820775" y="57696"/>
                  </a:lnTo>
                  <a:lnTo>
                    <a:pt x="777838" y="72543"/>
                  </a:lnTo>
                  <a:lnTo>
                    <a:pt x="735664" y="88968"/>
                  </a:lnTo>
                  <a:lnTo>
                    <a:pt x="694288" y="106936"/>
                  </a:lnTo>
                  <a:lnTo>
                    <a:pt x="653745" y="126411"/>
                  </a:lnTo>
                  <a:lnTo>
                    <a:pt x="614071" y="147358"/>
                  </a:lnTo>
                  <a:lnTo>
                    <a:pt x="575302" y="169742"/>
                  </a:lnTo>
                  <a:lnTo>
                    <a:pt x="537472" y="193527"/>
                  </a:lnTo>
                  <a:lnTo>
                    <a:pt x="500618" y="218677"/>
                  </a:lnTo>
                  <a:lnTo>
                    <a:pt x="464775" y="245157"/>
                  </a:lnTo>
                  <a:lnTo>
                    <a:pt x="429978" y="272932"/>
                  </a:lnTo>
                  <a:lnTo>
                    <a:pt x="396262" y="301966"/>
                  </a:lnTo>
                  <a:lnTo>
                    <a:pt x="363664" y="332224"/>
                  </a:lnTo>
                  <a:lnTo>
                    <a:pt x="332219" y="363669"/>
                  </a:lnTo>
                  <a:lnTo>
                    <a:pt x="301962" y="396268"/>
                  </a:lnTo>
                  <a:lnTo>
                    <a:pt x="272928" y="429983"/>
                  </a:lnTo>
                  <a:lnTo>
                    <a:pt x="245154" y="464780"/>
                  </a:lnTo>
                  <a:lnTo>
                    <a:pt x="218674" y="500624"/>
                  </a:lnTo>
                  <a:lnTo>
                    <a:pt x="193524" y="537478"/>
                  </a:lnTo>
                  <a:lnTo>
                    <a:pt x="169739" y="575308"/>
                  </a:lnTo>
                  <a:lnTo>
                    <a:pt x="147356" y="614077"/>
                  </a:lnTo>
                  <a:lnTo>
                    <a:pt x="126409" y="653751"/>
                  </a:lnTo>
                  <a:lnTo>
                    <a:pt x="106934" y="694293"/>
                  </a:lnTo>
                  <a:lnTo>
                    <a:pt x="88966" y="735669"/>
                  </a:lnTo>
                  <a:lnTo>
                    <a:pt x="72541" y="777843"/>
                  </a:lnTo>
                  <a:lnTo>
                    <a:pt x="57695" y="820780"/>
                  </a:lnTo>
                  <a:lnTo>
                    <a:pt x="44462" y="864443"/>
                  </a:lnTo>
                  <a:lnTo>
                    <a:pt x="32879" y="908798"/>
                  </a:lnTo>
                  <a:lnTo>
                    <a:pt x="22980" y="953809"/>
                  </a:lnTo>
                  <a:lnTo>
                    <a:pt x="14802" y="999440"/>
                  </a:lnTo>
                  <a:lnTo>
                    <a:pt x="8379" y="1045657"/>
                  </a:lnTo>
                  <a:lnTo>
                    <a:pt x="3747" y="1092423"/>
                  </a:lnTo>
                  <a:lnTo>
                    <a:pt x="942" y="1139703"/>
                  </a:lnTo>
                  <a:lnTo>
                    <a:pt x="0" y="1187462"/>
                  </a:lnTo>
                  <a:close/>
                </a:path>
              </a:pathLst>
            </a:custGeom>
            <a:ln w="25400">
              <a:solidFill>
                <a:srgbClr val="FFE6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0" y="2986445"/>
              <a:ext cx="1202690" cy="2375535"/>
            </a:xfrm>
            <a:custGeom>
              <a:avLst/>
              <a:gdLst/>
              <a:ahLst/>
              <a:cxnLst/>
              <a:rect l="l" t="t" r="r" b="b"/>
              <a:pathLst>
                <a:path w="1202690" h="2375535">
                  <a:moveTo>
                    <a:pt x="0" y="2374630"/>
                  </a:moveTo>
                  <a:lnTo>
                    <a:pt x="62685" y="2373982"/>
                  </a:lnTo>
                  <a:lnTo>
                    <a:pt x="109965" y="2371177"/>
                  </a:lnTo>
                  <a:lnTo>
                    <a:pt x="156731" y="2366545"/>
                  </a:lnTo>
                  <a:lnTo>
                    <a:pt x="202948" y="2360122"/>
                  </a:lnTo>
                  <a:lnTo>
                    <a:pt x="248579" y="2351944"/>
                  </a:lnTo>
                  <a:lnTo>
                    <a:pt x="293590" y="2342045"/>
                  </a:lnTo>
                  <a:lnTo>
                    <a:pt x="337945" y="2330461"/>
                  </a:lnTo>
                  <a:lnTo>
                    <a:pt x="381608" y="2317228"/>
                  </a:lnTo>
                  <a:lnTo>
                    <a:pt x="424545" y="2302382"/>
                  </a:lnTo>
                  <a:lnTo>
                    <a:pt x="466719" y="2285957"/>
                  </a:lnTo>
                  <a:lnTo>
                    <a:pt x="508095" y="2267989"/>
                  </a:lnTo>
                  <a:lnTo>
                    <a:pt x="548637" y="2248513"/>
                  </a:lnTo>
                  <a:lnTo>
                    <a:pt x="588311" y="2227566"/>
                  </a:lnTo>
                  <a:lnTo>
                    <a:pt x="627080" y="2205182"/>
                  </a:lnTo>
                  <a:lnTo>
                    <a:pt x="664910" y="2181398"/>
                  </a:lnTo>
                  <a:lnTo>
                    <a:pt x="701764" y="2156247"/>
                  </a:lnTo>
                  <a:lnTo>
                    <a:pt x="737608" y="2129767"/>
                  </a:lnTo>
                  <a:lnTo>
                    <a:pt x="772405" y="2101992"/>
                  </a:lnTo>
                  <a:lnTo>
                    <a:pt x="806120" y="2072958"/>
                  </a:lnTo>
                  <a:lnTo>
                    <a:pt x="838719" y="2042701"/>
                  </a:lnTo>
                  <a:lnTo>
                    <a:pt x="870164" y="2011255"/>
                  </a:lnTo>
                  <a:lnTo>
                    <a:pt x="900422" y="1978657"/>
                  </a:lnTo>
                  <a:lnTo>
                    <a:pt x="929456" y="1944941"/>
                  </a:lnTo>
                  <a:lnTo>
                    <a:pt x="957231" y="1910144"/>
                  </a:lnTo>
                  <a:lnTo>
                    <a:pt x="983711" y="1874301"/>
                  </a:lnTo>
                  <a:lnTo>
                    <a:pt x="1008861" y="1837446"/>
                  </a:lnTo>
                  <a:lnTo>
                    <a:pt x="1032646" y="1799617"/>
                  </a:lnTo>
                  <a:lnTo>
                    <a:pt x="1055030" y="1760847"/>
                  </a:lnTo>
                  <a:lnTo>
                    <a:pt x="1075977" y="1721174"/>
                  </a:lnTo>
                  <a:lnTo>
                    <a:pt x="1095452" y="1680631"/>
                  </a:lnTo>
                  <a:lnTo>
                    <a:pt x="1113420" y="1639255"/>
                  </a:lnTo>
                  <a:lnTo>
                    <a:pt x="1129845" y="1597081"/>
                  </a:lnTo>
                  <a:lnTo>
                    <a:pt x="1144692" y="1554145"/>
                  </a:lnTo>
                  <a:lnTo>
                    <a:pt x="1157925" y="1510481"/>
                  </a:lnTo>
                  <a:lnTo>
                    <a:pt x="1169509" y="1466127"/>
                  </a:lnTo>
                  <a:lnTo>
                    <a:pt x="1179407" y="1421116"/>
                  </a:lnTo>
                  <a:lnTo>
                    <a:pt x="1187586" y="1375484"/>
                  </a:lnTo>
                  <a:lnTo>
                    <a:pt x="1194009" y="1329268"/>
                  </a:lnTo>
                  <a:lnTo>
                    <a:pt x="1198641" y="1282501"/>
                  </a:lnTo>
                  <a:lnTo>
                    <a:pt x="1201446" y="1235221"/>
                  </a:lnTo>
                  <a:lnTo>
                    <a:pt x="1202389" y="1187462"/>
                  </a:lnTo>
                  <a:lnTo>
                    <a:pt x="1201446" y="1139703"/>
                  </a:lnTo>
                  <a:lnTo>
                    <a:pt x="1198641" y="1092423"/>
                  </a:lnTo>
                  <a:lnTo>
                    <a:pt x="1194009" y="1045657"/>
                  </a:lnTo>
                  <a:lnTo>
                    <a:pt x="1187586" y="999440"/>
                  </a:lnTo>
                  <a:lnTo>
                    <a:pt x="1179407" y="953809"/>
                  </a:lnTo>
                  <a:lnTo>
                    <a:pt x="1169509" y="908798"/>
                  </a:lnTo>
                  <a:lnTo>
                    <a:pt x="1157925" y="864443"/>
                  </a:lnTo>
                  <a:lnTo>
                    <a:pt x="1144692" y="820780"/>
                  </a:lnTo>
                  <a:lnTo>
                    <a:pt x="1129845" y="777843"/>
                  </a:lnTo>
                  <a:lnTo>
                    <a:pt x="1113420" y="735669"/>
                  </a:lnTo>
                  <a:lnTo>
                    <a:pt x="1095452" y="694293"/>
                  </a:lnTo>
                  <a:lnTo>
                    <a:pt x="1075977" y="653751"/>
                  </a:lnTo>
                  <a:lnTo>
                    <a:pt x="1055030" y="614077"/>
                  </a:lnTo>
                  <a:lnTo>
                    <a:pt x="1032646" y="575308"/>
                  </a:lnTo>
                  <a:lnTo>
                    <a:pt x="1008861" y="537478"/>
                  </a:lnTo>
                  <a:lnTo>
                    <a:pt x="983711" y="500624"/>
                  </a:lnTo>
                  <a:lnTo>
                    <a:pt x="957231" y="464780"/>
                  </a:lnTo>
                  <a:lnTo>
                    <a:pt x="929456" y="429983"/>
                  </a:lnTo>
                  <a:lnTo>
                    <a:pt x="900422" y="396268"/>
                  </a:lnTo>
                  <a:lnTo>
                    <a:pt x="870164" y="363669"/>
                  </a:lnTo>
                  <a:lnTo>
                    <a:pt x="838719" y="332224"/>
                  </a:lnTo>
                  <a:lnTo>
                    <a:pt x="806120" y="301966"/>
                  </a:lnTo>
                  <a:lnTo>
                    <a:pt x="772405" y="272932"/>
                  </a:lnTo>
                  <a:lnTo>
                    <a:pt x="737608" y="245157"/>
                  </a:lnTo>
                  <a:lnTo>
                    <a:pt x="701764" y="218677"/>
                  </a:lnTo>
                  <a:lnTo>
                    <a:pt x="664910" y="193527"/>
                  </a:lnTo>
                  <a:lnTo>
                    <a:pt x="627080" y="169742"/>
                  </a:lnTo>
                  <a:lnTo>
                    <a:pt x="588311" y="147358"/>
                  </a:lnTo>
                  <a:lnTo>
                    <a:pt x="548637" y="126411"/>
                  </a:lnTo>
                  <a:lnTo>
                    <a:pt x="508095" y="106936"/>
                  </a:lnTo>
                  <a:lnTo>
                    <a:pt x="466719" y="88968"/>
                  </a:lnTo>
                  <a:lnTo>
                    <a:pt x="424545" y="72543"/>
                  </a:lnTo>
                  <a:lnTo>
                    <a:pt x="381608" y="57696"/>
                  </a:lnTo>
                  <a:lnTo>
                    <a:pt x="337945" y="44463"/>
                  </a:lnTo>
                  <a:lnTo>
                    <a:pt x="293590" y="32879"/>
                  </a:lnTo>
                  <a:lnTo>
                    <a:pt x="248579" y="22981"/>
                  </a:lnTo>
                  <a:lnTo>
                    <a:pt x="202948" y="14802"/>
                  </a:lnTo>
                  <a:lnTo>
                    <a:pt x="156731" y="8379"/>
                  </a:lnTo>
                  <a:lnTo>
                    <a:pt x="109965" y="3747"/>
                  </a:lnTo>
                  <a:lnTo>
                    <a:pt x="62685" y="942"/>
                  </a:lnTo>
                  <a:lnTo>
                    <a:pt x="14926" y="0"/>
                  </a:lnTo>
                  <a:lnTo>
                    <a:pt x="0" y="294"/>
                  </a:lnTo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1201458" y="4173908"/>
              <a:ext cx="2228850" cy="0"/>
            </a:xfrm>
            <a:custGeom>
              <a:avLst/>
              <a:gdLst/>
              <a:ahLst/>
              <a:cxnLst/>
              <a:rect l="l" t="t" r="r" b="b"/>
              <a:pathLst>
                <a:path w="2228850">
                  <a:moveTo>
                    <a:pt x="0" y="0"/>
                  </a:moveTo>
                  <a:lnTo>
                    <a:pt x="2228342" y="0"/>
                  </a:lnTo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3831030" y="3383404"/>
              <a:ext cx="1715639" cy="1569877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030982" y="970019"/>
            <a:ext cx="5952490" cy="806631"/>
          </a:xfrm>
          <a:prstGeom prst="rect">
            <a:avLst/>
          </a:prstGeom>
        </p:spPr>
        <p:txBody>
          <a:bodyPr vert="horz" wrap="square" lIns="0" tIns="36830" rIns="0" bIns="0" rtlCol="0">
            <a:spAutoFit/>
          </a:bodyPr>
          <a:lstStyle/>
          <a:p>
            <a:pPr marL="12700" marR="5080">
              <a:lnSpc>
                <a:spcPts val="3010"/>
              </a:lnSpc>
              <a:spcBef>
                <a:spcPts val="290"/>
              </a:spcBef>
            </a:pPr>
            <a:r>
              <a:rPr lang="ru-RU" sz="2600" b="1" spc="15" dirty="0">
                <a:solidFill>
                  <a:srgbClr val="FFDE16"/>
                </a:solidFill>
                <a:latin typeface="+mn-lt"/>
                <a:cs typeface="Montserrat"/>
              </a:rPr>
              <a:t>ИСХОДНЫЕ ДАННЫЕ ДЛЯ </a:t>
            </a:r>
            <a:r>
              <a:rPr lang="ru-RU" sz="2600" b="1" spc="30" dirty="0">
                <a:solidFill>
                  <a:srgbClr val="FFDE16"/>
                </a:solidFill>
                <a:latin typeface="+mn-lt"/>
                <a:cs typeface="Montserrat"/>
              </a:rPr>
              <a:t>ИНВЕСТИЦИОННОГО</a:t>
            </a:r>
            <a:r>
              <a:rPr lang="ru-RU" sz="2600" b="1" spc="-5" dirty="0">
                <a:solidFill>
                  <a:srgbClr val="FFDE16"/>
                </a:solidFill>
                <a:latin typeface="+mn-lt"/>
                <a:cs typeface="Montserrat"/>
              </a:rPr>
              <a:t> </a:t>
            </a:r>
            <a:r>
              <a:rPr lang="ru-RU" sz="2600" b="1" spc="40" dirty="0">
                <a:solidFill>
                  <a:srgbClr val="FFDE16"/>
                </a:solidFill>
                <a:latin typeface="+mn-lt"/>
                <a:cs typeface="Montserrat"/>
              </a:rPr>
              <a:t>ПРОФИЛЯ</a:t>
            </a:r>
            <a:endParaRPr sz="2600" dirty="0">
              <a:latin typeface="+mn-lt"/>
              <a:cs typeface="Montserrat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167" y="919459"/>
            <a:ext cx="464184" cy="945515"/>
          </a:xfrm>
          <a:custGeom>
            <a:avLst/>
            <a:gdLst/>
            <a:ahLst/>
            <a:cxnLst/>
            <a:rect l="l" t="t" r="r" b="b"/>
            <a:pathLst>
              <a:path w="464184" h="945514">
                <a:moveTo>
                  <a:pt x="0" y="0"/>
                </a:moveTo>
                <a:lnTo>
                  <a:pt x="0" y="945083"/>
                </a:lnTo>
                <a:lnTo>
                  <a:pt x="463600" y="472541"/>
                </a:lnTo>
                <a:lnTo>
                  <a:pt x="0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140529" y="5662909"/>
            <a:ext cx="945515" cy="464184"/>
          </a:xfrm>
          <a:custGeom>
            <a:avLst/>
            <a:gdLst/>
            <a:ahLst/>
            <a:cxnLst/>
            <a:rect l="l" t="t" r="r" b="b"/>
            <a:pathLst>
              <a:path w="945514" h="464185">
                <a:moveTo>
                  <a:pt x="472541" y="0"/>
                </a:moveTo>
                <a:lnTo>
                  <a:pt x="0" y="463600"/>
                </a:lnTo>
                <a:lnTo>
                  <a:pt x="945083" y="463600"/>
                </a:lnTo>
                <a:lnTo>
                  <a:pt x="472541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415521" y="3434378"/>
            <a:ext cx="3502025" cy="129266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600" b="1" i="0" u="none" strike="noStrike" kern="1200" cap="none" spc="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Montserrat"/>
              </a:rPr>
              <a:t>2</a:t>
            </a:r>
            <a:r>
              <a:rPr kumimoji="0" sz="2600" b="1" i="0" u="none" strike="noStrike" kern="1200" cap="none" spc="5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Montserrat"/>
              </a:rPr>
              <a:t> </a:t>
            </a:r>
            <a:r>
              <a:rPr kumimoji="0" lang="ru-RU" sz="2600" b="1" i="0" u="none" strike="noStrike" kern="1200" cap="none" spc="2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Montserrat"/>
              </a:rPr>
              <a:t>часть</a:t>
            </a:r>
            <a:endParaRPr kumimoji="0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Montserrat"/>
            </a:endParaRPr>
          </a:p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11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Montserrat"/>
              </a:rPr>
              <a:t>Обоснование </a:t>
            </a:r>
            <a:r>
              <a:rPr kumimoji="0" lang="ru-RU" sz="1600" b="1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Montserrat"/>
              </a:rPr>
              <a:t>Инвестиционного профиля муниципального образования (канва профиля)</a:t>
            </a:r>
            <a:endParaRPr kumimoji="0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Montserrat"/>
            </a:endParaRPr>
          </a:p>
        </p:txBody>
      </p:sp>
      <p:sp>
        <p:nvSpPr>
          <p:cNvPr id="15" name="Номер слайда 5">
            <a:extLst>
              <a:ext uri="{FF2B5EF4-FFF2-40B4-BE49-F238E27FC236}">
                <a16:creationId xmlns:a16="http://schemas.microsoft.com/office/drawing/2014/main" id="{A814016C-5687-41CC-89B9-A7CA7C96017C}"/>
              </a:ext>
            </a:extLst>
          </p:cNvPr>
          <p:cNvSpPr txBox="1">
            <a:spLocks/>
          </p:cNvSpPr>
          <p:nvPr/>
        </p:nvSpPr>
        <p:spPr>
          <a:xfrm>
            <a:off x="10071101" y="7161321"/>
            <a:ext cx="440016" cy="201504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chemeClr val="bg1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12</a:t>
            </a:fld>
            <a:endParaRPr lang="ru-RU" sz="1000" b="1" dirty="0">
              <a:solidFill>
                <a:schemeClr val="bg1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530290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19"/>
          <p:cNvSpPr/>
          <p:nvPr/>
        </p:nvSpPr>
        <p:spPr>
          <a:xfrm>
            <a:off x="5875267" y="1528236"/>
            <a:ext cx="3577590" cy="314960"/>
          </a:xfrm>
          <a:custGeom>
            <a:avLst/>
            <a:gdLst/>
            <a:ahLst/>
            <a:cxnLst/>
            <a:rect l="l" t="t" r="r" b="b"/>
            <a:pathLst>
              <a:path w="3577590" h="314960">
                <a:moveTo>
                  <a:pt x="3268535" y="0"/>
                </a:moveTo>
                <a:lnTo>
                  <a:pt x="0" y="0"/>
                </a:lnTo>
                <a:lnTo>
                  <a:pt x="0" y="314337"/>
                </a:lnTo>
                <a:lnTo>
                  <a:pt x="3577424" y="314337"/>
                </a:lnTo>
                <a:lnTo>
                  <a:pt x="3268535" y="0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EA077214-9363-455B-BF29-AC7BE4DFAB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5270500" y="1312969"/>
            <a:ext cx="793938" cy="793938"/>
          </a:xfrm>
          <a:prstGeom prst="rect">
            <a:avLst/>
          </a:prstGeom>
        </p:spPr>
      </p:pic>
      <p:sp>
        <p:nvSpPr>
          <p:cNvPr id="223" name="object 2">
            <a:extLst>
              <a:ext uri="{FF2B5EF4-FFF2-40B4-BE49-F238E27FC236}">
                <a16:creationId xmlns:a16="http://schemas.microsoft.com/office/drawing/2014/main" id="{42A0D60F-D14B-4E3D-B5DF-9F62CFFD48D7}"/>
              </a:ext>
            </a:extLst>
          </p:cNvPr>
          <p:cNvSpPr/>
          <p:nvPr/>
        </p:nvSpPr>
        <p:spPr>
          <a:xfrm>
            <a:off x="1079500" y="3095625"/>
            <a:ext cx="3577590" cy="314960"/>
          </a:xfrm>
          <a:custGeom>
            <a:avLst/>
            <a:gdLst/>
            <a:ahLst/>
            <a:cxnLst/>
            <a:rect l="l" t="t" r="r" b="b"/>
            <a:pathLst>
              <a:path w="3577590" h="314960">
                <a:moveTo>
                  <a:pt x="3268522" y="0"/>
                </a:moveTo>
                <a:lnTo>
                  <a:pt x="0" y="0"/>
                </a:lnTo>
                <a:lnTo>
                  <a:pt x="0" y="314337"/>
                </a:lnTo>
                <a:lnTo>
                  <a:pt x="3577424" y="314337"/>
                </a:lnTo>
                <a:lnTo>
                  <a:pt x="3268522" y="0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7E5B45CA-4D5A-44ED-A2EE-59B2F9EB991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7500" y="2867025"/>
            <a:ext cx="785569" cy="785569"/>
          </a:xfrm>
          <a:prstGeom prst="rect">
            <a:avLst/>
          </a:prstGeom>
        </p:spPr>
      </p:pic>
      <p:sp>
        <p:nvSpPr>
          <p:cNvPr id="2" name="object 2"/>
          <p:cNvSpPr/>
          <p:nvPr/>
        </p:nvSpPr>
        <p:spPr>
          <a:xfrm>
            <a:off x="860863" y="1528236"/>
            <a:ext cx="3577590" cy="314960"/>
          </a:xfrm>
          <a:custGeom>
            <a:avLst/>
            <a:gdLst/>
            <a:ahLst/>
            <a:cxnLst/>
            <a:rect l="l" t="t" r="r" b="b"/>
            <a:pathLst>
              <a:path w="3577590" h="314960">
                <a:moveTo>
                  <a:pt x="3268522" y="0"/>
                </a:moveTo>
                <a:lnTo>
                  <a:pt x="0" y="0"/>
                </a:lnTo>
                <a:lnTo>
                  <a:pt x="0" y="314337"/>
                </a:lnTo>
                <a:lnTo>
                  <a:pt x="3577424" y="314337"/>
                </a:lnTo>
                <a:lnTo>
                  <a:pt x="3268522" y="0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EF82F60-3E70-4E49-952C-0EA477B6BFC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269661" y="1318601"/>
            <a:ext cx="793939" cy="793939"/>
          </a:xfrm>
          <a:prstGeom prst="rect">
            <a:avLst/>
          </a:prstGeom>
        </p:spPr>
      </p:pic>
      <p:sp>
        <p:nvSpPr>
          <p:cNvPr id="183" name="Прямоугольник 182">
            <a:extLst>
              <a:ext uri="{FF2B5EF4-FFF2-40B4-BE49-F238E27FC236}">
                <a16:creationId xmlns:a16="http://schemas.microsoft.com/office/drawing/2014/main" id="{F576A7AB-51FD-4CF7-B41A-2831A78CFC22}"/>
              </a:ext>
            </a:extLst>
          </p:cNvPr>
          <p:cNvSpPr/>
          <p:nvPr/>
        </p:nvSpPr>
        <p:spPr>
          <a:xfrm>
            <a:off x="671484" y="4176226"/>
            <a:ext cx="130882" cy="305587"/>
          </a:xfrm>
          <a:prstGeom prst="rect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84" name="Прямоугольник 183">
            <a:extLst>
              <a:ext uri="{FF2B5EF4-FFF2-40B4-BE49-F238E27FC236}">
                <a16:creationId xmlns:a16="http://schemas.microsoft.com/office/drawing/2014/main" id="{61A5A4D9-7AE6-4C4D-A9F0-7700859A530E}"/>
              </a:ext>
            </a:extLst>
          </p:cNvPr>
          <p:cNvSpPr/>
          <p:nvPr/>
        </p:nvSpPr>
        <p:spPr>
          <a:xfrm>
            <a:off x="847580" y="4176103"/>
            <a:ext cx="130882" cy="305587"/>
          </a:xfrm>
          <a:prstGeom prst="rect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85" name="Прямоугольник 184">
            <a:extLst>
              <a:ext uri="{FF2B5EF4-FFF2-40B4-BE49-F238E27FC236}">
                <a16:creationId xmlns:a16="http://schemas.microsoft.com/office/drawing/2014/main" id="{EF498A48-DE8B-4E5B-AEE1-E11865AC8012}"/>
              </a:ext>
            </a:extLst>
          </p:cNvPr>
          <p:cNvSpPr/>
          <p:nvPr/>
        </p:nvSpPr>
        <p:spPr>
          <a:xfrm>
            <a:off x="1023676" y="4176103"/>
            <a:ext cx="130882" cy="305587"/>
          </a:xfrm>
          <a:prstGeom prst="rect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86" name="Прямоугольник 185">
            <a:extLst>
              <a:ext uri="{FF2B5EF4-FFF2-40B4-BE49-F238E27FC236}">
                <a16:creationId xmlns:a16="http://schemas.microsoft.com/office/drawing/2014/main" id="{C2D056F8-312E-4AD3-AFA4-BF60D67A9417}"/>
              </a:ext>
            </a:extLst>
          </p:cNvPr>
          <p:cNvSpPr/>
          <p:nvPr/>
        </p:nvSpPr>
        <p:spPr>
          <a:xfrm>
            <a:off x="1199772" y="4175980"/>
            <a:ext cx="130882" cy="3055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87" name="Прямоугольник 186">
            <a:extLst>
              <a:ext uri="{FF2B5EF4-FFF2-40B4-BE49-F238E27FC236}">
                <a16:creationId xmlns:a16="http://schemas.microsoft.com/office/drawing/2014/main" id="{792B6609-9D43-4326-A956-20B37540ABD6}"/>
              </a:ext>
            </a:extLst>
          </p:cNvPr>
          <p:cNvSpPr/>
          <p:nvPr/>
        </p:nvSpPr>
        <p:spPr>
          <a:xfrm>
            <a:off x="1375868" y="4172568"/>
            <a:ext cx="130882" cy="3055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88" name="Прямоугольник 187">
            <a:extLst>
              <a:ext uri="{FF2B5EF4-FFF2-40B4-BE49-F238E27FC236}">
                <a16:creationId xmlns:a16="http://schemas.microsoft.com/office/drawing/2014/main" id="{E025B332-2C25-454A-A1BA-2C8296DB60AC}"/>
              </a:ext>
            </a:extLst>
          </p:cNvPr>
          <p:cNvSpPr/>
          <p:nvPr/>
        </p:nvSpPr>
        <p:spPr>
          <a:xfrm>
            <a:off x="1551964" y="4172445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89" name="Прямоугольник 188">
            <a:extLst>
              <a:ext uri="{FF2B5EF4-FFF2-40B4-BE49-F238E27FC236}">
                <a16:creationId xmlns:a16="http://schemas.microsoft.com/office/drawing/2014/main" id="{266826AB-E6BB-42F6-8A61-09A7271843BF}"/>
              </a:ext>
            </a:extLst>
          </p:cNvPr>
          <p:cNvSpPr/>
          <p:nvPr/>
        </p:nvSpPr>
        <p:spPr>
          <a:xfrm>
            <a:off x="1728060" y="4172445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90" name="Прямоугольник 189">
            <a:extLst>
              <a:ext uri="{FF2B5EF4-FFF2-40B4-BE49-F238E27FC236}">
                <a16:creationId xmlns:a16="http://schemas.microsoft.com/office/drawing/2014/main" id="{41E99A0C-A74B-43A4-ACC2-D4FF300EB96E}"/>
              </a:ext>
            </a:extLst>
          </p:cNvPr>
          <p:cNvSpPr/>
          <p:nvPr/>
        </p:nvSpPr>
        <p:spPr>
          <a:xfrm>
            <a:off x="1904156" y="4172322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91" name="Прямоугольник 190">
            <a:extLst>
              <a:ext uri="{FF2B5EF4-FFF2-40B4-BE49-F238E27FC236}">
                <a16:creationId xmlns:a16="http://schemas.microsoft.com/office/drawing/2014/main" id="{87EBA279-A62F-48F8-9BFC-ECF44C0FE4E9}"/>
              </a:ext>
            </a:extLst>
          </p:cNvPr>
          <p:cNvSpPr/>
          <p:nvPr/>
        </p:nvSpPr>
        <p:spPr>
          <a:xfrm>
            <a:off x="2080252" y="4172322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92" name="Прямоугольник 191">
            <a:extLst>
              <a:ext uri="{FF2B5EF4-FFF2-40B4-BE49-F238E27FC236}">
                <a16:creationId xmlns:a16="http://schemas.microsoft.com/office/drawing/2014/main" id="{049CD722-4191-4BE4-BCBC-D6A3BD231B1D}"/>
              </a:ext>
            </a:extLst>
          </p:cNvPr>
          <p:cNvSpPr/>
          <p:nvPr/>
        </p:nvSpPr>
        <p:spPr>
          <a:xfrm>
            <a:off x="2256346" y="4172199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18" name="Прямоугольник 117">
            <a:extLst>
              <a:ext uri="{FF2B5EF4-FFF2-40B4-BE49-F238E27FC236}">
                <a16:creationId xmlns:a16="http://schemas.microsoft.com/office/drawing/2014/main" id="{BFA4EEB9-DD6A-4E38-AEB1-22E860010276}"/>
              </a:ext>
            </a:extLst>
          </p:cNvPr>
          <p:cNvSpPr/>
          <p:nvPr/>
        </p:nvSpPr>
        <p:spPr>
          <a:xfrm>
            <a:off x="774700" y="2486025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19" name="Прямоугольник 118">
            <a:extLst>
              <a:ext uri="{FF2B5EF4-FFF2-40B4-BE49-F238E27FC236}">
                <a16:creationId xmlns:a16="http://schemas.microsoft.com/office/drawing/2014/main" id="{0E0870D3-8E5B-472F-A14C-417884AF05B8}"/>
              </a:ext>
            </a:extLst>
          </p:cNvPr>
          <p:cNvSpPr/>
          <p:nvPr/>
        </p:nvSpPr>
        <p:spPr>
          <a:xfrm>
            <a:off x="950796" y="2485902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20" name="Прямоугольник 119">
            <a:extLst>
              <a:ext uri="{FF2B5EF4-FFF2-40B4-BE49-F238E27FC236}">
                <a16:creationId xmlns:a16="http://schemas.microsoft.com/office/drawing/2014/main" id="{298B2F58-F329-46A9-9745-D00054680833}"/>
              </a:ext>
            </a:extLst>
          </p:cNvPr>
          <p:cNvSpPr/>
          <p:nvPr/>
        </p:nvSpPr>
        <p:spPr>
          <a:xfrm>
            <a:off x="1126892" y="2485902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21" name="Прямоугольник 120">
            <a:extLst>
              <a:ext uri="{FF2B5EF4-FFF2-40B4-BE49-F238E27FC236}">
                <a16:creationId xmlns:a16="http://schemas.microsoft.com/office/drawing/2014/main" id="{48745E92-C320-4F06-A3B8-D3CB92D6868C}"/>
              </a:ext>
            </a:extLst>
          </p:cNvPr>
          <p:cNvSpPr/>
          <p:nvPr/>
        </p:nvSpPr>
        <p:spPr>
          <a:xfrm>
            <a:off x="1302988" y="2485779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22" name="Прямоугольник 121">
            <a:extLst>
              <a:ext uri="{FF2B5EF4-FFF2-40B4-BE49-F238E27FC236}">
                <a16:creationId xmlns:a16="http://schemas.microsoft.com/office/drawing/2014/main" id="{8CF48147-2116-4222-A3D7-A01DDBA03794}"/>
              </a:ext>
            </a:extLst>
          </p:cNvPr>
          <p:cNvSpPr/>
          <p:nvPr/>
        </p:nvSpPr>
        <p:spPr>
          <a:xfrm>
            <a:off x="1479084" y="2482367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23" name="Прямоугольник 122">
            <a:extLst>
              <a:ext uri="{FF2B5EF4-FFF2-40B4-BE49-F238E27FC236}">
                <a16:creationId xmlns:a16="http://schemas.microsoft.com/office/drawing/2014/main" id="{FED6CD8A-2904-4F74-AADC-A2D763ECBF1E}"/>
              </a:ext>
            </a:extLst>
          </p:cNvPr>
          <p:cNvSpPr/>
          <p:nvPr/>
        </p:nvSpPr>
        <p:spPr>
          <a:xfrm>
            <a:off x="1655180" y="2482244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24" name="Прямоугольник 123">
            <a:extLst>
              <a:ext uri="{FF2B5EF4-FFF2-40B4-BE49-F238E27FC236}">
                <a16:creationId xmlns:a16="http://schemas.microsoft.com/office/drawing/2014/main" id="{384EE0E6-B783-4DA6-84CC-087811434E9B}"/>
              </a:ext>
            </a:extLst>
          </p:cNvPr>
          <p:cNvSpPr/>
          <p:nvPr/>
        </p:nvSpPr>
        <p:spPr>
          <a:xfrm>
            <a:off x="1831276" y="2482244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25" name="Прямоугольник 124">
            <a:extLst>
              <a:ext uri="{FF2B5EF4-FFF2-40B4-BE49-F238E27FC236}">
                <a16:creationId xmlns:a16="http://schemas.microsoft.com/office/drawing/2014/main" id="{CAFCB6FA-681B-424A-BA40-0310879298A5}"/>
              </a:ext>
            </a:extLst>
          </p:cNvPr>
          <p:cNvSpPr/>
          <p:nvPr/>
        </p:nvSpPr>
        <p:spPr>
          <a:xfrm>
            <a:off x="2007372" y="2482121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26" name="Прямоугольник 125">
            <a:extLst>
              <a:ext uri="{FF2B5EF4-FFF2-40B4-BE49-F238E27FC236}">
                <a16:creationId xmlns:a16="http://schemas.microsoft.com/office/drawing/2014/main" id="{DC41626C-DBF7-4550-ADD7-29D551FC893D}"/>
              </a:ext>
            </a:extLst>
          </p:cNvPr>
          <p:cNvSpPr/>
          <p:nvPr/>
        </p:nvSpPr>
        <p:spPr>
          <a:xfrm>
            <a:off x="2183468" y="2482121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27" name="Прямоугольник 126">
            <a:extLst>
              <a:ext uri="{FF2B5EF4-FFF2-40B4-BE49-F238E27FC236}">
                <a16:creationId xmlns:a16="http://schemas.microsoft.com/office/drawing/2014/main" id="{8CDD32FD-D52B-46F3-AADA-0B0A00215171}"/>
              </a:ext>
            </a:extLst>
          </p:cNvPr>
          <p:cNvSpPr/>
          <p:nvPr/>
        </p:nvSpPr>
        <p:spPr>
          <a:xfrm>
            <a:off x="2359562" y="2481998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8"/>
            <a:ext cx="10691495" cy="955040"/>
          </a:xfrm>
          <a:custGeom>
            <a:avLst/>
            <a:gdLst/>
            <a:ahLst/>
            <a:cxnLst/>
            <a:rect l="l" t="t" r="r" b="b"/>
            <a:pathLst>
              <a:path w="10691495" h="955040">
                <a:moveTo>
                  <a:pt x="10690923" y="76"/>
                </a:moveTo>
                <a:lnTo>
                  <a:pt x="0" y="0"/>
                </a:lnTo>
                <a:lnTo>
                  <a:pt x="0" y="952969"/>
                </a:lnTo>
                <a:lnTo>
                  <a:pt x="9845497" y="954570"/>
                </a:lnTo>
                <a:lnTo>
                  <a:pt x="10690923" y="76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43643" y="160680"/>
            <a:ext cx="9094057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15" dirty="0">
                <a:latin typeface="+mj-lt"/>
              </a:rPr>
              <a:t>БАЗА </a:t>
            </a:r>
            <a:r>
              <a:rPr spc="20" dirty="0">
                <a:latin typeface="+mj-lt"/>
              </a:rPr>
              <a:t>КЛЮЧЕВЫХ </a:t>
            </a:r>
            <a:r>
              <a:rPr spc="15" dirty="0">
                <a:latin typeface="+mj-lt"/>
              </a:rPr>
              <a:t>РЕСУРСОВ, </a:t>
            </a:r>
            <a:r>
              <a:rPr spc="10" dirty="0">
                <a:latin typeface="+mj-lt"/>
              </a:rPr>
              <a:t>СОСТОЯНИЕ</a:t>
            </a:r>
            <a:r>
              <a:rPr spc="215" dirty="0">
                <a:latin typeface="+mj-lt"/>
              </a:rPr>
              <a:t> </a:t>
            </a:r>
            <a:r>
              <a:rPr spc="20" dirty="0">
                <a:latin typeface="+mj-lt"/>
              </a:rPr>
              <a:t>ЛОГИСТИКИ</a:t>
            </a:r>
            <a:r>
              <a:rPr lang="ru-RU" spc="20" dirty="0">
                <a:latin typeface="+mj-lt"/>
              </a:rPr>
              <a:t/>
            </a:r>
            <a:br>
              <a:rPr lang="ru-RU" spc="20" dirty="0">
                <a:latin typeface="+mj-lt"/>
              </a:rPr>
            </a:br>
            <a:r>
              <a:rPr spc="15" dirty="0">
                <a:latin typeface="+mj-lt"/>
              </a:rPr>
              <a:t> </a:t>
            </a:r>
            <a:r>
              <a:rPr lang="ru-RU" sz="1450" spc="30" dirty="0">
                <a:latin typeface="+mj-lt"/>
              </a:rPr>
              <a:t>–</a:t>
            </a:r>
            <a:r>
              <a:rPr sz="1450" spc="30" dirty="0">
                <a:latin typeface="+mj-lt"/>
              </a:rPr>
              <a:t> </a:t>
            </a:r>
            <a:r>
              <a:rPr sz="1450" spc="45" dirty="0">
                <a:latin typeface="+mj-lt"/>
              </a:rPr>
              <a:t>данные </a:t>
            </a:r>
            <a:r>
              <a:rPr sz="1450" spc="40" dirty="0" err="1">
                <a:latin typeface="+mj-lt"/>
              </a:rPr>
              <a:t>открытых</a:t>
            </a:r>
            <a:r>
              <a:rPr sz="1450" spc="220" dirty="0">
                <a:latin typeface="+mj-lt"/>
              </a:rPr>
              <a:t> </a:t>
            </a:r>
            <a:r>
              <a:rPr sz="1450" spc="40" dirty="0" err="1">
                <a:latin typeface="+mj-lt"/>
              </a:rPr>
              <a:t>источников</a:t>
            </a:r>
            <a:r>
              <a:rPr lang="ru-RU" sz="1450" spc="40" dirty="0">
                <a:latin typeface="+mj-lt"/>
              </a:rPr>
              <a:t> (г. Тобольск и </a:t>
            </a:r>
            <a:r>
              <a:rPr lang="ru-RU" sz="1450" spc="40" dirty="0" err="1">
                <a:latin typeface="+mj-lt"/>
              </a:rPr>
              <a:t>Тобольский</a:t>
            </a:r>
            <a:r>
              <a:rPr lang="ru-RU" sz="1450" spc="40" dirty="0">
                <a:latin typeface="+mj-lt"/>
              </a:rPr>
              <a:t> район)</a:t>
            </a:r>
            <a:endParaRPr sz="1450" dirty="0">
              <a:latin typeface="+mj-l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9882410" y="6636867"/>
            <a:ext cx="809625" cy="923290"/>
          </a:xfrm>
          <a:custGeom>
            <a:avLst/>
            <a:gdLst/>
            <a:ahLst/>
            <a:cxnLst/>
            <a:rect l="l" t="t" r="r" b="b"/>
            <a:pathLst>
              <a:path w="809625" h="923290">
                <a:moveTo>
                  <a:pt x="809586" y="0"/>
                </a:moveTo>
                <a:lnTo>
                  <a:pt x="0" y="923137"/>
                </a:lnTo>
                <a:lnTo>
                  <a:pt x="809586" y="923137"/>
                </a:lnTo>
                <a:lnTo>
                  <a:pt x="809586" y="0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31900" y="1952625"/>
            <a:ext cx="2643846" cy="153888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12700" marR="5080" lvl="0" algn="ctr">
              <a:lnSpc>
                <a:spcPts val="1000"/>
              </a:lnSpc>
              <a:spcBef>
                <a:spcPts val="200"/>
              </a:spcBef>
              <a:defRPr/>
            </a:pPr>
            <a:r>
              <a:rPr kumimoji="0" sz="900" b="1" i="0" u="none" strike="noStrike" kern="1200" cap="none" spc="-15" normalizeH="0" baseline="0" noProof="0" dirty="0" err="1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Трудоспособное</a:t>
            </a:r>
            <a:r>
              <a:rPr kumimoji="0" sz="900" b="1" i="0" u="none" strike="noStrike" kern="1200" cap="none" spc="-7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 </a:t>
            </a:r>
            <a:r>
              <a:rPr kumimoji="0" sz="900" b="1" i="0" u="none" strike="noStrike" kern="1200" cap="none" spc="-15" normalizeH="0" baseline="0" noProof="0" dirty="0" err="1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население</a:t>
            </a:r>
            <a:endParaRPr kumimoji="0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603500" y="2562225"/>
            <a:ext cx="614077" cy="19236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50" b="1" i="0" u="none" strike="noStrike" kern="1200" cap="none" spc="1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53,5 %</a:t>
            </a:r>
            <a:endParaRPr kumimoji="0" sz="11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Montserrat ExtraBold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172183" y="1550132"/>
            <a:ext cx="2522855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5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Трудовые</a:t>
            </a:r>
            <a:r>
              <a:rPr kumimoji="0" sz="1400" b="1" i="0" u="none" strike="noStrike" kern="1200" cap="none" spc="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 </a:t>
            </a:r>
            <a:r>
              <a:rPr kumimoji="0" sz="1400" b="1" i="0" u="none" strike="noStrike" kern="1200" cap="none" spc="15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ресурсы</a:t>
            </a:r>
            <a:endParaRPr kumimoji="0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Montserrat ExtraBold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032500" y="1952625"/>
            <a:ext cx="4267200" cy="307777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12700" marR="5080" lvl="0">
              <a:lnSpc>
                <a:spcPts val="1000"/>
              </a:lnSpc>
              <a:spcBef>
                <a:spcPts val="200"/>
              </a:spcBef>
              <a:defRPr/>
            </a:pPr>
            <a:r>
              <a:rPr kumimoji="0" lang="ru-RU" sz="900" b="1" i="0" u="none" strike="noStrike" kern="1200" cap="none" spc="-1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Дорога федерального значения </a:t>
            </a:r>
            <a:r>
              <a:rPr lang="ru-RU" sz="900" b="1" spc="-10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  </a:t>
            </a:r>
          </a:p>
          <a:p>
            <a:pPr marL="12700" marR="5080" lvl="0">
              <a:lnSpc>
                <a:spcPts val="1000"/>
              </a:lnSpc>
              <a:spcBef>
                <a:spcPts val="200"/>
              </a:spcBef>
              <a:defRPr/>
            </a:pPr>
            <a:r>
              <a:rPr lang="ru-RU" sz="900" b="1" spc="-10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Р404 Тюмень – Тобольск – Ханты– </a:t>
            </a:r>
            <a:r>
              <a:rPr lang="ru-RU" sz="900" b="1" spc="-10" dirty="0" err="1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Мансийск</a:t>
            </a:r>
            <a:endParaRPr kumimoji="0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186600" y="1550132"/>
            <a:ext cx="17272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Инфраструктура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Montserrat ExtraBold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308100" y="3095625"/>
            <a:ext cx="273304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Природные </a:t>
            </a:r>
            <a:r>
              <a:rPr kumimoji="0" sz="1400" b="1" i="0" u="none" strike="noStrike" kern="1200" cap="none" spc="15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ресурсы</a:t>
            </a:r>
            <a:r>
              <a:rPr kumimoji="0" sz="1400" b="1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 </a:t>
            </a:r>
            <a:endParaRPr kumimoji="0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Montserrat ExtraBold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659650" y="3857624"/>
            <a:ext cx="1871920" cy="282129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ts val="1000"/>
              </a:lnSpc>
              <a:spcBef>
                <a:spcPts val="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Использование расчетной </a:t>
            </a:r>
            <a:r>
              <a:rPr kumimoji="0" sz="1000" b="1" i="0" u="none" strike="noStrike" kern="1200" cap="none" spc="-15" normalizeH="0" baseline="0" noProof="0" dirty="0" err="1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лесосеки</a:t>
            </a:r>
            <a:r>
              <a:rPr kumimoji="0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 </a:t>
            </a:r>
            <a:r>
              <a:rPr kumimoji="0" lang="ru-RU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–</a:t>
            </a:r>
            <a:r>
              <a:rPr kumimoji="0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 </a:t>
            </a:r>
            <a:r>
              <a:rPr lang="ru-RU" sz="1000" b="1" spc="-15" noProof="0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1658,05</a:t>
            </a:r>
            <a:r>
              <a:rPr kumimoji="0" lang="ru-RU" sz="1000" b="1" i="0" u="none" strike="noStrike" kern="1200" cap="none" spc="-1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 </a:t>
            </a:r>
            <a:r>
              <a:rPr kumimoji="0" sz="1000" b="1" i="0" u="none" strike="noStrike" kern="1200" cap="none" spc="-5" normalizeH="0" baseline="0" noProof="0" dirty="0" err="1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тыс</a:t>
            </a:r>
            <a:r>
              <a:rPr kumimoji="0" sz="1000" b="1" i="0" u="none" strike="noStrike" kern="1200" cap="none" spc="-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. </a:t>
            </a:r>
            <a:r>
              <a:rPr kumimoji="0" lang="ru-RU" sz="1000" b="1" i="0" u="none" strike="noStrike" kern="1200" cap="none" spc="-2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м</a:t>
            </a:r>
            <a:r>
              <a:rPr kumimoji="0" lang="ru-RU" sz="1000" b="1" i="0" u="none" strike="noStrike" kern="1200" cap="none" spc="-20" normalizeH="0" baseline="3000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3</a:t>
            </a:r>
            <a:endParaRPr kumimoji="0" sz="1000" b="0" i="0" u="none" strike="noStrike" kern="1200" cap="none" spc="0" normalizeH="0" baseline="3000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2537017" y="4233140"/>
            <a:ext cx="519206" cy="19236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150" b="1" spc="25" dirty="0">
                <a:solidFill>
                  <a:srgbClr val="2B2F32"/>
                </a:solidFill>
                <a:latin typeface="+mj-lt"/>
                <a:cs typeface="Montserrat ExtraBold"/>
              </a:rPr>
              <a:t>34 </a:t>
            </a:r>
            <a:r>
              <a:rPr kumimoji="0" sz="1150" b="1" i="0" u="none" strike="noStrike" kern="1200" cap="none" spc="-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%</a:t>
            </a:r>
            <a:endParaRPr kumimoji="0" sz="11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Montserrat ExtraBold"/>
            </a:endParaRPr>
          </a:p>
        </p:txBody>
      </p:sp>
      <p:cxnSp>
        <p:nvCxnSpPr>
          <p:cNvPr id="225" name="Прямая со стрелкой 224"/>
          <p:cNvCxnSpPr>
            <a:cxnSpLocks/>
          </p:cNvCxnSpPr>
          <p:nvPr/>
        </p:nvCxnSpPr>
        <p:spPr>
          <a:xfrm>
            <a:off x="6489700" y="3095625"/>
            <a:ext cx="908050" cy="0"/>
          </a:xfrm>
          <a:prstGeom prst="straightConnector1">
            <a:avLst/>
          </a:prstGeom>
          <a:ln w="9525">
            <a:solidFill>
              <a:srgbClr val="292929"/>
            </a:solidFill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6" name="object 51"/>
          <p:cNvSpPr txBox="1"/>
          <p:nvPr/>
        </p:nvSpPr>
        <p:spPr>
          <a:xfrm>
            <a:off x="6108700" y="2486025"/>
            <a:ext cx="920750" cy="151323"/>
          </a:xfrm>
          <a:prstGeom prst="rect">
            <a:avLst/>
          </a:prstGeom>
        </p:spPr>
        <p:txBody>
          <a:bodyPr lIns="0" tIns="12700" rIns="0" bIns="0">
            <a:spAutoFit/>
          </a:bodyPr>
          <a:lstStyle>
            <a:lvl1pPr marL="127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1" i="0" u="none" strike="noStrike" kern="1200" cap="none" spc="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Montserrat ExtraBold"/>
                <a:cs typeface="Montserrat ExtraBold"/>
              </a:rPr>
              <a:t>Возможности</a:t>
            </a:r>
            <a:endParaRPr kumimoji="0" lang="ru-RU" altLang="ru-RU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Montserrat ExtraBold"/>
              <a:cs typeface="Montserrat ExtraBold"/>
            </a:endParaRPr>
          </a:p>
        </p:txBody>
      </p:sp>
      <p:sp>
        <p:nvSpPr>
          <p:cNvPr id="237" name="object 54"/>
          <p:cNvSpPr txBox="1"/>
          <p:nvPr/>
        </p:nvSpPr>
        <p:spPr>
          <a:xfrm>
            <a:off x="6108700" y="3171825"/>
            <a:ext cx="1259025" cy="135935"/>
          </a:xfrm>
          <a:prstGeom prst="rect">
            <a:avLst/>
          </a:prstGeom>
        </p:spPr>
        <p:txBody>
          <a:bodyPr wrap="square" lIns="0" tIns="12700" rIns="0" bIns="0">
            <a:spAutoFit/>
          </a:bodyPr>
          <a:lstStyle>
            <a:lvl1pPr marL="12700">
              <a:tabLst>
                <a:tab pos="1141413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tabLst>
                <a:tab pos="1141413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tabLst>
                <a:tab pos="1141413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tabLst>
                <a:tab pos="1141413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tabLst>
                <a:tab pos="1141413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141413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141413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141413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141413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1141413" algn="l"/>
              </a:tabLst>
              <a:defRPr/>
            </a:pPr>
            <a:r>
              <a:rPr kumimoji="0" lang="ru-RU" alt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Montserrat ExtraBold"/>
                <a:cs typeface="Montserrat ExtraBold"/>
              </a:rPr>
              <a:t>Г. Тюмень</a:t>
            </a:r>
            <a:endParaRPr kumimoji="0" lang="ru-RU" altLang="ru-RU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Montserrat ExtraBold"/>
              <a:cs typeface="Montserrat ExtraBold"/>
            </a:endParaRPr>
          </a:p>
        </p:txBody>
      </p:sp>
      <p:sp>
        <p:nvSpPr>
          <p:cNvPr id="239" name="object 55"/>
          <p:cNvSpPr txBox="1"/>
          <p:nvPr/>
        </p:nvSpPr>
        <p:spPr>
          <a:xfrm>
            <a:off x="8775700" y="3171825"/>
            <a:ext cx="990600" cy="135935"/>
          </a:xfrm>
          <a:prstGeom prst="rect">
            <a:avLst/>
          </a:prstGeom>
        </p:spPr>
        <p:txBody>
          <a:bodyPr wrap="square" lIns="0" tIns="12700" rIns="0" bIns="0">
            <a:spAutoFit/>
          </a:bodyPr>
          <a:lstStyle>
            <a:lvl1pPr marL="127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altLang="ru-RU" sz="800" b="1" dirty="0">
                <a:solidFill>
                  <a:srgbClr val="2B2F32"/>
                </a:solidFill>
                <a:latin typeface="+mj-lt"/>
                <a:ea typeface="Montserrat ExtraBold"/>
                <a:cs typeface="Montserrat ExtraBold"/>
              </a:rPr>
              <a:t>Г. Ханты-Мансийск</a:t>
            </a:r>
          </a:p>
        </p:txBody>
      </p:sp>
      <p:sp>
        <p:nvSpPr>
          <p:cNvPr id="244" name="object 55"/>
          <p:cNvSpPr txBox="1"/>
          <p:nvPr/>
        </p:nvSpPr>
        <p:spPr>
          <a:xfrm>
            <a:off x="7023100" y="3171825"/>
            <a:ext cx="1501613" cy="135935"/>
          </a:xfrm>
          <a:prstGeom prst="rect">
            <a:avLst/>
          </a:prstGeom>
        </p:spPr>
        <p:txBody>
          <a:bodyPr wrap="square" lIns="0" tIns="12700" rIns="0" bIns="0">
            <a:spAutoFit/>
          </a:bodyPr>
          <a:lstStyle>
            <a:lvl1pPr marL="127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altLang="ru-RU" sz="800" b="1" dirty="0">
                <a:solidFill>
                  <a:srgbClr val="2B2F32"/>
                </a:solidFill>
                <a:latin typeface="+mj-lt"/>
                <a:ea typeface="Montserrat ExtraBold"/>
                <a:cs typeface="Montserrat ExtraBold"/>
              </a:rPr>
              <a:t>Г. Тобольск</a:t>
            </a:r>
          </a:p>
        </p:txBody>
      </p:sp>
      <p:cxnSp>
        <p:nvCxnSpPr>
          <p:cNvPr id="246" name="Прямая со стрелкой 245"/>
          <p:cNvCxnSpPr>
            <a:cxnSpLocks/>
          </p:cNvCxnSpPr>
          <p:nvPr/>
        </p:nvCxnSpPr>
        <p:spPr>
          <a:xfrm flipH="1">
            <a:off x="7937500" y="3095625"/>
            <a:ext cx="801688" cy="0"/>
          </a:xfrm>
          <a:prstGeom prst="straightConnector1">
            <a:avLst/>
          </a:prstGeom>
          <a:ln w="9525">
            <a:solidFill>
              <a:srgbClr val="292929"/>
            </a:solidFill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7" name="object 72"/>
          <p:cNvSpPr txBox="1"/>
          <p:nvPr/>
        </p:nvSpPr>
        <p:spPr>
          <a:xfrm>
            <a:off x="8013700" y="2867025"/>
            <a:ext cx="536575" cy="136525"/>
          </a:xfrm>
          <a:prstGeom prst="rect">
            <a:avLst/>
          </a:prstGeom>
        </p:spPr>
        <p:txBody>
          <a:bodyPr lIns="0" tIns="1270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altLang="ru-RU" sz="800" b="1" dirty="0">
                <a:solidFill>
                  <a:srgbClr val="2B2F32"/>
                </a:solidFill>
                <a:latin typeface="+mj-lt"/>
                <a:ea typeface="Montserrat ExtraBold"/>
                <a:cs typeface="Montserrat ExtraBold"/>
              </a:rPr>
              <a:t>430 </a:t>
            </a:r>
            <a:r>
              <a:rPr kumimoji="0" lang="ru-RU" alt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Montserrat ExtraBold"/>
                <a:cs typeface="Montserrat ExtraBold"/>
              </a:rPr>
              <a:t>км</a:t>
            </a:r>
          </a:p>
        </p:txBody>
      </p:sp>
      <p:sp>
        <p:nvSpPr>
          <p:cNvPr id="248" name="object 72"/>
          <p:cNvSpPr txBox="1"/>
          <p:nvPr/>
        </p:nvSpPr>
        <p:spPr>
          <a:xfrm>
            <a:off x="6642100" y="2943225"/>
            <a:ext cx="538162" cy="136525"/>
          </a:xfrm>
          <a:prstGeom prst="rect">
            <a:avLst/>
          </a:prstGeom>
        </p:spPr>
        <p:txBody>
          <a:bodyPr lIns="0" tIns="1270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altLang="ru-RU" sz="800" b="1" dirty="0">
                <a:solidFill>
                  <a:srgbClr val="2B2F32"/>
                </a:solidFill>
                <a:latin typeface="+mj-lt"/>
                <a:ea typeface="Montserrat ExtraBold"/>
                <a:cs typeface="Montserrat ExtraBold"/>
              </a:rPr>
              <a:t>249</a:t>
            </a:r>
            <a:r>
              <a:rPr kumimoji="0" lang="ru-RU" alt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Montserrat ExtraBold"/>
                <a:cs typeface="Montserrat ExtraBold"/>
              </a:rPr>
              <a:t> км</a:t>
            </a:r>
            <a:endParaRPr kumimoji="0" lang="ru-RU" altLang="ru-RU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Montserrat ExtraBold"/>
              <a:cs typeface="Montserrat ExtraBold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98500" y="4543425"/>
            <a:ext cx="5346700" cy="155684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12700" marR="5080" lvl="0">
              <a:lnSpc>
                <a:spcPts val="1000"/>
              </a:lnSpc>
              <a:spcBef>
                <a:spcPts val="200"/>
              </a:spcBef>
              <a:defRPr/>
            </a:pPr>
            <a:r>
              <a:rPr kumimoji="0" lang="ru-RU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М/</a:t>
            </a:r>
            <a:r>
              <a:rPr kumimoji="0" lang="ru-RU" sz="1000" b="1" i="0" u="none" strike="noStrike" kern="1200" cap="none" spc="-15" normalizeH="0" baseline="0" noProof="0" dirty="0" err="1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р</a:t>
            </a:r>
            <a:r>
              <a:rPr kumimoji="0" lang="ru-RU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 </a:t>
            </a:r>
            <a:r>
              <a:rPr lang="ru-RU" sz="1000" b="1" spc="-15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суглинка </a:t>
            </a:r>
            <a:r>
              <a:rPr kumimoji="0" lang="ru-RU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 </a:t>
            </a:r>
            <a:r>
              <a:rPr lang="ru-RU" sz="1000" b="1" spc="-15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– 3826 </a:t>
            </a:r>
            <a:r>
              <a:rPr kumimoji="0" lang="ru-RU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тыс. м</a:t>
            </a:r>
            <a:r>
              <a:rPr kumimoji="0" lang="ru-RU" sz="1000" b="1" i="0" u="none" strike="noStrike" kern="1200" cap="none" spc="-15" normalizeH="0" baseline="3000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3</a:t>
            </a:r>
            <a:endParaRPr kumimoji="0" lang="ru-RU" sz="1000" b="1" i="0" u="none" strike="noStrike" kern="1200" cap="none" spc="-15" normalizeH="0" baseline="0" noProof="0" dirty="0">
              <a:ln>
                <a:noFill/>
              </a:ln>
              <a:solidFill>
                <a:srgbClr val="2B2F32"/>
              </a:solidFill>
              <a:effectLst/>
              <a:uLnTx/>
              <a:uFillTx/>
              <a:latin typeface="+mj-lt"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90" name="Прямоугольник 89">
            <a:extLst>
              <a:ext uri="{FF2B5EF4-FFF2-40B4-BE49-F238E27FC236}">
                <a16:creationId xmlns:a16="http://schemas.microsoft.com/office/drawing/2014/main" id="{F576A7AB-51FD-4CF7-B41A-2831A78CFC22}"/>
              </a:ext>
            </a:extLst>
          </p:cNvPr>
          <p:cNvSpPr/>
          <p:nvPr/>
        </p:nvSpPr>
        <p:spPr>
          <a:xfrm>
            <a:off x="666036" y="4776052"/>
            <a:ext cx="130882" cy="305587"/>
          </a:xfrm>
          <a:prstGeom prst="rect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91" name="Прямоугольник 90">
            <a:extLst>
              <a:ext uri="{FF2B5EF4-FFF2-40B4-BE49-F238E27FC236}">
                <a16:creationId xmlns:a16="http://schemas.microsoft.com/office/drawing/2014/main" id="{61A5A4D9-7AE6-4C4D-A9F0-7700859A530E}"/>
              </a:ext>
            </a:extLst>
          </p:cNvPr>
          <p:cNvSpPr/>
          <p:nvPr/>
        </p:nvSpPr>
        <p:spPr>
          <a:xfrm>
            <a:off x="842132" y="4775929"/>
            <a:ext cx="130882" cy="305587"/>
          </a:xfrm>
          <a:prstGeom prst="rect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92" name="Прямоугольник 91">
            <a:extLst>
              <a:ext uri="{FF2B5EF4-FFF2-40B4-BE49-F238E27FC236}">
                <a16:creationId xmlns:a16="http://schemas.microsoft.com/office/drawing/2014/main" id="{EF498A48-DE8B-4E5B-AEE1-E11865AC8012}"/>
              </a:ext>
            </a:extLst>
          </p:cNvPr>
          <p:cNvSpPr/>
          <p:nvPr/>
        </p:nvSpPr>
        <p:spPr>
          <a:xfrm>
            <a:off x="1018228" y="4775929"/>
            <a:ext cx="130882" cy="305587"/>
          </a:xfrm>
          <a:prstGeom prst="rect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93" name="Прямоугольник 92">
            <a:extLst>
              <a:ext uri="{FF2B5EF4-FFF2-40B4-BE49-F238E27FC236}">
                <a16:creationId xmlns:a16="http://schemas.microsoft.com/office/drawing/2014/main" id="{C2D056F8-312E-4AD3-AFA4-BF60D67A9417}"/>
              </a:ext>
            </a:extLst>
          </p:cNvPr>
          <p:cNvSpPr/>
          <p:nvPr/>
        </p:nvSpPr>
        <p:spPr>
          <a:xfrm>
            <a:off x="1194324" y="4775806"/>
            <a:ext cx="130882" cy="305587"/>
          </a:xfrm>
          <a:prstGeom prst="rect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94" name="Прямоугольник 93">
            <a:extLst>
              <a:ext uri="{FF2B5EF4-FFF2-40B4-BE49-F238E27FC236}">
                <a16:creationId xmlns:a16="http://schemas.microsoft.com/office/drawing/2014/main" id="{792B6609-9D43-4326-A956-20B37540ABD6}"/>
              </a:ext>
            </a:extLst>
          </p:cNvPr>
          <p:cNvSpPr/>
          <p:nvPr/>
        </p:nvSpPr>
        <p:spPr>
          <a:xfrm>
            <a:off x="1370420" y="4772394"/>
            <a:ext cx="130882" cy="305587"/>
          </a:xfrm>
          <a:prstGeom prst="rect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95" name="Прямоугольник 94">
            <a:extLst>
              <a:ext uri="{FF2B5EF4-FFF2-40B4-BE49-F238E27FC236}">
                <a16:creationId xmlns:a16="http://schemas.microsoft.com/office/drawing/2014/main" id="{E025B332-2C25-454A-A1BA-2C8296DB60AC}"/>
              </a:ext>
            </a:extLst>
          </p:cNvPr>
          <p:cNvSpPr/>
          <p:nvPr/>
        </p:nvSpPr>
        <p:spPr>
          <a:xfrm>
            <a:off x="1546516" y="4772271"/>
            <a:ext cx="130882" cy="305587"/>
          </a:xfrm>
          <a:prstGeom prst="rect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96" name="Прямоугольник 95">
            <a:extLst>
              <a:ext uri="{FF2B5EF4-FFF2-40B4-BE49-F238E27FC236}">
                <a16:creationId xmlns:a16="http://schemas.microsoft.com/office/drawing/2014/main" id="{266826AB-E6BB-42F6-8A61-09A7271843BF}"/>
              </a:ext>
            </a:extLst>
          </p:cNvPr>
          <p:cNvSpPr/>
          <p:nvPr/>
        </p:nvSpPr>
        <p:spPr>
          <a:xfrm>
            <a:off x="1722612" y="4772271"/>
            <a:ext cx="130882" cy="305587"/>
          </a:xfrm>
          <a:prstGeom prst="rect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97" name="Прямоугольник 96">
            <a:extLst>
              <a:ext uri="{FF2B5EF4-FFF2-40B4-BE49-F238E27FC236}">
                <a16:creationId xmlns:a16="http://schemas.microsoft.com/office/drawing/2014/main" id="{41E99A0C-A74B-43A4-ACC2-D4FF300EB96E}"/>
              </a:ext>
            </a:extLst>
          </p:cNvPr>
          <p:cNvSpPr/>
          <p:nvPr/>
        </p:nvSpPr>
        <p:spPr>
          <a:xfrm>
            <a:off x="1898708" y="4772148"/>
            <a:ext cx="130882" cy="305587"/>
          </a:xfrm>
          <a:prstGeom prst="rect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98" name="Прямоугольник 97">
            <a:extLst>
              <a:ext uri="{FF2B5EF4-FFF2-40B4-BE49-F238E27FC236}">
                <a16:creationId xmlns:a16="http://schemas.microsoft.com/office/drawing/2014/main" id="{87EBA279-A62F-48F8-9BFC-ECF44C0FE4E9}"/>
              </a:ext>
            </a:extLst>
          </p:cNvPr>
          <p:cNvSpPr/>
          <p:nvPr/>
        </p:nvSpPr>
        <p:spPr>
          <a:xfrm>
            <a:off x="2074804" y="4772148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99" name="Прямоугольник 98">
            <a:extLst>
              <a:ext uri="{FF2B5EF4-FFF2-40B4-BE49-F238E27FC236}">
                <a16:creationId xmlns:a16="http://schemas.microsoft.com/office/drawing/2014/main" id="{049CD722-4191-4BE4-BCBC-D6A3BD231B1D}"/>
              </a:ext>
            </a:extLst>
          </p:cNvPr>
          <p:cNvSpPr/>
          <p:nvPr/>
        </p:nvSpPr>
        <p:spPr>
          <a:xfrm>
            <a:off x="2250898" y="4772025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00" name="object 46"/>
          <p:cNvSpPr txBox="1"/>
          <p:nvPr/>
        </p:nvSpPr>
        <p:spPr>
          <a:xfrm>
            <a:off x="2531569" y="4832966"/>
            <a:ext cx="519206" cy="19236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150" b="1" spc="25" dirty="0">
                <a:solidFill>
                  <a:srgbClr val="2B2F32"/>
                </a:solidFill>
                <a:latin typeface="+mj-lt"/>
                <a:cs typeface="Montserrat ExtraBold"/>
              </a:rPr>
              <a:t>84,8</a:t>
            </a:r>
            <a:r>
              <a:rPr kumimoji="0" lang="ru-RU" sz="1150" b="1" i="0" u="none" strike="noStrike" kern="1200" cap="none" spc="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 </a:t>
            </a:r>
            <a:r>
              <a:rPr kumimoji="0" sz="1150" b="1" i="0" u="none" strike="noStrike" kern="1200" cap="none" spc="-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%</a:t>
            </a:r>
            <a:endParaRPr kumimoji="0" sz="11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Montserrat ExtraBold"/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3365500" y="4314825"/>
            <a:ext cx="5346700" cy="155684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12700" marR="5080" lvl="0">
              <a:lnSpc>
                <a:spcPts val="1000"/>
              </a:lnSpc>
              <a:spcBef>
                <a:spcPts val="200"/>
              </a:spcBef>
              <a:defRPr/>
            </a:pPr>
            <a:r>
              <a:rPr lang="ru-RU" sz="1000" b="1" spc="-15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Пахотные земли</a:t>
            </a:r>
            <a:r>
              <a:rPr kumimoji="0" lang="ru-RU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 </a:t>
            </a:r>
            <a:r>
              <a:rPr lang="ru-RU" sz="1000" b="1" spc="-15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– 12,444 </a:t>
            </a:r>
            <a:r>
              <a:rPr kumimoji="0" lang="ru-RU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тыс. </a:t>
            </a:r>
            <a:r>
              <a:rPr lang="ru-RU" sz="1000" b="1" spc="-15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га</a:t>
            </a:r>
            <a:endParaRPr kumimoji="0" lang="ru-RU" sz="1000" b="1" i="0" u="none" strike="noStrike" kern="1200" cap="none" spc="-15" normalizeH="0" baseline="0" noProof="0" dirty="0">
              <a:ln>
                <a:noFill/>
              </a:ln>
              <a:solidFill>
                <a:srgbClr val="2B2F32"/>
              </a:solidFill>
              <a:effectLst/>
              <a:uLnTx/>
              <a:uFillTx/>
              <a:latin typeface="+mj-lt"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102" name="Прямоугольник 101">
            <a:extLst>
              <a:ext uri="{FF2B5EF4-FFF2-40B4-BE49-F238E27FC236}">
                <a16:creationId xmlns:a16="http://schemas.microsoft.com/office/drawing/2014/main" id="{F576A7AB-51FD-4CF7-B41A-2831A78CFC22}"/>
              </a:ext>
            </a:extLst>
          </p:cNvPr>
          <p:cNvSpPr/>
          <p:nvPr/>
        </p:nvSpPr>
        <p:spPr>
          <a:xfrm>
            <a:off x="3365500" y="4467225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03" name="Прямоугольник 102">
            <a:extLst>
              <a:ext uri="{FF2B5EF4-FFF2-40B4-BE49-F238E27FC236}">
                <a16:creationId xmlns:a16="http://schemas.microsoft.com/office/drawing/2014/main" id="{61A5A4D9-7AE6-4C4D-A9F0-7700859A530E}"/>
              </a:ext>
            </a:extLst>
          </p:cNvPr>
          <p:cNvSpPr/>
          <p:nvPr/>
        </p:nvSpPr>
        <p:spPr>
          <a:xfrm>
            <a:off x="3541596" y="4467102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04" name="Прямоугольник 103">
            <a:extLst>
              <a:ext uri="{FF2B5EF4-FFF2-40B4-BE49-F238E27FC236}">
                <a16:creationId xmlns:a16="http://schemas.microsoft.com/office/drawing/2014/main" id="{EF498A48-DE8B-4E5B-AEE1-E11865AC8012}"/>
              </a:ext>
            </a:extLst>
          </p:cNvPr>
          <p:cNvSpPr/>
          <p:nvPr/>
        </p:nvSpPr>
        <p:spPr>
          <a:xfrm>
            <a:off x="3717692" y="4467102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07" name="Прямоугольник 106">
            <a:extLst>
              <a:ext uri="{FF2B5EF4-FFF2-40B4-BE49-F238E27FC236}">
                <a16:creationId xmlns:a16="http://schemas.microsoft.com/office/drawing/2014/main" id="{C2D056F8-312E-4AD3-AFA4-BF60D67A9417}"/>
              </a:ext>
            </a:extLst>
          </p:cNvPr>
          <p:cNvSpPr/>
          <p:nvPr/>
        </p:nvSpPr>
        <p:spPr>
          <a:xfrm>
            <a:off x="3893788" y="4466979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09" name="Прямоугольник 108">
            <a:extLst>
              <a:ext uri="{FF2B5EF4-FFF2-40B4-BE49-F238E27FC236}">
                <a16:creationId xmlns:a16="http://schemas.microsoft.com/office/drawing/2014/main" id="{792B6609-9D43-4326-A956-20B37540ABD6}"/>
              </a:ext>
            </a:extLst>
          </p:cNvPr>
          <p:cNvSpPr/>
          <p:nvPr/>
        </p:nvSpPr>
        <p:spPr>
          <a:xfrm>
            <a:off x="4069884" y="4463567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10" name="Прямоугольник 109">
            <a:extLst>
              <a:ext uri="{FF2B5EF4-FFF2-40B4-BE49-F238E27FC236}">
                <a16:creationId xmlns:a16="http://schemas.microsoft.com/office/drawing/2014/main" id="{E025B332-2C25-454A-A1BA-2C8296DB60AC}"/>
              </a:ext>
            </a:extLst>
          </p:cNvPr>
          <p:cNvSpPr/>
          <p:nvPr/>
        </p:nvSpPr>
        <p:spPr>
          <a:xfrm>
            <a:off x="4245980" y="4463444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11" name="Прямоугольник 110">
            <a:extLst>
              <a:ext uri="{FF2B5EF4-FFF2-40B4-BE49-F238E27FC236}">
                <a16:creationId xmlns:a16="http://schemas.microsoft.com/office/drawing/2014/main" id="{266826AB-E6BB-42F6-8A61-09A7271843BF}"/>
              </a:ext>
            </a:extLst>
          </p:cNvPr>
          <p:cNvSpPr/>
          <p:nvPr/>
        </p:nvSpPr>
        <p:spPr>
          <a:xfrm>
            <a:off x="4422076" y="4463444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12" name="Прямоугольник 111">
            <a:extLst>
              <a:ext uri="{FF2B5EF4-FFF2-40B4-BE49-F238E27FC236}">
                <a16:creationId xmlns:a16="http://schemas.microsoft.com/office/drawing/2014/main" id="{41E99A0C-A74B-43A4-ACC2-D4FF300EB96E}"/>
              </a:ext>
            </a:extLst>
          </p:cNvPr>
          <p:cNvSpPr/>
          <p:nvPr/>
        </p:nvSpPr>
        <p:spPr>
          <a:xfrm>
            <a:off x="4598172" y="4463321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13" name="Прямоугольник 112">
            <a:extLst>
              <a:ext uri="{FF2B5EF4-FFF2-40B4-BE49-F238E27FC236}">
                <a16:creationId xmlns:a16="http://schemas.microsoft.com/office/drawing/2014/main" id="{87EBA279-A62F-48F8-9BFC-ECF44C0FE4E9}"/>
              </a:ext>
            </a:extLst>
          </p:cNvPr>
          <p:cNvSpPr/>
          <p:nvPr/>
        </p:nvSpPr>
        <p:spPr>
          <a:xfrm>
            <a:off x="4774268" y="4463321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15" name="Прямоугольник 114">
            <a:extLst>
              <a:ext uri="{FF2B5EF4-FFF2-40B4-BE49-F238E27FC236}">
                <a16:creationId xmlns:a16="http://schemas.microsoft.com/office/drawing/2014/main" id="{049CD722-4191-4BE4-BCBC-D6A3BD231B1D}"/>
              </a:ext>
            </a:extLst>
          </p:cNvPr>
          <p:cNvSpPr/>
          <p:nvPr/>
        </p:nvSpPr>
        <p:spPr>
          <a:xfrm>
            <a:off x="4950362" y="4463198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16" name="object 46"/>
          <p:cNvSpPr txBox="1"/>
          <p:nvPr/>
        </p:nvSpPr>
        <p:spPr>
          <a:xfrm>
            <a:off x="5231033" y="4524139"/>
            <a:ext cx="519206" cy="192360"/>
          </a:xfrm>
          <a:prstGeom prst="rect">
            <a:avLst/>
          </a:prstGeom>
          <a:noFill/>
        </p:spPr>
        <p:txBody>
          <a:bodyPr vert="horz" wrap="square" lIns="0" tIns="1524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50" b="1" i="0" u="none" strike="noStrike" kern="1200" cap="none" spc="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100 </a:t>
            </a:r>
            <a:r>
              <a:rPr kumimoji="0" sz="1150" b="1" i="0" u="none" strike="noStrike" kern="1200" cap="none" spc="-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%</a:t>
            </a:r>
            <a:endParaRPr kumimoji="0" sz="11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Montserrat ExtraBold"/>
            </a:endParaRPr>
          </a:p>
        </p:txBody>
      </p:sp>
      <p:sp>
        <p:nvSpPr>
          <p:cNvPr id="128" name="Прямоугольник 127"/>
          <p:cNvSpPr/>
          <p:nvPr/>
        </p:nvSpPr>
        <p:spPr>
          <a:xfrm>
            <a:off x="698500" y="5153025"/>
            <a:ext cx="5346700" cy="155684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12700" marR="5080" lvl="0">
              <a:lnSpc>
                <a:spcPts val="1000"/>
              </a:lnSpc>
              <a:spcBef>
                <a:spcPts val="200"/>
              </a:spcBef>
              <a:defRPr/>
            </a:pPr>
            <a:r>
              <a:rPr kumimoji="0" lang="ru-RU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М/р песка </a:t>
            </a:r>
            <a:r>
              <a:rPr lang="ru-RU" sz="1000" b="1" spc="-15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– 82189 </a:t>
            </a:r>
            <a:r>
              <a:rPr kumimoji="0" lang="ru-RU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тыс. м</a:t>
            </a:r>
            <a:r>
              <a:rPr kumimoji="0" lang="ru-RU" sz="1000" b="1" i="0" u="none" strike="noStrike" kern="1200" cap="none" spc="-15" normalizeH="0" baseline="3000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3</a:t>
            </a:r>
            <a:endParaRPr kumimoji="0" lang="ru-RU" sz="1000" b="1" i="0" u="none" strike="noStrike" kern="1200" cap="none" spc="-15" normalizeH="0" baseline="0" noProof="0" dirty="0">
              <a:ln>
                <a:noFill/>
              </a:ln>
              <a:solidFill>
                <a:srgbClr val="2B2F32"/>
              </a:solidFill>
              <a:effectLst/>
              <a:uLnTx/>
              <a:uFillTx/>
              <a:latin typeface="+mj-lt"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129" name="Прямоугольник 128">
            <a:extLst>
              <a:ext uri="{FF2B5EF4-FFF2-40B4-BE49-F238E27FC236}">
                <a16:creationId xmlns:a16="http://schemas.microsoft.com/office/drawing/2014/main" id="{F576A7AB-51FD-4CF7-B41A-2831A78CFC22}"/>
              </a:ext>
            </a:extLst>
          </p:cNvPr>
          <p:cNvSpPr/>
          <p:nvPr/>
        </p:nvSpPr>
        <p:spPr>
          <a:xfrm>
            <a:off x="698500" y="5381625"/>
            <a:ext cx="130882" cy="305587"/>
          </a:xfrm>
          <a:prstGeom prst="rect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30" name="Прямоугольник 129">
            <a:extLst>
              <a:ext uri="{FF2B5EF4-FFF2-40B4-BE49-F238E27FC236}">
                <a16:creationId xmlns:a16="http://schemas.microsoft.com/office/drawing/2014/main" id="{61A5A4D9-7AE6-4C4D-A9F0-7700859A530E}"/>
              </a:ext>
            </a:extLst>
          </p:cNvPr>
          <p:cNvSpPr/>
          <p:nvPr/>
        </p:nvSpPr>
        <p:spPr>
          <a:xfrm>
            <a:off x="874596" y="5381502"/>
            <a:ext cx="130882" cy="305587"/>
          </a:xfrm>
          <a:prstGeom prst="rect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31" name="Прямоугольник 130">
            <a:extLst>
              <a:ext uri="{FF2B5EF4-FFF2-40B4-BE49-F238E27FC236}">
                <a16:creationId xmlns:a16="http://schemas.microsoft.com/office/drawing/2014/main" id="{EF498A48-DE8B-4E5B-AEE1-E11865AC8012}"/>
              </a:ext>
            </a:extLst>
          </p:cNvPr>
          <p:cNvSpPr/>
          <p:nvPr/>
        </p:nvSpPr>
        <p:spPr>
          <a:xfrm>
            <a:off x="1050692" y="5381502"/>
            <a:ext cx="130882" cy="305587"/>
          </a:xfrm>
          <a:prstGeom prst="rect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32" name="Прямоугольник 131">
            <a:extLst>
              <a:ext uri="{FF2B5EF4-FFF2-40B4-BE49-F238E27FC236}">
                <a16:creationId xmlns:a16="http://schemas.microsoft.com/office/drawing/2014/main" id="{C2D056F8-312E-4AD3-AFA4-BF60D67A9417}"/>
              </a:ext>
            </a:extLst>
          </p:cNvPr>
          <p:cNvSpPr/>
          <p:nvPr/>
        </p:nvSpPr>
        <p:spPr>
          <a:xfrm>
            <a:off x="1226788" y="5381379"/>
            <a:ext cx="130882" cy="305587"/>
          </a:xfrm>
          <a:prstGeom prst="rect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33" name="Прямоугольник 132">
            <a:extLst>
              <a:ext uri="{FF2B5EF4-FFF2-40B4-BE49-F238E27FC236}">
                <a16:creationId xmlns:a16="http://schemas.microsoft.com/office/drawing/2014/main" id="{792B6609-9D43-4326-A956-20B37540ABD6}"/>
              </a:ext>
            </a:extLst>
          </p:cNvPr>
          <p:cNvSpPr/>
          <p:nvPr/>
        </p:nvSpPr>
        <p:spPr>
          <a:xfrm>
            <a:off x="1402884" y="5377967"/>
            <a:ext cx="130882" cy="305587"/>
          </a:xfrm>
          <a:prstGeom prst="rect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34" name="Прямоугольник 133">
            <a:extLst>
              <a:ext uri="{FF2B5EF4-FFF2-40B4-BE49-F238E27FC236}">
                <a16:creationId xmlns:a16="http://schemas.microsoft.com/office/drawing/2014/main" id="{E025B332-2C25-454A-A1BA-2C8296DB60AC}"/>
              </a:ext>
            </a:extLst>
          </p:cNvPr>
          <p:cNvSpPr/>
          <p:nvPr/>
        </p:nvSpPr>
        <p:spPr>
          <a:xfrm>
            <a:off x="1578980" y="5377844"/>
            <a:ext cx="130882" cy="3055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35" name="Прямоугольник 134">
            <a:extLst>
              <a:ext uri="{FF2B5EF4-FFF2-40B4-BE49-F238E27FC236}">
                <a16:creationId xmlns:a16="http://schemas.microsoft.com/office/drawing/2014/main" id="{266826AB-E6BB-42F6-8A61-09A7271843BF}"/>
              </a:ext>
            </a:extLst>
          </p:cNvPr>
          <p:cNvSpPr/>
          <p:nvPr/>
        </p:nvSpPr>
        <p:spPr>
          <a:xfrm>
            <a:off x="1755076" y="5377844"/>
            <a:ext cx="130882" cy="3055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36" name="Прямоугольник 135">
            <a:extLst>
              <a:ext uri="{FF2B5EF4-FFF2-40B4-BE49-F238E27FC236}">
                <a16:creationId xmlns:a16="http://schemas.microsoft.com/office/drawing/2014/main" id="{41E99A0C-A74B-43A4-ACC2-D4FF300EB96E}"/>
              </a:ext>
            </a:extLst>
          </p:cNvPr>
          <p:cNvSpPr/>
          <p:nvPr/>
        </p:nvSpPr>
        <p:spPr>
          <a:xfrm>
            <a:off x="1931172" y="5377721"/>
            <a:ext cx="130882" cy="3055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37" name="Прямоугольник 136">
            <a:extLst>
              <a:ext uri="{FF2B5EF4-FFF2-40B4-BE49-F238E27FC236}">
                <a16:creationId xmlns:a16="http://schemas.microsoft.com/office/drawing/2014/main" id="{87EBA279-A62F-48F8-9BFC-ECF44C0FE4E9}"/>
              </a:ext>
            </a:extLst>
          </p:cNvPr>
          <p:cNvSpPr/>
          <p:nvPr/>
        </p:nvSpPr>
        <p:spPr>
          <a:xfrm>
            <a:off x="2107268" y="5377721"/>
            <a:ext cx="130882" cy="3055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38" name="Прямоугольник 137">
            <a:extLst>
              <a:ext uri="{FF2B5EF4-FFF2-40B4-BE49-F238E27FC236}">
                <a16:creationId xmlns:a16="http://schemas.microsoft.com/office/drawing/2014/main" id="{049CD722-4191-4BE4-BCBC-D6A3BD231B1D}"/>
              </a:ext>
            </a:extLst>
          </p:cNvPr>
          <p:cNvSpPr/>
          <p:nvPr/>
        </p:nvSpPr>
        <p:spPr>
          <a:xfrm>
            <a:off x="2283362" y="5377598"/>
            <a:ext cx="130882" cy="3055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39" name="object 46"/>
          <p:cNvSpPr txBox="1"/>
          <p:nvPr/>
        </p:nvSpPr>
        <p:spPr>
          <a:xfrm>
            <a:off x="2564033" y="5438539"/>
            <a:ext cx="519206" cy="19236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50" b="1" i="0" u="none" strike="noStrike" kern="1200" cap="none" spc="-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53 </a:t>
            </a:r>
            <a:r>
              <a:rPr kumimoji="0" sz="1150" b="1" i="0" u="none" strike="noStrike" kern="1200" cap="none" spc="-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%</a:t>
            </a:r>
            <a:endParaRPr kumimoji="0" sz="11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Montserrat ExtraBold"/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698500" y="6372225"/>
            <a:ext cx="5346700" cy="155684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12700" marR="5080" lvl="0">
              <a:lnSpc>
                <a:spcPts val="1000"/>
              </a:lnSpc>
              <a:spcBef>
                <a:spcPts val="200"/>
              </a:spcBef>
              <a:defRPr/>
            </a:pPr>
            <a:r>
              <a:rPr kumimoji="0" lang="ru-RU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М/</a:t>
            </a:r>
            <a:r>
              <a:rPr kumimoji="0" lang="ru-RU" sz="1000" b="1" i="0" u="none" strike="noStrike" kern="1200" cap="none" spc="-15" normalizeH="0" baseline="0" noProof="0" dirty="0" err="1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р</a:t>
            </a:r>
            <a:r>
              <a:rPr kumimoji="0" lang="ru-RU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 </a:t>
            </a:r>
            <a:r>
              <a:rPr lang="ru-RU" sz="1000" b="1" spc="-15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 супеси</a:t>
            </a:r>
            <a:r>
              <a:rPr kumimoji="0" lang="ru-RU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 </a:t>
            </a:r>
            <a:r>
              <a:rPr lang="ru-RU" sz="1000" b="1" spc="-15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– 50 </a:t>
            </a:r>
            <a:r>
              <a:rPr kumimoji="0" lang="ru-RU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тыс. м</a:t>
            </a:r>
            <a:r>
              <a:rPr kumimoji="0" lang="ru-RU" sz="1000" b="1" i="0" u="none" strike="noStrike" kern="1200" cap="none" spc="-15" normalizeH="0" baseline="3000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3</a:t>
            </a:r>
            <a:endParaRPr kumimoji="0" lang="ru-RU" sz="1000" b="1" i="0" u="none" strike="noStrike" kern="1200" cap="none" spc="-15" normalizeH="0" baseline="0" noProof="0" dirty="0">
              <a:ln>
                <a:noFill/>
              </a:ln>
              <a:solidFill>
                <a:srgbClr val="2B2F32"/>
              </a:solidFill>
              <a:effectLst/>
              <a:uLnTx/>
              <a:uFillTx/>
              <a:latin typeface="+mj-lt"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141" name="Прямоугольник 140">
            <a:extLst>
              <a:ext uri="{FF2B5EF4-FFF2-40B4-BE49-F238E27FC236}">
                <a16:creationId xmlns:a16="http://schemas.microsoft.com/office/drawing/2014/main" id="{F576A7AB-51FD-4CF7-B41A-2831A78CFC22}"/>
              </a:ext>
            </a:extLst>
          </p:cNvPr>
          <p:cNvSpPr/>
          <p:nvPr/>
        </p:nvSpPr>
        <p:spPr>
          <a:xfrm>
            <a:off x="698500" y="6600825"/>
            <a:ext cx="130882" cy="3055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42" name="Прямоугольник 141">
            <a:extLst>
              <a:ext uri="{FF2B5EF4-FFF2-40B4-BE49-F238E27FC236}">
                <a16:creationId xmlns:a16="http://schemas.microsoft.com/office/drawing/2014/main" id="{61A5A4D9-7AE6-4C4D-A9F0-7700859A530E}"/>
              </a:ext>
            </a:extLst>
          </p:cNvPr>
          <p:cNvSpPr/>
          <p:nvPr/>
        </p:nvSpPr>
        <p:spPr>
          <a:xfrm>
            <a:off x="874596" y="6600702"/>
            <a:ext cx="130882" cy="3055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43" name="Прямоугольник 142">
            <a:extLst>
              <a:ext uri="{FF2B5EF4-FFF2-40B4-BE49-F238E27FC236}">
                <a16:creationId xmlns:a16="http://schemas.microsoft.com/office/drawing/2014/main" id="{EF498A48-DE8B-4E5B-AEE1-E11865AC8012}"/>
              </a:ext>
            </a:extLst>
          </p:cNvPr>
          <p:cNvSpPr/>
          <p:nvPr/>
        </p:nvSpPr>
        <p:spPr>
          <a:xfrm>
            <a:off x="1050692" y="6600702"/>
            <a:ext cx="130882" cy="3055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44" name="Прямоугольник 143">
            <a:extLst>
              <a:ext uri="{FF2B5EF4-FFF2-40B4-BE49-F238E27FC236}">
                <a16:creationId xmlns:a16="http://schemas.microsoft.com/office/drawing/2014/main" id="{C2D056F8-312E-4AD3-AFA4-BF60D67A9417}"/>
              </a:ext>
            </a:extLst>
          </p:cNvPr>
          <p:cNvSpPr/>
          <p:nvPr/>
        </p:nvSpPr>
        <p:spPr>
          <a:xfrm>
            <a:off x="1226788" y="6600579"/>
            <a:ext cx="130882" cy="3055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45" name="Прямоугольник 144">
            <a:extLst>
              <a:ext uri="{FF2B5EF4-FFF2-40B4-BE49-F238E27FC236}">
                <a16:creationId xmlns:a16="http://schemas.microsoft.com/office/drawing/2014/main" id="{792B6609-9D43-4326-A956-20B37540ABD6}"/>
              </a:ext>
            </a:extLst>
          </p:cNvPr>
          <p:cNvSpPr/>
          <p:nvPr/>
        </p:nvSpPr>
        <p:spPr>
          <a:xfrm>
            <a:off x="1402884" y="6597167"/>
            <a:ext cx="130882" cy="3055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46" name="Прямоугольник 145">
            <a:extLst>
              <a:ext uri="{FF2B5EF4-FFF2-40B4-BE49-F238E27FC236}">
                <a16:creationId xmlns:a16="http://schemas.microsoft.com/office/drawing/2014/main" id="{E025B332-2C25-454A-A1BA-2C8296DB60AC}"/>
              </a:ext>
            </a:extLst>
          </p:cNvPr>
          <p:cNvSpPr/>
          <p:nvPr/>
        </p:nvSpPr>
        <p:spPr>
          <a:xfrm>
            <a:off x="1578980" y="6597044"/>
            <a:ext cx="130882" cy="3055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47" name="Прямоугольник 146">
            <a:extLst>
              <a:ext uri="{FF2B5EF4-FFF2-40B4-BE49-F238E27FC236}">
                <a16:creationId xmlns:a16="http://schemas.microsoft.com/office/drawing/2014/main" id="{266826AB-E6BB-42F6-8A61-09A7271843BF}"/>
              </a:ext>
            </a:extLst>
          </p:cNvPr>
          <p:cNvSpPr/>
          <p:nvPr/>
        </p:nvSpPr>
        <p:spPr>
          <a:xfrm>
            <a:off x="1755076" y="6597044"/>
            <a:ext cx="130882" cy="3055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48" name="Прямоугольник 147">
            <a:extLst>
              <a:ext uri="{FF2B5EF4-FFF2-40B4-BE49-F238E27FC236}">
                <a16:creationId xmlns:a16="http://schemas.microsoft.com/office/drawing/2014/main" id="{41E99A0C-A74B-43A4-ACC2-D4FF300EB96E}"/>
              </a:ext>
            </a:extLst>
          </p:cNvPr>
          <p:cNvSpPr/>
          <p:nvPr/>
        </p:nvSpPr>
        <p:spPr>
          <a:xfrm>
            <a:off x="1931172" y="6596921"/>
            <a:ext cx="130882" cy="3055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49" name="Прямоугольник 148">
            <a:extLst>
              <a:ext uri="{FF2B5EF4-FFF2-40B4-BE49-F238E27FC236}">
                <a16:creationId xmlns:a16="http://schemas.microsoft.com/office/drawing/2014/main" id="{87EBA279-A62F-48F8-9BFC-ECF44C0FE4E9}"/>
              </a:ext>
            </a:extLst>
          </p:cNvPr>
          <p:cNvSpPr/>
          <p:nvPr/>
        </p:nvSpPr>
        <p:spPr>
          <a:xfrm>
            <a:off x="2107268" y="6596921"/>
            <a:ext cx="130882" cy="3055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50" name="Прямоугольник 149">
            <a:extLst>
              <a:ext uri="{FF2B5EF4-FFF2-40B4-BE49-F238E27FC236}">
                <a16:creationId xmlns:a16="http://schemas.microsoft.com/office/drawing/2014/main" id="{049CD722-4191-4BE4-BCBC-D6A3BD231B1D}"/>
              </a:ext>
            </a:extLst>
          </p:cNvPr>
          <p:cNvSpPr/>
          <p:nvPr/>
        </p:nvSpPr>
        <p:spPr>
          <a:xfrm>
            <a:off x="2283362" y="6596798"/>
            <a:ext cx="130882" cy="3055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51" name="object 46"/>
          <p:cNvSpPr txBox="1"/>
          <p:nvPr/>
        </p:nvSpPr>
        <p:spPr>
          <a:xfrm>
            <a:off x="2527300" y="6677025"/>
            <a:ext cx="519206" cy="19236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150" b="1" spc="25" dirty="0">
                <a:solidFill>
                  <a:srgbClr val="2B2F32"/>
                </a:solidFill>
                <a:latin typeface="+mj-lt"/>
                <a:cs typeface="Montserrat ExtraBold"/>
              </a:rPr>
              <a:t>0 </a:t>
            </a:r>
            <a:r>
              <a:rPr kumimoji="0" sz="1150" b="1" i="0" u="none" strike="noStrike" kern="1200" cap="none" spc="-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%</a:t>
            </a:r>
            <a:endParaRPr kumimoji="0" sz="11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Montserrat ExtraBold"/>
            </a:endParaRPr>
          </a:p>
        </p:txBody>
      </p:sp>
      <p:sp>
        <p:nvSpPr>
          <p:cNvPr id="153" name="Прямоугольник 152">
            <a:extLst>
              <a:ext uri="{FF2B5EF4-FFF2-40B4-BE49-F238E27FC236}">
                <a16:creationId xmlns:a16="http://schemas.microsoft.com/office/drawing/2014/main" id="{F576A7AB-51FD-4CF7-B41A-2831A78CFC22}"/>
              </a:ext>
            </a:extLst>
          </p:cNvPr>
          <p:cNvSpPr/>
          <p:nvPr/>
        </p:nvSpPr>
        <p:spPr>
          <a:xfrm>
            <a:off x="3365500" y="4010025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54" name="Прямоугольник 153">
            <a:extLst>
              <a:ext uri="{FF2B5EF4-FFF2-40B4-BE49-F238E27FC236}">
                <a16:creationId xmlns:a16="http://schemas.microsoft.com/office/drawing/2014/main" id="{61A5A4D9-7AE6-4C4D-A9F0-7700859A530E}"/>
              </a:ext>
            </a:extLst>
          </p:cNvPr>
          <p:cNvSpPr/>
          <p:nvPr/>
        </p:nvSpPr>
        <p:spPr>
          <a:xfrm>
            <a:off x="3541596" y="4009902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55" name="Прямоугольник 154">
            <a:extLst>
              <a:ext uri="{FF2B5EF4-FFF2-40B4-BE49-F238E27FC236}">
                <a16:creationId xmlns:a16="http://schemas.microsoft.com/office/drawing/2014/main" id="{EF498A48-DE8B-4E5B-AEE1-E11865AC8012}"/>
              </a:ext>
            </a:extLst>
          </p:cNvPr>
          <p:cNvSpPr/>
          <p:nvPr/>
        </p:nvSpPr>
        <p:spPr>
          <a:xfrm>
            <a:off x="3717692" y="4009902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56" name="Прямоугольник 155">
            <a:extLst>
              <a:ext uri="{FF2B5EF4-FFF2-40B4-BE49-F238E27FC236}">
                <a16:creationId xmlns:a16="http://schemas.microsoft.com/office/drawing/2014/main" id="{C2D056F8-312E-4AD3-AFA4-BF60D67A9417}"/>
              </a:ext>
            </a:extLst>
          </p:cNvPr>
          <p:cNvSpPr/>
          <p:nvPr/>
        </p:nvSpPr>
        <p:spPr>
          <a:xfrm>
            <a:off x="3893788" y="4009779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57" name="Прямоугольник 156">
            <a:extLst>
              <a:ext uri="{FF2B5EF4-FFF2-40B4-BE49-F238E27FC236}">
                <a16:creationId xmlns:a16="http://schemas.microsoft.com/office/drawing/2014/main" id="{792B6609-9D43-4326-A956-20B37540ABD6}"/>
              </a:ext>
            </a:extLst>
          </p:cNvPr>
          <p:cNvSpPr/>
          <p:nvPr/>
        </p:nvSpPr>
        <p:spPr>
          <a:xfrm>
            <a:off x="4069884" y="4006367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58" name="Прямоугольник 157">
            <a:extLst>
              <a:ext uri="{FF2B5EF4-FFF2-40B4-BE49-F238E27FC236}">
                <a16:creationId xmlns:a16="http://schemas.microsoft.com/office/drawing/2014/main" id="{E025B332-2C25-454A-A1BA-2C8296DB60AC}"/>
              </a:ext>
            </a:extLst>
          </p:cNvPr>
          <p:cNvSpPr/>
          <p:nvPr/>
        </p:nvSpPr>
        <p:spPr>
          <a:xfrm>
            <a:off x="4245980" y="4006244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59" name="Прямоугольник 158">
            <a:extLst>
              <a:ext uri="{FF2B5EF4-FFF2-40B4-BE49-F238E27FC236}">
                <a16:creationId xmlns:a16="http://schemas.microsoft.com/office/drawing/2014/main" id="{266826AB-E6BB-42F6-8A61-09A7271843BF}"/>
              </a:ext>
            </a:extLst>
          </p:cNvPr>
          <p:cNvSpPr/>
          <p:nvPr/>
        </p:nvSpPr>
        <p:spPr>
          <a:xfrm>
            <a:off x="4422076" y="4006244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60" name="Прямоугольник 159">
            <a:extLst>
              <a:ext uri="{FF2B5EF4-FFF2-40B4-BE49-F238E27FC236}">
                <a16:creationId xmlns:a16="http://schemas.microsoft.com/office/drawing/2014/main" id="{41E99A0C-A74B-43A4-ACC2-D4FF300EB96E}"/>
              </a:ext>
            </a:extLst>
          </p:cNvPr>
          <p:cNvSpPr/>
          <p:nvPr/>
        </p:nvSpPr>
        <p:spPr>
          <a:xfrm>
            <a:off x="4598172" y="4006121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61" name="Прямоугольник 160">
            <a:extLst>
              <a:ext uri="{FF2B5EF4-FFF2-40B4-BE49-F238E27FC236}">
                <a16:creationId xmlns:a16="http://schemas.microsoft.com/office/drawing/2014/main" id="{87EBA279-A62F-48F8-9BFC-ECF44C0FE4E9}"/>
              </a:ext>
            </a:extLst>
          </p:cNvPr>
          <p:cNvSpPr/>
          <p:nvPr/>
        </p:nvSpPr>
        <p:spPr>
          <a:xfrm>
            <a:off x="4774268" y="4006121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62" name="Прямоугольник 161">
            <a:extLst>
              <a:ext uri="{FF2B5EF4-FFF2-40B4-BE49-F238E27FC236}">
                <a16:creationId xmlns:a16="http://schemas.microsoft.com/office/drawing/2014/main" id="{049CD722-4191-4BE4-BCBC-D6A3BD231B1D}"/>
              </a:ext>
            </a:extLst>
          </p:cNvPr>
          <p:cNvSpPr/>
          <p:nvPr/>
        </p:nvSpPr>
        <p:spPr>
          <a:xfrm>
            <a:off x="4950362" y="4005998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63" name="object 46"/>
          <p:cNvSpPr txBox="1"/>
          <p:nvPr/>
        </p:nvSpPr>
        <p:spPr>
          <a:xfrm>
            <a:off x="5194300" y="4086225"/>
            <a:ext cx="519206" cy="19236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50" b="1" i="0" u="none" strike="noStrike" kern="1200" cap="none" spc="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100 </a:t>
            </a:r>
            <a:r>
              <a:rPr kumimoji="0" sz="1150" b="1" i="0" u="none" strike="noStrike" kern="1200" cap="none" spc="-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%</a:t>
            </a:r>
            <a:endParaRPr kumimoji="0" sz="11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Montserrat ExtraBold"/>
            </a:endParaRPr>
          </a:p>
        </p:txBody>
      </p:sp>
      <p:sp>
        <p:nvSpPr>
          <p:cNvPr id="164" name="Прямоугольник 163"/>
          <p:cNvSpPr/>
          <p:nvPr/>
        </p:nvSpPr>
        <p:spPr>
          <a:xfrm rot="10800000" flipV="1">
            <a:off x="1155700" y="3552825"/>
            <a:ext cx="2895600" cy="153888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ts val="1000"/>
              </a:lnSpc>
              <a:spcBef>
                <a:spcPts val="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00" b="1" i="0" u="none" strike="noStrike" kern="1200" cap="none" spc="-1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*</a:t>
            </a:r>
            <a:r>
              <a:rPr kumimoji="0" lang="ru-RU" sz="900" i="0" u="none" strike="noStrike" kern="1200" cap="none" spc="-1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Приведены данные  по используемым запасам</a:t>
            </a:r>
          </a:p>
        </p:txBody>
      </p:sp>
      <p:sp>
        <p:nvSpPr>
          <p:cNvPr id="165" name="object 44"/>
          <p:cNvSpPr txBox="1"/>
          <p:nvPr/>
        </p:nvSpPr>
        <p:spPr>
          <a:xfrm>
            <a:off x="3365500" y="3781425"/>
            <a:ext cx="2133600" cy="153888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ts val="1000"/>
              </a:lnSpc>
              <a:spcBef>
                <a:spcPts val="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000" b="1" spc="-15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Рыбоводные участки </a:t>
            </a:r>
            <a:r>
              <a:rPr kumimoji="0" lang="ru-RU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–</a:t>
            </a:r>
            <a:r>
              <a:rPr kumimoji="0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 </a:t>
            </a:r>
            <a:r>
              <a:rPr lang="ru-RU" sz="1000" b="1" spc="-15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5229</a:t>
            </a:r>
            <a:r>
              <a:rPr kumimoji="0" lang="ru-RU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 га </a:t>
            </a:r>
            <a:endParaRPr kumimoji="0" sz="1000" b="0" i="0" u="none" strike="noStrike" kern="1200" cap="none" spc="0" normalizeH="0" baseline="3000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166" name="object 44"/>
          <p:cNvSpPr txBox="1"/>
          <p:nvPr/>
        </p:nvSpPr>
        <p:spPr>
          <a:xfrm>
            <a:off x="3365500" y="5686425"/>
            <a:ext cx="2362200" cy="461665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ts val="1000"/>
              </a:lnSpc>
              <a:spcBef>
                <a:spcPts val="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Месторождения минеральных вод </a:t>
            </a:r>
          </a:p>
          <a:p>
            <a:pPr marL="12700" marR="5080" lvl="0" indent="0" algn="l" defTabSz="914400" rtl="0" eaLnBrk="1" fontAlgn="auto" latinLnBrk="0" hangingPunct="1">
              <a:lnSpc>
                <a:spcPts val="1000"/>
              </a:lnSpc>
              <a:spcBef>
                <a:spcPts val="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 (в консервации) </a:t>
            </a:r>
            <a:r>
              <a:rPr lang="ru-RU" sz="1000" b="1" spc="-15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д. Санино, д. </a:t>
            </a:r>
            <a:r>
              <a:rPr lang="ru-RU" sz="1000" b="1" spc="-15" dirty="0" err="1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Качинова</a:t>
            </a:r>
            <a:r>
              <a:rPr lang="ru-RU" sz="1000" b="1" spc="-15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 </a:t>
            </a:r>
          </a:p>
          <a:p>
            <a:pPr marL="12700" marR="5080" lvl="0" indent="0" algn="l" defTabSz="914400" rtl="0" eaLnBrk="1" fontAlgn="auto" latinLnBrk="0" hangingPunct="1">
              <a:lnSpc>
                <a:spcPts val="1000"/>
              </a:lnSpc>
              <a:spcBef>
                <a:spcPts val="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000" b="1" spc="-15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д. </a:t>
            </a:r>
            <a:r>
              <a:rPr lang="ru-RU" sz="1000" b="1" spc="-15" dirty="0" err="1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Шеслакова</a:t>
            </a:r>
            <a:r>
              <a:rPr lang="ru-RU" sz="1000" b="1" spc="-15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 Родниковое </a:t>
            </a:r>
            <a:r>
              <a:rPr lang="ru-RU" sz="1000" b="1" spc="-15" dirty="0" err="1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Тобольское</a:t>
            </a:r>
            <a:r>
              <a:rPr lang="ru-RU" sz="1000" b="1" spc="-15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 1</a:t>
            </a:r>
            <a:endParaRPr kumimoji="0" sz="1000" b="0" i="0" u="none" strike="noStrike" kern="1200" cap="none" spc="0" normalizeH="0" baseline="3000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168" name="object 46"/>
          <p:cNvSpPr txBox="1"/>
          <p:nvPr/>
        </p:nvSpPr>
        <p:spPr>
          <a:xfrm>
            <a:off x="5194300" y="6219825"/>
            <a:ext cx="1123773" cy="19236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50" b="1" i="0" u="none" strike="noStrike" kern="1200" cap="none" spc="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0 </a:t>
            </a:r>
            <a:r>
              <a:rPr kumimoji="0" sz="1150" b="1" i="0" u="none" strike="noStrike" kern="1200" cap="none" spc="-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%</a:t>
            </a:r>
            <a:endParaRPr kumimoji="0" sz="11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Montserrat ExtraBold"/>
            </a:endParaRPr>
          </a:p>
        </p:txBody>
      </p:sp>
      <p:pic>
        <p:nvPicPr>
          <p:cNvPr id="242" name="Рисунок 239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2714625"/>
            <a:ext cx="275167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" name="Рисунок 239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84900" y="2714625"/>
            <a:ext cx="275167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0" name="Рисунок 239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51900" y="2714625"/>
            <a:ext cx="275167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1" name="object 20">
            <a:extLst>
              <a:ext uri="{FF2B5EF4-FFF2-40B4-BE49-F238E27FC236}">
                <a16:creationId xmlns:a16="http://schemas.microsoft.com/office/drawing/2014/main" id="{E91ACB74-7713-4A2E-AE84-D1A2F6456E08}"/>
              </a:ext>
            </a:extLst>
          </p:cNvPr>
          <p:cNvSpPr txBox="1"/>
          <p:nvPr/>
        </p:nvSpPr>
        <p:spPr>
          <a:xfrm>
            <a:off x="6032500" y="2257425"/>
            <a:ext cx="2422215" cy="153888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R="160020" lvl="0">
              <a:lnSpc>
                <a:spcPts val="1000"/>
              </a:lnSpc>
              <a:spcBef>
                <a:spcPts val="5"/>
              </a:spcBef>
              <a:defRPr/>
            </a:pPr>
            <a:r>
              <a:rPr kumimoji="0" lang="ru-RU" sz="900" b="1" i="0" u="none" strike="noStrike" kern="1200" cap="none" spc="-1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Дороги</a:t>
            </a:r>
            <a:r>
              <a:rPr kumimoji="0" lang="ru-RU" sz="900" b="1" i="0" u="none" strike="noStrike" kern="1200" cap="none" spc="-10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 </a:t>
            </a:r>
            <a:r>
              <a:rPr kumimoji="0" lang="ru-RU" sz="900" b="1" i="0" u="none" strike="noStrike" kern="1200" cap="none" spc="-1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местного значения </a:t>
            </a:r>
            <a:r>
              <a:rPr lang="ru-RU" sz="900" b="1" spc="-15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– </a:t>
            </a:r>
            <a:r>
              <a:rPr lang="ru-RU" sz="900" b="1" spc="-5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207,8</a:t>
            </a:r>
            <a:r>
              <a:rPr kumimoji="0" lang="ru-RU" sz="900" b="1" i="0" u="none" strike="noStrike" kern="1200" cap="none" spc="-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 </a:t>
            </a:r>
            <a:r>
              <a:rPr kumimoji="0" lang="ru-RU" sz="900" b="1" i="0" u="none" strike="noStrike" kern="1200" cap="none" spc="-1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км</a:t>
            </a:r>
            <a:endParaRPr kumimoji="0" lang="ru-RU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179" name="Прямоугольник 178">
            <a:extLst>
              <a:ext uri="{FF2B5EF4-FFF2-40B4-BE49-F238E27FC236}">
                <a16:creationId xmlns:a16="http://schemas.microsoft.com/office/drawing/2014/main" id="{F576A7AB-51FD-4CF7-B41A-2831A78CFC22}"/>
              </a:ext>
            </a:extLst>
          </p:cNvPr>
          <p:cNvSpPr/>
          <p:nvPr/>
        </p:nvSpPr>
        <p:spPr>
          <a:xfrm>
            <a:off x="3365500" y="6143625"/>
            <a:ext cx="130882" cy="3055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80" name="Прямоугольник 179">
            <a:extLst>
              <a:ext uri="{FF2B5EF4-FFF2-40B4-BE49-F238E27FC236}">
                <a16:creationId xmlns:a16="http://schemas.microsoft.com/office/drawing/2014/main" id="{61A5A4D9-7AE6-4C4D-A9F0-7700859A530E}"/>
              </a:ext>
            </a:extLst>
          </p:cNvPr>
          <p:cNvSpPr/>
          <p:nvPr/>
        </p:nvSpPr>
        <p:spPr>
          <a:xfrm>
            <a:off x="3541596" y="6143502"/>
            <a:ext cx="130882" cy="3055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81" name="Прямоугольник 180">
            <a:extLst>
              <a:ext uri="{FF2B5EF4-FFF2-40B4-BE49-F238E27FC236}">
                <a16:creationId xmlns:a16="http://schemas.microsoft.com/office/drawing/2014/main" id="{EF498A48-DE8B-4E5B-AEE1-E11865AC8012}"/>
              </a:ext>
            </a:extLst>
          </p:cNvPr>
          <p:cNvSpPr/>
          <p:nvPr/>
        </p:nvSpPr>
        <p:spPr>
          <a:xfrm>
            <a:off x="3717692" y="6143502"/>
            <a:ext cx="130882" cy="3055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82" name="Прямоугольник 181">
            <a:extLst>
              <a:ext uri="{FF2B5EF4-FFF2-40B4-BE49-F238E27FC236}">
                <a16:creationId xmlns:a16="http://schemas.microsoft.com/office/drawing/2014/main" id="{C2D056F8-312E-4AD3-AFA4-BF60D67A9417}"/>
              </a:ext>
            </a:extLst>
          </p:cNvPr>
          <p:cNvSpPr/>
          <p:nvPr/>
        </p:nvSpPr>
        <p:spPr>
          <a:xfrm>
            <a:off x="3893788" y="6143379"/>
            <a:ext cx="130882" cy="3055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93" name="Прямоугольник 192">
            <a:extLst>
              <a:ext uri="{FF2B5EF4-FFF2-40B4-BE49-F238E27FC236}">
                <a16:creationId xmlns:a16="http://schemas.microsoft.com/office/drawing/2014/main" id="{792B6609-9D43-4326-A956-20B37540ABD6}"/>
              </a:ext>
            </a:extLst>
          </p:cNvPr>
          <p:cNvSpPr/>
          <p:nvPr/>
        </p:nvSpPr>
        <p:spPr>
          <a:xfrm>
            <a:off x="4069884" y="6139967"/>
            <a:ext cx="130882" cy="3055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94" name="Прямоугольник 193">
            <a:extLst>
              <a:ext uri="{FF2B5EF4-FFF2-40B4-BE49-F238E27FC236}">
                <a16:creationId xmlns:a16="http://schemas.microsoft.com/office/drawing/2014/main" id="{E025B332-2C25-454A-A1BA-2C8296DB60AC}"/>
              </a:ext>
            </a:extLst>
          </p:cNvPr>
          <p:cNvSpPr/>
          <p:nvPr/>
        </p:nvSpPr>
        <p:spPr>
          <a:xfrm>
            <a:off x="4245980" y="6139844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95" name="Прямоугольник 194">
            <a:extLst>
              <a:ext uri="{FF2B5EF4-FFF2-40B4-BE49-F238E27FC236}">
                <a16:creationId xmlns:a16="http://schemas.microsoft.com/office/drawing/2014/main" id="{266826AB-E6BB-42F6-8A61-09A7271843BF}"/>
              </a:ext>
            </a:extLst>
          </p:cNvPr>
          <p:cNvSpPr/>
          <p:nvPr/>
        </p:nvSpPr>
        <p:spPr>
          <a:xfrm>
            <a:off x="4422076" y="6139844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97" name="Прямоугольник 196">
            <a:extLst>
              <a:ext uri="{FF2B5EF4-FFF2-40B4-BE49-F238E27FC236}">
                <a16:creationId xmlns:a16="http://schemas.microsoft.com/office/drawing/2014/main" id="{41E99A0C-A74B-43A4-ACC2-D4FF300EB96E}"/>
              </a:ext>
            </a:extLst>
          </p:cNvPr>
          <p:cNvSpPr/>
          <p:nvPr/>
        </p:nvSpPr>
        <p:spPr>
          <a:xfrm>
            <a:off x="4598172" y="6139721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98" name="Прямоугольник 197">
            <a:extLst>
              <a:ext uri="{FF2B5EF4-FFF2-40B4-BE49-F238E27FC236}">
                <a16:creationId xmlns:a16="http://schemas.microsoft.com/office/drawing/2014/main" id="{87EBA279-A62F-48F8-9BFC-ECF44C0FE4E9}"/>
              </a:ext>
            </a:extLst>
          </p:cNvPr>
          <p:cNvSpPr/>
          <p:nvPr/>
        </p:nvSpPr>
        <p:spPr>
          <a:xfrm>
            <a:off x="4774268" y="6139721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99" name="Прямоугольник 198">
            <a:extLst>
              <a:ext uri="{FF2B5EF4-FFF2-40B4-BE49-F238E27FC236}">
                <a16:creationId xmlns:a16="http://schemas.microsoft.com/office/drawing/2014/main" id="{049CD722-4191-4BE4-BCBC-D6A3BD231B1D}"/>
              </a:ext>
            </a:extLst>
          </p:cNvPr>
          <p:cNvSpPr/>
          <p:nvPr/>
        </p:nvSpPr>
        <p:spPr>
          <a:xfrm>
            <a:off x="4950362" y="6139598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10" name="object 44"/>
          <p:cNvSpPr txBox="1"/>
          <p:nvPr/>
        </p:nvSpPr>
        <p:spPr>
          <a:xfrm>
            <a:off x="3365500" y="6524625"/>
            <a:ext cx="2057400" cy="436017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ts val="1000"/>
              </a:lnSpc>
              <a:spcBef>
                <a:spcPts val="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1" i="0" u="none" strike="noStrike" kern="1200" cap="none" spc="-15" normalizeH="0" baseline="0" noProof="0" dirty="0" err="1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Трасформаторные</a:t>
            </a:r>
            <a:r>
              <a:rPr kumimoji="0" lang="ru-RU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 мощности центров питания –  771,0</a:t>
            </a:r>
            <a:r>
              <a:rPr kumimoji="0" lang="ru-RU" sz="1000" b="1" i="0" u="none" strike="noStrike" kern="1200" cap="none" spc="-15" normalizeH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 </a:t>
            </a:r>
            <a:r>
              <a:rPr kumimoji="0" lang="ru-RU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МВА</a:t>
            </a:r>
          </a:p>
          <a:p>
            <a:pPr marL="12700" marR="5080" lvl="0" indent="0" algn="l" defTabSz="914400" rtl="0" eaLnBrk="1" fontAlgn="auto" latinLnBrk="0" hangingPunct="1">
              <a:lnSpc>
                <a:spcPts val="1000"/>
              </a:lnSpc>
              <a:spcBef>
                <a:spcPts val="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000" b="0" i="0" u="none" strike="noStrike" kern="1200" cap="none" spc="0" normalizeH="0" baseline="3000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211" name="Прямоугольник 210">
            <a:extLst>
              <a:ext uri="{FF2B5EF4-FFF2-40B4-BE49-F238E27FC236}">
                <a16:creationId xmlns:a16="http://schemas.microsoft.com/office/drawing/2014/main" id="{F576A7AB-51FD-4CF7-B41A-2831A78CFC22}"/>
              </a:ext>
            </a:extLst>
          </p:cNvPr>
          <p:cNvSpPr/>
          <p:nvPr/>
        </p:nvSpPr>
        <p:spPr>
          <a:xfrm>
            <a:off x="3365500" y="6829424"/>
            <a:ext cx="130882" cy="305587"/>
          </a:xfrm>
          <a:prstGeom prst="rect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12" name="Прямоугольник 211">
            <a:extLst>
              <a:ext uri="{FF2B5EF4-FFF2-40B4-BE49-F238E27FC236}">
                <a16:creationId xmlns:a16="http://schemas.microsoft.com/office/drawing/2014/main" id="{61A5A4D9-7AE6-4C4D-A9F0-7700859A530E}"/>
              </a:ext>
            </a:extLst>
          </p:cNvPr>
          <p:cNvSpPr/>
          <p:nvPr/>
        </p:nvSpPr>
        <p:spPr>
          <a:xfrm>
            <a:off x="3541596" y="6829301"/>
            <a:ext cx="130882" cy="305587"/>
          </a:xfrm>
          <a:prstGeom prst="rect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28" name="Прямоугольник 227">
            <a:extLst>
              <a:ext uri="{FF2B5EF4-FFF2-40B4-BE49-F238E27FC236}">
                <a16:creationId xmlns:a16="http://schemas.microsoft.com/office/drawing/2014/main" id="{EF498A48-DE8B-4E5B-AEE1-E11865AC8012}"/>
              </a:ext>
            </a:extLst>
          </p:cNvPr>
          <p:cNvSpPr/>
          <p:nvPr/>
        </p:nvSpPr>
        <p:spPr>
          <a:xfrm>
            <a:off x="3717692" y="6829301"/>
            <a:ext cx="130882" cy="305587"/>
          </a:xfrm>
          <a:prstGeom prst="rect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30" name="Прямоугольник 229">
            <a:extLst>
              <a:ext uri="{FF2B5EF4-FFF2-40B4-BE49-F238E27FC236}">
                <a16:creationId xmlns:a16="http://schemas.microsoft.com/office/drawing/2014/main" id="{C2D056F8-312E-4AD3-AFA4-BF60D67A9417}"/>
              </a:ext>
            </a:extLst>
          </p:cNvPr>
          <p:cNvSpPr/>
          <p:nvPr/>
        </p:nvSpPr>
        <p:spPr>
          <a:xfrm>
            <a:off x="3893788" y="6829178"/>
            <a:ext cx="130882" cy="305587"/>
          </a:xfrm>
          <a:prstGeom prst="rect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31" name="Прямоугольник 230">
            <a:extLst>
              <a:ext uri="{FF2B5EF4-FFF2-40B4-BE49-F238E27FC236}">
                <a16:creationId xmlns:a16="http://schemas.microsoft.com/office/drawing/2014/main" id="{792B6609-9D43-4326-A956-20B37540ABD6}"/>
              </a:ext>
            </a:extLst>
          </p:cNvPr>
          <p:cNvSpPr/>
          <p:nvPr/>
        </p:nvSpPr>
        <p:spPr>
          <a:xfrm>
            <a:off x="4069884" y="6825766"/>
            <a:ext cx="130882" cy="305587"/>
          </a:xfrm>
          <a:prstGeom prst="rect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33" name="Прямоугольник 232">
            <a:extLst>
              <a:ext uri="{FF2B5EF4-FFF2-40B4-BE49-F238E27FC236}">
                <a16:creationId xmlns:a16="http://schemas.microsoft.com/office/drawing/2014/main" id="{E025B332-2C25-454A-A1BA-2C8296DB60AC}"/>
              </a:ext>
            </a:extLst>
          </p:cNvPr>
          <p:cNvSpPr/>
          <p:nvPr/>
        </p:nvSpPr>
        <p:spPr>
          <a:xfrm>
            <a:off x="4245980" y="6825643"/>
            <a:ext cx="130882" cy="305587"/>
          </a:xfrm>
          <a:prstGeom prst="rect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35" name="Прямоугольник 234">
            <a:extLst>
              <a:ext uri="{FF2B5EF4-FFF2-40B4-BE49-F238E27FC236}">
                <a16:creationId xmlns:a16="http://schemas.microsoft.com/office/drawing/2014/main" id="{266826AB-E6BB-42F6-8A61-09A7271843BF}"/>
              </a:ext>
            </a:extLst>
          </p:cNvPr>
          <p:cNvSpPr/>
          <p:nvPr/>
        </p:nvSpPr>
        <p:spPr>
          <a:xfrm>
            <a:off x="4422076" y="6825643"/>
            <a:ext cx="130882" cy="3055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38" name="Прямоугольник 237">
            <a:extLst>
              <a:ext uri="{FF2B5EF4-FFF2-40B4-BE49-F238E27FC236}">
                <a16:creationId xmlns:a16="http://schemas.microsoft.com/office/drawing/2014/main" id="{41E99A0C-A74B-43A4-ACC2-D4FF300EB96E}"/>
              </a:ext>
            </a:extLst>
          </p:cNvPr>
          <p:cNvSpPr/>
          <p:nvPr/>
        </p:nvSpPr>
        <p:spPr>
          <a:xfrm>
            <a:off x="4598172" y="6825520"/>
            <a:ext cx="130882" cy="3055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40" name="Прямоугольник 239">
            <a:extLst>
              <a:ext uri="{FF2B5EF4-FFF2-40B4-BE49-F238E27FC236}">
                <a16:creationId xmlns:a16="http://schemas.microsoft.com/office/drawing/2014/main" id="{87EBA279-A62F-48F8-9BFC-ECF44C0FE4E9}"/>
              </a:ext>
            </a:extLst>
          </p:cNvPr>
          <p:cNvSpPr/>
          <p:nvPr/>
        </p:nvSpPr>
        <p:spPr>
          <a:xfrm>
            <a:off x="4774268" y="6825520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41" name="Прямоугольник 240">
            <a:extLst>
              <a:ext uri="{FF2B5EF4-FFF2-40B4-BE49-F238E27FC236}">
                <a16:creationId xmlns:a16="http://schemas.microsoft.com/office/drawing/2014/main" id="{049CD722-4191-4BE4-BCBC-D6A3BD231B1D}"/>
              </a:ext>
            </a:extLst>
          </p:cNvPr>
          <p:cNvSpPr/>
          <p:nvPr/>
        </p:nvSpPr>
        <p:spPr>
          <a:xfrm>
            <a:off x="4950362" y="6825397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49" name="object 46"/>
          <p:cNvSpPr txBox="1"/>
          <p:nvPr/>
        </p:nvSpPr>
        <p:spPr>
          <a:xfrm>
            <a:off x="5118100" y="6905625"/>
            <a:ext cx="1123773" cy="19236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150" b="1" spc="25" dirty="0">
                <a:solidFill>
                  <a:srgbClr val="2B2F32"/>
                </a:solidFill>
                <a:latin typeface="+mj-lt"/>
                <a:cs typeface="Montserrat ExtraBold"/>
              </a:rPr>
              <a:t>6</a:t>
            </a:r>
            <a:r>
              <a:rPr kumimoji="0" lang="ru-RU" sz="1150" b="1" i="0" u="none" strike="noStrike" kern="1200" cap="none" spc="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4,1 </a:t>
            </a:r>
            <a:r>
              <a:rPr kumimoji="0" sz="1150" b="1" i="0" u="none" strike="noStrike" kern="1200" cap="none" spc="-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%</a:t>
            </a:r>
            <a:endParaRPr kumimoji="0" sz="11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Montserrat ExtraBold"/>
            </a:endParaRPr>
          </a:p>
        </p:txBody>
      </p:sp>
      <p:sp>
        <p:nvSpPr>
          <p:cNvPr id="152" name="Прямоугольник 151">
            <a:extLst>
              <a:ext uri="{FF2B5EF4-FFF2-40B4-BE49-F238E27FC236}">
                <a16:creationId xmlns:a16="http://schemas.microsoft.com/office/drawing/2014/main" id="{F576A7AB-51FD-4CF7-B41A-2831A78CFC22}"/>
              </a:ext>
            </a:extLst>
          </p:cNvPr>
          <p:cNvSpPr/>
          <p:nvPr/>
        </p:nvSpPr>
        <p:spPr>
          <a:xfrm>
            <a:off x="698500" y="5991225"/>
            <a:ext cx="130882" cy="3055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70" name="Прямоугольник 169">
            <a:extLst>
              <a:ext uri="{FF2B5EF4-FFF2-40B4-BE49-F238E27FC236}">
                <a16:creationId xmlns:a16="http://schemas.microsoft.com/office/drawing/2014/main" id="{61A5A4D9-7AE6-4C4D-A9F0-7700859A530E}"/>
              </a:ext>
            </a:extLst>
          </p:cNvPr>
          <p:cNvSpPr/>
          <p:nvPr/>
        </p:nvSpPr>
        <p:spPr>
          <a:xfrm>
            <a:off x="874596" y="5991102"/>
            <a:ext cx="130882" cy="3055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71" name="Прямоугольник 170">
            <a:extLst>
              <a:ext uri="{FF2B5EF4-FFF2-40B4-BE49-F238E27FC236}">
                <a16:creationId xmlns:a16="http://schemas.microsoft.com/office/drawing/2014/main" id="{EF498A48-DE8B-4E5B-AEE1-E11865AC8012}"/>
              </a:ext>
            </a:extLst>
          </p:cNvPr>
          <p:cNvSpPr/>
          <p:nvPr/>
        </p:nvSpPr>
        <p:spPr>
          <a:xfrm>
            <a:off x="1050692" y="5991102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72" name="Прямоугольник 171">
            <a:extLst>
              <a:ext uri="{FF2B5EF4-FFF2-40B4-BE49-F238E27FC236}">
                <a16:creationId xmlns:a16="http://schemas.microsoft.com/office/drawing/2014/main" id="{C2D056F8-312E-4AD3-AFA4-BF60D67A9417}"/>
              </a:ext>
            </a:extLst>
          </p:cNvPr>
          <p:cNvSpPr/>
          <p:nvPr/>
        </p:nvSpPr>
        <p:spPr>
          <a:xfrm>
            <a:off x="1226788" y="5990979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73" name="Прямоугольник 172">
            <a:extLst>
              <a:ext uri="{FF2B5EF4-FFF2-40B4-BE49-F238E27FC236}">
                <a16:creationId xmlns:a16="http://schemas.microsoft.com/office/drawing/2014/main" id="{792B6609-9D43-4326-A956-20B37540ABD6}"/>
              </a:ext>
            </a:extLst>
          </p:cNvPr>
          <p:cNvSpPr/>
          <p:nvPr/>
        </p:nvSpPr>
        <p:spPr>
          <a:xfrm>
            <a:off x="1402884" y="5987567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74" name="Прямоугольник 173">
            <a:extLst>
              <a:ext uri="{FF2B5EF4-FFF2-40B4-BE49-F238E27FC236}">
                <a16:creationId xmlns:a16="http://schemas.microsoft.com/office/drawing/2014/main" id="{E025B332-2C25-454A-A1BA-2C8296DB60AC}"/>
              </a:ext>
            </a:extLst>
          </p:cNvPr>
          <p:cNvSpPr/>
          <p:nvPr/>
        </p:nvSpPr>
        <p:spPr>
          <a:xfrm>
            <a:off x="1578980" y="5987444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75" name="Прямоугольник 174">
            <a:extLst>
              <a:ext uri="{FF2B5EF4-FFF2-40B4-BE49-F238E27FC236}">
                <a16:creationId xmlns:a16="http://schemas.microsoft.com/office/drawing/2014/main" id="{266826AB-E6BB-42F6-8A61-09A7271843BF}"/>
              </a:ext>
            </a:extLst>
          </p:cNvPr>
          <p:cNvSpPr/>
          <p:nvPr/>
        </p:nvSpPr>
        <p:spPr>
          <a:xfrm>
            <a:off x="1755076" y="5987444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76" name="Прямоугольник 175">
            <a:extLst>
              <a:ext uri="{FF2B5EF4-FFF2-40B4-BE49-F238E27FC236}">
                <a16:creationId xmlns:a16="http://schemas.microsoft.com/office/drawing/2014/main" id="{41E99A0C-A74B-43A4-ACC2-D4FF300EB96E}"/>
              </a:ext>
            </a:extLst>
          </p:cNvPr>
          <p:cNvSpPr/>
          <p:nvPr/>
        </p:nvSpPr>
        <p:spPr>
          <a:xfrm>
            <a:off x="1931172" y="5987321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77" name="Прямоугольник 176">
            <a:extLst>
              <a:ext uri="{FF2B5EF4-FFF2-40B4-BE49-F238E27FC236}">
                <a16:creationId xmlns:a16="http://schemas.microsoft.com/office/drawing/2014/main" id="{87EBA279-A62F-48F8-9BFC-ECF44C0FE4E9}"/>
              </a:ext>
            </a:extLst>
          </p:cNvPr>
          <p:cNvSpPr/>
          <p:nvPr/>
        </p:nvSpPr>
        <p:spPr>
          <a:xfrm>
            <a:off x="2107268" y="5987321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78" name="Прямоугольник 177">
            <a:extLst>
              <a:ext uri="{FF2B5EF4-FFF2-40B4-BE49-F238E27FC236}">
                <a16:creationId xmlns:a16="http://schemas.microsoft.com/office/drawing/2014/main" id="{049CD722-4191-4BE4-BCBC-D6A3BD231B1D}"/>
              </a:ext>
            </a:extLst>
          </p:cNvPr>
          <p:cNvSpPr/>
          <p:nvPr/>
        </p:nvSpPr>
        <p:spPr>
          <a:xfrm>
            <a:off x="2283362" y="5987198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96" name="object 46"/>
          <p:cNvSpPr txBox="1"/>
          <p:nvPr/>
        </p:nvSpPr>
        <p:spPr>
          <a:xfrm>
            <a:off x="2451100" y="6067425"/>
            <a:ext cx="519206" cy="19236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50" b="1" i="0" u="none" strike="noStrike" kern="1200" cap="none" spc="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2,5 </a:t>
            </a:r>
            <a:r>
              <a:rPr kumimoji="0" sz="1150" b="1" i="0" u="none" strike="noStrike" kern="1200" cap="none" spc="-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%</a:t>
            </a:r>
            <a:endParaRPr kumimoji="0" sz="11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Montserrat ExtraBold"/>
            </a:endParaRPr>
          </a:p>
        </p:txBody>
      </p:sp>
      <p:sp>
        <p:nvSpPr>
          <p:cNvPr id="200" name="Прямоугольник 199"/>
          <p:cNvSpPr/>
          <p:nvPr/>
        </p:nvSpPr>
        <p:spPr>
          <a:xfrm>
            <a:off x="698500" y="5838825"/>
            <a:ext cx="5346700" cy="155684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12700" marR="5080" lvl="0">
              <a:lnSpc>
                <a:spcPts val="1000"/>
              </a:lnSpc>
              <a:spcBef>
                <a:spcPts val="200"/>
              </a:spcBef>
              <a:defRPr/>
            </a:pPr>
            <a:r>
              <a:rPr kumimoji="0" lang="ru-RU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М/</a:t>
            </a:r>
            <a:r>
              <a:rPr kumimoji="0" lang="ru-RU" sz="1000" b="1" i="0" u="none" strike="noStrike" kern="1200" cap="none" spc="-15" normalizeH="0" baseline="0" noProof="0" dirty="0" err="1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р</a:t>
            </a:r>
            <a:r>
              <a:rPr kumimoji="0" lang="ru-RU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  глины </a:t>
            </a:r>
            <a:r>
              <a:rPr lang="ru-RU" sz="1000" b="1" spc="-15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– 41232 </a:t>
            </a:r>
            <a:r>
              <a:rPr kumimoji="0" lang="ru-RU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тыс. м</a:t>
            </a:r>
            <a:r>
              <a:rPr kumimoji="0" lang="ru-RU" sz="1000" b="1" i="0" u="none" strike="noStrike" kern="1200" cap="none" spc="-15" normalizeH="0" baseline="3000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3</a:t>
            </a:r>
            <a:endParaRPr kumimoji="0" lang="ru-RU" sz="1000" b="1" i="0" u="none" strike="noStrike" kern="1200" cap="none" spc="-15" normalizeH="0" baseline="0" noProof="0" dirty="0">
              <a:ln>
                <a:noFill/>
              </a:ln>
              <a:solidFill>
                <a:srgbClr val="2B2F32"/>
              </a:solidFill>
              <a:effectLst/>
              <a:uLnTx/>
              <a:uFillTx/>
              <a:latin typeface="+mj-lt"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201" name="Прямоугольник 200">
            <a:extLst>
              <a:ext uri="{FF2B5EF4-FFF2-40B4-BE49-F238E27FC236}">
                <a16:creationId xmlns:a16="http://schemas.microsoft.com/office/drawing/2014/main" id="{F576A7AB-51FD-4CF7-B41A-2831A78CFC22}"/>
              </a:ext>
            </a:extLst>
          </p:cNvPr>
          <p:cNvSpPr/>
          <p:nvPr/>
        </p:nvSpPr>
        <p:spPr>
          <a:xfrm>
            <a:off x="3365500" y="5381625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02" name="Прямоугольник 201">
            <a:extLst>
              <a:ext uri="{FF2B5EF4-FFF2-40B4-BE49-F238E27FC236}">
                <a16:creationId xmlns:a16="http://schemas.microsoft.com/office/drawing/2014/main" id="{61A5A4D9-7AE6-4C4D-A9F0-7700859A530E}"/>
              </a:ext>
            </a:extLst>
          </p:cNvPr>
          <p:cNvSpPr/>
          <p:nvPr/>
        </p:nvSpPr>
        <p:spPr>
          <a:xfrm>
            <a:off x="3541596" y="5381502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03" name="Прямоугольник 202">
            <a:extLst>
              <a:ext uri="{FF2B5EF4-FFF2-40B4-BE49-F238E27FC236}">
                <a16:creationId xmlns:a16="http://schemas.microsoft.com/office/drawing/2014/main" id="{EF498A48-DE8B-4E5B-AEE1-E11865AC8012}"/>
              </a:ext>
            </a:extLst>
          </p:cNvPr>
          <p:cNvSpPr/>
          <p:nvPr/>
        </p:nvSpPr>
        <p:spPr>
          <a:xfrm>
            <a:off x="3717692" y="5381502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04" name="Прямоугольник 203">
            <a:extLst>
              <a:ext uri="{FF2B5EF4-FFF2-40B4-BE49-F238E27FC236}">
                <a16:creationId xmlns:a16="http://schemas.microsoft.com/office/drawing/2014/main" id="{C2D056F8-312E-4AD3-AFA4-BF60D67A9417}"/>
              </a:ext>
            </a:extLst>
          </p:cNvPr>
          <p:cNvSpPr/>
          <p:nvPr/>
        </p:nvSpPr>
        <p:spPr>
          <a:xfrm>
            <a:off x="3893788" y="5381379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05" name="Прямоугольник 204">
            <a:extLst>
              <a:ext uri="{FF2B5EF4-FFF2-40B4-BE49-F238E27FC236}">
                <a16:creationId xmlns:a16="http://schemas.microsoft.com/office/drawing/2014/main" id="{792B6609-9D43-4326-A956-20B37540ABD6}"/>
              </a:ext>
            </a:extLst>
          </p:cNvPr>
          <p:cNvSpPr/>
          <p:nvPr/>
        </p:nvSpPr>
        <p:spPr>
          <a:xfrm>
            <a:off x="4069884" y="5377967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06" name="Прямоугольник 205">
            <a:extLst>
              <a:ext uri="{FF2B5EF4-FFF2-40B4-BE49-F238E27FC236}">
                <a16:creationId xmlns:a16="http://schemas.microsoft.com/office/drawing/2014/main" id="{E025B332-2C25-454A-A1BA-2C8296DB60AC}"/>
              </a:ext>
            </a:extLst>
          </p:cNvPr>
          <p:cNvSpPr/>
          <p:nvPr/>
        </p:nvSpPr>
        <p:spPr>
          <a:xfrm>
            <a:off x="4245980" y="5377844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07" name="Прямоугольник 206">
            <a:extLst>
              <a:ext uri="{FF2B5EF4-FFF2-40B4-BE49-F238E27FC236}">
                <a16:creationId xmlns:a16="http://schemas.microsoft.com/office/drawing/2014/main" id="{266826AB-E6BB-42F6-8A61-09A7271843BF}"/>
              </a:ext>
            </a:extLst>
          </p:cNvPr>
          <p:cNvSpPr/>
          <p:nvPr/>
        </p:nvSpPr>
        <p:spPr>
          <a:xfrm>
            <a:off x="4422076" y="5377844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08" name="Прямоугольник 207">
            <a:extLst>
              <a:ext uri="{FF2B5EF4-FFF2-40B4-BE49-F238E27FC236}">
                <a16:creationId xmlns:a16="http://schemas.microsoft.com/office/drawing/2014/main" id="{41E99A0C-A74B-43A4-ACC2-D4FF300EB96E}"/>
              </a:ext>
            </a:extLst>
          </p:cNvPr>
          <p:cNvSpPr/>
          <p:nvPr/>
        </p:nvSpPr>
        <p:spPr>
          <a:xfrm>
            <a:off x="4598172" y="5377721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09" name="Прямоугольник 208">
            <a:extLst>
              <a:ext uri="{FF2B5EF4-FFF2-40B4-BE49-F238E27FC236}">
                <a16:creationId xmlns:a16="http://schemas.microsoft.com/office/drawing/2014/main" id="{87EBA279-A62F-48F8-9BFC-ECF44C0FE4E9}"/>
              </a:ext>
            </a:extLst>
          </p:cNvPr>
          <p:cNvSpPr/>
          <p:nvPr/>
        </p:nvSpPr>
        <p:spPr>
          <a:xfrm>
            <a:off x="4774268" y="5377721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13" name="Прямоугольник 212">
            <a:extLst>
              <a:ext uri="{FF2B5EF4-FFF2-40B4-BE49-F238E27FC236}">
                <a16:creationId xmlns:a16="http://schemas.microsoft.com/office/drawing/2014/main" id="{049CD722-4191-4BE4-BCBC-D6A3BD231B1D}"/>
              </a:ext>
            </a:extLst>
          </p:cNvPr>
          <p:cNvSpPr/>
          <p:nvPr/>
        </p:nvSpPr>
        <p:spPr>
          <a:xfrm>
            <a:off x="4950362" y="5377598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14" name="object 46"/>
          <p:cNvSpPr txBox="1"/>
          <p:nvPr/>
        </p:nvSpPr>
        <p:spPr>
          <a:xfrm>
            <a:off x="5231033" y="4981339"/>
            <a:ext cx="519206" cy="19236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50" b="1" i="0" u="none" strike="noStrike" kern="1200" cap="none" spc="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47,8 </a:t>
            </a:r>
            <a:r>
              <a:rPr kumimoji="0" sz="1150" b="1" i="0" u="none" strike="noStrike" kern="1200" cap="none" spc="-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%</a:t>
            </a:r>
            <a:endParaRPr kumimoji="0" sz="11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Montserrat ExtraBold"/>
            </a:endParaRPr>
          </a:p>
        </p:txBody>
      </p:sp>
      <p:sp>
        <p:nvSpPr>
          <p:cNvPr id="215" name="Прямоугольник 214">
            <a:extLst>
              <a:ext uri="{FF2B5EF4-FFF2-40B4-BE49-F238E27FC236}">
                <a16:creationId xmlns:a16="http://schemas.microsoft.com/office/drawing/2014/main" id="{F576A7AB-51FD-4CF7-B41A-2831A78CFC22}"/>
              </a:ext>
            </a:extLst>
          </p:cNvPr>
          <p:cNvSpPr/>
          <p:nvPr/>
        </p:nvSpPr>
        <p:spPr>
          <a:xfrm>
            <a:off x="3365500" y="4924425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16" name="Прямоугольник 215">
            <a:extLst>
              <a:ext uri="{FF2B5EF4-FFF2-40B4-BE49-F238E27FC236}">
                <a16:creationId xmlns:a16="http://schemas.microsoft.com/office/drawing/2014/main" id="{61A5A4D9-7AE6-4C4D-A9F0-7700859A530E}"/>
              </a:ext>
            </a:extLst>
          </p:cNvPr>
          <p:cNvSpPr/>
          <p:nvPr/>
        </p:nvSpPr>
        <p:spPr>
          <a:xfrm>
            <a:off x="3541596" y="4924302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17" name="Прямоугольник 216">
            <a:extLst>
              <a:ext uri="{FF2B5EF4-FFF2-40B4-BE49-F238E27FC236}">
                <a16:creationId xmlns:a16="http://schemas.microsoft.com/office/drawing/2014/main" id="{EF498A48-DE8B-4E5B-AEE1-E11865AC8012}"/>
              </a:ext>
            </a:extLst>
          </p:cNvPr>
          <p:cNvSpPr/>
          <p:nvPr/>
        </p:nvSpPr>
        <p:spPr>
          <a:xfrm>
            <a:off x="3717692" y="4924302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18" name="Прямоугольник 217">
            <a:extLst>
              <a:ext uri="{FF2B5EF4-FFF2-40B4-BE49-F238E27FC236}">
                <a16:creationId xmlns:a16="http://schemas.microsoft.com/office/drawing/2014/main" id="{C2D056F8-312E-4AD3-AFA4-BF60D67A9417}"/>
              </a:ext>
            </a:extLst>
          </p:cNvPr>
          <p:cNvSpPr/>
          <p:nvPr/>
        </p:nvSpPr>
        <p:spPr>
          <a:xfrm>
            <a:off x="3893788" y="4924179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19" name="Прямоугольник 218">
            <a:extLst>
              <a:ext uri="{FF2B5EF4-FFF2-40B4-BE49-F238E27FC236}">
                <a16:creationId xmlns:a16="http://schemas.microsoft.com/office/drawing/2014/main" id="{792B6609-9D43-4326-A956-20B37540ABD6}"/>
              </a:ext>
            </a:extLst>
          </p:cNvPr>
          <p:cNvSpPr/>
          <p:nvPr/>
        </p:nvSpPr>
        <p:spPr>
          <a:xfrm>
            <a:off x="4069884" y="4920767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20" name="Прямоугольник 219">
            <a:extLst>
              <a:ext uri="{FF2B5EF4-FFF2-40B4-BE49-F238E27FC236}">
                <a16:creationId xmlns:a16="http://schemas.microsoft.com/office/drawing/2014/main" id="{E025B332-2C25-454A-A1BA-2C8296DB60AC}"/>
              </a:ext>
            </a:extLst>
          </p:cNvPr>
          <p:cNvSpPr/>
          <p:nvPr/>
        </p:nvSpPr>
        <p:spPr>
          <a:xfrm>
            <a:off x="4245980" y="4920644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21" name="Прямоугольник 220">
            <a:extLst>
              <a:ext uri="{FF2B5EF4-FFF2-40B4-BE49-F238E27FC236}">
                <a16:creationId xmlns:a16="http://schemas.microsoft.com/office/drawing/2014/main" id="{266826AB-E6BB-42F6-8A61-09A7271843BF}"/>
              </a:ext>
            </a:extLst>
          </p:cNvPr>
          <p:cNvSpPr/>
          <p:nvPr/>
        </p:nvSpPr>
        <p:spPr>
          <a:xfrm>
            <a:off x="4422076" y="4920644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22" name="Прямоугольник 221">
            <a:extLst>
              <a:ext uri="{FF2B5EF4-FFF2-40B4-BE49-F238E27FC236}">
                <a16:creationId xmlns:a16="http://schemas.microsoft.com/office/drawing/2014/main" id="{41E99A0C-A74B-43A4-ACC2-D4FF300EB96E}"/>
              </a:ext>
            </a:extLst>
          </p:cNvPr>
          <p:cNvSpPr/>
          <p:nvPr/>
        </p:nvSpPr>
        <p:spPr>
          <a:xfrm>
            <a:off x="4598172" y="4920521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24" name="Прямоугольник 223">
            <a:extLst>
              <a:ext uri="{FF2B5EF4-FFF2-40B4-BE49-F238E27FC236}">
                <a16:creationId xmlns:a16="http://schemas.microsoft.com/office/drawing/2014/main" id="{87EBA279-A62F-48F8-9BFC-ECF44C0FE4E9}"/>
              </a:ext>
            </a:extLst>
          </p:cNvPr>
          <p:cNvSpPr/>
          <p:nvPr/>
        </p:nvSpPr>
        <p:spPr>
          <a:xfrm>
            <a:off x="4774268" y="4920521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26" name="Прямоугольник 225">
            <a:extLst>
              <a:ext uri="{FF2B5EF4-FFF2-40B4-BE49-F238E27FC236}">
                <a16:creationId xmlns:a16="http://schemas.microsoft.com/office/drawing/2014/main" id="{049CD722-4191-4BE4-BCBC-D6A3BD231B1D}"/>
              </a:ext>
            </a:extLst>
          </p:cNvPr>
          <p:cNvSpPr/>
          <p:nvPr/>
        </p:nvSpPr>
        <p:spPr>
          <a:xfrm>
            <a:off x="4950362" y="4920398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29" name="Прямоугольник 228"/>
          <p:cNvSpPr/>
          <p:nvPr/>
        </p:nvSpPr>
        <p:spPr>
          <a:xfrm>
            <a:off x="3365500" y="5229225"/>
            <a:ext cx="5346700" cy="153888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12700" marR="5080" lvl="0">
              <a:lnSpc>
                <a:spcPts val="1000"/>
              </a:lnSpc>
              <a:spcBef>
                <a:spcPts val="200"/>
              </a:spcBef>
              <a:defRPr/>
            </a:pPr>
            <a:r>
              <a:rPr kumimoji="0" lang="ru-RU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Сенокосы </a:t>
            </a:r>
            <a:r>
              <a:rPr lang="ru-RU" sz="1000" b="1" spc="-15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– 32,505</a:t>
            </a:r>
            <a:r>
              <a:rPr kumimoji="0" lang="ru-RU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тыс. </a:t>
            </a:r>
            <a:r>
              <a:rPr lang="ru-RU" sz="1000" b="1" spc="-15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га</a:t>
            </a:r>
            <a:endParaRPr kumimoji="0" lang="ru-RU" sz="1000" b="1" i="0" u="none" strike="noStrike" kern="1200" cap="none" spc="-15" normalizeH="0" baseline="0" noProof="0" dirty="0">
              <a:ln>
                <a:noFill/>
              </a:ln>
              <a:solidFill>
                <a:srgbClr val="2B2F32"/>
              </a:solidFill>
              <a:effectLst/>
              <a:uLnTx/>
              <a:uFillTx/>
              <a:latin typeface="+mj-lt"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234" name="Прямоугольник 233"/>
          <p:cNvSpPr/>
          <p:nvPr/>
        </p:nvSpPr>
        <p:spPr>
          <a:xfrm>
            <a:off x="3365500" y="4772025"/>
            <a:ext cx="5346700" cy="155684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12700" marR="5080" lvl="0">
              <a:lnSpc>
                <a:spcPts val="1000"/>
              </a:lnSpc>
              <a:spcBef>
                <a:spcPts val="200"/>
              </a:spcBef>
              <a:defRPr/>
            </a:pPr>
            <a:r>
              <a:rPr kumimoji="0" lang="ru-RU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Пастбища </a:t>
            </a:r>
            <a:r>
              <a:rPr lang="ru-RU" sz="1000" b="1" spc="-15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– 20,953 </a:t>
            </a:r>
            <a:r>
              <a:rPr kumimoji="0" lang="ru-RU" sz="10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тыс. </a:t>
            </a:r>
            <a:r>
              <a:rPr lang="ru-RU" sz="1000" b="1" spc="-15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га</a:t>
            </a:r>
            <a:endParaRPr kumimoji="0" lang="ru-RU" sz="1000" b="1" i="0" u="none" strike="noStrike" kern="1200" cap="none" spc="-15" normalizeH="0" baseline="0" noProof="0" dirty="0">
              <a:ln>
                <a:noFill/>
              </a:ln>
              <a:solidFill>
                <a:srgbClr val="2B2F32"/>
              </a:solidFill>
              <a:effectLst/>
              <a:uLnTx/>
              <a:uFillTx/>
              <a:latin typeface="+mj-lt"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243" name="object 46"/>
          <p:cNvSpPr txBox="1"/>
          <p:nvPr/>
        </p:nvSpPr>
        <p:spPr>
          <a:xfrm>
            <a:off x="5194300" y="5457825"/>
            <a:ext cx="519206" cy="19236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50" b="1" i="0" u="none" strike="noStrike" kern="1200" cap="none" spc="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38 </a:t>
            </a:r>
            <a:r>
              <a:rPr kumimoji="0" sz="1150" b="1" i="0" u="none" strike="noStrike" kern="1200" cap="none" spc="-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%</a:t>
            </a:r>
            <a:endParaRPr kumimoji="0" sz="11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Montserrat ExtraBold"/>
            </a:endParaRPr>
          </a:p>
        </p:txBody>
      </p:sp>
      <p:sp>
        <p:nvSpPr>
          <p:cNvPr id="252" name="Прямоугольник 251"/>
          <p:cNvSpPr/>
          <p:nvPr/>
        </p:nvSpPr>
        <p:spPr>
          <a:xfrm>
            <a:off x="546100" y="7210425"/>
            <a:ext cx="929640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*Детальная информация по составу полезных ископаемых на сайте Департамента </a:t>
            </a:r>
            <a:r>
              <a:rPr kumimoji="0" lang="ru-RU" sz="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недропользования</a:t>
            </a:r>
            <a:r>
              <a:rPr kumimoji="0" lang="ru-RU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и экологии Тюменской области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10"/>
              </a:rPr>
              <a:t>https://admtyumen.ru/ogv_ru/finance/fuel_energy/nedr.htm</a:t>
            </a:r>
            <a:endParaRPr kumimoji="0" lang="ru-RU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3" name="Прямоугольник 252"/>
          <p:cNvSpPr/>
          <p:nvPr/>
        </p:nvSpPr>
        <p:spPr>
          <a:xfrm>
            <a:off x="5727700" y="3324225"/>
            <a:ext cx="472440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lvl="0">
              <a:spcBef>
                <a:spcPts val="100"/>
              </a:spcBef>
              <a:defRPr/>
            </a:pPr>
            <a:r>
              <a:rPr lang="ru-RU" altLang="ru-RU" sz="900" b="1" dirty="0">
                <a:solidFill>
                  <a:srgbClr val="2B2F32"/>
                </a:solidFill>
                <a:ea typeface="Montserrat ExtraBold"/>
                <a:cs typeface="Montserrat ExtraBold"/>
              </a:rPr>
              <a:t>Сформированы  65 инвестиционных площадок  по направлениям:</a:t>
            </a:r>
          </a:p>
          <a:p>
            <a:pPr marL="12700">
              <a:spcBef>
                <a:spcPts val="100"/>
              </a:spcBef>
              <a:defRPr/>
            </a:pPr>
            <a:r>
              <a:rPr lang="ru-RU" altLang="ru-RU" sz="900" dirty="0">
                <a:solidFill>
                  <a:srgbClr val="2B2F32"/>
                </a:solidFill>
                <a:ea typeface="Montserrat ExtraBold"/>
                <a:cs typeface="Montserrat ExtraBold"/>
              </a:rPr>
              <a:t>Переработка сельскохозяйственной продукции, промышленное производство</a:t>
            </a:r>
          </a:p>
          <a:p>
            <a:pPr marL="12700">
              <a:spcBef>
                <a:spcPts val="100"/>
              </a:spcBef>
              <a:defRPr/>
            </a:pPr>
            <a:r>
              <a:rPr lang="ru-RU" altLang="ru-RU" sz="900" dirty="0">
                <a:solidFill>
                  <a:srgbClr val="2B2F32"/>
                </a:solidFill>
                <a:ea typeface="Montserrat ExtraBold"/>
                <a:cs typeface="Montserrat ExtraBold"/>
              </a:rPr>
              <a:t>Сельскохозяйственное производство, сельскохозяйственные угодья, строительство молочно-товарной фермы</a:t>
            </a:r>
          </a:p>
          <a:p>
            <a:pPr marL="12700" lvl="0">
              <a:spcBef>
                <a:spcPts val="100"/>
              </a:spcBef>
              <a:defRPr/>
            </a:pPr>
            <a:r>
              <a:rPr lang="ru-RU" altLang="ru-RU" sz="900" dirty="0">
                <a:solidFill>
                  <a:srgbClr val="2B2F32"/>
                </a:solidFill>
                <a:ea typeface="Montserrat ExtraBold"/>
                <a:cs typeface="Montserrat ExtraBold"/>
              </a:rPr>
              <a:t>Строительство торгового центра</a:t>
            </a:r>
          </a:p>
          <a:p>
            <a:pPr marL="12700" lvl="0">
              <a:spcBef>
                <a:spcPts val="100"/>
              </a:spcBef>
              <a:defRPr/>
            </a:pPr>
            <a:r>
              <a:rPr lang="ru-RU" altLang="ru-RU" sz="900" dirty="0">
                <a:solidFill>
                  <a:srgbClr val="2B2F32"/>
                </a:solidFill>
                <a:ea typeface="Montserrat ExtraBold"/>
                <a:cs typeface="Montserrat ExtraBold"/>
              </a:rPr>
              <a:t>Строительство </a:t>
            </a:r>
            <a:r>
              <a:rPr lang="ru-RU" altLang="ru-RU" sz="900" dirty="0" err="1">
                <a:solidFill>
                  <a:srgbClr val="2B2F32"/>
                </a:solidFill>
                <a:ea typeface="Montserrat ExtraBold"/>
                <a:cs typeface="Montserrat ExtraBold"/>
              </a:rPr>
              <a:t>автокемпинга</a:t>
            </a:r>
            <a:endParaRPr lang="ru-RU" altLang="ru-RU" sz="900" dirty="0">
              <a:solidFill>
                <a:srgbClr val="2B2F32"/>
              </a:solidFill>
              <a:ea typeface="Montserrat ExtraBold"/>
              <a:cs typeface="Montserrat ExtraBold"/>
            </a:endParaRPr>
          </a:p>
          <a:p>
            <a:pPr marL="12700" lvl="0">
              <a:spcBef>
                <a:spcPts val="100"/>
              </a:spcBef>
              <a:defRPr/>
            </a:pPr>
            <a:r>
              <a:rPr lang="ru-RU" altLang="ru-RU" sz="900" dirty="0">
                <a:solidFill>
                  <a:srgbClr val="2B2F32"/>
                </a:solidFill>
                <a:ea typeface="Montserrat ExtraBold"/>
                <a:cs typeface="Montserrat ExtraBold"/>
              </a:rPr>
              <a:t>Размещения объекта «Рыбацкий стан на берегу о. Волково»</a:t>
            </a:r>
          </a:p>
          <a:p>
            <a:pPr marL="12700">
              <a:spcBef>
                <a:spcPts val="100"/>
              </a:spcBef>
              <a:defRPr/>
            </a:pPr>
            <a:r>
              <a:rPr lang="ru-RU" altLang="ru-RU" sz="900" dirty="0">
                <a:solidFill>
                  <a:srgbClr val="2B2F32"/>
                </a:solidFill>
                <a:ea typeface="Montserrat ExtraBold"/>
                <a:cs typeface="Montserrat ExtraBold"/>
              </a:rPr>
              <a:t>Строительство туристического объекта «Палаточный городок»</a:t>
            </a:r>
          </a:p>
          <a:p>
            <a:pPr marL="12700">
              <a:spcBef>
                <a:spcPts val="100"/>
              </a:spcBef>
              <a:defRPr/>
            </a:pPr>
            <a:r>
              <a:rPr lang="ru-RU" altLang="ru-RU" sz="900" dirty="0">
                <a:solidFill>
                  <a:srgbClr val="2B2F32"/>
                </a:solidFill>
                <a:ea typeface="Montserrat ExtraBold"/>
                <a:cs typeface="Montserrat ExtraBold"/>
              </a:rPr>
              <a:t>Размещение объектов автомобильного транспорта, строительство АЗС</a:t>
            </a:r>
          </a:p>
          <a:p>
            <a:pPr marL="12700" lvl="0">
              <a:spcBef>
                <a:spcPts val="100"/>
              </a:spcBef>
              <a:defRPr/>
            </a:pPr>
            <a:r>
              <a:rPr lang="ru-RU" altLang="ru-RU" sz="900" dirty="0">
                <a:solidFill>
                  <a:srgbClr val="2B2F32"/>
                </a:solidFill>
                <a:ea typeface="Montserrat ExtraBold"/>
                <a:cs typeface="Montserrat ExtraBold"/>
              </a:rPr>
              <a:t>Общественно деловая  и коммунального, складского  использования</a:t>
            </a:r>
          </a:p>
          <a:p>
            <a:pPr marL="12700" lvl="0">
              <a:spcBef>
                <a:spcPts val="100"/>
              </a:spcBef>
              <a:defRPr/>
            </a:pPr>
            <a:r>
              <a:rPr lang="ru-RU" altLang="ru-RU" sz="900" dirty="0">
                <a:solidFill>
                  <a:srgbClr val="2B2F32"/>
                </a:solidFill>
                <a:ea typeface="Montserrat ExtraBold"/>
                <a:cs typeface="Montserrat ExtraBold"/>
              </a:rPr>
              <a:t>Инженерно-транспортной инфраструктуры и улично-дорожной сети</a:t>
            </a:r>
          </a:p>
          <a:p>
            <a:pPr marL="12700" lvl="0">
              <a:spcBef>
                <a:spcPts val="100"/>
              </a:spcBef>
              <a:defRPr/>
            </a:pPr>
            <a:r>
              <a:rPr lang="ru-RU" altLang="ru-RU" sz="900" dirty="0">
                <a:solidFill>
                  <a:srgbClr val="2B2F32"/>
                </a:solidFill>
                <a:ea typeface="Montserrat ExtraBold"/>
                <a:cs typeface="Montserrat ExtraBold"/>
              </a:rPr>
              <a:t>Многоэтажной жилой застройки</a:t>
            </a:r>
          </a:p>
          <a:p>
            <a:pPr marL="12700" algn="r">
              <a:spcBef>
                <a:spcPts val="100"/>
              </a:spcBef>
              <a:defRPr/>
            </a:pPr>
            <a:r>
              <a:rPr lang="ru-RU" altLang="ru-RU" sz="900" dirty="0">
                <a:solidFill>
                  <a:srgbClr val="2B2F32"/>
                </a:solidFill>
                <a:ea typeface="Montserrat ExtraBold"/>
                <a:cs typeface="Montserrat ExtraBold"/>
              </a:rPr>
              <a:t>Ритуального назначения                                                              *часть площадок в зоне затопления</a:t>
            </a:r>
          </a:p>
          <a:p>
            <a:pPr marL="12700" lvl="0">
              <a:spcBef>
                <a:spcPts val="100"/>
              </a:spcBef>
              <a:defRPr/>
            </a:pPr>
            <a:endParaRPr lang="ru-RU" altLang="ru-RU" sz="900" dirty="0">
              <a:solidFill>
                <a:srgbClr val="2B2F32"/>
              </a:solidFill>
              <a:ea typeface="Montserrat ExtraBold"/>
              <a:cs typeface="Montserrat ExtraBold"/>
            </a:endParaRPr>
          </a:p>
        </p:txBody>
      </p:sp>
      <p:sp>
        <p:nvSpPr>
          <p:cNvPr id="255" name="Прямоугольник 254"/>
          <p:cNvSpPr/>
          <p:nvPr/>
        </p:nvSpPr>
        <p:spPr>
          <a:xfrm>
            <a:off x="5880100" y="6600825"/>
            <a:ext cx="4114800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/>
            <a:r>
              <a:rPr lang="ru-RU" sz="900" dirty="0">
                <a:solidFill>
                  <a:srgbClr val="000000"/>
                </a:solidFill>
              </a:rPr>
              <a:t/>
            </a:r>
            <a:br>
              <a:rPr lang="ru-RU" sz="900" dirty="0">
                <a:solidFill>
                  <a:srgbClr val="000000"/>
                </a:solidFill>
              </a:rPr>
            </a:br>
            <a:endParaRPr lang="ru-RU" sz="1000" dirty="0">
              <a:solidFill>
                <a:srgbClr val="000000"/>
              </a:solidFill>
            </a:endParaRPr>
          </a:p>
        </p:txBody>
      </p:sp>
      <p:pic>
        <p:nvPicPr>
          <p:cNvPr id="256" name="Picture 2" descr="Игровые фишки вариант | Бесплатно значок">
            <a:extLst>
              <a:ext uri="{FF2B5EF4-FFF2-40B4-BE49-F238E27FC236}">
                <a16:creationId xmlns:a16="http://schemas.microsoft.com/office/drawing/2014/main" id="{54A41F7F-E95F-437B-943B-2EB860FD05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9100" y="6296025"/>
            <a:ext cx="351244" cy="351244"/>
          </a:xfrm>
          <a:prstGeom prst="rect">
            <a:avLst/>
          </a:prstGeom>
          <a:noFill/>
        </p:spPr>
      </p:pic>
      <p:sp>
        <p:nvSpPr>
          <p:cNvPr id="227" name="object 6"/>
          <p:cNvSpPr txBox="1"/>
          <p:nvPr/>
        </p:nvSpPr>
        <p:spPr>
          <a:xfrm>
            <a:off x="774700" y="2257425"/>
            <a:ext cx="2819400" cy="153888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12700" marR="5080" lvl="0">
              <a:lnSpc>
                <a:spcPts val="1000"/>
              </a:lnSpc>
              <a:spcBef>
                <a:spcPts val="200"/>
              </a:spcBef>
              <a:defRPr/>
            </a:pPr>
            <a:r>
              <a:rPr lang="ru-RU" sz="900" b="1" spc="-15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Г. Тобольск</a:t>
            </a:r>
            <a:r>
              <a:rPr kumimoji="0" sz="9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 </a:t>
            </a:r>
            <a:r>
              <a:rPr kumimoji="0" lang="ru-RU" sz="9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 </a:t>
            </a:r>
            <a:r>
              <a:rPr lang="ru-RU" sz="900" b="1" spc="-15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–  </a:t>
            </a:r>
            <a:r>
              <a:rPr lang="ru-RU" sz="900" b="1" spc="-15" dirty="0" smtClean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55,7</a:t>
            </a:r>
            <a:r>
              <a:rPr kumimoji="0" sz="900" b="1" i="0" u="none" strike="noStrike" kern="1200" cap="none" spc="-10" normalizeH="0" baseline="0" noProof="0" dirty="0" smtClean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 </a:t>
            </a:r>
            <a:r>
              <a:rPr kumimoji="0" sz="900" b="1" i="0" u="none" strike="noStrike" kern="1200" cap="none" spc="-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тыс.</a:t>
            </a:r>
            <a:r>
              <a:rPr kumimoji="0" sz="900" b="1" i="0" u="none" strike="noStrike" kern="1200" cap="none" spc="-3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 </a:t>
            </a:r>
            <a:r>
              <a:rPr kumimoji="0" sz="9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чел.</a:t>
            </a:r>
            <a:endParaRPr kumimoji="0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232" name="Прямоугольник 231">
            <a:extLst>
              <a:ext uri="{FF2B5EF4-FFF2-40B4-BE49-F238E27FC236}">
                <a16:creationId xmlns:a16="http://schemas.microsoft.com/office/drawing/2014/main" id="{BFA4EEB9-DD6A-4E38-AEB1-22E860010276}"/>
              </a:ext>
            </a:extLst>
          </p:cNvPr>
          <p:cNvSpPr/>
          <p:nvPr/>
        </p:nvSpPr>
        <p:spPr>
          <a:xfrm>
            <a:off x="3136900" y="2486025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54" name="Прямоугольник 253">
            <a:extLst>
              <a:ext uri="{FF2B5EF4-FFF2-40B4-BE49-F238E27FC236}">
                <a16:creationId xmlns:a16="http://schemas.microsoft.com/office/drawing/2014/main" id="{0E0870D3-8E5B-472F-A14C-417884AF05B8}"/>
              </a:ext>
            </a:extLst>
          </p:cNvPr>
          <p:cNvSpPr/>
          <p:nvPr/>
        </p:nvSpPr>
        <p:spPr>
          <a:xfrm>
            <a:off x="3312996" y="2485902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57" name="Прямоугольник 256">
            <a:extLst>
              <a:ext uri="{FF2B5EF4-FFF2-40B4-BE49-F238E27FC236}">
                <a16:creationId xmlns:a16="http://schemas.microsoft.com/office/drawing/2014/main" id="{298B2F58-F329-46A9-9745-D00054680833}"/>
              </a:ext>
            </a:extLst>
          </p:cNvPr>
          <p:cNvSpPr/>
          <p:nvPr/>
        </p:nvSpPr>
        <p:spPr>
          <a:xfrm>
            <a:off x="3489092" y="2485902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58" name="Прямоугольник 257">
            <a:extLst>
              <a:ext uri="{FF2B5EF4-FFF2-40B4-BE49-F238E27FC236}">
                <a16:creationId xmlns:a16="http://schemas.microsoft.com/office/drawing/2014/main" id="{48745E92-C320-4F06-A3B8-D3CB92D6868C}"/>
              </a:ext>
            </a:extLst>
          </p:cNvPr>
          <p:cNvSpPr/>
          <p:nvPr/>
        </p:nvSpPr>
        <p:spPr>
          <a:xfrm>
            <a:off x="3665188" y="2485779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59" name="Прямоугольник 258">
            <a:extLst>
              <a:ext uri="{FF2B5EF4-FFF2-40B4-BE49-F238E27FC236}">
                <a16:creationId xmlns:a16="http://schemas.microsoft.com/office/drawing/2014/main" id="{8CF48147-2116-4222-A3D7-A01DDBA03794}"/>
              </a:ext>
            </a:extLst>
          </p:cNvPr>
          <p:cNvSpPr/>
          <p:nvPr/>
        </p:nvSpPr>
        <p:spPr>
          <a:xfrm>
            <a:off x="3841284" y="2482367"/>
            <a:ext cx="130882" cy="305587"/>
          </a:xfrm>
          <a:prstGeom prst="rect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60" name="Прямоугольник 259">
            <a:extLst>
              <a:ext uri="{FF2B5EF4-FFF2-40B4-BE49-F238E27FC236}">
                <a16:creationId xmlns:a16="http://schemas.microsoft.com/office/drawing/2014/main" id="{FED6CD8A-2904-4F74-AADC-A2D763ECBF1E}"/>
              </a:ext>
            </a:extLst>
          </p:cNvPr>
          <p:cNvSpPr/>
          <p:nvPr/>
        </p:nvSpPr>
        <p:spPr>
          <a:xfrm>
            <a:off x="4017380" y="2482244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61" name="Прямоугольник 260">
            <a:extLst>
              <a:ext uri="{FF2B5EF4-FFF2-40B4-BE49-F238E27FC236}">
                <a16:creationId xmlns:a16="http://schemas.microsoft.com/office/drawing/2014/main" id="{384EE0E6-B783-4DA6-84CC-087811434E9B}"/>
              </a:ext>
            </a:extLst>
          </p:cNvPr>
          <p:cNvSpPr/>
          <p:nvPr/>
        </p:nvSpPr>
        <p:spPr>
          <a:xfrm>
            <a:off x="4193476" y="2482244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62" name="Прямоугольник 261">
            <a:extLst>
              <a:ext uri="{FF2B5EF4-FFF2-40B4-BE49-F238E27FC236}">
                <a16:creationId xmlns:a16="http://schemas.microsoft.com/office/drawing/2014/main" id="{CAFCB6FA-681B-424A-BA40-0310879298A5}"/>
              </a:ext>
            </a:extLst>
          </p:cNvPr>
          <p:cNvSpPr/>
          <p:nvPr/>
        </p:nvSpPr>
        <p:spPr>
          <a:xfrm>
            <a:off x="4369572" y="2482121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63" name="Прямоугольник 262">
            <a:extLst>
              <a:ext uri="{FF2B5EF4-FFF2-40B4-BE49-F238E27FC236}">
                <a16:creationId xmlns:a16="http://schemas.microsoft.com/office/drawing/2014/main" id="{DC41626C-DBF7-4550-ADD7-29D551FC893D}"/>
              </a:ext>
            </a:extLst>
          </p:cNvPr>
          <p:cNvSpPr/>
          <p:nvPr/>
        </p:nvSpPr>
        <p:spPr>
          <a:xfrm>
            <a:off x="4545668" y="2482121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64" name="Прямоугольник 263">
            <a:extLst>
              <a:ext uri="{FF2B5EF4-FFF2-40B4-BE49-F238E27FC236}">
                <a16:creationId xmlns:a16="http://schemas.microsoft.com/office/drawing/2014/main" id="{8CDD32FD-D52B-46F3-AADA-0B0A00215171}"/>
              </a:ext>
            </a:extLst>
          </p:cNvPr>
          <p:cNvSpPr/>
          <p:nvPr/>
        </p:nvSpPr>
        <p:spPr>
          <a:xfrm>
            <a:off x="4721762" y="2481998"/>
            <a:ext cx="130882" cy="305587"/>
          </a:xfrm>
          <a:prstGeom prst="rect">
            <a:avLst/>
          </a:prstGeom>
          <a:solidFill>
            <a:srgbClr val="C2C3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-250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65" name="object 7"/>
          <p:cNvSpPr txBox="1"/>
          <p:nvPr/>
        </p:nvSpPr>
        <p:spPr>
          <a:xfrm>
            <a:off x="4965700" y="2562225"/>
            <a:ext cx="614077" cy="19236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50" b="1" i="0" u="none" strike="noStrike" kern="1200" cap="none" spc="1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Montserrat ExtraBold"/>
              </a:rPr>
              <a:t>53 %</a:t>
            </a:r>
            <a:endParaRPr kumimoji="0" sz="11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Montserrat ExtraBold"/>
            </a:endParaRPr>
          </a:p>
        </p:txBody>
      </p:sp>
      <p:sp>
        <p:nvSpPr>
          <p:cNvPr id="266" name="object 6"/>
          <p:cNvSpPr txBox="1"/>
          <p:nvPr/>
        </p:nvSpPr>
        <p:spPr>
          <a:xfrm>
            <a:off x="3136900" y="2257425"/>
            <a:ext cx="2819400" cy="153888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12700" marR="5080" lvl="0">
              <a:lnSpc>
                <a:spcPts val="1000"/>
              </a:lnSpc>
              <a:spcBef>
                <a:spcPts val="200"/>
              </a:spcBef>
              <a:defRPr/>
            </a:pPr>
            <a:r>
              <a:rPr lang="ru-RU" sz="900" b="1" spc="-15" dirty="0" err="1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Тобольский</a:t>
            </a:r>
            <a:r>
              <a:rPr lang="ru-RU" sz="900" b="1" spc="-15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 район</a:t>
            </a:r>
            <a:r>
              <a:rPr kumimoji="0" sz="9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 </a:t>
            </a:r>
            <a:r>
              <a:rPr kumimoji="0" lang="ru-RU" sz="9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 </a:t>
            </a:r>
            <a:r>
              <a:rPr lang="ru-RU" sz="900" b="1" spc="-15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–  10,7</a:t>
            </a:r>
            <a:r>
              <a:rPr kumimoji="0" sz="900" b="1" i="0" u="none" strike="noStrike" kern="1200" cap="none" spc="-1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 </a:t>
            </a:r>
            <a:r>
              <a:rPr kumimoji="0" sz="900" b="1" i="0" u="none" strike="noStrike" kern="1200" cap="none" spc="-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тыс.</a:t>
            </a:r>
            <a:r>
              <a:rPr kumimoji="0" sz="900" b="1" i="0" u="none" strike="noStrike" kern="1200" cap="none" spc="-3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 </a:t>
            </a:r>
            <a:r>
              <a:rPr kumimoji="0" sz="900" b="1" i="0" u="none" strike="noStrike" kern="1200" cap="none" spc="-1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чел.</a:t>
            </a:r>
            <a:endParaRPr kumimoji="0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267" name="Прямоугольник 266"/>
          <p:cNvSpPr/>
          <p:nvPr/>
        </p:nvSpPr>
        <p:spPr>
          <a:xfrm>
            <a:off x="5956300" y="5381625"/>
            <a:ext cx="4737100" cy="17697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/>
            <a:r>
              <a:rPr lang="ru-RU" sz="900" b="1" dirty="0"/>
              <a:t>Тобольск, с единственным в Сибири каменным Кремлем, является  ТРЕТЬЕЙ ДУХОВНОЙ </a:t>
            </a:r>
            <a:r>
              <a:rPr lang="ru-RU" sz="900" b="1"/>
              <a:t>СТОЛИЦЕЙ РОССИИ.</a:t>
            </a:r>
            <a:endParaRPr lang="ru-RU" sz="900" b="1" dirty="0"/>
          </a:p>
          <a:p>
            <a:pPr fontAlgn="ctr"/>
            <a:r>
              <a:rPr lang="ru-RU" sz="900" dirty="0"/>
              <a:t>Уникальный культурно-историческим потенциал и развитая туристическая инфраструктура. </a:t>
            </a:r>
            <a:r>
              <a:rPr lang="ru-RU" sz="900" dirty="0">
                <a:solidFill>
                  <a:srgbClr val="000000"/>
                </a:solidFill>
              </a:rPr>
              <a:t>Комплекс памятников архитектуры "Монастырь </a:t>
            </a:r>
            <a:r>
              <a:rPr lang="ru-RU" sz="900" dirty="0" err="1">
                <a:solidFill>
                  <a:srgbClr val="000000"/>
                </a:solidFill>
              </a:rPr>
              <a:t>Абалакский</a:t>
            </a:r>
            <a:r>
              <a:rPr lang="ru-RU" sz="900" dirty="0">
                <a:solidFill>
                  <a:srgbClr val="000000"/>
                </a:solidFill>
              </a:rPr>
              <a:t>".</a:t>
            </a:r>
            <a:br>
              <a:rPr lang="ru-RU" sz="900" dirty="0">
                <a:solidFill>
                  <a:srgbClr val="000000"/>
                </a:solidFill>
              </a:rPr>
            </a:br>
            <a:r>
              <a:rPr lang="ru-RU" sz="900" dirty="0">
                <a:solidFill>
                  <a:srgbClr val="000000"/>
                </a:solidFill>
              </a:rPr>
              <a:t>Транзит по автомобильной и железной дороге, связывающим ХМАО и ЯНАО с Тюменью.</a:t>
            </a:r>
          </a:p>
          <a:p>
            <a:pPr fontAlgn="ctr"/>
            <a:r>
              <a:rPr lang="ru-RU" sz="900" dirty="0">
                <a:solidFill>
                  <a:srgbClr val="000000"/>
                </a:solidFill>
              </a:rPr>
              <a:t>Большая часть акваторий Иртыша - места нереста ценных сиговых и карповых пород рыбы.</a:t>
            </a:r>
          </a:p>
          <a:p>
            <a:pPr fontAlgn="ctr"/>
            <a:r>
              <a:rPr lang="ru-RU" sz="900" dirty="0">
                <a:solidFill>
                  <a:srgbClr val="000000"/>
                </a:solidFill>
              </a:rPr>
              <a:t>Активное использование водных магистралей (Иртыш, Тобол) в направлениях Омск, Тюмень, Салехард. Крупный промышленный узел. Ведущее предприятие ООО «</a:t>
            </a:r>
            <a:r>
              <a:rPr lang="ru-RU" sz="900" dirty="0" err="1">
                <a:solidFill>
                  <a:srgbClr val="000000"/>
                </a:solidFill>
              </a:rPr>
              <a:t>ЗапСибНефтехим</a:t>
            </a:r>
            <a:r>
              <a:rPr lang="ru-RU" sz="900" dirty="0">
                <a:solidFill>
                  <a:srgbClr val="000000"/>
                </a:solidFill>
              </a:rPr>
              <a:t>» -</a:t>
            </a:r>
            <a:r>
              <a:rPr lang="ru-RU" sz="900" dirty="0"/>
              <a:t> крупнейшая интегрированная </a:t>
            </a:r>
            <a:r>
              <a:rPr lang="ru-RU" sz="900" dirty="0" err="1"/>
              <a:t>нефтегазохимическая</a:t>
            </a:r>
            <a:r>
              <a:rPr lang="ru-RU" sz="900" dirty="0"/>
              <a:t> компания России и одна из наиболее динамично развивающихся компаний глобальной нефтегазохимии. </a:t>
            </a:r>
            <a:r>
              <a:rPr lang="ru-RU" sz="900" dirty="0">
                <a:solidFill>
                  <a:srgbClr val="000000"/>
                </a:solidFill>
              </a:rPr>
              <a:t>На севере района добыча нефти </a:t>
            </a:r>
            <a:r>
              <a:rPr lang="ru-RU" sz="900" dirty="0" err="1">
                <a:solidFill>
                  <a:srgbClr val="000000"/>
                </a:solidFill>
              </a:rPr>
              <a:t>Уватской</a:t>
            </a:r>
            <a:r>
              <a:rPr lang="ru-RU" sz="900" dirty="0">
                <a:solidFill>
                  <a:srgbClr val="000000"/>
                </a:solidFill>
              </a:rPr>
              <a:t> группы месторождений</a:t>
            </a:r>
            <a:r>
              <a:rPr lang="ru-RU" sz="1000" dirty="0">
                <a:solidFill>
                  <a:srgbClr val="000000"/>
                </a:solidFill>
              </a:rPr>
              <a:t>.</a:t>
            </a:r>
          </a:p>
          <a:p>
            <a:pPr fontAlgn="ctr"/>
            <a:endParaRPr lang="ru-RU" sz="900" dirty="0">
              <a:solidFill>
                <a:srgbClr val="000000"/>
              </a:solidFill>
            </a:endParaRPr>
          </a:p>
        </p:txBody>
      </p:sp>
      <p:sp>
        <p:nvSpPr>
          <p:cNvPr id="268" name="Номер слайда 5">
            <a:extLst>
              <a:ext uri="{FF2B5EF4-FFF2-40B4-BE49-F238E27FC236}">
                <a16:creationId xmlns:a16="http://schemas.microsoft.com/office/drawing/2014/main" id="{F6C6F16D-0474-4A0F-935D-48784AE7481F}"/>
              </a:ext>
            </a:extLst>
          </p:cNvPr>
          <p:cNvSpPr txBox="1">
            <a:spLocks/>
          </p:cNvSpPr>
          <p:nvPr/>
        </p:nvSpPr>
        <p:spPr>
          <a:xfrm>
            <a:off x="10071101" y="7161321"/>
            <a:ext cx="440016" cy="201504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chemeClr val="bg1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13</a:t>
            </a:fld>
            <a:endParaRPr lang="ru-RU" sz="1000" b="1" dirty="0">
              <a:solidFill>
                <a:schemeClr val="bg1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95D5D220-7D1A-46C3-AB1D-C0FF28CF3490}"/>
              </a:ext>
            </a:extLst>
          </p:cNvPr>
          <p:cNvSpPr/>
          <p:nvPr/>
        </p:nvSpPr>
        <p:spPr>
          <a:xfrm>
            <a:off x="0" y="-1"/>
            <a:ext cx="10693400" cy="648000"/>
          </a:xfrm>
          <a:prstGeom prst="rect">
            <a:avLst/>
          </a:prstGeom>
          <a:solidFill>
            <a:srgbClr val="2B2F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bject 7">
            <a:extLst>
              <a:ext uri="{FF2B5EF4-FFF2-40B4-BE49-F238E27FC236}">
                <a16:creationId xmlns:a16="http://schemas.microsoft.com/office/drawing/2014/main" id="{932AEC09-C18E-4670-A423-0B9016A98EC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43656" y="160680"/>
            <a:ext cx="10922844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j-ea"/>
              </a:rPr>
              <a:t>СПЕЦИАЛИЗАЦИЯ г. ТОБОЛЬСКА И ТРЕНДЫ РАЗВИТИЯ</a:t>
            </a:r>
            <a:endParaRPr kumimoji="0" lang="ru-RU" sz="2000" b="1" i="0" u="none" strike="noStrike" kern="0" cap="none" spc="-5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j-ea"/>
            </a:endParaRPr>
          </a:p>
        </p:txBody>
      </p:sp>
      <p:sp>
        <p:nvSpPr>
          <p:cNvPr id="12" name="object 8">
            <a:extLst>
              <a:ext uri="{FF2B5EF4-FFF2-40B4-BE49-F238E27FC236}">
                <a16:creationId xmlns:a16="http://schemas.microsoft.com/office/drawing/2014/main" id="{053BCB22-151A-43C2-A67E-64248225F5F3}"/>
              </a:ext>
            </a:extLst>
          </p:cNvPr>
          <p:cNvSpPr/>
          <p:nvPr/>
        </p:nvSpPr>
        <p:spPr>
          <a:xfrm>
            <a:off x="9882410" y="6636854"/>
            <a:ext cx="809625" cy="923290"/>
          </a:xfrm>
          <a:custGeom>
            <a:avLst/>
            <a:gdLst/>
            <a:ahLst/>
            <a:cxnLst/>
            <a:rect l="l" t="t" r="r" b="b"/>
            <a:pathLst>
              <a:path w="809625" h="923290">
                <a:moveTo>
                  <a:pt x="809586" y="0"/>
                </a:moveTo>
                <a:lnTo>
                  <a:pt x="0" y="923150"/>
                </a:lnTo>
                <a:lnTo>
                  <a:pt x="809586" y="923150"/>
                </a:lnTo>
                <a:lnTo>
                  <a:pt x="809586" y="0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object 51">
            <a:extLst>
              <a:ext uri="{FF2B5EF4-FFF2-40B4-BE49-F238E27FC236}">
                <a16:creationId xmlns:a16="http://schemas.microsoft.com/office/drawing/2014/main" id="{5D025B84-4BF9-4BBD-87F6-B16A54213A56}"/>
              </a:ext>
            </a:extLst>
          </p:cNvPr>
          <p:cNvSpPr txBox="1"/>
          <p:nvPr/>
        </p:nvSpPr>
        <p:spPr>
          <a:xfrm>
            <a:off x="8470900" y="0"/>
            <a:ext cx="17307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10" normalizeH="0" baseline="0" noProof="0" dirty="0">
                <a:ln>
                  <a:noFill/>
                </a:ln>
                <a:solidFill>
                  <a:srgbClr val="FFDE1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*</a:t>
            </a:r>
            <a:endParaRPr kumimoji="0" sz="1400" b="1" i="0" u="none" strike="noStrike" kern="1200" cap="none" spc="10" normalizeH="0" baseline="0" noProof="0" dirty="0">
              <a:ln>
                <a:noFill/>
              </a:ln>
              <a:solidFill>
                <a:srgbClr val="FFDE16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bject 51">
            <a:extLst>
              <a:ext uri="{FF2B5EF4-FFF2-40B4-BE49-F238E27FC236}">
                <a16:creationId xmlns:a16="http://schemas.microsoft.com/office/drawing/2014/main" id="{69009E33-8205-4FBF-8321-327338E28F01}"/>
              </a:ext>
            </a:extLst>
          </p:cNvPr>
          <p:cNvSpPr txBox="1"/>
          <p:nvPr/>
        </p:nvSpPr>
        <p:spPr>
          <a:xfrm>
            <a:off x="407519" y="7131104"/>
            <a:ext cx="173070" cy="21800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10" normalizeH="0" baseline="-25000" noProof="0" dirty="0">
                <a:ln>
                  <a:noFill/>
                </a:ln>
                <a:solidFill>
                  <a:srgbClr val="FFDE1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*</a:t>
            </a:r>
            <a:endParaRPr kumimoji="0" sz="2000" b="1" i="0" u="none" strike="noStrike" kern="1200" cap="none" spc="10" normalizeH="0" baseline="-25000" noProof="0" dirty="0">
              <a:ln>
                <a:noFill/>
              </a:ln>
              <a:solidFill>
                <a:srgbClr val="FFDE16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6E7A82D-A304-499F-94FD-D62A663EEAF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7572" y="1175436"/>
            <a:ext cx="9922514" cy="5651005"/>
          </a:xfrm>
          <a:prstGeom prst="rect">
            <a:avLst/>
          </a:prstGeom>
        </p:spPr>
      </p:pic>
      <p:sp>
        <p:nvSpPr>
          <p:cNvPr id="16" name="object 51">
            <a:extLst>
              <a:ext uri="{FF2B5EF4-FFF2-40B4-BE49-F238E27FC236}">
                <a16:creationId xmlns:a16="http://schemas.microsoft.com/office/drawing/2014/main" id="{008C8A65-68C1-49C6-9C8B-53942B81DABD}"/>
              </a:ext>
            </a:extLst>
          </p:cNvPr>
          <p:cNvSpPr txBox="1"/>
          <p:nvPr/>
        </p:nvSpPr>
        <p:spPr>
          <a:xfrm>
            <a:off x="6184900" y="1876425"/>
            <a:ext cx="3697510" cy="8713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ts val="11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spc="10" dirty="0">
                <a:solidFill>
                  <a:srgbClr val="414042"/>
                </a:solidFill>
                <a:latin typeface="Calibri"/>
                <a:cs typeface="DIN Pro Medium" panose="020B0604020101020102" pitchFamily="34" charset="0"/>
              </a:rPr>
              <a:t>График показывает, во сколько раз доля соответствующего направления в экономике МО больше, чем доля данного направления в экономике области; показывает специализацию </a:t>
            </a:r>
            <a:r>
              <a:rPr kumimoji="0" lang="ru-RU" sz="1400" b="0" i="0" u="none" strike="noStrike" kern="1200" cap="none" spc="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/>
                <a:ea typeface="+mn-ea"/>
                <a:cs typeface="DIN Pro Medium" panose="020B0604020101020102" pitchFamily="34" charset="0"/>
              </a:rPr>
              <a:t>местного бизнеса относительно экономики региона.</a:t>
            </a:r>
            <a:endParaRPr kumimoji="0" sz="1400" b="0" i="0" u="none" strike="noStrike" kern="1200" cap="none" spc="10" normalizeH="0" baseline="0" noProof="0" dirty="0">
              <a:ln>
                <a:noFill/>
              </a:ln>
              <a:solidFill>
                <a:srgbClr val="414042"/>
              </a:solidFill>
              <a:effectLst/>
              <a:uLnTx/>
              <a:uFillTx/>
              <a:latin typeface="Calibri"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2" name="object 286">
            <a:extLst>
              <a:ext uri="{FF2B5EF4-FFF2-40B4-BE49-F238E27FC236}">
                <a16:creationId xmlns:a16="http://schemas.microsoft.com/office/drawing/2014/main" id="{342490EC-9CE1-4FD1-A3C7-6F6396060318}"/>
              </a:ext>
            </a:extLst>
          </p:cNvPr>
          <p:cNvSpPr txBox="1"/>
          <p:nvPr/>
        </p:nvSpPr>
        <p:spPr>
          <a:xfrm>
            <a:off x="1943006" y="1183526"/>
            <a:ext cx="6807387" cy="443713"/>
          </a:xfrm>
          <a:prstGeom prst="rect">
            <a:avLst/>
          </a:prstGeom>
        </p:spPr>
        <p:txBody>
          <a:bodyPr vert="horz" wrap="square" lIns="0" tIns="12702" rIns="0" bIns="0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1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DIN Pro Medium" panose="020B0604020101020102" pitchFamily="34" charset="0"/>
              </a:rPr>
              <a:t>Уровень локализации видов экономической деятельности МО относительно региона, без учета нефтехимической отрасли</a:t>
            </a:r>
            <a:endParaRPr kumimoji="0" sz="1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B7732D8C-F618-450F-8AA3-7C3E5C1E2095}"/>
              </a:ext>
            </a:extLst>
          </p:cNvPr>
          <p:cNvSpPr txBox="1">
            <a:spLocks/>
          </p:cNvSpPr>
          <p:nvPr/>
        </p:nvSpPr>
        <p:spPr>
          <a:xfrm>
            <a:off x="10071101" y="7161321"/>
            <a:ext cx="440016" cy="201504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chemeClr val="bg1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14</a:t>
            </a:fld>
            <a:endParaRPr lang="ru-RU" sz="1000" b="1" dirty="0">
              <a:solidFill>
                <a:schemeClr val="bg1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0202027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8">
            <a:extLst>
              <a:ext uri="{FF2B5EF4-FFF2-40B4-BE49-F238E27FC236}">
                <a16:creationId xmlns:a16="http://schemas.microsoft.com/office/drawing/2014/main" id="{819F389F-76F7-42EE-A446-0CAD8993FCD7}"/>
              </a:ext>
            </a:extLst>
          </p:cNvPr>
          <p:cNvSpPr/>
          <p:nvPr/>
        </p:nvSpPr>
        <p:spPr>
          <a:xfrm>
            <a:off x="9882410" y="6636854"/>
            <a:ext cx="809625" cy="923290"/>
          </a:xfrm>
          <a:custGeom>
            <a:avLst/>
            <a:gdLst/>
            <a:ahLst/>
            <a:cxnLst/>
            <a:rect l="l" t="t" r="r" b="b"/>
            <a:pathLst>
              <a:path w="809625" h="923290">
                <a:moveTo>
                  <a:pt x="809586" y="0"/>
                </a:moveTo>
                <a:lnTo>
                  <a:pt x="0" y="923150"/>
                </a:lnTo>
                <a:lnTo>
                  <a:pt x="809586" y="923150"/>
                </a:lnTo>
                <a:lnTo>
                  <a:pt x="809586" y="0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6209" y="147558"/>
            <a:ext cx="9880981" cy="307777"/>
          </a:xfrm>
        </p:spPr>
        <p:txBody>
          <a:bodyPr/>
          <a:lstStyle/>
          <a:p>
            <a:endParaRPr lang="ru-RU">
              <a:latin typeface="+mj-lt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6529174"/>
              </p:ext>
            </p:extLst>
          </p:nvPr>
        </p:nvGraphicFramePr>
        <p:xfrm>
          <a:off x="331529" y="899257"/>
          <a:ext cx="7505218" cy="496413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759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9161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3769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34841">
                <a:tc>
                  <a:txBody>
                    <a:bodyPr/>
                    <a:lstStyle/>
                    <a:p>
                      <a:pPr marL="88900" marR="118110" lvl="0" indent="-3175" algn="ctr" defTabSz="91440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spc="-25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2287" marR="2287" marT="2287" marB="0" anchor="ctr">
                    <a:solidFill>
                      <a:srgbClr val="2B2F32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1200"/>
                        </a:lnSpc>
                      </a:pPr>
                      <a:r>
                        <a:rPr lang="ru-RU" sz="1000" b="1" spc="-25" dirty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Montserrat SemiBold"/>
                        </a:rPr>
                        <a:t>Изменение</a:t>
                      </a:r>
                    </a:p>
                    <a:p>
                      <a:pPr marL="88900" marR="118110" indent="-3175" algn="ctr" fontAlgn="t">
                        <a:lnSpc>
                          <a:spcPts val="1200"/>
                        </a:lnSpc>
                      </a:pPr>
                      <a:r>
                        <a:rPr lang="ru-RU" sz="1000" b="1" spc="-25" dirty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Montserrat SemiBold"/>
                        </a:rPr>
                        <a:t>объемов</a:t>
                      </a:r>
                      <a:r>
                        <a:rPr lang="ru-RU" sz="1000" b="1" spc="-25" baseline="0" dirty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Montserrat SemiBold"/>
                        </a:rPr>
                        <a:t> </a:t>
                      </a:r>
                      <a:r>
                        <a:rPr lang="ru-RU" sz="1000" b="1" spc="-25" dirty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Montserrat SemiBold"/>
                        </a:rPr>
                        <a:t>в перспективе 2025 года  (интервью)</a:t>
                      </a:r>
                    </a:p>
                  </a:txBody>
                  <a:tcPr marL="2287" marR="2287" marT="2287" marB="0" anchor="ctr">
                    <a:solidFill>
                      <a:srgbClr val="2B2F32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1200"/>
                        </a:lnSpc>
                      </a:pPr>
                      <a:r>
                        <a:rPr lang="ru-RU" sz="1000" b="1" spc="-25" dirty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Montserrat SemiBold"/>
                        </a:rPr>
                        <a:t>Углубление</a:t>
                      </a:r>
                    </a:p>
                    <a:p>
                      <a:pPr marL="88900" marR="118110" indent="-3175" algn="ctr" fontAlgn="t">
                        <a:lnSpc>
                          <a:spcPts val="1200"/>
                        </a:lnSpc>
                      </a:pPr>
                      <a:r>
                        <a:rPr lang="ru-RU" sz="1000" b="1" spc="-25" dirty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Montserrat SemiBold"/>
                        </a:rPr>
                        <a:t>ассортимента (анкетирование и интервью)</a:t>
                      </a:r>
                    </a:p>
                  </a:txBody>
                  <a:tcPr marL="2287" marR="2287" marT="2287" marB="0" anchor="ctr">
                    <a:solidFill>
                      <a:srgbClr val="2B2F3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434">
                <a:tc>
                  <a:txBody>
                    <a:bodyPr/>
                    <a:lstStyle/>
                    <a:p>
                      <a:pPr marL="72000" marR="118110" indent="-3175" algn="l" fontAlgn="t">
                        <a:lnSpc>
                          <a:spcPts val="11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Строительство кораблей, судов, плавучих конструкций</a:t>
                      </a:r>
                    </a:p>
                  </a:txBody>
                  <a:tcPr marL="2287" marR="2287" marT="2287" marB="0" anchor="ctr">
                    <a:solidFill>
                      <a:srgbClr val="FFE600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lvl="0" indent="-3175" algn="ctr" defTabSz="91440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Рост</a:t>
                      </a:r>
                    </a:p>
                  </a:txBody>
                  <a:tcPr marL="2287" marR="2287" marT="2287" marB="0" anchor="ctr">
                    <a:solidFill>
                      <a:srgbClr val="FFE600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9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Развитие</a:t>
                      </a:r>
                      <a:r>
                        <a:rPr lang="ru-RU" sz="1000" b="1" spc="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 ассортимента</a:t>
                      </a:r>
                      <a:endParaRPr lang="ru-RU" sz="1000" b="1" spc="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DIN Pro Medium" panose="020B0604020101020102" pitchFamily="34" charset="0"/>
                      </a:endParaRPr>
                    </a:p>
                  </a:txBody>
                  <a:tcPr marL="2287" marR="2287" marT="2287" marB="0" anchor="ctr">
                    <a:solidFill>
                      <a:srgbClr val="FFE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434">
                <a:tc>
                  <a:txBody>
                    <a:bodyPr/>
                    <a:lstStyle/>
                    <a:p>
                      <a:pPr marL="72000" marR="118110" indent="-3175" algn="l" fontAlgn="t">
                        <a:lnSpc>
                          <a:spcPts val="11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Деятельность грузового/пассажирского транспорта</a:t>
                      </a:r>
                    </a:p>
                  </a:txBody>
                  <a:tcPr marL="2287" marR="2287" marT="2287" marB="0" anchor="ctr">
                    <a:solidFill>
                      <a:srgbClr val="FFE600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lvl="0" indent="-3175" algn="ctr" defTabSz="91440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Рост</a:t>
                      </a:r>
                    </a:p>
                  </a:txBody>
                  <a:tcPr marL="2287" marR="2287" marT="2287" marB="0" anchor="ctr">
                    <a:solidFill>
                      <a:srgbClr val="FFE600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9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Развитие ассортимента</a:t>
                      </a:r>
                    </a:p>
                  </a:txBody>
                  <a:tcPr marL="2287" marR="2287" marT="2287" marB="0" anchor="ctr">
                    <a:solidFill>
                      <a:srgbClr val="FFE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8434">
                <a:tc>
                  <a:txBody>
                    <a:bodyPr/>
                    <a:lstStyle/>
                    <a:p>
                      <a:pPr marL="72000" marR="118110" indent="-3175" algn="l" fontAlgn="t">
                        <a:lnSpc>
                          <a:spcPts val="11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Управляющие компании, уборка, обслуживание</a:t>
                      </a:r>
                    </a:p>
                  </a:txBody>
                  <a:tcPr marL="2287" marR="2287" marT="2287" marB="0" anchor="ctr">
                    <a:solidFill>
                      <a:srgbClr val="FFE600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9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Сохранение объемов</a:t>
                      </a:r>
                    </a:p>
                  </a:txBody>
                  <a:tcPr marL="2287" marR="2287" marT="2287" marB="0" anchor="ctr">
                    <a:solidFill>
                      <a:srgbClr val="C2C3C3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9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Сохранение ассортимента</a:t>
                      </a:r>
                    </a:p>
                  </a:txBody>
                  <a:tcPr marL="2287" marR="2287" marT="2287" marB="0" anchor="ctr">
                    <a:solidFill>
                      <a:srgbClr val="C2C3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5309">
                <a:tc>
                  <a:txBody>
                    <a:bodyPr/>
                    <a:lstStyle/>
                    <a:p>
                      <a:pPr marL="72000" marR="118110" indent="-3175" algn="l" fontAlgn="t">
                        <a:lnSpc>
                          <a:spcPts val="11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Деятельность гостиниц и прочих мест для временного проживания</a:t>
                      </a:r>
                    </a:p>
                  </a:txBody>
                  <a:tcPr marL="2287" marR="2287" marT="2287" marB="0" anchor="ctr">
                    <a:solidFill>
                      <a:srgbClr val="FFE600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9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Умеренный рост</a:t>
                      </a:r>
                    </a:p>
                  </a:txBody>
                  <a:tcPr marL="2287" marR="2287" marT="2287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9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Сохранение ассортимента</a:t>
                      </a:r>
                    </a:p>
                  </a:txBody>
                  <a:tcPr marL="2287" marR="2287" marT="2287" marB="0" anchor="ctr">
                    <a:solidFill>
                      <a:srgbClr val="C2C3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5309">
                <a:tc>
                  <a:txBody>
                    <a:bodyPr/>
                    <a:lstStyle/>
                    <a:p>
                      <a:pPr marL="72000" marR="118110" indent="-3175" algn="l" fontAlgn="t">
                        <a:lnSpc>
                          <a:spcPts val="11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Производство продуктов питания</a:t>
                      </a:r>
                    </a:p>
                  </a:txBody>
                  <a:tcPr marL="2287" marR="2287" marT="2287" marB="0" anchor="ctr">
                    <a:solidFill>
                      <a:srgbClr val="FFE600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9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Сохранение объемов</a:t>
                      </a:r>
                    </a:p>
                  </a:txBody>
                  <a:tcPr marL="2287" marR="2287" marT="2287" marB="0" anchor="ctr">
                    <a:solidFill>
                      <a:srgbClr val="C2C3C3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9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Расширение ассортимента</a:t>
                      </a:r>
                    </a:p>
                  </a:txBody>
                  <a:tcPr marL="2287" marR="2287" marT="2287" marB="0" anchor="ctr">
                    <a:solidFill>
                      <a:srgbClr val="FFE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6380">
                <a:tc>
                  <a:txBody>
                    <a:bodyPr/>
                    <a:lstStyle/>
                    <a:p>
                      <a:pPr marL="72000" marR="118110" indent="-3175" algn="l" fontAlgn="t">
                        <a:lnSpc>
                          <a:spcPts val="11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Деятельность ЧОП</a:t>
                      </a:r>
                    </a:p>
                  </a:txBody>
                  <a:tcPr marL="2287" marR="2287" marT="2287" marB="0" anchor="ctr">
                    <a:solidFill>
                      <a:srgbClr val="FFE600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9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Сохранение</a:t>
                      </a:r>
                      <a:r>
                        <a:rPr lang="ru-RU" sz="1000" b="1" spc="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 объемов</a:t>
                      </a:r>
                      <a:endParaRPr lang="ru-RU" sz="1000" b="1" spc="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DIN Pro Medium" panose="020B0604020101020102" pitchFamily="34" charset="0"/>
                      </a:endParaRPr>
                    </a:p>
                  </a:txBody>
                  <a:tcPr marL="2287" marR="2287" marT="2287" marB="0" anchor="ctr">
                    <a:solidFill>
                      <a:srgbClr val="C2C3C3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9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Сохранение ассортимента</a:t>
                      </a:r>
                    </a:p>
                  </a:txBody>
                  <a:tcPr marL="2287" marR="2287" marT="2287" marB="0" anchor="ctr">
                    <a:solidFill>
                      <a:srgbClr val="C2C3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3617">
                <a:tc>
                  <a:txBody>
                    <a:bodyPr/>
                    <a:lstStyle/>
                    <a:p>
                      <a:pPr marL="72000" marR="118110" indent="-3175" algn="l" fontAlgn="t">
                        <a:lnSpc>
                          <a:spcPts val="11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Общепит</a:t>
                      </a:r>
                    </a:p>
                  </a:txBody>
                  <a:tcPr marL="2287" marR="2287" marT="2287" marB="0" anchor="ctr">
                    <a:solidFill>
                      <a:srgbClr val="FFE600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9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Умеренный</a:t>
                      </a:r>
                      <a:r>
                        <a:rPr lang="ru-RU" sz="1000" b="1" spc="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 рост</a:t>
                      </a:r>
                      <a:endParaRPr lang="ru-RU" sz="1000" b="1" spc="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DIN Pro Medium" panose="020B0604020101020102" pitchFamily="34" charset="0"/>
                      </a:endParaRPr>
                    </a:p>
                  </a:txBody>
                  <a:tcPr marL="2287" marR="2287" marT="2287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9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Расширение</a:t>
                      </a:r>
                      <a:r>
                        <a:rPr lang="ru-RU" sz="1000" b="1" spc="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 ассортимента</a:t>
                      </a:r>
                      <a:endParaRPr lang="ru-RU" sz="1000" b="1" spc="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DIN Pro Medium" panose="020B0604020101020102" pitchFamily="34" charset="0"/>
                      </a:endParaRPr>
                    </a:p>
                  </a:txBody>
                  <a:tcPr marL="2287" marR="2287" marT="2287" marB="0" anchor="ctr">
                    <a:solidFill>
                      <a:srgbClr val="FFE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5309">
                <a:tc>
                  <a:txBody>
                    <a:bodyPr/>
                    <a:lstStyle/>
                    <a:p>
                      <a:pPr marL="72000" marR="118110" indent="-3175" algn="l" fontAlgn="t">
                        <a:lnSpc>
                          <a:spcPts val="11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Производство бетона, металлоизделий и </a:t>
                      </a:r>
                      <a:r>
                        <a:rPr lang="ru-RU" sz="1000" b="1" spc="0" dirty="0" err="1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пр</a:t>
                      </a:r>
                      <a:endParaRPr lang="ru-RU" sz="1000" b="1" spc="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DIN Pro Medium" panose="020B0604020101020102" pitchFamily="34" charset="0"/>
                      </a:endParaRPr>
                    </a:p>
                  </a:txBody>
                  <a:tcPr marL="2287" marR="2287" marT="2287" marB="0" anchor="ctr">
                    <a:solidFill>
                      <a:srgbClr val="FFE600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defTabSz="914400" eaLnBrk="1" fontAlgn="t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Сохранение</a:t>
                      </a:r>
                      <a:r>
                        <a:rPr lang="ru-RU" sz="1000" b="1" spc="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 объемов</a:t>
                      </a:r>
                      <a:endParaRPr lang="ru-RU" sz="1000" b="1" spc="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DIN Pro Medium" panose="020B0604020101020102" pitchFamily="34" charset="0"/>
                      </a:endParaRPr>
                    </a:p>
                  </a:txBody>
                  <a:tcPr marL="2287" marR="2287" marT="2287" marB="0" anchor="ctr">
                    <a:solidFill>
                      <a:srgbClr val="C2C3C3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9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Сохранение ассортимента</a:t>
                      </a:r>
                    </a:p>
                  </a:txBody>
                  <a:tcPr marL="2287" marR="2287" marT="2287" marB="0" anchor="ctr">
                    <a:solidFill>
                      <a:srgbClr val="C2C3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6874">
                <a:tc>
                  <a:txBody>
                    <a:bodyPr/>
                    <a:lstStyle/>
                    <a:p>
                      <a:pPr marL="72000" marR="118110" indent="-3175" algn="l" fontAlgn="t">
                        <a:lnSpc>
                          <a:spcPts val="11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Медицина (стоматология)</a:t>
                      </a:r>
                    </a:p>
                  </a:txBody>
                  <a:tcPr marL="2287" marR="2287" marT="2287" marB="0" anchor="ctr">
                    <a:solidFill>
                      <a:srgbClr val="FFE600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9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Умеренный</a:t>
                      </a:r>
                      <a:r>
                        <a:rPr lang="ru-RU" sz="1000" b="1" spc="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 рост</a:t>
                      </a:r>
                      <a:endParaRPr lang="ru-RU" sz="1000" b="1" spc="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DIN Pro Medium" panose="020B0604020101020102" pitchFamily="34" charset="0"/>
                      </a:endParaRPr>
                    </a:p>
                  </a:txBody>
                  <a:tcPr marL="2287" marR="2287" marT="2287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9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Сохранение</a:t>
                      </a:r>
                      <a:r>
                        <a:rPr lang="ru-RU" sz="1000" b="1" spc="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 ассортимента</a:t>
                      </a:r>
                      <a:endParaRPr lang="ru-RU" sz="1000" b="1" spc="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DIN Pro Medium" panose="020B0604020101020102" pitchFamily="34" charset="0"/>
                      </a:endParaRPr>
                    </a:p>
                  </a:txBody>
                  <a:tcPr marL="2287" marR="2287" marT="2287" marB="0" anchor="ctr">
                    <a:solidFill>
                      <a:srgbClr val="C2C3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5309">
                <a:tc>
                  <a:txBody>
                    <a:bodyPr/>
                    <a:lstStyle/>
                    <a:p>
                      <a:pPr marL="72000" marR="118110" indent="-3175" algn="l" fontAlgn="t">
                        <a:lnSpc>
                          <a:spcPts val="11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Ремонт бытовой техники</a:t>
                      </a:r>
                    </a:p>
                  </a:txBody>
                  <a:tcPr marL="2287" marR="2287" marT="2287" marB="0" anchor="ctr">
                    <a:solidFill>
                      <a:srgbClr val="FFE600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defTabSz="914400" eaLnBrk="1" fontAlgn="t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Сокращение</a:t>
                      </a:r>
                      <a:r>
                        <a:rPr lang="ru-RU" sz="1000" b="1" spc="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 объемов</a:t>
                      </a:r>
                      <a:endParaRPr lang="ru-RU" sz="1000" b="1" spc="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DIN Pro Medium" panose="020B0604020101020102" pitchFamily="34" charset="0"/>
                      </a:endParaRPr>
                    </a:p>
                  </a:txBody>
                  <a:tcPr marL="2287" marR="2287" marT="2287" marB="0" anchor="ctr">
                    <a:solidFill>
                      <a:srgbClr val="C2C3C3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9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Сокращение ассортимента</a:t>
                      </a:r>
                    </a:p>
                  </a:txBody>
                  <a:tcPr marL="2287" marR="2287" marT="2287" marB="0" anchor="ctr">
                    <a:solidFill>
                      <a:srgbClr val="C2C3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5309">
                <a:tc>
                  <a:txBody>
                    <a:bodyPr/>
                    <a:lstStyle/>
                    <a:p>
                      <a:pPr marL="72000" marR="118110" indent="-3175" algn="l" fontAlgn="t">
                        <a:lnSpc>
                          <a:spcPts val="11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Деятельность железнодорожной инфраструктуры</a:t>
                      </a:r>
                    </a:p>
                  </a:txBody>
                  <a:tcPr marL="2287" marR="2287" marT="2287" marB="0" anchor="ctr">
                    <a:solidFill>
                      <a:srgbClr val="FFE600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9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Умеренный рост</a:t>
                      </a:r>
                    </a:p>
                  </a:txBody>
                  <a:tcPr marL="2287" marR="2287" marT="2287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9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Сохранение ассортимента</a:t>
                      </a:r>
                    </a:p>
                  </a:txBody>
                  <a:tcPr marL="2287" marR="2287" marT="2287" marB="0" anchor="ctr">
                    <a:solidFill>
                      <a:srgbClr val="C2C3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5309">
                <a:tc>
                  <a:txBody>
                    <a:bodyPr/>
                    <a:lstStyle/>
                    <a:p>
                      <a:pPr marL="72000" marR="118110" indent="-3175" algn="l" fontAlgn="t">
                        <a:lnSpc>
                          <a:spcPts val="11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Образование</a:t>
                      </a:r>
                    </a:p>
                  </a:txBody>
                  <a:tcPr marL="2287" marR="2287" marT="2287" marB="0" anchor="ctr">
                    <a:solidFill>
                      <a:srgbClr val="FFE600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defTabSz="914400" eaLnBrk="1" fontAlgn="t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Сохранение объемов</a:t>
                      </a:r>
                    </a:p>
                  </a:txBody>
                  <a:tcPr marL="2287" marR="2287" marT="2287" marB="0" anchor="ctr">
                    <a:solidFill>
                      <a:srgbClr val="C2C3C3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9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Сохранение ассортимента</a:t>
                      </a:r>
                    </a:p>
                  </a:txBody>
                  <a:tcPr marL="2287" marR="2287" marT="2287" marB="0" anchor="ctr">
                    <a:solidFill>
                      <a:srgbClr val="C2C3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5309">
                <a:tc>
                  <a:txBody>
                    <a:bodyPr/>
                    <a:lstStyle/>
                    <a:p>
                      <a:pPr marL="72000" marR="118110" indent="-3175" algn="l" fontAlgn="t">
                        <a:lnSpc>
                          <a:spcPts val="11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Строительство (зданий, коммуникаций, автомобильных дорог, СМР)</a:t>
                      </a:r>
                    </a:p>
                  </a:txBody>
                  <a:tcPr marL="2287" marR="2287" marT="2287" marB="0" anchor="ctr">
                    <a:solidFill>
                      <a:srgbClr val="FFE600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lvl="0" indent="-3175" algn="ctr" defTabSz="91440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Умеренный</a:t>
                      </a:r>
                      <a:r>
                        <a:rPr lang="ru-RU" sz="1000" b="1" spc="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 рост</a:t>
                      </a:r>
                      <a:endParaRPr lang="ru-RU" sz="1000" b="1" spc="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DIN Pro Medium" panose="020B0604020101020102" pitchFamily="34" charset="0"/>
                      </a:endParaRPr>
                    </a:p>
                  </a:txBody>
                  <a:tcPr marL="2287" marR="2287" marT="2287" marB="0" anchor="ctr">
                    <a:solidFill>
                      <a:srgbClr val="FFA401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9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Сохранение ассортимента</a:t>
                      </a:r>
                    </a:p>
                  </a:txBody>
                  <a:tcPr marL="2287" marR="2287" marT="2287" marB="0" anchor="ctr">
                    <a:solidFill>
                      <a:srgbClr val="C2C3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3324129"/>
                  </a:ext>
                </a:extLst>
              </a:tr>
              <a:tr h="245309">
                <a:tc>
                  <a:txBody>
                    <a:bodyPr/>
                    <a:lstStyle/>
                    <a:p>
                      <a:pPr marL="72000" marR="118110" indent="-3175" algn="l" fontAlgn="t">
                        <a:lnSpc>
                          <a:spcPts val="11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Деятельность в области демонстрации кинофильмов</a:t>
                      </a:r>
                    </a:p>
                  </a:txBody>
                  <a:tcPr marL="2287" marR="2287" marT="2287" marB="0" anchor="ctr">
                    <a:solidFill>
                      <a:srgbClr val="FFE600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defTabSz="914400" eaLnBrk="1" fontAlgn="t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Умеренный</a:t>
                      </a:r>
                      <a:r>
                        <a:rPr lang="ru-RU" sz="1000" b="1" spc="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 рост</a:t>
                      </a:r>
                      <a:endParaRPr lang="ru-RU" sz="1000" b="1" spc="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DIN Pro Medium" panose="020B0604020101020102" pitchFamily="34" charset="0"/>
                      </a:endParaRPr>
                    </a:p>
                  </a:txBody>
                  <a:tcPr marL="2287" marR="2287" marT="2287" marB="0" anchor="ctr">
                    <a:solidFill>
                      <a:srgbClr val="FFA401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9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Сохранение ассортимента</a:t>
                      </a:r>
                    </a:p>
                  </a:txBody>
                  <a:tcPr marL="2287" marR="2287" marT="2287" marB="0" anchor="ctr">
                    <a:solidFill>
                      <a:srgbClr val="C2C3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1100654"/>
                  </a:ext>
                </a:extLst>
              </a:tr>
              <a:tr h="245309">
                <a:tc>
                  <a:txBody>
                    <a:bodyPr/>
                    <a:lstStyle/>
                    <a:p>
                      <a:pPr marL="72000" marR="118110" indent="-3175" algn="l" fontAlgn="t">
                        <a:lnSpc>
                          <a:spcPts val="11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Деятельность религиозных организаций</a:t>
                      </a:r>
                    </a:p>
                  </a:txBody>
                  <a:tcPr marL="2287" marR="2287" marT="2287" marB="0" anchor="ctr">
                    <a:solidFill>
                      <a:srgbClr val="FFE600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9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Сохранение</a:t>
                      </a:r>
                      <a:r>
                        <a:rPr lang="ru-RU" sz="1000" b="1" spc="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 объемов</a:t>
                      </a:r>
                      <a:endParaRPr lang="ru-RU" sz="1000" b="1" spc="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DIN Pro Medium" panose="020B0604020101020102" pitchFamily="34" charset="0"/>
                      </a:endParaRPr>
                    </a:p>
                  </a:txBody>
                  <a:tcPr marL="2287" marR="2287" marT="2287" marB="0" anchor="ctr">
                    <a:solidFill>
                      <a:srgbClr val="C2C3C3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9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Сохранение ассортимента</a:t>
                      </a:r>
                    </a:p>
                  </a:txBody>
                  <a:tcPr marL="2287" marR="2287" marT="2287" marB="0" anchor="ctr">
                    <a:solidFill>
                      <a:srgbClr val="C2C3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0019111"/>
                  </a:ext>
                </a:extLst>
              </a:tr>
              <a:tr h="245309">
                <a:tc>
                  <a:txBody>
                    <a:bodyPr/>
                    <a:lstStyle/>
                    <a:p>
                      <a:pPr marL="72000" marR="118110" indent="-3175" algn="l" fontAlgn="t">
                        <a:lnSpc>
                          <a:spcPts val="11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 Аренда и лизинг строительных машин и оборудования</a:t>
                      </a:r>
                    </a:p>
                  </a:txBody>
                  <a:tcPr marL="2287" marR="2287" marT="2287" marB="0" anchor="ctr">
                    <a:solidFill>
                      <a:srgbClr val="FFE600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defTabSz="914400" eaLnBrk="1" fontAlgn="t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Умеренный</a:t>
                      </a:r>
                      <a:r>
                        <a:rPr lang="ru-RU" sz="1000" b="1" spc="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 рост</a:t>
                      </a:r>
                      <a:endParaRPr lang="ru-RU" sz="1000" b="1" spc="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DIN Pro Medium" panose="020B0604020101020102" pitchFamily="34" charset="0"/>
                      </a:endParaRPr>
                    </a:p>
                  </a:txBody>
                  <a:tcPr marL="2287" marR="2287" marT="2287" marB="0" anchor="ctr">
                    <a:solidFill>
                      <a:srgbClr val="FFA401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9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Сохранение ассортимента</a:t>
                      </a:r>
                    </a:p>
                  </a:txBody>
                  <a:tcPr marL="2287" marR="2287" marT="2287" marB="0" anchor="ctr">
                    <a:solidFill>
                      <a:srgbClr val="C2C3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4419110"/>
                  </a:ext>
                </a:extLst>
              </a:tr>
              <a:tr h="245309">
                <a:tc>
                  <a:txBody>
                    <a:bodyPr/>
                    <a:lstStyle/>
                    <a:p>
                      <a:pPr marL="72000" marR="118110" indent="-3175" algn="l" fontAlgn="t">
                        <a:lnSpc>
                          <a:spcPts val="11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 Распределение электроэнергии</a:t>
                      </a:r>
                    </a:p>
                  </a:txBody>
                  <a:tcPr marL="2287" marR="2287" marT="2287" marB="0" anchor="ctr">
                    <a:solidFill>
                      <a:srgbClr val="FFE600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9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Сохранение объемов</a:t>
                      </a:r>
                    </a:p>
                  </a:txBody>
                  <a:tcPr marL="2287" marR="2287" marT="2287" marB="0" anchor="ctr">
                    <a:solidFill>
                      <a:srgbClr val="C2C3C3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9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Сохранение ассортимента</a:t>
                      </a:r>
                    </a:p>
                  </a:txBody>
                  <a:tcPr marL="2287" marR="2287" marT="2287" marB="0" anchor="ctr">
                    <a:solidFill>
                      <a:srgbClr val="C2C3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5850959"/>
                  </a:ext>
                </a:extLst>
              </a:tr>
              <a:tr h="245309">
                <a:tc>
                  <a:txBody>
                    <a:bodyPr/>
                    <a:lstStyle/>
                    <a:p>
                      <a:pPr marL="72000" marR="118110" indent="-3175" algn="l" fontAlgn="t">
                        <a:lnSpc>
                          <a:spcPts val="11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Производство мебели</a:t>
                      </a:r>
                    </a:p>
                  </a:txBody>
                  <a:tcPr marL="2287" marR="2287" marT="2287" marB="0" anchor="ctr">
                    <a:solidFill>
                      <a:srgbClr val="FFE600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9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Сохранение объемов</a:t>
                      </a:r>
                    </a:p>
                  </a:txBody>
                  <a:tcPr marL="2287" marR="2287" marT="2287" marB="0" anchor="ctr">
                    <a:solidFill>
                      <a:srgbClr val="C2C3C3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118110" indent="-3175" algn="ctr" fontAlgn="t">
                        <a:lnSpc>
                          <a:spcPts val="900"/>
                        </a:lnSpc>
                      </a:pPr>
                      <a:r>
                        <a:rPr lang="ru-RU" sz="1000" b="1" spc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DIN Pro Medium" panose="020B0604020101020102" pitchFamily="34" charset="0"/>
                        </a:rPr>
                        <a:t>Сохранение ассортимента</a:t>
                      </a:r>
                    </a:p>
                  </a:txBody>
                  <a:tcPr marL="2287" marR="2287" marT="2287" marB="0" anchor="ctr">
                    <a:solidFill>
                      <a:srgbClr val="C2C3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3747429"/>
                  </a:ext>
                </a:extLst>
              </a:tr>
            </a:tbl>
          </a:graphicData>
        </a:graphic>
      </p:graphicFrame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97E790F-32FF-4172-AA20-0E40F78D3E0A}"/>
              </a:ext>
            </a:extLst>
          </p:cNvPr>
          <p:cNvSpPr/>
          <p:nvPr/>
        </p:nvSpPr>
        <p:spPr>
          <a:xfrm>
            <a:off x="0" y="-1"/>
            <a:ext cx="10693400" cy="648000"/>
          </a:xfrm>
          <a:prstGeom prst="rect">
            <a:avLst/>
          </a:prstGeom>
          <a:solidFill>
            <a:srgbClr val="2B2F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object 7">
            <a:extLst>
              <a:ext uri="{FF2B5EF4-FFF2-40B4-BE49-F238E27FC236}">
                <a16:creationId xmlns:a16="http://schemas.microsoft.com/office/drawing/2014/main" id="{A41F6F18-4180-43CF-9CD5-9646BA49FD7B}"/>
              </a:ext>
            </a:extLst>
          </p:cNvPr>
          <p:cNvSpPr txBox="1">
            <a:spLocks/>
          </p:cNvSpPr>
          <p:nvPr/>
        </p:nvSpPr>
        <p:spPr>
          <a:xfrm>
            <a:off x="443656" y="160680"/>
            <a:ext cx="10922844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2000" b="1" i="0">
                <a:solidFill>
                  <a:schemeClr val="bg1"/>
                </a:solidFill>
                <a:latin typeface="Montserrat ExtraBold"/>
                <a:ea typeface="+mj-ea"/>
                <a:cs typeface="Montserrat ExtraBold"/>
              </a:defRPr>
            </a:lvl1pPr>
          </a:lstStyle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j-ea"/>
              </a:rPr>
              <a:t>СПЕЦИАЛИЗАЦИЯ г. ТОБОЛЬСКА И ТРЕНДЫ РАЗВИТИЯ</a:t>
            </a:r>
            <a:endParaRPr kumimoji="0" lang="ru-RU" sz="2000" b="1" i="0" u="none" strike="noStrike" kern="0" cap="none" spc="-5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j-ea"/>
            </a:endParaRPr>
          </a:p>
        </p:txBody>
      </p:sp>
      <p:sp>
        <p:nvSpPr>
          <p:cNvPr id="21" name="object 81">
            <a:extLst>
              <a:ext uri="{FF2B5EF4-FFF2-40B4-BE49-F238E27FC236}">
                <a16:creationId xmlns:a16="http://schemas.microsoft.com/office/drawing/2014/main" id="{81D774E5-DD05-44BF-BA09-F57D654D007B}"/>
              </a:ext>
            </a:extLst>
          </p:cNvPr>
          <p:cNvSpPr/>
          <p:nvPr/>
        </p:nvSpPr>
        <p:spPr>
          <a:xfrm>
            <a:off x="8162925" y="1341041"/>
            <a:ext cx="332740" cy="582930"/>
          </a:xfrm>
          <a:custGeom>
            <a:avLst/>
            <a:gdLst/>
            <a:ahLst/>
            <a:cxnLst/>
            <a:rect l="l" t="t" r="r" b="b"/>
            <a:pathLst>
              <a:path w="332740" h="582929">
                <a:moveTo>
                  <a:pt x="4457" y="0"/>
                </a:moveTo>
                <a:lnTo>
                  <a:pt x="0" y="2019"/>
                </a:lnTo>
                <a:lnTo>
                  <a:pt x="0" y="582599"/>
                </a:lnTo>
                <a:lnTo>
                  <a:pt x="332587" y="290931"/>
                </a:lnTo>
                <a:lnTo>
                  <a:pt x="332587" y="287769"/>
                </a:lnTo>
                <a:lnTo>
                  <a:pt x="330555" y="285991"/>
                </a:lnTo>
                <a:lnTo>
                  <a:pt x="4457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B5542FC-F238-4997-BE06-A6009F7BE04D}"/>
              </a:ext>
            </a:extLst>
          </p:cNvPr>
          <p:cNvSpPr txBox="1"/>
          <p:nvPr/>
        </p:nvSpPr>
        <p:spPr>
          <a:xfrm>
            <a:off x="8495665" y="862146"/>
            <a:ext cx="1903695" cy="56784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100" dirty="0"/>
              <a:t>Исходя из проведенных интервью и полученных анкетных данных, принимая во внимание  возможности и желания бизнеса, возможные резервы роста эффективности действующего бизнеса сосредоточены в следующих направлениях: </a:t>
            </a:r>
          </a:p>
          <a:p>
            <a:pPr marL="171450" indent="-171450" algn="just">
              <a:buFontTx/>
              <a:buChar char="-"/>
            </a:pPr>
            <a:r>
              <a:rPr lang="ru-RU" sz="1100" dirty="0"/>
              <a:t>Кооперация небольших перевозчиков для более полного использования меняющейся транспортной ситуации</a:t>
            </a:r>
          </a:p>
          <a:p>
            <a:pPr marL="171450" indent="-171450" algn="just">
              <a:buFontTx/>
              <a:buChar char="-"/>
            </a:pPr>
            <a:r>
              <a:rPr lang="ru-RU" sz="1100" dirty="0"/>
              <a:t>Кооперация с целью выработки концепта туристического кластера</a:t>
            </a:r>
          </a:p>
          <a:p>
            <a:pPr marL="171450" indent="-171450" algn="just">
              <a:buFontTx/>
              <a:buChar char="-"/>
            </a:pPr>
            <a:r>
              <a:rPr lang="ru-RU" sz="1100" dirty="0"/>
              <a:t>Инвентаризация возможностей открытия филиалов Тюменских вузов и </a:t>
            </a:r>
            <a:r>
              <a:rPr lang="ru-RU" sz="1100" dirty="0" err="1"/>
              <a:t>ссузов</a:t>
            </a:r>
            <a:endParaRPr lang="ru-RU" sz="1100" dirty="0"/>
          </a:p>
          <a:p>
            <a:pPr marL="171450" indent="-171450" algn="just">
              <a:buFontTx/>
              <a:buChar char="-"/>
            </a:pPr>
            <a:r>
              <a:rPr lang="ru-RU" sz="1100" dirty="0"/>
              <a:t>Сбытовая кооперация с распределением объема заказов между небольшими производителями (мебельное производство)</a:t>
            </a:r>
          </a:p>
          <a:p>
            <a:pPr marL="171450" indent="-171450" algn="just">
              <a:buFontTx/>
              <a:buChar char="-"/>
            </a:pPr>
            <a:endParaRPr lang="ru-RU" sz="1100" dirty="0"/>
          </a:p>
          <a:p>
            <a:pPr marL="171450" indent="-171450" algn="just">
              <a:buFontTx/>
              <a:buChar char="-"/>
            </a:pPr>
            <a:endParaRPr lang="ru-RU" sz="1100" dirty="0"/>
          </a:p>
          <a:p>
            <a:pPr marL="171450" indent="-171450" algn="just">
              <a:buFontTx/>
              <a:buChar char="-"/>
            </a:pPr>
            <a:endParaRPr lang="ru-RU" sz="1100" dirty="0"/>
          </a:p>
          <a:p>
            <a:pPr algn="just"/>
            <a:endParaRPr lang="ru-RU" sz="1100" dirty="0"/>
          </a:p>
        </p:txBody>
      </p:sp>
      <p:sp>
        <p:nvSpPr>
          <p:cNvPr id="11" name="Номер слайда 5">
            <a:extLst>
              <a:ext uri="{FF2B5EF4-FFF2-40B4-BE49-F238E27FC236}">
                <a16:creationId xmlns:a16="http://schemas.microsoft.com/office/drawing/2014/main" id="{8D47D299-4A6B-499D-B29B-54A5B22F81D1}"/>
              </a:ext>
            </a:extLst>
          </p:cNvPr>
          <p:cNvSpPr txBox="1">
            <a:spLocks/>
          </p:cNvSpPr>
          <p:nvPr/>
        </p:nvSpPr>
        <p:spPr>
          <a:xfrm>
            <a:off x="10071101" y="7161321"/>
            <a:ext cx="440016" cy="201504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chemeClr val="bg1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15</a:t>
            </a:fld>
            <a:endParaRPr lang="ru-RU" sz="1000" b="1" dirty="0">
              <a:solidFill>
                <a:schemeClr val="bg1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6681758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6">
            <a:extLst>
              <a:ext uri="{FF2B5EF4-FFF2-40B4-BE49-F238E27FC236}">
                <a16:creationId xmlns:a16="http://schemas.microsoft.com/office/drawing/2014/main" id="{8A123C26-9BA7-4706-BAE5-876B15194D13}"/>
              </a:ext>
            </a:extLst>
          </p:cNvPr>
          <p:cNvSpPr/>
          <p:nvPr/>
        </p:nvSpPr>
        <p:spPr>
          <a:xfrm>
            <a:off x="-155648" y="-10625"/>
            <a:ext cx="9551260" cy="658434"/>
          </a:xfrm>
          <a:custGeom>
            <a:avLst/>
            <a:gdLst>
              <a:gd name="connsiteX0" fmla="*/ 9529996 w 9529996"/>
              <a:gd name="connsiteY0" fmla="*/ 10696 h 658434"/>
              <a:gd name="connsiteX1" fmla="*/ 0 w 9529996"/>
              <a:gd name="connsiteY1" fmla="*/ 0 h 658434"/>
              <a:gd name="connsiteX2" fmla="*/ 680484 w 9529996"/>
              <a:gd name="connsiteY2" fmla="*/ 656910 h 658434"/>
              <a:gd name="connsiteX3" fmla="*/ 8956299 w 9529996"/>
              <a:gd name="connsiteY3" fmla="*/ 658434 h 658434"/>
              <a:gd name="connsiteX4" fmla="*/ 9529996 w 9529996"/>
              <a:gd name="connsiteY4" fmla="*/ 10696 h 658434"/>
              <a:gd name="connsiteX0" fmla="*/ 9551260 w 9551260"/>
              <a:gd name="connsiteY0" fmla="*/ 10696 h 658434"/>
              <a:gd name="connsiteX1" fmla="*/ 21264 w 9551260"/>
              <a:gd name="connsiteY1" fmla="*/ 0 h 658434"/>
              <a:gd name="connsiteX2" fmla="*/ 0 w 9551260"/>
              <a:gd name="connsiteY2" fmla="*/ 625013 h 658434"/>
              <a:gd name="connsiteX3" fmla="*/ 8977563 w 9551260"/>
              <a:gd name="connsiteY3" fmla="*/ 658434 h 658434"/>
              <a:gd name="connsiteX4" fmla="*/ 9551260 w 9551260"/>
              <a:gd name="connsiteY4" fmla="*/ 10696 h 6584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1260" h="658434">
                <a:moveTo>
                  <a:pt x="9551260" y="10696"/>
                </a:moveTo>
                <a:lnTo>
                  <a:pt x="21264" y="0"/>
                </a:lnTo>
                <a:lnTo>
                  <a:pt x="0" y="625013"/>
                </a:lnTo>
                <a:lnTo>
                  <a:pt x="8977563" y="658434"/>
                </a:lnTo>
                <a:lnTo>
                  <a:pt x="9551260" y="10696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18">
            <a:extLst>
              <a:ext uri="{FF2B5EF4-FFF2-40B4-BE49-F238E27FC236}">
                <a16:creationId xmlns:a16="http://schemas.microsoft.com/office/drawing/2014/main" id="{183170D6-7F60-4A88-BA21-39CD92139AA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9060" y="136582"/>
            <a:ext cx="990155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963795" algn="l"/>
              </a:tabLst>
            </a:pPr>
            <a:r>
              <a:rPr lang="ru-RU" dirty="0">
                <a:latin typeface="+mj-lt"/>
              </a:rPr>
              <a:t>АНАЛИЗ ЦЕПОЧЕК ПОСТАВОК ГОТОВОЙ ПРОДУКЦИИ</a:t>
            </a:r>
            <a:endParaRPr sz="1450" dirty="0">
              <a:latin typeface="+mj-lt"/>
            </a:endParaRPr>
          </a:p>
        </p:txBody>
      </p:sp>
      <p:sp>
        <p:nvSpPr>
          <p:cNvPr id="13" name="object 227">
            <a:extLst>
              <a:ext uri="{FF2B5EF4-FFF2-40B4-BE49-F238E27FC236}">
                <a16:creationId xmlns:a16="http://schemas.microsoft.com/office/drawing/2014/main" id="{4FA6038A-0289-4983-AA30-78D32B0A507D}"/>
              </a:ext>
            </a:extLst>
          </p:cNvPr>
          <p:cNvSpPr/>
          <p:nvPr/>
        </p:nvSpPr>
        <p:spPr>
          <a:xfrm>
            <a:off x="-63500" y="733425"/>
            <a:ext cx="10185566" cy="327098"/>
          </a:xfrm>
          <a:custGeom>
            <a:avLst/>
            <a:gdLst>
              <a:gd name="connsiteX0" fmla="*/ 11745923 w 11745923"/>
              <a:gd name="connsiteY0" fmla="*/ 0 h 327048"/>
              <a:gd name="connsiteX1" fmla="*/ 5574473 w 11745923"/>
              <a:gd name="connsiteY1" fmla="*/ 0 h 327048"/>
              <a:gd name="connsiteX2" fmla="*/ 0 w 11745923"/>
              <a:gd name="connsiteY2" fmla="*/ 327048 h 327048"/>
              <a:gd name="connsiteX3" fmla="*/ 11437034 w 11745923"/>
              <a:gd name="connsiteY3" fmla="*/ 314350 h 327048"/>
              <a:gd name="connsiteX4" fmla="*/ 11745923 w 11745923"/>
              <a:gd name="connsiteY4" fmla="*/ 0 h 327048"/>
              <a:gd name="connsiteX0" fmla="*/ 11784017 w 11784017"/>
              <a:gd name="connsiteY0" fmla="*/ 0 h 327048"/>
              <a:gd name="connsiteX1" fmla="*/ 0 w 11784017"/>
              <a:gd name="connsiteY1" fmla="*/ 0 h 327048"/>
              <a:gd name="connsiteX2" fmla="*/ 38094 w 11784017"/>
              <a:gd name="connsiteY2" fmla="*/ 327048 h 327048"/>
              <a:gd name="connsiteX3" fmla="*/ 11475128 w 11784017"/>
              <a:gd name="connsiteY3" fmla="*/ 314350 h 327048"/>
              <a:gd name="connsiteX4" fmla="*/ 11784017 w 11784017"/>
              <a:gd name="connsiteY4" fmla="*/ 0 h 327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84017" h="327048">
                <a:moveTo>
                  <a:pt x="11784017" y="0"/>
                </a:moveTo>
                <a:lnTo>
                  <a:pt x="0" y="0"/>
                </a:lnTo>
                <a:lnTo>
                  <a:pt x="38094" y="327048"/>
                </a:lnTo>
                <a:lnTo>
                  <a:pt x="11475128" y="314350"/>
                </a:lnTo>
                <a:lnTo>
                  <a:pt x="11784017" y="0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IN Pro Medium" panose="020B0604020101020102" pitchFamily="34" charset="0"/>
              <a:ea typeface="+mn-ea"/>
              <a:cs typeface="+mn-cs"/>
            </a:endParaRPr>
          </a:p>
        </p:txBody>
      </p:sp>
      <p:sp>
        <p:nvSpPr>
          <p:cNvPr id="14" name="object 286">
            <a:extLst>
              <a:ext uri="{FF2B5EF4-FFF2-40B4-BE49-F238E27FC236}">
                <a16:creationId xmlns:a16="http://schemas.microsoft.com/office/drawing/2014/main" id="{A9D81FE1-9B45-48B2-9B85-F9886A2D0046}"/>
              </a:ext>
            </a:extLst>
          </p:cNvPr>
          <p:cNvSpPr txBox="1"/>
          <p:nvPr/>
        </p:nvSpPr>
        <p:spPr>
          <a:xfrm>
            <a:off x="317500" y="772706"/>
            <a:ext cx="10375901" cy="228270"/>
          </a:xfrm>
          <a:prstGeom prst="rect">
            <a:avLst/>
          </a:prstGeom>
        </p:spPr>
        <p:txBody>
          <a:bodyPr vert="horz" wrap="square" lIns="0" tIns="12702" rIns="0" bIns="0" rtlCol="0">
            <a:spAutoFit/>
          </a:bodyPr>
          <a:lstStyle/>
          <a:p>
            <a:pPr marL="12701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DIN Pro Medium" panose="020B0604020101020102" pitchFamily="34" charset="0"/>
              </a:rPr>
              <a:t>Интегратор: кредитование, снабжение, консультирование, снятие рисков</a:t>
            </a:r>
            <a:endParaRPr kumimoji="0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DIN Pro Medium" panose="020B0604020101020102" pitchFamily="34" charset="0"/>
            </a:endParaRPr>
          </a:p>
        </p:txBody>
      </p:sp>
      <p:graphicFrame>
        <p:nvGraphicFramePr>
          <p:cNvPr id="77" name="Таблица 81">
            <a:extLst>
              <a:ext uri="{FF2B5EF4-FFF2-40B4-BE49-F238E27FC236}">
                <a16:creationId xmlns:a16="http://schemas.microsoft.com/office/drawing/2014/main" id="{CAE3E95C-0663-4EE6-8053-04EFFC72D137}"/>
              </a:ext>
            </a:extLst>
          </p:cNvPr>
          <p:cNvGraphicFramePr>
            <a:graphicFrameLocks noGrp="1"/>
          </p:cNvGraphicFramePr>
          <p:nvPr/>
        </p:nvGraphicFramePr>
        <p:xfrm>
          <a:off x="1681163" y="1940306"/>
          <a:ext cx="6916739" cy="36052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45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3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1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53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953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5720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097144"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33" marR="91433" marT="45716" marB="45716"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33" marR="91433" marT="45716" marB="45716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33" marR="91433" marT="45716" marB="45716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33" marR="91433" marT="45716" marB="45716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33" marR="91433" marT="45716" marB="45716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33" marR="91433" marT="45716" marB="45716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42890"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33" marR="91433" marT="45716" marB="45716"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33" marR="91433" marT="45716" marB="45716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33" marR="91433" marT="45716" marB="45716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 marL="91433" marR="91433" marT="45716" marB="45716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33" marR="91433" marT="45716" marB="45716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33" marR="91433" marT="45716" marB="45716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65178"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33" marR="91433" marT="45716" marB="45716"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33" marR="91433" marT="45716" marB="45716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33" marR="91433" marT="45716" marB="45716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33" marR="91433" marT="45716" marB="45716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33" marR="91433" marT="45716" marB="45716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33" marR="91433" marT="45716" marB="45716">
                    <a:lnL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C3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8" name="Стрелка: пятиугольник 5">
            <a:extLst>
              <a:ext uri="{FF2B5EF4-FFF2-40B4-BE49-F238E27FC236}">
                <a16:creationId xmlns:a16="http://schemas.microsoft.com/office/drawing/2014/main" id="{6AFD39F8-3EF7-40D6-ADB2-1E1E6904DAFF}"/>
              </a:ext>
            </a:extLst>
          </p:cNvPr>
          <p:cNvSpPr/>
          <p:nvPr/>
        </p:nvSpPr>
        <p:spPr>
          <a:xfrm rot="16200000">
            <a:off x="8147843" y="4574382"/>
            <a:ext cx="900113" cy="1143000"/>
          </a:xfrm>
          <a:prstGeom prst="homePlate">
            <a:avLst/>
          </a:prstGeom>
          <a:solidFill>
            <a:srgbClr val="2B2F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9" name="Стрелка: пятиугольник 6">
            <a:extLst>
              <a:ext uri="{FF2B5EF4-FFF2-40B4-BE49-F238E27FC236}">
                <a16:creationId xmlns:a16="http://schemas.microsoft.com/office/drawing/2014/main" id="{312101E8-D720-4756-A68E-A4A3B27DCE1F}"/>
              </a:ext>
            </a:extLst>
          </p:cNvPr>
          <p:cNvSpPr/>
          <p:nvPr/>
        </p:nvSpPr>
        <p:spPr>
          <a:xfrm rot="16200000">
            <a:off x="6873081" y="4574382"/>
            <a:ext cx="900113" cy="1143000"/>
          </a:xfrm>
          <a:prstGeom prst="homePlate">
            <a:avLst/>
          </a:prstGeom>
          <a:solidFill>
            <a:srgbClr val="2B2F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0" name="Стрелка: пятиугольник 7">
            <a:extLst>
              <a:ext uri="{FF2B5EF4-FFF2-40B4-BE49-F238E27FC236}">
                <a16:creationId xmlns:a16="http://schemas.microsoft.com/office/drawing/2014/main" id="{AA05698B-7429-424D-A463-C7655C11EF97}"/>
              </a:ext>
            </a:extLst>
          </p:cNvPr>
          <p:cNvSpPr/>
          <p:nvPr/>
        </p:nvSpPr>
        <p:spPr>
          <a:xfrm rot="16200000">
            <a:off x="3045618" y="4593432"/>
            <a:ext cx="900113" cy="1143000"/>
          </a:xfrm>
          <a:prstGeom prst="homePlate">
            <a:avLst/>
          </a:prstGeom>
          <a:solidFill>
            <a:srgbClr val="2B2F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1" name="Стрелка: пятиугольник 8">
            <a:extLst>
              <a:ext uri="{FF2B5EF4-FFF2-40B4-BE49-F238E27FC236}">
                <a16:creationId xmlns:a16="http://schemas.microsoft.com/office/drawing/2014/main" id="{EC1ABECA-5F96-49AA-87F0-E814BD4D060C}"/>
              </a:ext>
            </a:extLst>
          </p:cNvPr>
          <p:cNvSpPr/>
          <p:nvPr/>
        </p:nvSpPr>
        <p:spPr>
          <a:xfrm rot="16200000">
            <a:off x="1770856" y="4593432"/>
            <a:ext cx="900113" cy="1143000"/>
          </a:xfrm>
          <a:prstGeom prst="homePlate">
            <a:avLst/>
          </a:prstGeom>
          <a:solidFill>
            <a:srgbClr val="2B2F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2" name="Стрелка: пятиугольник 9">
            <a:extLst>
              <a:ext uri="{FF2B5EF4-FFF2-40B4-BE49-F238E27FC236}">
                <a16:creationId xmlns:a16="http://schemas.microsoft.com/office/drawing/2014/main" id="{4C895282-E072-4FEF-B4FE-4AC61C58A4DD}"/>
              </a:ext>
            </a:extLst>
          </p:cNvPr>
          <p:cNvSpPr/>
          <p:nvPr/>
        </p:nvSpPr>
        <p:spPr>
          <a:xfrm rot="16200000">
            <a:off x="5596732" y="4585494"/>
            <a:ext cx="900112" cy="1143000"/>
          </a:xfrm>
          <a:prstGeom prst="homePlate">
            <a:avLst/>
          </a:prstGeom>
          <a:solidFill>
            <a:srgbClr val="2B2F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3" name="Стрелка: пятиугольник 10">
            <a:extLst>
              <a:ext uri="{FF2B5EF4-FFF2-40B4-BE49-F238E27FC236}">
                <a16:creationId xmlns:a16="http://schemas.microsoft.com/office/drawing/2014/main" id="{DE83B54D-89DE-4076-B992-1E2E0E1AAD4B}"/>
              </a:ext>
            </a:extLst>
          </p:cNvPr>
          <p:cNvSpPr/>
          <p:nvPr/>
        </p:nvSpPr>
        <p:spPr>
          <a:xfrm rot="16200000">
            <a:off x="4321969" y="4585494"/>
            <a:ext cx="900112" cy="1143000"/>
          </a:xfrm>
          <a:prstGeom prst="homePlate">
            <a:avLst/>
          </a:prstGeom>
          <a:solidFill>
            <a:srgbClr val="2B2F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4" name="object 17">
            <a:extLst>
              <a:ext uri="{FF2B5EF4-FFF2-40B4-BE49-F238E27FC236}">
                <a16:creationId xmlns:a16="http://schemas.microsoft.com/office/drawing/2014/main" id="{9CC9ED87-7A7B-4126-9D8F-F3A831331F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37500" y="5083175"/>
            <a:ext cx="1430338" cy="391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54000" rIns="54000" bIns="54000">
            <a:spAutoFit/>
          </a:bodyPr>
          <a:lstStyle>
            <a:lvl1pPr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48895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ts val="0"/>
              </a:spcAft>
              <a:buClr>
                <a:srgbClr val="FFDE16"/>
              </a:buClr>
              <a:buSzPct val="200000"/>
              <a:buFontTx/>
              <a:buNone/>
              <a:tabLst/>
              <a:defRPr/>
            </a:pPr>
            <a:r>
              <a:rPr kumimoji="0" lang="ru-RU" altLang="ru-RU" sz="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DIN Pro Medium" panose="020B0604020101020102" pitchFamily="34" charset="0"/>
              </a:rPr>
              <a:t>Транспортный </a:t>
            </a:r>
          </a:p>
          <a:p>
            <a:pPr marL="0" marR="0" lvl="0" indent="0" algn="ctr" defTabSz="48895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ts val="0"/>
              </a:spcAft>
              <a:buClr>
                <a:srgbClr val="FFDE16"/>
              </a:buClr>
              <a:buSzPct val="200000"/>
              <a:buFontTx/>
              <a:buNone/>
              <a:tabLst/>
              <a:defRPr/>
            </a:pPr>
            <a:r>
              <a:rPr kumimoji="0" lang="ru-RU" altLang="ru-RU" sz="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DIN Pro Medium" panose="020B0604020101020102" pitchFamily="34" charset="0"/>
              </a:rPr>
              <a:t>оператор</a:t>
            </a:r>
          </a:p>
        </p:txBody>
      </p:sp>
      <p:sp>
        <p:nvSpPr>
          <p:cNvPr id="85" name="object 17">
            <a:extLst>
              <a:ext uri="{FF2B5EF4-FFF2-40B4-BE49-F238E27FC236}">
                <a16:creationId xmlns:a16="http://schemas.microsoft.com/office/drawing/2014/main" id="{A3766EC8-8966-42C9-820B-B25D25A3B0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6700" y="5125709"/>
            <a:ext cx="1363663" cy="391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54000" rIns="54000" bIns="54000" anchor="ctr">
            <a:spAutoFit/>
          </a:bodyPr>
          <a:lstStyle>
            <a:lvl1pPr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48895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ts val="0"/>
              </a:spcAft>
              <a:buClr>
                <a:srgbClr val="FFDE16"/>
              </a:buClr>
              <a:buSzPct val="200000"/>
              <a:buFontTx/>
              <a:buNone/>
              <a:tabLst/>
              <a:defRPr/>
            </a:pPr>
            <a:r>
              <a:rPr kumimoji="0" lang="ru-RU" altLang="ru-RU" sz="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DIN Pro Medium" panose="020B0604020101020102" pitchFamily="34" charset="0"/>
              </a:rPr>
              <a:t>Координация </a:t>
            </a:r>
          </a:p>
          <a:p>
            <a:pPr marL="0" marR="0" lvl="0" indent="0" algn="ctr" defTabSz="48895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ts val="0"/>
              </a:spcAft>
              <a:buClr>
                <a:srgbClr val="FFDE16"/>
              </a:buClr>
              <a:buSzPct val="200000"/>
              <a:buFontTx/>
              <a:buNone/>
              <a:tabLst/>
              <a:defRPr/>
            </a:pPr>
            <a:r>
              <a:rPr kumimoji="0" lang="ru-RU" altLang="ru-RU" sz="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DIN Pro Medium" panose="020B0604020101020102" pitchFamily="34" charset="0"/>
              </a:rPr>
              <a:t>закупки образцов</a:t>
            </a:r>
          </a:p>
        </p:txBody>
      </p:sp>
      <p:sp>
        <p:nvSpPr>
          <p:cNvPr id="86" name="object 17">
            <a:extLst>
              <a:ext uri="{FF2B5EF4-FFF2-40B4-BE49-F238E27FC236}">
                <a16:creationId xmlns:a16="http://schemas.microsoft.com/office/drawing/2014/main" id="{D58C2B54-2E10-4DB4-88E7-98B9DB1C0D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6597" y="5073650"/>
            <a:ext cx="1407103" cy="532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54000" rIns="54000" bIns="54000">
            <a:spAutoFit/>
          </a:bodyPr>
          <a:lstStyle>
            <a:lvl1pPr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48895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ct val="35000"/>
              </a:spcAft>
              <a:buClr>
                <a:srgbClr val="FFDE16"/>
              </a:buClr>
              <a:buSzPct val="200000"/>
              <a:buFontTx/>
              <a:buNone/>
              <a:tabLst/>
              <a:defRPr/>
            </a:pPr>
            <a:r>
              <a:rPr kumimoji="0" lang="ru-RU" altLang="ru-RU" sz="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DIN Pro Medium" panose="020B0604020101020102" pitchFamily="34" charset="0"/>
              </a:rPr>
              <a:t>Аутсорсинг услуг: исследование и проектирование</a:t>
            </a:r>
          </a:p>
        </p:txBody>
      </p:sp>
      <p:sp>
        <p:nvSpPr>
          <p:cNvPr id="87" name="object 17">
            <a:extLst>
              <a:ext uri="{FF2B5EF4-FFF2-40B4-BE49-F238E27FC236}">
                <a16:creationId xmlns:a16="http://schemas.microsoft.com/office/drawing/2014/main" id="{BEB22933-9B66-4352-ABD6-470AB2C618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5172" y="5063836"/>
            <a:ext cx="1373188" cy="532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54000" rIns="54000" bIns="54000">
            <a:spAutoFit/>
          </a:bodyPr>
          <a:lstStyle>
            <a:lvl1pPr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48895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ts val="0"/>
              </a:spcAft>
              <a:buClr>
                <a:srgbClr val="FFDE16"/>
              </a:buClr>
              <a:buSzPct val="200000"/>
              <a:buFontTx/>
              <a:buNone/>
              <a:tabLst/>
              <a:defRPr/>
            </a:pPr>
            <a:r>
              <a:rPr kumimoji="0" lang="ru-RU" altLang="ru-RU" sz="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DIN Pro Medium" panose="020B0604020101020102" pitchFamily="34" charset="0"/>
              </a:rPr>
              <a:t>Изготовление </a:t>
            </a:r>
          </a:p>
          <a:p>
            <a:pPr marL="0" marR="0" lvl="0" indent="0" algn="ctr" defTabSz="48895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ts val="0"/>
              </a:spcAft>
              <a:buClr>
                <a:srgbClr val="FFDE16"/>
              </a:buClr>
              <a:buSzPct val="200000"/>
              <a:buFontTx/>
              <a:buNone/>
              <a:tabLst/>
              <a:defRPr/>
            </a:pPr>
            <a:r>
              <a:rPr kumimoji="0" lang="ru-RU" altLang="ru-RU" sz="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DIN Pro Medium" panose="020B0604020101020102" pitchFamily="34" charset="0"/>
              </a:rPr>
              <a:t>образцов и </a:t>
            </a:r>
          </a:p>
          <a:p>
            <a:pPr marL="0" marR="0" lvl="0" indent="0" algn="ctr" defTabSz="48895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ts val="0"/>
              </a:spcAft>
              <a:buClr>
                <a:srgbClr val="FFDE16"/>
              </a:buClr>
              <a:buSzPct val="200000"/>
              <a:buFontTx/>
              <a:buNone/>
              <a:tabLst/>
              <a:defRPr/>
            </a:pPr>
            <a:r>
              <a:rPr kumimoji="0" lang="ru-RU" altLang="ru-RU" sz="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DIN Pro Medium" panose="020B0604020101020102" pitchFamily="34" charset="0"/>
              </a:rPr>
              <a:t>апробация</a:t>
            </a:r>
          </a:p>
        </p:txBody>
      </p:sp>
      <p:sp>
        <p:nvSpPr>
          <p:cNvPr id="88" name="object 17">
            <a:extLst>
              <a:ext uri="{FF2B5EF4-FFF2-40B4-BE49-F238E27FC236}">
                <a16:creationId xmlns:a16="http://schemas.microsoft.com/office/drawing/2014/main" id="{51191DBD-D726-463D-BB9B-0FC5A53F4B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60278" y="5070656"/>
            <a:ext cx="1246909" cy="532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54000" rIns="54000" bIns="54000">
            <a:spAutoFit/>
          </a:bodyPr>
          <a:lstStyle>
            <a:lvl1pPr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48895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ts val="0"/>
              </a:spcAft>
              <a:buClr>
                <a:srgbClr val="FFDE16"/>
              </a:buClr>
              <a:buSzPct val="200000"/>
              <a:buFontTx/>
              <a:buNone/>
              <a:tabLst/>
              <a:defRPr/>
            </a:pPr>
            <a:r>
              <a:rPr kumimoji="0" lang="ru-RU" altLang="ru-RU" sz="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DIN Pro Medium" panose="020B0604020101020102" pitchFamily="34" charset="0"/>
              </a:rPr>
              <a:t>Размещение для серийного </a:t>
            </a:r>
          </a:p>
          <a:p>
            <a:pPr marL="0" marR="0" lvl="0" indent="0" algn="ctr" defTabSz="48895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ts val="0"/>
              </a:spcAft>
              <a:buClr>
                <a:srgbClr val="FFDE16"/>
              </a:buClr>
              <a:buSzPct val="200000"/>
              <a:buFontTx/>
              <a:buNone/>
              <a:tabLst/>
              <a:defRPr/>
            </a:pPr>
            <a:r>
              <a:rPr kumimoji="0" lang="ru-RU" altLang="ru-RU" sz="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DIN Pro Medium" panose="020B0604020101020102" pitchFamily="34" charset="0"/>
              </a:rPr>
              <a:t>производства</a:t>
            </a:r>
          </a:p>
        </p:txBody>
      </p:sp>
      <p:sp>
        <p:nvSpPr>
          <p:cNvPr id="89" name="object 17">
            <a:extLst>
              <a:ext uri="{FF2B5EF4-FFF2-40B4-BE49-F238E27FC236}">
                <a16:creationId xmlns:a16="http://schemas.microsoft.com/office/drawing/2014/main" id="{95A45EDC-09D7-4DBB-A709-1555DB86C6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3506" y="5097525"/>
            <a:ext cx="1717675" cy="391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54000" rIns="54000" bIns="54000">
            <a:spAutoFit/>
          </a:bodyPr>
          <a:lstStyle>
            <a:lvl1pPr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48895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ts val="0"/>
              </a:spcAft>
              <a:buClr>
                <a:srgbClr val="FFDE16"/>
              </a:buClr>
              <a:buSzPct val="200000"/>
              <a:buFontTx/>
              <a:buNone/>
              <a:tabLst/>
              <a:defRPr/>
            </a:pPr>
            <a:r>
              <a:rPr kumimoji="0" lang="ru-RU" altLang="ru-RU" sz="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DIN Pro Medium" panose="020B0604020101020102" pitchFamily="34" charset="0"/>
              </a:rPr>
              <a:t>Оператор </a:t>
            </a:r>
          </a:p>
          <a:p>
            <a:pPr marL="0" marR="0" lvl="0" indent="0" algn="ctr" defTabSz="48895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ts val="0"/>
              </a:spcAft>
              <a:buClr>
                <a:srgbClr val="FFDE16"/>
              </a:buClr>
              <a:buSzPct val="200000"/>
              <a:buFontTx/>
              <a:buNone/>
              <a:tabLst/>
              <a:defRPr/>
            </a:pPr>
            <a:r>
              <a:rPr kumimoji="0" lang="ru-RU" altLang="ru-RU" sz="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DIN Pro Medium" panose="020B0604020101020102" pitchFamily="34" charset="0"/>
              </a:rPr>
              <a:t>сбыта, бренда</a:t>
            </a:r>
          </a:p>
        </p:txBody>
      </p:sp>
      <p:sp>
        <p:nvSpPr>
          <p:cNvPr id="90" name="Стрелка: пятиугольник 31">
            <a:extLst>
              <a:ext uri="{FF2B5EF4-FFF2-40B4-BE49-F238E27FC236}">
                <a16:creationId xmlns:a16="http://schemas.microsoft.com/office/drawing/2014/main" id="{2DA2BAF0-132C-40F7-9BCF-B87F7D3C6349}"/>
              </a:ext>
            </a:extLst>
          </p:cNvPr>
          <p:cNvSpPr/>
          <p:nvPr/>
        </p:nvSpPr>
        <p:spPr>
          <a:xfrm>
            <a:off x="-63500" y="1665668"/>
            <a:ext cx="1765300" cy="533400"/>
          </a:xfrm>
          <a:prstGeom prst="homePlate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1" name="Стрелка: пятиугольник 32">
            <a:extLst>
              <a:ext uri="{FF2B5EF4-FFF2-40B4-BE49-F238E27FC236}">
                <a16:creationId xmlns:a16="http://schemas.microsoft.com/office/drawing/2014/main" id="{540E2ACA-9CD8-4C1B-A142-34103AB0B6FD}"/>
              </a:ext>
            </a:extLst>
          </p:cNvPr>
          <p:cNvSpPr/>
          <p:nvPr/>
        </p:nvSpPr>
        <p:spPr>
          <a:xfrm>
            <a:off x="0" y="2775331"/>
            <a:ext cx="1765300" cy="533400"/>
          </a:xfrm>
          <a:prstGeom prst="homePlate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defTabSz="4889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4889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4889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4889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4889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488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488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488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488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48895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ct val="35000"/>
              </a:spcAft>
              <a:buClr>
                <a:srgbClr val="FFDE16"/>
              </a:buClr>
              <a:buSzPct val="200000"/>
              <a:buFontTx/>
              <a:buNone/>
              <a:tabLst/>
              <a:defRPr/>
            </a:pPr>
            <a:r>
              <a:rPr kumimoji="0" lang="ru-RU" altLang="ru-RU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DIN Pro Medium" panose="020B0604020101020102" pitchFamily="34" charset="0"/>
              </a:rPr>
              <a:t>Импортозамещение производства нефтяного оборудования</a:t>
            </a:r>
          </a:p>
        </p:txBody>
      </p:sp>
      <p:sp>
        <p:nvSpPr>
          <p:cNvPr id="92" name="Стрелка: пятиугольник 33">
            <a:extLst>
              <a:ext uri="{FF2B5EF4-FFF2-40B4-BE49-F238E27FC236}">
                <a16:creationId xmlns:a16="http://schemas.microsoft.com/office/drawing/2014/main" id="{CE793BC9-865B-4058-81C9-7573844B707B}"/>
              </a:ext>
            </a:extLst>
          </p:cNvPr>
          <p:cNvSpPr/>
          <p:nvPr/>
        </p:nvSpPr>
        <p:spPr>
          <a:xfrm>
            <a:off x="-63500" y="3924681"/>
            <a:ext cx="1765300" cy="533400"/>
          </a:xfrm>
          <a:prstGeom prst="homePlate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3" name="object 17">
            <a:extLst>
              <a:ext uri="{FF2B5EF4-FFF2-40B4-BE49-F238E27FC236}">
                <a16:creationId xmlns:a16="http://schemas.microsoft.com/office/drawing/2014/main" id="{5429F474-4163-4D72-849A-83EBF0C49C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63500" y="1684237"/>
            <a:ext cx="1995488" cy="534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54000" rIns="54000" bIns="54000" anchor="ctr">
            <a:spAutoFit/>
          </a:bodyPr>
          <a:lstStyle>
            <a:lvl1pPr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48895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ct val="35000"/>
              </a:spcAft>
              <a:buClr>
                <a:srgbClr val="FFDE16"/>
              </a:buClr>
              <a:buSzPct val="200000"/>
              <a:buFontTx/>
              <a:buNone/>
              <a:tabLst/>
              <a:defRPr/>
            </a:pPr>
            <a:r>
              <a:rPr kumimoji="0" lang="ru-RU" altLang="ru-RU" sz="11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DIN Pro Medium" panose="020B0604020101020102" pitchFamily="34" charset="0"/>
              </a:rPr>
              <a:t>Импортозамещение</a:t>
            </a:r>
            <a:r>
              <a:rPr kumimoji="0" lang="ru-RU" altLang="ru-RU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DIN Pro Medium" panose="020B0604020101020102" pitchFamily="34" charset="0"/>
              </a:rPr>
              <a:t> сельскохозяйственной техники</a:t>
            </a:r>
          </a:p>
        </p:txBody>
      </p:sp>
      <p:sp>
        <p:nvSpPr>
          <p:cNvPr id="95" name="object 17">
            <a:extLst>
              <a:ext uri="{FF2B5EF4-FFF2-40B4-BE49-F238E27FC236}">
                <a16:creationId xmlns:a16="http://schemas.microsoft.com/office/drawing/2014/main" id="{3BF4E298-8706-42B9-A6DF-C7661B3BF0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896106"/>
            <a:ext cx="2074863" cy="590550"/>
          </a:xfrm>
          <a:prstGeom prst="rect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defTabSz="4889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4889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4889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4889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4889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488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488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488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488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48895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>
                <a:srgbClr val="FFDE16"/>
              </a:buClr>
              <a:buSzPct val="200000"/>
              <a:buFontTx/>
              <a:buNone/>
              <a:tabLst/>
              <a:defRPr/>
            </a:pPr>
            <a:r>
              <a:rPr kumimoji="0" lang="ru-RU" altLang="ru-RU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DIN Pro Medium" panose="020B0604020101020102" pitchFamily="34" charset="0"/>
              </a:rPr>
              <a:t>Кооперация в производстве мебели</a:t>
            </a:r>
          </a:p>
        </p:txBody>
      </p:sp>
      <p:cxnSp>
        <p:nvCxnSpPr>
          <p:cNvPr id="96" name="Прямая соединительная линия 95">
            <a:extLst>
              <a:ext uri="{FF2B5EF4-FFF2-40B4-BE49-F238E27FC236}">
                <a16:creationId xmlns:a16="http://schemas.microsoft.com/office/drawing/2014/main" id="{3B3DB89F-2F81-4F6B-8C94-619B900179BA}"/>
              </a:ext>
            </a:extLst>
          </p:cNvPr>
          <p:cNvCxnSpPr>
            <a:stCxn id="90" idx="3"/>
            <a:endCxn id="90" idx="3"/>
          </p:cNvCxnSpPr>
          <p:nvPr/>
        </p:nvCxnSpPr>
        <p:spPr>
          <a:xfrm>
            <a:off x="1701800" y="193236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object 17">
            <a:extLst>
              <a:ext uri="{FF2B5EF4-FFF2-40B4-BE49-F238E27FC236}">
                <a16:creationId xmlns:a16="http://schemas.microsoft.com/office/drawing/2014/main" id="{FDFB42AC-315C-4D37-ABEF-63E604C664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4500" y="1262443"/>
            <a:ext cx="1422400" cy="39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54000" rIns="54000" bIns="54000" anchor="ctr">
            <a:spAutoFit/>
          </a:bodyPr>
          <a:lstStyle>
            <a:lvl1pPr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48895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ct val="35000"/>
              </a:spcAft>
              <a:buClr>
                <a:srgbClr val="FFDE16"/>
              </a:buClr>
              <a:buSzPct val="200000"/>
              <a:buFontTx/>
              <a:buNone/>
              <a:tabLst/>
              <a:defRPr/>
            </a:pPr>
            <a:r>
              <a:rPr kumimoji="0" lang="ru-RU" altLang="ru-RU" sz="11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DIN Pro Medium" panose="020B0604020101020102" pitchFamily="34" charset="0"/>
              </a:rPr>
              <a:t>Экспортные площадки</a:t>
            </a:r>
          </a:p>
        </p:txBody>
      </p:sp>
      <p:cxnSp>
        <p:nvCxnSpPr>
          <p:cNvPr id="117" name="Прямая со стрелкой 116">
            <a:extLst>
              <a:ext uri="{FF2B5EF4-FFF2-40B4-BE49-F238E27FC236}">
                <a16:creationId xmlns:a16="http://schemas.microsoft.com/office/drawing/2014/main" id="{89E14FAE-4E63-4D33-AF85-BF246972EEE3}"/>
              </a:ext>
            </a:extLst>
          </p:cNvPr>
          <p:cNvCxnSpPr>
            <a:cxnSpLocks/>
          </p:cNvCxnSpPr>
          <p:nvPr/>
        </p:nvCxnSpPr>
        <p:spPr>
          <a:xfrm>
            <a:off x="8737600" y="1933956"/>
            <a:ext cx="279400" cy="6350"/>
          </a:xfrm>
          <a:prstGeom prst="straightConnector1">
            <a:avLst/>
          </a:prstGeom>
          <a:ln w="25400">
            <a:solidFill>
              <a:srgbClr val="FFDE16"/>
            </a:solidFill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Прямая со стрелкой 117">
            <a:extLst>
              <a:ext uri="{FF2B5EF4-FFF2-40B4-BE49-F238E27FC236}">
                <a16:creationId xmlns:a16="http://schemas.microsoft.com/office/drawing/2014/main" id="{1C66F869-C4A7-4EB0-9CE7-4ABC6D4479CE}"/>
              </a:ext>
            </a:extLst>
          </p:cNvPr>
          <p:cNvCxnSpPr>
            <a:cxnSpLocks/>
          </p:cNvCxnSpPr>
          <p:nvPr/>
        </p:nvCxnSpPr>
        <p:spPr>
          <a:xfrm>
            <a:off x="8737600" y="3021393"/>
            <a:ext cx="279400" cy="0"/>
          </a:xfrm>
          <a:prstGeom prst="straightConnector1">
            <a:avLst/>
          </a:prstGeom>
          <a:ln w="25400">
            <a:solidFill>
              <a:srgbClr val="FFDE16"/>
            </a:solidFill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Прямая со стрелкой 118">
            <a:extLst>
              <a:ext uri="{FF2B5EF4-FFF2-40B4-BE49-F238E27FC236}">
                <a16:creationId xmlns:a16="http://schemas.microsoft.com/office/drawing/2014/main" id="{FCBD4C3C-9C39-4B92-B7D9-A0CBF9E8CE5C}"/>
              </a:ext>
            </a:extLst>
          </p:cNvPr>
          <p:cNvCxnSpPr>
            <a:cxnSpLocks/>
          </p:cNvCxnSpPr>
          <p:nvPr/>
        </p:nvCxnSpPr>
        <p:spPr>
          <a:xfrm>
            <a:off x="8737600" y="4191381"/>
            <a:ext cx="279400" cy="0"/>
          </a:xfrm>
          <a:prstGeom prst="straightConnector1">
            <a:avLst/>
          </a:prstGeom>
          <a:ln w="25400">
            <a:solidFill>
              <a:srgbClr val="FFDE16"/>
            </a:solidFill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Стрелка: пятиугольник 61">
            <a:extLst>
              <a:ext uri="{FF2B5EF4-FFF2-40B4-BE49-F238E27FC236}">
                <a16:creationId xmlns:a16="http://schemas.microsoft.com/office/drawing/2014/main" id="{3F27EA65-9145-4FA8-B2CC-6952425EB06E}"/>
              </a:ext>
            </a:extLst>
          </p:cNvPr>
          <p:cNvSpPr/>
          <p:nvPr/>
        </p:nvSpPr>
        <p:spPr>
          <a:xfrm rot="10800000">
            <a:off x="9080500" y="1656143"/>
            <a:ext cx="1765300" cy="533400"/>
          </a:xfrm>
          <a:prstGeom prst="homePlate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1" name="Стрелка: пятиугольник 62">
            <a:extLst>
              <a:ext uri="{FF2B5EF4-FFF2-40B4-BE49-F238E27FC236}">
                <a16:creationId xmlns:a16="http://schemas.microsoft.com/office/drawing/2014/main" id="{FE836D19-2C19-4D2D-BA79-6A6908E21CBD}"/>
              </a:ext>
            </a:extLst>
          </p:cNvPr>
          <p:cNvSpPr/>
          <p:nvPr/>
        </p:nvSpPr>
        <p:spPr>
          <a:xfrm rot="10800000">
            <a:off x="9080500" y="2753106"/>
            <a:ext cx="1765300" cy="533400"/>
          </a:xfrm>
          <a:prstGeom prst="homePlate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2" name="Стрелка: пятиугольник 63">
            <a:extLst>
              <a:ext uri="{FF2B5EF4-FFF2-40B4-BE49-F238E27FC236}">
                <a16:creationId xmlns:a16="http://schemas.microsoft.com/office/drawing/2014/main" id="{E42C0F79-71E5-4CC5-9BCB-7D79BF9A6600}"/>
              </a:ext>
            </a:extLst>
          </p:cNvPr>
          <p:cNvSpPr/>
          <p:nvPr/>
        </p:nvSpPr>
        <p:spPr>
          <a:xfrm rot="10800000">
            <a:off x="9080500" y="3915156"/>
            <a:ext cx="1765300" cy="533400"/>
          </a:xfrm>
          <a:prstGeom prst="homePlate">
            <a:avLst/>
          </a:prstGeom>
          <a:solidFill>
            <a:srgbClr val="FFDE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3" name="object 17">
            <a:extLst>
              <a:ext uri="{FF2B5EF4-FFF2-40B4-BE49-F238E27FC236}">
                <a16:creationId xmlns:a16="http://schemas.microsoft.com/office/drawing/2014/main" id="{200B352E-CFBB-4EF6-9EB0-D989300E03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72600" y="2835656"/>
            <a:ext cx="142240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54000" rIns="54000" bIns="54000" anchor="ctr">
            <a:spAutoFit/>
          </a:bodyPr>
          <a:lstStyle>
            <a:lvl1pPr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48895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ct val="35000"/>
              </a:spcAft>
              <a:buClr>
                <a:srgbClr val="FFDE16"/>
              </a:buClr>
              <a:buSzPct val="200000"/>
              <a:buFontTx/>
              <a:buNone/>
              <a:tabLst/>
              <a:defRPr/>
            </a:pPr>
            <a:r>
              <a:rPr kumimoji="0" lang="ru-RU" altLang="ru-RU" sz="11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DIN Pro Medium" panose="020B0604020101020102" pitchFamily="34" charset="0"/>
              </a:rPr>
              <a:t>Федеральный уровень</a:t>
            </a:r>
          </a:p>
        </p:txBody>
      </p:sp>
      <p:sp>
        <p:nvSpPr>
          <p:cNvPr id="124" name="object 17">
            <a:extLst>
              <a:ext uri="{FF2B5EF4-FFF2-40B4-BE49-F238E27FC236}">
                <a16:creationId xmlns:a16="http://schemas.microsoft.com/office/drawing/2014/main" id="{CAF15981-096B-454D-A2F5-C1DC647387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09100" y="4086225"/>
            <a:ext cx="190500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54000" rIns="54000" bIns="54000" anchor="ctr">
            <a:spAutoFit/>
          </a:bodyPr>
          <a:lstStyle>
            <a:lvl1pPr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48895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ct val="35000"/>
              </a:spcAft>
              <a:buClr>
                <a:srgbClr val="FFDE16"/>
              </a:buClr>
              <a:buSzPct val="200000"/>
              <a:buFontTx/>
              <a:buNone/>
              <a:tabLst/>
              <a:defRPr/>
            </a:pPr>
            <a:r>
              <a:rPr kumimoji="0" lang="ru-RU" alt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DIN Pro Medium" panose="020B0604020101020102" pitchFamily="34" charset="0"/>
              </a:rPr>
              <a:t>Областной уровень</a:t>
            </a:r>
          </a:p>
        </p:txBody>
      </p:sp>
      <p:cxnSp>
        <p:nvCxnSpPr>
          <p:cNvPr id="125" name="Прямая соединительная линия 124">
            <a:extLst>
              <a:ext uri="{FF2B5EF4-FFF2-40B4-BE49-F238E27FC236}">
                <a16:creationId xmlns:a16="http://schemas.microsoft.com/office/drawing/2014/main" id="{F04426DA-4F92-490E-91FA-FAE21CFB1DBC}"/>
              </a:ext>
            </a:extLst>
          </p:cNvPr>
          <p:cNvCxnSpPr>
            <a:stCxn id="120" idx="3"/>
            <a:endCxn id="120" idx="3"/>
          </p:cNvCxnSpPr>
          <p:nvPr/>
        </p:nvCxnSpPr>
        <p:spPr>
          <a:xfrm>
            <a:off x="9080500" y="1922843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bject 17">
            <a:extLst>
              <a:ext uri="{FF2B5EF4-FFF2-40B4-BE49-F238E27FC236}">
                <a16:creationId xmlns:a16="http://schemas.microsoft.com/office/drawing/2014/main" id="{DEED8824-6B4B-4C2F-9B31-E1B292D122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24988" y="1735518"/>
            <a:ext cx="1636712" cy="39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000" tIns="54000" rIns="54000" bIns="54000" anchor="ctr">
            <a:spAutoFit/>
          </a:bodyPr>
          <a:lstStyle>
            <a:lvl1pPr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889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8895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48895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ct val="35000"/>
              </a:spcAft>
              <a:buClr>
                <a:srgbClr val="FFDE16"/>
              </a:buClr>
              <a:buSzPct val="200000"/>
              <a:buFontTx/>
              <a:buNone/>
              <a:tabLst/>
              <a:defRPr/>
            </a:pPr>
            <a:r>
              <a:rPr kumimoji="0" lang="ru-RU" altLang="ru-RU" sz="11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DIN Pro Medium" panose="020B0604020101020102" pitchFamily="34" charset="0"/>
              </a:rPr>
              <a:t>Международный уровень</a:t>
            </a:r>
          </a:p>
        </p:txBody>
      </p:sp>
      <p:sp>
        <p:nvSpPr>
          <p:cNvPr id="131" name="TextBox 73">
            <a:extLst>
              <a:ext uri="{FF2B5EF4-FFF2-40B4-BE49-F238E27FC236}">
                <a16:creationId xmlns:a16="http://schemas.microsoft.com/office/drawing/2014/main" id="{072CA1FA-5FCB-460E-BB23-614D07BBF7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38" y="4637468"/>
            <a:ext cx="183356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Интегратор: ООО Родос</a:t>
            </a:r>
            <a:endParaRPr kumimoji="0" lang="ru-RU" altLang="ru-RU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63" name="Овал 62">
            <a:extLst>
              <a:ext uri="{FF2B5EF4-FFF2-40B4-BE49-F238E27FC236}">
                <a16:creationId xmlns:a16="http://schemas.microsoft.com/office/drawing/2014/main" id="{367C0C4F-7984-4433-BF35-E2D4B76B2BCD}"/>
              </a:ext>
            </a:extLst>
          </p:cNvPr>
          <p:cNvSpPr/>
          <p:nvPr/>
        </p:nvSpPr>
        <p:spPr>
          <a:xfrm>
            <a:off x="2159001" y="4133466"/>
            <a:ext cx="134115" cy="134115"/>
          </a:xfrm>
          <a:prstGeom prst="ellipse">
            <a:avLst/>
          </a:prstGeom>
          <a:solidFill>
            <a:srgbClr val="FFE600"/>
          </a:solidFill>
          <a:ln>
            <a:solidFill>
              <a:srgbClr val="2929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4" name="Овал 63">
            <a:extLst>
              <a:ext uri="{FF2B5EF4-FFF2-40B4-BE49-F238E27FC236}">
                <a16:creationId xmlns:a16="http://schemas.microsoft.com/office/drawing/2014/main" id="{2FF74A11-47FC-4E39-80E5-7E657DC3924C}"/>
              </a:ext>
            </a:extLst>
          </p:cNvPr>
          <p:cNvSpPr/>
          <p:nvPr/>
        </p:nvSpPr>
        <p:spPr>
          <a:xfrm>
            <a:off x="3454401" y="2970352"/>
            <a:ext cx="134115" cy="134115"/>
          </a:xfrm>
          <a:prstGeom prst="ellipse">
            <a:avLst/>
          </a:prstGeom>
          <a:solidFill>
            <a:srgbClr val="FFE600"/>
          </a:solidFill>
          <a:ln>
            <a:solidFill>
              <a:srgbClr val="2929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5" name="Овал 64">
            <a:extLst>
              <a:ext uri="{FF2B5EF4-FFF2-40B4-BE49-F238E27FC236}">
                <a16:creationId xmlns:a16="http://schemas.microsoft.com/office/drawing/2014/main" id="{26A111B8-2FBA-41DF-A908-9F35B2444860}"/>
              </a:ext>
            </a:extLst>
          </p:cNvPr>
          <p:cNvSpPr/>
          <p:nvPr/>
        </p:nvSpPr>
        <p:spPr>
          <a:xfrm>
            <a:off x="3454401" y="1875467"/>
            <a:ext cx="134115" cy="134115"/>
          </a:xfrm>
          <a:prstGeom prst="ellipse">
            <a:avLst/>
          </a:prstGeom>
          <a:solidFill>
            <a:srgbClr val="FFE600"/>
          </a:solidFill>
          <a:ln>
            <a:solidFill>
              <a:srgbClr val="2929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6" name="Овал 65">
            <a:extLst>
              <a:ext uri="{FF2B5EF4-FFF2-40B4-BE49-F238E27FC236}">
                <a16:creationId xmlns:a16="http://schemas.microsoft.com/office/drawing/2014/main" id="{F3E4FFEE-FDE8-417A-8559-2EE7C7D36E0B}"/>
              </a:ext>
            </a:extLst>
          </p:cNvPr>
          <p:cNvSpPr/>
          <p:nvPr/>
        </p:nvSpPr>
        <p:spPr>
          <a:xfrm>
            <a:off x="4660900" y="1903552"/>
            <a:ext cx="134115" cy="134115"/>
          </a:xfrm>
          <a:prstGeom prst="ellipse">
            <a:avLst/>
          </a:prstGeom>
          <a:solidFill>
            <a:srgbClr val="FFE600"/>
          </a:solidFill>
          <a:ln>
            <a:solidFill>
              <a:srgbClr val="2929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7" name="Овал 66">
            <a:extLst>
              <a:ext uri="{FF2B5EF4-FFF2-40B4-BE49-F238E27FC236}">
                <a16:creationId xmlns:a16="http://schemas.microsoft.com/office/drawing/2014/main" id="{6A9B115E-9A42-49BF-A2E7-5E4E300345C1}"/>
              </a:ext>
            </a:extLst>
          </p:cNvPr>
          <p:cNvSpPr/>
          <p:nvPr/>
        </p:nvSpPr>
        <p:spPr>
          <a:xfrm>
            <a:off x="4672748" y="4126993"/>
            <a:ext cx="134115" cy="134115"/>
          </a:xfrm>
          <a:prstGeom prst="ellipse">
            <a:avLst/>
          </a:prstGeom>
          <a:solidFill>
            <a:srgbClr val="FFE600"/>
          </a:solidFill>
          <a:ln>
            <a:solidFill>
              <a:srgbClr val="2929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8" name="Прямоугольник 67">
            <a:extLst>
              <a:ext uri="{FF2B5EF4-FFF2-40B4-BE49-F238E27FC236}">
                <a16:creationId xmlns:a16="http://schemas.microsoft.com/office/drawing/2014/main" id="{F6F47C52-DFD7-46E5-8098-D5D5ED8DF13E}"/>
              </a:ext>
            </a:extLst>
          </p:cNvPr>
          <p:cNvSpPr/>
          <p:nvPr/>
        </p:nvSpPr>
        <p:spPr>
          <a:xfrm>
            <a:off x="8397511" y="1674952"/>
            <a:ext cx="358442" cy="2792273"/>
          </a:xfrm>
          <a:prstGeom prst="rect">
            <a:avLst/>
          </a:prstGeom>
          <a:noFill/>
          <a:ln w="38100">
            <a:solidFill>
              <a:srgbClr val="FFE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9" name="Овал 68">
            <a:extLst>
              <a:ext uri="{FF2B5EF4-FFF2-40B4-BE49-F238E27FC236}">
                <a16:creationId xmlns:a16="http://schemas.microsoft.com/office/drawing/2014/main" id="{7F21E7B1-6C6D-4325-A6E1-DB48AA6DD650}"/>
              </a:ext>
            </a:extLst>
          </p:cNvPr>
          <p:cNvSpPr/>
          <p:nvPr/>
        </p:nvSpPr>
        <p:spPr>
          <a:xfrm>
            <a:off x="2146300" y="2970352"/>
            <a:ext cx="134115" cy="134115"/>
          </a:xfrm>
          <a:prstGeom prst="ellipse">
            <a:avLst/>
          </a:prstGeom>
          <a:solidFill>
            <a:srgbClr val="FFE600"/>
          </a:solidFill>
          <a:ln>
            <a:solidFill>
              <a:srgbClr val="2929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0" name="Овал 69">
            <a:extLst>
              <a:ext uri="{FF2B5EF4-FFF2-40B4-BE49-F238E27FC236}">
                <a16:creationId xmlns:a16="http://schemas.microsoft.com/office/drawing/2014/main" id="{DB1B16D9-079F-4488-83C3-8A8FAD8AD755}"/>
              </a:ext>
            </a:extLst>
          </p:cNvPr>
          <p:cNvSpPr/>
          <p:nvPr/>
        </p:nvSpPr>
        <p:spPr>
          <a:xfrm>
            <a:off x="2146300" y="1903552"/>
            <a:ext cx="134115" cy="134115"/>
          </a:xfrm>
          <a:prstGeom prst="ellipse">
            <a:avLst/>
          </a:prstGeom>
          <a:solidFill>
            <a:srgbClr val="FFE600"/>
          </a:solidFill>
          <a:ln>
            <a:solidFill>
              <a:srgbClr val="2929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1" name="Овал 70">
            <a:extLst>
              <a:ext uri="{FF2B5EF4-FFF2-40B4-BE49-F238E27FC236}">
                <a16:creationId xmlns:a16="http://schemas.microsoft.com/office/drawing/2014/main" id="{0527D145-5B8B-478D-8CF2-C768B3A6DBEC}"/>
              </a:ext>
            </a:extLst>
          </p:cNvPr>
          <p:cNvSpPr/>
          <p:nvPr/>
        </p:nvSpPr>
        <p:spPr>
          <a:xfrm>
            <a:off x="3441700" y="4113352"/>
            <a:ext cx="134115" cy="134115"/>
          </a:xfrm>
          <a:prstGeom prst="ellipse">
            <a:avLst/>
          </a:prstGeom>
          <a:solidFill>
            <a:srgbClr val="FFE600"/>
          </a:solidFill>
          <a:ln>
            <a:solidFill>
              <a:srgbClr val="2929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2" name="Овал 71">
            <a:extLst>
              <a:ext uri="{FF2B5EF4-FFF2-40B4-BE49-F238E27FC236}">
                <a16:creationId xmlns:a16="http://schemas.microsoft.com/office/drawing/2014/main" id="{08AEB029-DEC2-43F9-A319-3F522BB828F5}"/>
              </a:ext>
            </a:extLst>
          </p:cNvPr>
          <p:cNvSpPr/>
          <p:nvPr/>
        </p:nvSpPr>
        <p:spPr>
          <a:xfrm>
            <a:off x="4660900" y="2970352"/>
            <a:ext cx="134115" cy="134115"/>
          </a:xfrm>
          <a:prstGeom prst="ellipse">
            <a:avLst/>
          </a:prstGeom>
          <a:solidFill>
            <a:srgbClr val="FFE600"/>
          </a:solidFill>
          <a:ln>
            <a:solidFill>
              <a:srgbClr val="2929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9" name="Овал 128">
            <a:extLst>
              <a:ext uri="{FF2B5EF4-FFF2-40B4-BE49-F238E27FC236}">
                <a16:creationId xmlns:a16="http://schemas.microsoft.com/office/drawing/2014/main" id="{5E3A6D2A-F301-499D-AF34-82BD8531160B}"/>
              </a:ext>
            </a:extLst>
          </p:cNvPr>
          <p:cNvSpPr/>
          <p:nvPr/>
        </p:nvSpPr>
        <p:spPr>
          <a:xfrm>
            <a:off x="8547100" y="1903552"/>
            <a:ext cx="134115" cy="134115"/>
          </a:xfrm>
          <a:prstGeom prst="ellipse">
            <a:avLst/>
          </a:prstGeom>
          <a:solidFill>
            <a:srgbClr val="00A14B"/>
          </a:solidFill>
          <a:ln>
            <a:solidFill>
              <a:srgbClr val="2929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0" name="Овал 129">
            <a:extLst>
              <a:ext uri="{FF2B5EF4-FFF2-40B4-BE49-F238E27FC236}">
                <a16:creationId xmlns:a16="http://schemas.microsoft.com/office/drawing/2014/main" id="{4D8F6BDC-F5BB-4739-BC2E-FEA76783574F}"/>
              </a:ext>
            </a:extLst>
          </p:cNvPr>
          <p:cNvSpPr/>
          <p:nvPr/>
        </p:nvSpPr>
        <p:spPr>
          <a:xfrm>
            <a:off x="8547100" y="2970352"/>
            <a:ext cx="134115" cy="134115"/>
          </a:xfrm>
          <a:prstGeom prst="ellipse">
            <a:avLst/>
          </a:prstGeom>
          <a:solidFill>
            <a:srgbClr val="00A14B"/>
          </a:solidFill>
          <a:ln>
            <a:solidFill>
              <a:srgbClr val="2929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2" name="Овал 131">
            <a:extLst>
              <a:ext uri="{FF2B5EF4-FFF2-40B4-BE49-F238E27FC236}">
                <a16:creationId xmlns:a16="http://schemas.microsoft.com/office/drawing/2014/main" id="{A294C008-B5E2-4E77-B962-4B442770E448}"/>
              </a:ext>
            </a:extLst>
          </p:cNvPr>
          <p:cNvSpPr/>
          <p:nvPr/>
        </p:nvSpPr>
        <p:spPr>
          <a:xfrm>
            <a:off x="8547100" y="4113352"/>
            <a:ext cx="134115" cy="134115"/>
          </a:xfrm>
          <a:prstGeom prst="ellipse">
            <a:avLst/>
          </a:prstGeom>
          <a:solidFill>
            <a:srgbClr val="00A14B"/>
          </a:solidFill>
          <a:ln>
            <a:solidFill>
              <a:srgbClr val="2929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3" name="Овал 132">
            <a:extLst>
              <a:ext uri="{FF2B5EF4-FFF2-40B4-BE49-F238E27FC236}">
                <a16:creationId xmlns:a16="http://schemas.microsoft.com/office/drawing/2014/main" id="{75F9DDC2-0F95-4405-87E8-E26DBB264B85}"/>
              </a:ext>
            </a:extLst>
          </p:cNvPr>
          <p:cNvSpPr/>
          <p:nvPr/>
        </p:nvSpPr>
        <p:spPr>
          <a:xfrm>
            <a:off x="7251700" y="1903552"/>
            <a:ext cx="134115" cy="134115"/>
          </a:xfrm>
          <a:prstGeom prst="ellipse">
            <a:avLst/>
          </a:prstGeom>
          <a:solidFill>
            <a:srgbClr val="FB8005"/>
          </a:solidFill>
          <a:ln>
            <a:solidFill>
              <a:srgbClr val="2929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4" name="Овал 133">
            <a:extLst>
              <a:ext uri="{FF2B5EF4-FFF2-40B4-BE49-F238E27FC236}">
                <a16:creationId xmlns:a16="http://schemas.microsoft.com/office/drawing/2014/main" id="{95CAEB2E-7B41-447F-9273-469EBBB13073}"/>
              </a:ext>
            </a:extLst>
          </p:cNvPr>
          <p:cNvSpPr/>
          <p:nvPr/>
        </p:nvSpPr>
        <p:spPr>
          <a:xfrm>
            <a:off x="7251700" y="2970352"/>
            <a:ext cx="134115" cy="134115"/>
          </a:xfrm>
          <a:prstGeom prst="ellipse">
            <a:avLst/>
          </a:prstGeom>
          <a:solidFill>
            <a:srgbClr val="FB8005"/>
          </a:solidFill>
          <a:ln>
            <a:solidFill>
              <a:srgbClr val="2929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5" name="Овал 134">
            <a:extLst>
              <a:ext uri="{FF2B5EF4-FFF2-40B4-BE49-F238E27FC236}">
                <a16:creationId xmlns:a16="http://schemas.microsoft.com/office/drawing/2014/main" id="{FECF7DB4-998B-41B2-B770-F9870D026E52}"/>
              </a:ext>
            </a:extLst>
          </p:cNvPr>
          <p:cNvSpPr/>
          <p:nvPr/>
        </p:nvSpPr>
        <p:spPr>
          <a:xfrm>
            <a:off x="7251700" y="4113352"/>
            <a:ext cx="134115" cy="134115"/>
          </a:xfrm>
          <a:prstGeom prst="ellipse">
            <a:avLst/>
          </a:prstGeom>
          <a:solidFill>
            <a:srgbClr val="FB8005"/>
          </a:solidFill>
          <a:ln>
            <a:solidFill>
              <a:srgbClr val="2929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6" name="Овал 135">
            <a:extLst>
              <a:ext uri="{FF2B5EF4-FFF2-40B4-BE49-F238E27FC236}">
                <a16:creationId xmlns:a16="http://schemas.microsoft.com/office/drawing/2014/main" id="{3E61D386-139B-4803-92AF-EC66A21FFA5C}"/>
              </a:ext>
            </a:extLst>
          </p:cNvPr>
          <p:cNvSpPr/>
          <p:nvPr/>
        </p:nvSpPr>
        <p:spPr>
          <a:xfrm>
            <a:off x="5970585" y="1903552"/>
            <a:ext cx="134115" cy="134115"/>
          </a:xfrm>
          <a:prstGeom prst="ellipse">
            <a:avLst/>
          </a:prstGeom>
          <a:solidFill>
            <a:srgbClr val="FFE600"/>
          </a:solidFill>
          <a:ln>
            <a:solidFill>
              <a:srgbClr val="2929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7" name="Овал 136">
            <a:extLst>
              <a:ext uri="{FF2B5EF4-FFF2-40B4-BE49-F238E27FC236}">
                <a16:creationId xmlns:a16="http://schemas.microsoft.com/office/drawing/2014/main" id="{E6DBB269-7791-4A84-9E0B-8545C5A0E1F9}"/>
              </a:ext>
            </a:extLst>
          </p:cNvPr>
          <p:cNvSpPr/>
          <p:nvPr/>
        </p:nvSpPr>
        <p:spPr>
          <a:xfrm>
            <a:off x="5982433" y="4126993"/>
            <a:ext cx="134115" cy="134115"/>
          </a:xfrm>
          <a:prstGeom prst="ellipse">
            <a:avLst/>
          </a:prstGeom>
          <a:solidFill>
            <a:srgbClr val="FFE600"/>
          </a:solidFill>
          <a:ln>
            <a:solidFill>
              <a:srgbClr val="2929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8" name="Овал 137">
            <a:extLst>
              <a:ext uri="{FF2B5EF4-FFF2-40B4-BE49-F238E27FC236}">
                <a16:creationId xmlns:a16="http://schemas.microsoft.com/office/drawing/2014/main" id="{26972991-6D91-429F-A09A-14B6B0877FAB}"/>
              </a:ext>
            </a:extLst>
          </p:cNvPr>
          <p:cNvSpPr/>
          <p:nvPr/>
        </p:nvSpPr>
        <p:spPr>
          <a:xfrm>
            <a:off x="5970585" y="2970352"/>
            <a:ext cx="134115" cy="134115"/>
          </a:xfrm>
          <a:prstGeom prst="ellipse">
            <a:avLst/>
          </a:prstGeom>
          <a:solidFill>
            <a:srgbClr val="FFE600"/>
          </a:solidFill>
          <a:ln>
            <a:solidFill>
              <a:srgbClr val="2929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9" name="object 57">
            <a:extLst>
              <a:ext uri="{FF2B5EF4-FFF2-40B4-BE49-F238E27FC236}">
                <a16:creationId xmlns:a16="http://schemas.microsoft.com/office/drawing/2014/main" id="{622ACEE4-6DD0-4BEB-8D8C-DF285748C9BF}"/>
              </a:ext>
            </a:extLst>
          </p:cNvPr>
          <p:cNvSpPr txBox="1"/>
          <p:nvPr/>
        </p:nvSpPr>
        <p:spPr>
          <a:xfrm>
            <a:off x="3810176" y="6622378"/>
            <a:ext cx="1244247" cy="13337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ts val="8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0" i="0" u="none" strike="noStrike" kern="1200" cap="none" spc="-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– сбытовая интеграция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srgbClr val="2B2F32"/>
              </a:solidFill>
              <a:effectLst/>
              <a:uLnTx/>
              <a:uFillTx/>
              <a:latin typeface="Calibri"/>
              <a:ea typeface="+mn-ea"/>
              <a:cs typeface="DIN Pro Bold"/>
            </a:endParaRPr>
          </a:p>
        </p:txBody>
      </p:sp>
      <p:sp>
        <p:nvSpPr>
          <p:cNvPr id="140" name="object 57">
            <a:extLst>
              <a:ext uri="{FF2B5EF4-FFF2-40B4-BE49-F238E27FC236}">
                <a16:creationId xmlns:a16="http://schemas.microsoft.com/office/drawing/2014/main" id="{55BE5C4B-63E3-4D27-B8D9-0CFCD0558178}"/>
              </a:ext>
            </a:extLst>
          </p:cNvPr>
          <p:cNvSpPr txBox="1"/>
          <p:nvPr/>
        </p:nvSpPr>
        <p:spPr>
          <a:xfrm>
            <a:off x="406577" y="6622378"/>
            <a:ext cx="1320447" cy="13337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ts val="8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0" i="0" u="none" strike="noStrike" kern="1200" cap="none" spc="-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– интеграция производства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srgbClr val="2B2F32"/>
              </a:solidFill>
              <a:effectLst/>
              <a:uLnTx/>
              <a:uFillTx/>
              <a:latin typeface="Calibri"/>
              <a:ea typeface="+mn-ea"/>
              <a:cs typeface="DIN Pro Bold"/>
            </a:endParaRPr>
          </a:p>
        </p:txBody>
      </p:sp>
      <p:sp>
        <p:nvSpPr>
          <p:cNvPr id="141" name="object 57">
            <a:extLst>
              <a:ext uri="{FF2B5EF4-FFF2-40B4-BE49-F238E27FC236}">
                <a16:creationId xmlns:a16="http://schemas.microsoft.com/office/drawing/2014/main" id="{8C13EF26-1A60-4B80-AEDC-D3A3932E4D67}"/>
              </a:ext>
            </a:extLst>
          </p:cNvPr>
          <p:cNvSpPr txBox="1"/>
          <p:nvPr/>
        </p:nvSpPr>
        <p:spPr>
          <a:xfrm>
            <a:off x="2208344" y="6622378"/>
            <a:ext cx="1320447" cy="13337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>
            <a:defPPr>
              <a:defRPr lang="ru-RU"/>
            </a:defPPr>
            <a:lvl1pPr marL="12700" marR="5080">
              <a:spcBef>
                <a:spcPts val="240"/>
              </a:spcBef>
              <a:defRPr sz="1100" spc="-25">
                <a:solidFill>
                  <a:srgbClr val="FFFFFF"/>
                </a:solidFill>
                <a:latin typeface="DIN Pro Bold"/>
                <a:cs typeface="DIN Pro Bold"/>
              </a:defRPr>
            </a:lvl1pPr>
          </a:lstStyle>
          <a:p>
            <a:pPr marL="12700" marR="5080" lvl="0" indent="0" algn="l" defTabSz="914400" rtl="0" eaLnBrk="1" fontAlgn="auto" latinLnBrk="0" hangingPunct="1">
              <a:lnSpc>
                <a:spcPts val="8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0" i="0" u="none" strike="noStrike" kern="1200" cap="none" spc="-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– интеграция логистики</a:t>
            </a:r>
            <a:endParaRPr kumimoji="0" sz="800" b="0" i="0" u="none" strike="noStrike" kern="1200" cap="none" spc="-25" normalizeH="0" baseline="0" noProof="0" dirty="0">
              <a:ln>
                <a:noFill/>
              </a:ln>
              <a:solidFill>
                <a:srgbClr val="2B2F32"/>
              </a:solidFill>
              <a:effectLst/>
              <a:uLnTx/>
              <a:uFillTx/>
              <a:latin typeface="Calibri"/>
              <a:ea typeface="+mn-ea"/>
              <a:cs typeface="DIN Pro Bold"/>
            </a:endParaRPr>
          </a:p>
        </p:txBody>
      </p:sp>
      <p:sp>
        <p:nvSpPr>
          <p:cNvPr id="142" name="Овал 141">
            <a:extLst>
              <a:ext uri="{FF2B5EF4-FFF2-40B4-BE49-F238E27FC236}">
                <a16:creationId xmlns:a16="http://schemas.microsoft.com/office/drawing/2014/main" id="{87510E80-CB17-47D2-A14A-1AD4E6075484}"/>
              </a:ext>
            </a:extLst>
          </p:cNvPr>
          <p:cNvSpPr/>
          <p:nvPr/>
        </p:nvSpPr>
        <p:spPr>
          <a:xfrm>
            <a:off x="228975" y="6622006"/>
            <a:ext cx="134115" cy="134115"/>
          </a:xfrm>
          <a:prstGeom prst="ellipse">
            <a:avLst/>
          </a:pr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3" name="Овал 142">
            <a:extLst>
              <a:ext uri="{FF2B5EF4-FFF2-40B4-BE49-F238E27FC236}">
                <a16:creationId xmlns:a16="http://schemas.microsoft.com/office/drawing/2014/main" id="{0FBB3B6B-0BBD-4BB6-BDB7-46CF8FCC10B9}"/>
              </a:ext>
            </a:extLst>
          </p:cNvPr>
          <p:cNvSpPr/>
          <p:nvPr/>
        </p:nvSpPr>
        <p:spPr>
          <a:xfrm>
            <a:off x="2019808" y="6622006"/>
            <a:ext cx="134115" cy="134115"/>
          </a:xfrm>
          <a:prstGeom prst="ellipse">
            <a:avLst/>
          </a:prstGeom>
          <a:solidFill>
            <a:srgbClr val="00A1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4" name="Овал 143">
            <a:extLst>
              <a:ext uri="{FF2B5EF4-FFF2-40B4-BE49-F238E27FC236}">
                <a16:creationId xmlns:a16="http://schemas.microsoft.com/office/drawing/2014/main" id="{3158ACCA-77AA-4CCE-B97F-3850C09FC351}"/>
              </a:ext>
            </a:extLst>
          </p:cNvPr>
          <p:cNvSpPr/>
          <p:nvPr/>
        </p:nvSpPr>
        <p:spPr>
          <a:xfrm>
            <a:off x="3621960" y="6622006"/>
            <a:ext cx="134115" cy="134115"/>
          </a:xfrm>
          <a:prstGeom prst="ellipse">
            <a:avLst/>
          </a:prstGeom>
          <a:solidFill>
            <a:srgbClr val="FB80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5" name="object 81">
            <a:extLst>
              <a:ext uri="{FF2B5EF4-FFF2-40B4-BE49-F238E27FC236}">
                <a16:creationId xmlns:a16="http://schemas.microsoft.com/office/drawing/2014/main" id="{24C255AD-EC34-4088-A94B-B71C4E967A9C}"/>
              </a:ext>
            </a:extLst>
          </p:cNvPr>
          <p:cNvSpPr/>
          <p:nvPr/>
        </p:nvSpPr>
        <p:spPr>
          <a:xfrm>
            <a:off x="4972896" y="6430325"/>
            <a:ext cx="332740" cy="582930"/>
          </a:xfrm>
          <a:custGeom>
            <a:avLst/>
            <a:gdLst/>
            <a:ahLst/>
            <a:cxnLst/>
            <a:rect l="l" t="t" r="r" b="b"/>
            <a:pathLst>
              <a:path w="332740" h="582929">
                <a:moveTo>
                  <a:pt x="4457" y="0"/>
                </a:moveTo>
                <a:lnTo>
                  <a:pt x="0" y="2019"/>
                </a:lnTo>
                <a:lnTo>
                  <a:pt x="0" y="582599"/>
                </a:lnTo>
                <a:lnTo>
                  <a:pt x="332587" y="290931"/>
                </a:lnTo>
                <a:lnTo>
                  <a:pt x="332587" y="287769"/>
                </a:lnTo>
                <a:lnTo>
                  <a:pt x="330555" y="285991"/>
                </a:lnTo>
                <a:lnTo>
                  <a:pt x="4457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3684F1AF-DBC7-40E3-AE47-C60211D77ACE}"/>
              </a:ext>
            </a:extLst>
          </p:cNvPr>
          <p:cNvSpPr txBox="1"/>
          <p:nvPr/>
        </p:nvSpPr>
        <p:spPr>
          <a:xfrm>
            <a:off x="5366158" y="6012443"/>
            <a:ext cx="4904469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100" dirty="0"/>
              <a:t>Исходя из проведенных интервью и полученных анкетных данных, имеющихся в районе цепочек поставок готовой продукции, возможные предметы кооперации существуют в процессах координации закупки образцов, аутсорсинга проектирования, изготовление опытных образцов, серийном производстве, сбыте и брендировании, логистике. За основу моделей кооперации и интеграции взяты направления импортозамещения производства сельскохозяйственной техники, нефтяного оборудования, производства мебели</a:t>
            </a:r>
          </a:p>
        </p:txBody>
      </p:sp>
      <p:sp>
        <p:nvSpPr>
          <p:cNvPr id="73" name="Номер слайда 5">
            <a:extLst>
              <a:ext uri="{FF2B5EF4-FFF2-40B4-BE49-F238E27FC236}">
                <a16:creationId xmlns:a16="http://schemas.microsoft.com/office/drawing/2014/main" id="{28F11148-26A6-476C-A415-DA7853B22D3F}"/>
              </a:ext>
            </a:extLst>
          </p:cNvPr>
          <p:cNvSpPr txBox="1">
            <a:spLocks/>
          </p:cNvSpPr>
          <p:nvPr/>
        </p:nvSpPr>
        <p:spPr>
          <a:xfrm>
            <a:off x="10099989" y="7161321"/>
            <a:ext cx="411127" cy="18596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rgbClr val="2B2F32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16</a:t>
            </a:fld>
            <a:endParaRPr lang="ru-RU" sz="1000" b="1" dirty="0">
              <a:solidFill>
                <a:srgbClr val="2B2F32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725804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47526" y="954783"/>
            <a:ext cx="6776720" cy="8039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3065"/>
              </a:lnSpc>
              <a:spcBef>
                <a:spcPts val="100"/>
              </a:spcBef>
            </a:pPr>
            <a:r>
              <a:rPr lang="ru-RU" sz="2600" spc="10" dirty="0">
                <a:solidFill>
                  <a:srgbClr val="FFDE16"/>
                </a:solidFill>
                <a:latin typeface="+mj-lt"/>
                <a:cs typeface="Montserrat"/>
              </a:rPr>
              <a:t>ПУЛ </a:t>
            </a:r>
            <a:r>
              <a:rPr lang="ru-RU" sz="2600" spc="40" dirty="0">
                <a:solidFill>
                  <a:srgbClr val="FFDE16"/>
                </a:solidFill>
                <a:latin typeface="+mj-lt"/>
                <a:cs typeface="Montserrat"/>
              </a:rPr>
              <a:t>ИНВЕСТИЦИОННЫХ</a:t>
            </a:r>
            <a:r>
              <a:rPr lang="ru-RU" sz="2600" spc="80" dirty="0">
                <a:solidFill>
                  <a:srgbClr val="FFDE16"/>
                </a:solidFill>
                <a:latin typeface="+mj-lt"/>
                <a:cs typeface="Montserrat"/>
              </a:rPr>
              <a:t> </a:t>
            </a:r>
            <a:r>
              <a:rPr lang="ru-RU" sz="2600" spc="30" dirty="0">
                <a:solidFill>
                  <a:srgbClr val="FFDE16"/>
                </a:solidFill>
                <a:latin typeface="+mj-lt"/>
                <a:cs typeface="Montserrat"/>
              </a:rPr>
              <a:t>ПРОЕКТОВ С ПЕРЕЧНЕМ ПОТЕНЦИАЛЬНЫХ ИНВЕСТОРОВ</a:t>
            </a:r>
            <a:endParaRPr sz="2600" dirty="0">
              <a:latin typeface="+mj-lt"/>
              <a:cs typeface="Montserra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9702" y="904229"/>
            <a:ext cx="464184" cy="945515"/>
          </a:xfrm>
          <a:custGeom>
            <a:avLst/>
            <a:gdLst/>
            <a:ahLst/>
            <a:cxnLst/>
            <a:rect l="l" t="t" r="r" b="b"/>
            <a:pathLst>
              <a:path w="464184" h="945514">
                <a:moveTo>
                  <a:pt x="0" y="0"/>
                </a:moveTo>
                <a:lnTo>
                  <a:pt x="0" y="945095"/>
                </a:lnTo>
                <a:lnTo>
                  <a:pt x="463600" y="472541"/>
                </a:lnTo>
                <a:lnTo>
                  <a:pt x="0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873459" y="5647679"/>
            <a:ext cx="945515" cy="464184"/>
          </a:xfrm>
          <a:custGeom>
            <a:avLst/>
            <a:gdLst/>
            <a:ahLst/>
            <a:cxnLst/>
            <a:rect l="l" t="t" r="r" b="b"/>
            <a:pathLst>
              <a:path w="945514" h="464185">
                <a:moveTo>
                  <a:pt x="472541" y="0"/>
                </a:moveTo>
                <a:lnTo>
                  <a:pt x="0" y="463613"/>
                </a:lnTo>
                <a:lnTo>
                  <a:pt x="945083" y="463613"/>
                </a:lnTo>
                <a:lnTo>
                  <a:pt x="472541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-12700" y="2955688"/>
            <a:ext cx="10717530" cy="2403475"/>
            <a:chOff x="-12700" y="2955688"/>
            <a:chExt cx="10717530" cy="2403475"/>
          </a:xfrm>
        </p:grpSpPr>
        <p:sp>
          <p:nvSpPr>
            <p:cNvPr id="7" name="object 7"/>
            <p:cNvSpPr/>
            <p:nvPr/>
          </p:nvSpPr>
          <p:spPr>
            <a:xfrm>
              <a:off x="1944913" y="4158678"/>
              <a:ext cx="2228850" cy="0"/>
            </a:xfrm>
            <a:custGeom>
              <a:avLst/>
              <a:gdLst/>
              <a:ahLst/>
              <a:cxnLst/>
              <a:rect l="l" t="t" r="r" b="b"/>
              <a:pathLst>
                <a:path w="2228850">
                  <a:moveTo>
                    <a:pt x="0" y="0"/>
                  </a:moveTo>
                  <a:lnTo>
                    <a:pt x="2228342" y="0"/>
                  </a:lnTo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6546939" y="4158678"/>
              <a:ext cx="2228850" cy="0"/>
            </a:xfrm>
            <a:custGeom>
              <a:avLst/>
              <a:gdLst/>
              <a:ahLst/>
              <a:cxnLst/>
              <a:rect l="l" t="t" r="r" b="b"/>
              <a:pathLst>
                <a:path w="2228850">
                  <a:moveTo>
                    <a:pt x="2228342" y="0"/>
                  </a:moveTo>
                  <a:lnTo>
                    <a:pt x="0" y="0"/>
                  </a:lnTo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4158538" y="2968388"/>
              <a:ext cx="2375535" cy="2375535"/>
            </a:xfrm>
            <a:custGeom>
              <a:avLst/>
              <a:gdLst/>
              <a:ahLst/>
              <a:cxnLst/>
              <a:rect l="l" t="t" r="r" b="b"/>
              <a:pathLst>
                <a:path w="2375534" h="2375535">
                  <a:moveTo>
                    <a:pt x="1187462" y="0"/>
                  </a:moveTo>
                  <a:lnTo>
                    <a:pt x="1139703" y="942"/>
                  </a:lnTo>
                  <a:lnTo>
                    <a:pt x="1092423" y="3747"/>
                  </a:lnTo>
                  <a:lnTo>
                    <a:pt x="1045657" y="8379"/>
                  </a:lnTo>
                  <a:lnTo>
                    <a:pt x="999440" y="14802"/>
                  </a:lnTo>
                  <a:lnTo>
                    <a:pt x="953809" y="22981"/>
                  </a:lnTo>
                  <a:lnTo>
                    <a:pt x="908798" y="32879"/>
                  </a:lnTo>
                  <a:lnTo>
                    <a:pt x="864443" y="44463"/>
                  </a:lnTo>
                  <a:lnTo>
                    <a:pt x="820780" y="57696"/>
                  </a:lnTo>
                  <a:lnTo>
                    <a:pt x="777843" y="72543"/>
                  </a:lnTo>
                  <a:lnTo>
                    <a:pt x="735669" y="88968"/>
                  </a:lnTo>
                  <a:lnTo>
                    <a:pt x="694293" y="106936"/>
                  </a:lnTo>
                  <a:lnTo>
                    <a:pt x="653751" y="126411"/>
                  </a:lnTo>
                  <a:lnTo>
                    <a:pt x="614077" y="147358"/>
                  </a:lnTo>
                  <a:lnTo>
                    <a:pt x="575308" y="169742"/>
                  </a:lnTo>
                  <a:lnTo>
                    <a:pt x="537478" y="193527"/>
                  </a:lnTo>
                  <a:lnTo>
                    <a:pt x="500624" y="218677"/>
                  </a:lnTo>
                  <a:lnTo>
                    <a:pt x="464780" y="245157"/>
                  </a:lnTo>
                  <a:lnTo>
                    <a:pt x="429983" y="272932"/>
                  </a:lnTo>
                  <a:lnTo>
                    <a:pt x="396268" y="301966"/>
                  </a:lnTo>
                  <a:lnTo>
                    <a:pt x="363669" y="332224"/>
                  </a:lnTo>
                  <a:lnTo>
                    <a:pt x="332224" y="363669"/>
                  </a:lnTo>
                  <a:lnTo>
                    <a:pt x="301966" y="396268"/>
                  </a:lnTo>
                  <a:lnTo>
                    <a:pt x="272932" y="429983"/>
                  </a:lnTo>
                  <a:lnTo>
                    <a:pt x="245157" y="464780"/>
                  </a:lnTo>
                  <a:lnTo>
                    <a:pt x="218677" y="500624"/>
                  </a:lnTo>
                  <a:lnTo>
                    <a:pt x="193527" y="537478"/>
                  </a:lnTo>
                  <a:lnTo>
                    <a:pt x="169742" y="575308"/>
                  </a:lnTo>
                  <a:lnTo>
                    <a:pt x="147358" y="614077"/>
                  </a:lnTo>
                  <a:lnTo>
                    <a:pt x="126411" y="653751"/>
                  </a:lnTo>
                  <a:lnTo>
                    <a:pt x="106936" y="694293"/>
                  </a:lnTo>
                  <a:lnTo>
                    <a:pt x="88968" y="735669"/>
                  </a:lnTo>
                  <a:lnTo>
                    <a:pt x="72543" y="777843"/>
                  </a:lnTo>
                  <a:lnTo>
                    <a:pt x="57696" y="820780"/>
                  </a:lnTo>
                  <a:lnTo>
                    <a:pt x="44463" y="864443"/>
                  </a:lnTo>
                  <a:lnTo>
                    <a:pt x="32879" y="908798"/>
                  </a:lnTo>
                  <a:lnTo>
                    <a:pt x="22981" y="953809"/>
                  </a:lnTo>
                  <a:lnTo>
                    <a:pt x="14802" y="999440"/>
                  </a:lnTo>
                  <a:lnTo>
                    <a:pt x="8379" y="1045657"/>
                  </a:lnTo>
                  <a:lnTo>
                    <a:pt x="3747" y="1092423"/>
                  </a:lnTo>
                  <a:lnTo>
                    <a:pt x="942" y="1139703"/>
                  </a:lnTo>
                  <a:lnTo>
                    <a:pt x="0" y="1187462"/>
                  </a:lnTo>
                  <a:lnTo>
                    <a:pt x="942" y="1235222"/>
                  </a:lnTo>
                  <a:lnTo>
                    <a:pt x="3747" y="1282503"/>
                  </a:lnTo>
                  <a:lnTo>
                    <a:pt x="8379" y="1329270"/>
                  </a:lnTo>
                  <a:lnTo>
                    <a:pt x="14802" y="1375487"/>
                  </a:lnTo>
                  <a:lnTo>
                    <a:pt x="22981" y="1421119"/>
                  </a:lnTo>
                  <a:lnTo>
                    <a:pt x="32879" y="1466131"/>
                  </a:lnTo>
                  <a:lnTo>
                    <a:pt x="44463" y="1510486"/>
                  </a:lnTo>
                  <a:lnTo>
                    <a:pt x="57696" y="1554150"/>
                  </a:lnTo>
                  <a:lnTo>
                    <a:pt x="72543" y="1597086"/>
                  </a:lnTo>
                  <a:lnTo>
                    <a:pt x="88968" y="1639260"/>
                  </a:lnTo>
                  <a:lnTo>
                    <a:pt x="106936" y="1680637"/>
                  </a:lnTo>
                  <a:lnTo>
                    <a:pt x="126411" y="1721179"/>
                  </a:lnTo>
                  <a:lnTo>
                    <a:pt x="147358" y="1760853"/>
                  </a:lnTo>
                  <a:lnTo>
                    <a:pt x="169742" y="1799622"/>
                  </a:lnTo>
                  <a:lnTo>
                    <a:pt x="193527" y="1837452"/>
                  </a:lnTo>
                  <a:lnTo>
                    <a:pt x="218677" y="1874306"/>
                  </a:lnTo>
                  <a:lnTo>
                    <a:pt x="245157" y="1910150"/>
                  </a:lnTo>
                  <a:lnTo>
                    <a:pt x="272932" y="1944947"/>
                  </a:lnTo>
                  <a:lnTo>
                    <a:pt x="301966" y="1978662"/>
                  </a:lnTo>
                  <a:lnTo>
                    <a:pt x="332224" y="2011260"/>
                  </a:lnTo>
                  <a:lnTo>
                    <a:pt x="363669" y="2042705"/>
                  </a:lnTo>
                  <a:lnTo>
                    <a:pt x="396268" y="2072963"/>
                  </a:lnTo>
                  <a:lnTo>
                    <a:pt x="429983" y="2101996"/>
                  </a:lnTo>
                  <a:lnTo>
                    <a:pt x="464780" y="2129771"/>
                  </a:lnTo>
                  <a:lnTo>
                    <a:pt x="500624" y="2156251"/>
                  </a:lnTo>
                  <a:lnTo>
                    <a:pt x="537478" y="2181401"/>
                  </a:lnTo>
                  <a:lnTo>
                    <a:pt x="575308" y="2205185"/>
                  </a:lnTo>
                  <a:lnTo>
                    <a:pt x="614077" y="2227569"/>
                  </a:lnTo>
                  <a:lnTo>
                    <a:pt x="653751" y="2248516"/>
                  </a:lnTo>
                  <a:lnTo>
                    <a:pt x="694293" y="2267991"/>
                  </a:lnTo>
                  <a:lnTo>
                    <a:pt x="735669" y="2285958"/>
                  </a:lnTo>
                  <a:lnTo>
                    <a:pt x="777843" y="2302383"/>
                  </a:lnTo>
                  <a:lnTo>
                    <a:pt x="820780" y="2317230"/>
                  </a:lnTo>
                  <a:lnTo>
                    <a:pt x="864443" y="2330462"/>
                  </a:lnTo>
                  <a:lnTo>
                    <a:pt x="908798" y="2342046"/>
                  </a:lnTo>
                  <a:lnTo>
                    <a:pt x="953809" y="2351944"/>
                  </a:lnTo>
                  <a:lnTo>
                    <a:pt x="999440" y="2360123"/>
                  </a:lnTo>
                  <a:lnTo>
                    <a:pt x="1045657" y="2366545"/>
                  </a:lnTo>
                  <a:lnTo>
                    <a:pt x="1092423" y="2371177"/>
                  </a:lnTo>
                  <a:lnTo>
                    <a:pt x="1139703" y="2373982"/>
                  </a:lnTo>
                  <a:lnTo>
                    <a:pt x="1187462" y="2374925"/>
                  </a:lnTo>
                  <a:lnTo>
                    <a:pt x="1235221" y="2373982"/>
                  </a:lnTo>
                  <a:lnTo>
                    <a:pt x="1282501" y="2371177"/>
                  </a:lnTo>
                  <a:lnTo>
                    <a:pt x="1329268" y="2366545"/>
                  </a:lnTo>
                  <a:lnTo>
                    <a:pt x="1375484" y="2360123"/>
                  </a:lnTo>
                  <a:lnTo>
                    <a:pt x="1421116" y="2351944"/>
                  </a:lnTo>
                  <a:lnTo>
                    <a:pt x="1466127" y="2342046"/>
                  </a:lnTo>
                  <a:lnTo>
                    <a:pt x="1510481" y="2330462"/>
                  </a:lnTo>
                  <a:lnTo>
                    <a:pt x="1554145" y="2317230"/>
                  </a:lnTo>
                  <a:lnTo>
                    <a:pt x="1597081" y="2302383"/>
                  </a:lnTo>
                  <a:lnTo>
                    <a:pt x="1639255" y="2285958"/>
                  </a:lnTo>
                  <a:lnTo>
                    <a:pt x="1680631" y="2267991"/>
                  </a:lnTo>
                  <a:lnTo>
                    <a:pt x="1721174" y="2248516"/>
                  </a:lnTo>
                  <a:lnTo>
                    <a:pt x="1760847" y="2227569"/>
                  </a:lnTo>
                  <a:lnTo>
                    <a:pt x="1799617" y="2205185"/>
                  </a:lnTo>
                  <a:lnTo>
                    <a:pt x="1837446" y="2181401"/>
                  </a:lnTo>
                  <a:lnTo>
                    <a:pt x="1874301" y="2156251"/>
                  </a:lnTo>
                  <a:lnTo>
                    <a:pt x="1910144" y="2129771"/>
                  </a:lnTo>
                  <a:lnTo>
                    <a:pt x="1944941" y="2101996"/>
                  </a:lnTo>
                  <a:lnTo>
                    <a:pt x="1978657" y="2072963"/>
                  </a:lnTo>
                  <a:lnTo>
                    <a:pt x="2011255" y="2042705"/>
                  </a:lnTo>
                  <a:lnTo>
                    <a:pt x="2042701" y="2011260"/>
                  </a:lnTo>
                  <a:lnTo>
                    <a:pt x="2072958" y="1978662"/>
                  </a:lnTo>
                  <a:lnTo>
                    <a:pt x="2101992" y="1944947"/>
                  </a:lnTo>
                  <a:lnTo>
                    <a:pt x="2129767" y="1910150"/>
                  </a:lnTo>
                  <a:lnTo>
                    <a:pt x="2156247" y="1874306"/>
                  </a:lnTo>
                  <a:lnTo>
                    <a:pt x="2181398" y="1837452"/>
                  </a:lnTo>
                  <a:lnTo>
                    <a:pt x="2205182" y="1799622"/>
                  </a:lnTo>
                  <a:lnTo>
                    <a:pt x="2227566" y="1760853"/>
                  </a:lnTo>
                  <a:lnTo>
                    <a:pt x="2248513" y="1721179"/>
                  </a:lnTo>
                  <a:lnTo>
                    <a:pt x="2267989" y="1680637"/>
                  </a:lnTo>
                  <a:lnTo>
                    <a:pt x="2285957" y="1639260"/>
                  </a:lnTo>
                  <a:lnTo>
                    <a:pt x="2302382" y="1597086"/>
                  </a:lnTo>
                  <a:lnTo>
                    <a:pt x="2317228" y="1554150"/>
                  </a:lnTo>
                  <a:lnTo>
                    <a:pt x="2330461" y="1510486"/>
                  </a:lnTo>
                  <a:lnTo>
                    <a:pt x="2342045" y="1466131"/>
                  </a:lnTo>
                  <a:lnTo>
                    <a:pt x="2351944" y="1421119"/>
                  </a:lnTo>
                  <a:lnTo>
                    <a:pt x="2360122" y="1375487"/>
                  </a:lnTo>
                  <a:lnTo>
                    <a:pt x="2366545" y="1329270"/>
                  </a:lnTo>
                  <a:lnTo>
                    <a:pt x="2371177" y="1282503"/>
                  </a:lnTo>
                  <a:lnTo>
                    <a:pt x="2373982" y="1235222"/>
                  </a:lnTo>
                  <a:lnTo>
                    <a:pt x="2374925" y="1187462"/>
                  </a:lnTo>
                  <a:lnTo>
                    <a:pt x="2373982" y="1139703"/>
                  </a:lnTo>
                  <a:lnTo>
                    <a:pt x="2371177" y="1092423"/>
                  </a:lnTo>
                  <a:lnTo>
                    <a:pt x="2366545" y="1045657"/>
                  </a:lnTo>
                  <a:lnTo>
                    <a:pt x="2360122" y="999440"/>
                  </a:lnTo>
                  <a:lnTo>
                    <a:pt x="2351944" y="953809"/>
                  </a:lnTo>
                  <a:lnTo>
                    <a:pt x="2342045" y="908798"/>
                  </a:lnTo>
                  <a:lnTo>
                    <a:pt x="2330461" y="864443"/>
                  </a:lnTo>
                  <a:lnTo>
                    <a:pt x="2317228" y="820780"/>
                  </a:lnTo>
                  <a:lnTo>
                    <a:pt x="2302382" y="777843"/>
                  </a:lnTo>
                  <a:lnTo>
                    <a:pt x="2285957" y="735669"/>
                  </a:lnTo>
                  <a:lnTo>
                    <a:pt x="2267989" y="694293"/>
                  </a:lnTo>
                  <a:lnTo>
                    <a:pt x="2248513" y="653751"/>
                  </a:lnTo>
                  <a:lnTo>
                    <a:pt x="2227566" y="614077"/>
                  </a:lnTo>
                  <a:lnTo>
                    <a:pt x="2205182" y="575308"/>
                  </a:lnTo>
                  <a:lnTo>
                    <a:pt x="2181398" y="537478"/>
                  </a:lnTo>
                  <a:lnTo>
                    <a:pt x="2156247" y="500624"/>
                  </a:lnTo>
                  <a:lnTo>
                    <a:pt x="2129767" y="464780"/>
                  </a:lnTo>
                  <a:lnTo>
                    <a:pt x="2101992" y="429983"/>
                  </a:lnTo>
                  <a:lnTo>
                    <a:pt x="2072958" y="396268"/>
                  </a:lnTo>
                  <a:lnTo>
                    <a:pt x="2042701" y="363669"/>
                  </a:lnTo>
                  <a:lnTo>
                    <a:pt x="2011255" y="332224"/>
                  </a:lnTo>
                  <a:lnTo>
                    <a:pt x="1978657" y="301966"/>
                  </a:lnTo>
                  <a:lnTo>
                    <a:pt x="1944941" y="272932"/>
                  </a:lnTo>
                  <a:lnTo>
                    <a:pt x="1910144" y="245157"/>
                  </a:lnTo>
                  <a:lnTo>
                    <a:pt x="1874301" y="218677"/>
                  </a:lnTo>
                  <a:lnTo>
                    <a:pt x="1837446" y="193527"/>
                  </a:lnTo>
                  <a:lnTo>
                    <a:pt x="1799617" y="169742"/>
                  </a:lnTo>
                  <a:lnTo>
                    <a:pt x="1760847" y="147358"/>
                  </a:lnTo>
                  <a:lnTo>
                    <a:pt x="1721174" y="126411"/>
                  </a:lnTo>
                  <a:lnTo>
                    <a:pt x="1680631" y="106936"/>
                  </a:lnTo>
                  <a:lnTo>
                    <a:pt x="1639255" y="88968"/>
                  </a:lnTo>
                  <a:lnTo>
                    <a:pt x="1597081" y="72543"/>
                  </a:lnTo>
                  <a:lnTo>
                    <a:pt x="1554145" y="57696"/>
                  </a:lnTo>
                  <a:lnTo>
                    <a:pt x="1510481" y="44463"/>
                  </a:lnTo>
                  <a:lnTo>
                    <a:pt x="1466127" y="32879"/>
                  </a:lnTo>
                  <a:lnTo>
                    <a:pt x="1421116" y="22981"/>
                  </a:lnTo>
                  <a:lnTo>
                    <a:pt x="1375484" y="14802"/>
                  </a:lnTo>
                  <a:lnTo>
                    <a:pt x="1329268" y="8379"/>
                  </a:lnTo>
                  <a:lnTo>
                    <a:pt x="1282501" y="3747"/>
                  </a:lnTo>
                  <a:lnTo>
                    <a:pt x="1235221" y="942"/>
                  </a:lnTo>
                  <a:lnTo>
                    <a:pt x="118746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4158538" y="2968388"/>
              <a:ext cx="2375535" cy="2375535"/>
            </a:xfrm>
            <a:custGeom>
              <a:avLst/>
              <a:gdLst/>
              <a:ahLst/>
              <a:cxnLst/>
              <a:rect l="l" t="t" r="r" b="b"/>
              <a:pathLst>
                <a:path w="2375534" h="2375535">
                  <a:moveTo>
                    <a:pt x="0" y="1187462"/>
                  </a:moveTo>
                  <a:lnTo>
                    <a:pt x="942" y="1235222"/>
                  </a:lnTo>
                  <a:lnTo>
                    <a:pt x="3747" y="1282503"/>
                  </a:lnTo>
                  <a:lnTo>
                    <a:pt x="8379" y="1329270"/>
                  </a:lnTo>
                  <a:lnTo>
                    <a:pt x="14802" y="1375487"/>
                  </a:lnTo>
                  <a:lnTo>
                    <a:pt x="22981" y="1421119"/>
                  </a:lnTo>
                  <a:lnTo>
                    <a:pt x="32879" y="1466131"/>
                  </a:lnTo>
                  <a:lnTo>
                    <a:pt x="44463" y="1510486"/>
                  </a:lnTo>
                  <a:lnTo>
                    <a:pt x="57696" y="1554150"/>
                  </a:lnTo>
                  <a:lnTo>
                    <a:pt x="72543" y="1597086"/>
                  </a:lnTo>
                  <a:lnTo>
                    <a:pt x="88968" y="1639260"/>
                  </a:lnTo>
                  <a:lnTo>
                    <a:pt x="106936" y="1680637"/>
                  </a:lnTo>
                  <a:lnTo>
                    <a:pt x="126411" y="1721179"/>
                  </a:lnTo>
                  <a:lnTo>
                    <a:pt x="147358" y="1760853"/>
                  </a:lnTo>
                  <a:lnTo>
                    <a:pt x="169742" y="1799622"/>
                  </a:lnTo>
                  <a:lnTo>
                    <a:pt x="193527" y="1837452"/>
                  </a:lnTo>
                  <a:lnTo>
                    <a:pt x="218677" y="1874306"/>
                  </a:lnTo>
                  <a:lnTo>
                    <a:pt x="245157" y="1910150"/>
                  </a:lnTo>
                  <a:lnTo>
                    <a:pt x="272932" y="1944947"/>
                  </a:lnTo>
                  <a:lnTo>
                    <a:pt x="301966" y="1978662"/>
                  </a:lnTo>
                  <a:lnTo>
                    <a:pt x="332224" y="2011260"/>
                  </a:lnTo>
                  <a:lnTo>
                    <a:pt x="363669" y="2042705"/>
                  </a:lnTo>
                  <a:lnTo>
                    <a:pt x="396268" y="2072963"/>
                  </a:lnTo>
                  <a:lnTo>
                    <a:pt x="429983" y="2101996"/>
                  </a:lnTo>
                  <a:lnTo>
                    <a:pt x="464780" y="2129771"/>
                  </a:lnTo>
                  <a:lnTo>
                    <a:pt x="500624" y="2156251"/>
                  </a:lnTo>
                  <a:lnTo>
                    <a:pt x="537478" y="2181401"/>
                  </a:lnTo>
                  <a:lnTo>
                    <a:pt x="575308" y="2205185"/>
                  </a:lnTo>
                  <a:lnTo>
                    <a:pt x="614077" y="2227569"/>
                  </a:lnTo>
                  <a:lnTo>
                    <a:pt x="653751" y="2248516"/>
                  </a:lnTo>
                  <a:lnTo>
                    <a:pt x="694293" y="2267991"/>
                  </a:lnTo>
                  <a:lnTo>
                    <a:pt x="735669" y="2285958"/>
                  </a:lnTo>
                  <a:lnTo>
                    <a:pt x="777843" y="2302383"/>
                  </a:lnTo>
                  <a:lnTo>
                    <a:pt x="820780" y="2317230"/>
                  </a:lnTo>
                  <a:lnTo>
                    <a:pt x="864443" y="2330462"/>
                  </a:lnTo>
                  <a:lnTo>
                    <a:pt x="908798" y="2342046"/>
                  </a:lnTo>
                  <a:lnTo>
                    <a:pt x="953809" y="2351944"/>
                  </a:lnTo>
                  <a:lnTo>
                    <a:pt x="999440" y="2360123"/>
                  </a:lnTo>
                  <a:lnTo>
                    <a:pt x="1045657" y="2366545"/>
                  </a:lnTo>
                  <a:lnTo>
                    <a:pt x="1092423" y="2371177"/>
                  </a:lnTo>
                  <a:lnTo>
                    <a:pt x="1139703" y="2373982"/>
                  </a:lnTo>
                  <a:lnTo>
                    <a:pt x="1187462" y="2374925"/>
                  </a:lnTo>
                  <a:lnTo>
                    <a:pt x="1235221" y="2373982"/>
                  </a:lnTo>
                  <a:lnTo>
                    <a:pt x="1282501" y="2371177"/>
                  </a:lnTo>
                  <a:lnTo>
                    <a:pt x="1329268" y="2366545"/>
                  </a:lnTo>
                  <a:lnTo>
                    <a:pt x="1375484" y="2360123"/>
                  </a:lnTo>
                  <a:lnTo>
                    <a:pt x="1421116" y="2351944"/>
                  </a:lnTo>
                  <a:lnTo>
                    <a:pt x="1466127" y="2342046"/>
                  </a:lnTo>
                  <a:lnTo>
                    <a:pt x="1510481" y="2330462"/>
                  </a:lnTo>
                  <a:lnTo>
                    <a:pt x="1554145" y="2317230"/>
                  </a:lnTo>
                  <a:lnTo>
                    <a:pt x="1597081" y="2302383"/>
                  </a:lnTo>
                  <a:lnTo>
                    <a:pt x="1639255" y="2285958"/>
                  </a:lnTo>
                  <a:lnTo>
                    <a:pt x="1680631" y="2267991"/>
                  </a:lnTo>
                  <a:lnTo>
                    <a:pt x="1721174" y="2248516"/>
                  </a:lnTo>
                  <a:lnTo>
                    <a:pt x="1760847" y="2227569"/>
                  </a:lnTo>
                  <a:lnTo>
                    <a:pt x="1799617" y="2205185"/>
                  </a:lnTo>
                  <a:lnTo>
                    <a:pt x="1837446" y="2181401"/>
                  </a:lnTo>
                  <a:lnTo>
                    <a:pt x="1874301" y="2156251"/>
                  </a:lnTo>
                  <a:lnTo>
                    <a:pt x="1910144" y="2129771"/>
                  </a:lnTo>
                  <a:lnTo>
                    <a:pt x="1944941" y="2101996"/>
                  </a:lnTo>
                  <a:lnTo>
                    <a:pt x="1978657" y="2072963"/>
                  </a:lnTo>
                  <a:lnTo>
                    <a:pt x="2011255" y="2042705"/>
                  </a:lnTo>
                  <a:lnTo>
                    <a:pt x="2042701" y="2011260"/>
                  </a:lnTo>
                  <a:lnTo>
                    <a:pt x="2072958" y="1978662"/>
                  </a:lnTo>
                  <a:lnTo>
                    <a:pt x="2101992" y="1944947"/>
                  </a:lnTo>
                  <a:lnTo>
                    <a:pt x="2129767" y="1910150"/>
                  </a:lnTo>
                  <a:lnTo>
                    <a:pt x="2156247" y="1874306"/>
                  </a:lnTo>
                  <a:lnTo>
                    <a:pt x="2181398" y="1837452"/>
                  </a:lnTo>
                  <a:lnTo>
                    <a:pt x="2205182" y="1799622"/>
                  </a:lnTo>
                  <a:lnTo>
                    <a:pt x="2227566" y="1760853"/>
                  </a:lnTo>
                  <a:lnTo>
                    <a:pt x="2248513" y="1721179"/>
                  </a:lnTo>
                  <a:lnTo>
                    <a:pt x="2267989" y="1680637"/>
                  </a:lnTo>
                  <a:lnTo>
                    <a:pt x="2285957" y="1639260"/>
                  </a:lnTo>
                  <a:lnTo>
                    <a:pt x="2302382" y="1597086"/>
                  </a:lnTo>
                  <a:lnTo>
                    <a:pt x="2317228" y="1554150"/>
                  </a:lnTo>
                  <a:lnTo>
                    <a:pt x="2330461" y="1510486"/>
                  </a:lnTo>
                  <a:lnTo>
                    <a:pt x="2342045" y="1466131"/>
                  </a:lnTo>
                  <a:lnTo>
                    <a:pt x="2351944" y="1421119"/>
                  </a:lnTo>
                  <a:lnTo>
                    <a:pt x="2360122" y="1375487"/>
                  </a:lnTo>
                  <a:lnTo>
                    <a:pt x="2366545" y="1329270"/>
                  </a:lnTo>
                  <a:lnTo>
                    <a:pt x="2371177" y="1282503"/>
                  </a:lnTo>
                  <a:lnTo>
                    <a:pt x="2373982" y="1235222"/>
                  </a:lnTo>
                  <a:lnTo>
                    <a:pt x="2374925" y="1187462"/>
                  </a:lnTo>
                  <a:lnTo>
                    <a:pt x="2373982" y="1139703"/>
                  </a:lnTo>
                  <a:lnTo>
                    <a:pt x="2371177" y="1092423"/>
                  </a:lnTo>
                  <a:lnTo>
                    <a:pt x="2366545" y="1045657"/>
                  </a:lnTo>
                  <a:lnTo>
                    <a:pt x="2360122" y="999440"/>
                  </a:lnTo>
                  <a:lnTo>
                    <a:pt x="2351944" y="953809"/>
                  </a:lnTo>
                  <a:lnTo>
                    <a:pt x="2342045" y="908798"/>
                  </a:lnTo>
                  <a:lnTo>
                    <a:pt x="2330461" y="864443"/>
                  </a:lnTo>
                  <a:lnTo>
                    <a:pt x="2317228" y="820780"/>
                  </a:lnTo>
                  <a:lnTo>
                    <a:pt x="2302382" y="777843"/>
                  </a:lnTo>
                  <a:lnTo>
                    <a:pt x="2285957" y="735669"/>
                  </a:lnTo>
                  <a:lnTo>
                    <a:pt x="2267989" y="694293"/>
                  </a:lnTo>
                  <a:lnTo>
                    <a:pt x="2248513" y="653751"/>
                  </a:lnTo>
                  <a:lnTo>
                    <a:pt x="2227566" y="614077"/>
                  </a:lnTo>
                  <a:lnTo>
                    <a:pt x="2205182" y="575308"/>
                  </a:lnTo>
                  <a:lnTo>
                    <a:pt x="2181398" y="537478"/>
                  </a:lnTo>
                  <a:lnTo>
                    <a:pt x="2156247" y="500624"/>
                  </a:lnTo>
                  <a:lnTo>
                    <a:pt x="2129767" y="464780"/>
                  </a:lnTo>
                  <a:lnTo>
                    <a:pt x="2101992" y="429983"/>
                  </a:lnTo>
                  <a:lnTo>
                    <a:pt x="2072958" y="396268"/>
                  </a:lnTo>
                  <a:lnTo>
                    <a:pt x="2042701" y="363669"/>
                  </a:lnTo>
                  <a:lnTo>
                    <a:pt x="2011255" y="332224"/>
                  </a:lnTo>
                  <a:lnTo>
                    <a:pt x="1978657" y="301966"/>
                  </a:lnTo>
                  <a:lnTo>
                    <a:pt x="1944941" y="272932"/>
                  </a:lnTo>
                  <a:lnTo>
                    <a:pt x="1910144" y="245157"/>
                  </a:lnTo>
                  <a:lnTo>
                    <a:pt x="1874301" y="218677"/>
                  </a:lnTo>
                  <a:lnTo>
                    <a:pt x="1837446" y="193527"/>
                  </a:lnTo>
                  <a:lnTo>
                    <a:pt x="1799617" y="169742"/>
                  </a:lnTo>
                  <a:lnTo>
                    <a:pt x="1760847" y="147358"/>
                  </a:lnTo>
                  <a:lnTo>
                    <a:pt x="1721174" y="126411"/>
                  </a:lnTo>
                  <a:lnTo>
                    <a:pt x="1680631" y="106936"/>
                  </a:lnTo>
                  <a:lnTo>
                    <a:pt x="1639255" y="88968"/>
                  </a:lnTo>
                  <a:lnTo>
                    <a:pt x="1597081" y="72543"/>
                  </a:lnTo>
                  <a:lnTo>
                    <a:pt x="1554145" y="57696"/>
                  </a:lnTo>
                  <a:lnTo>
                    <a:pt x="1510481" y="44463"/>
                  </a:lnTo>
                  <a:lnTo>
                    <a:pt x="1466127" y="32879"/>
                  </a:lnTo>
                  <a:lnTo>
                    <a:pt x="1421116" y="22981"/>
                  </a:lnTo>
                  <a:lnTo>
                    <a:pt x="1375484" y="14802"/>
                  </a:lnTo>
                  <a:lnTo>
                    <a:pt x="1329268" y="8379"/>
                  </a:lnTo>
                  <a:lnTo>
                    <a:pt x="1282501" y="3747"/>
                  </a:lnTo>
                  <a:lnTo>
                    <a:pt x="1235221" y="942"/>
                  </a:lnTo>
                  <a:lnTo>
                    <a:pt x="1187462" y="0"/>
                  </a:lnTo>
                  <a:lnTo>
                    <a:pt x="1139703" y="942"/>
                  </a:lnTo>
                  <a:lnTo>
                    <a:pt x="1092423" y="3747"/>
                  </a:lnTo>
                  <a:lnTo>
                    <a:pt x="1045657" y="8379"/>
                  </a:lnTo>
                  <a:lnTo>
                    <a:pt x="999440" y="14802"/>
                  </a:lnTo>
                  <a:lnTo>
                    <a:pt x="953809" y="22981"/>
                  </a:lnTo>
                  <a:lnTo>
                    <a:pt x="908798" y="32879"/>
                  </a:lnTo>
                  <a:lnTo>
                    <a:pt x="864443" y="44463"/>
                  </a:lnTo>
                  <a:lnTo>
                    <a:pt x="820780" y="57696"/>
                  </a:lnTo>
                  <a:lnTo>
                    <a:pt x="777843" y="72543"/>
                  </a:lnTo>
                  <a:lnTo>
                    <a:pt x="735669" y="88968"/>
                  </a:lnTo>
                  <a:lnTo>
                    <a:pt x="694293" y="106936"/>
                  </a:lnTo>
                  <a:lnTo>
                    <a:pt x="653751" y="126411"/>
                  </a:lnTo>
                  <a:lnTo>
                    <a:pt x="614077" y="147358"/>
                  </a:lnTo>
                  <a:lnTo>
                    <a:pt x="575308" y="169742"/>
                  </a:lnTo>
                  <a:lnTo>
                    <a:pt x="537478" y="193527"/>
                  </a:lnTo>
                  <a:lnTo>
                    <a:pt x="500624" y="218677"/>
                  </a:lnTo>
                  <a:lnTo>
                    <a:pt x="464780" y="245157"/>
                  </a:lnTo>
                  <a:lnTo>
                    <a:pt x="429983" y="272932"/>
                  </a:lnTo>
                  <a:lnTo>
                    <a:pt x="396268" y="301966"/>
                  </a:lnTo>
                  <a:lnTo>
                    <a:pt x="363669" y="332224"/>
                  </a:lnTo>
                  <a:lnTo>
                    <a:pt x="332224" y="363669"/>
                  </a:lnTo>
                  <a:lnTo>
                    <a:pt x="301966" y="396268"/>
                  </a:lnTo>
                  <a:lnTo>
                    <a:pt x="272932" y="429983"/>
                  </a:lnTo>
                  <a:lnTo>
                    <a:pt x="245157" y="464780"/>
                  </a:lnTo>
                  <a:lnTo>
                    <a:pt x="218677" y="500624"/>
                  </a:lnTo>
                  <a:lnTo>
                    <a:pt x="193527" y="537478"/>
                  </a:lnTo>
                  <a:lnTo>
                    <a:pt x="169742" y="575308"/>
                  </a:lnTo>
                  <a:lnTo>
                    <a:pt x="147358" y="614077"/>
                  </a:lnTo>
                  <a:lnTo>
                    <a:pt x="126411" y="653751"/>
                  </a:lnTo>
                  <a:lnTo>
                    <a:pt x="106936" y="694293"/>
                  </a:lnTo>
                  <a:lnTo>
                    <a:pt x="88968" y="735669"/>
                  </a:lnTo>
                  <a:lnTo>
                    <a:pt x="72543" y="777843"/>
                  </a:lnTo>
                  <a:lnTo>
                    <a:pt x="57696" y="820780"/>
                  </a:lnTo>
                  <a:lnTo>
                    <a:pt x="44463" y="864443"/>
                  </a:lnTo>
                  <a:lnTo>
                    <a:pt x="32879" y="908798"/>
                  </a:lnTo>
                  <a:lnTo>
                    <a:pt x="22981" y="953809"/>
                  </a:lnTo>
                  <a:lnTo>
                    <a:pt x="14802" y="999440"/>
                  </a:lnTo>
                  <a:lnTo>
                    <a:pt x="8379" y="1045657"/>
                  </a:lnTo>
                  <a:lnTo>
                    <a:pt x="3747" y="1092423"/>
                  </a:lnTo>
                  <a:lnTo>
                    <a:pt x="942" y="1139703"/>
                  </a:lnTo>
                  <a:lnTo>
                    <a:pt x="0" y="1187462"/>
                  </a:lnTo>
                  <a:close/>
                </a:path>
              </a:pathLst>
            </a:custGeom>
            <a:ln w="25400">
              <a:solidFill>
                <a:srgbClr val="FFE6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0" y="2971215"/>
              <a:ext cx="1946275" cy="2375535"/>
            </a:xfrm>
            <a:custGeom>
              <a:avLst/>
              <a:gdLst/>
              <a:ahLst/>
              <a:cxnLst/>
              <a:rect l="l" t="t" r="r" b="b"/>
              <a:pathLst>
                <a:path w="1946275" h="2375535">
                  <a:moveTo>
                    <a:pt x="0" y="2101225"/>
                  </a:moveTo>
                  <a:lnTo>
                    <a:pt x="35693" y="2129771"/>
                  </a:lnTo>
                  <a:lnTo>
                    <a:pt x="71537" y="2156251"/>
                  </a:lnTo>
                  <a:lnTo>
                    <a:pt x="108391" y="2181401"/>
                  </a:lnTo>
                  <a:lnTo>
                    <a:pt x="146220" y="2205185"/>
                  </a:lnTo>
                  <a:lnTo>
                    <a:pt x="184990" y="2227569"/>
                  </a:lnTo>
                  <a:lnTo>
                    <a:pt x="224663" y="2248516"/>
                  </a:lnTo>
                  <a:lnTo>
                    <a:pt x="265206" y="2267991"/>
                  </a:lnTo>
                  <a:lnTo>
                    <a:pt x="306582" y="2285958"/>
                  </a:lnTo>
                  <a:lnTo>
                    <a:pt x="348756" y="2302383"/>
                  </a:lnTo>
                  <a:lnTo>
                    <a:pt x="391692" y="2317230"/>
                  </a:lnTo>
                  <a:lnTo>
                    <a:pt x="435356" y="2330462"/>
                  </a:lnTo>
                  <a:lnTo>
                    <a:pt x="479711" y="2342046"/>
                  </a:lnTo>
                  <a:lnTo>
                    <a:pt x="524721" y="2351944"/>
                  </a:lnTo>
                  <a:lnTo>
                    <a:pt x="570353" y="2360123"/>
                  </a:lnTo>
                  <a:lnTo>
                    <a:pt x="616569" y="2366545"/>
                  </a:lnTo>
                  <a:lnTo>
                    <a:pt x="663336" y="2371177"/>
                  </a:lnTo>
                  <a:lnTo>
                    <a:pt x="710616" y="2373982"/>
                  </a:lnTo>
                  <a:lnTo>
                    <a:pt x="758375" y="2374925"/>
                  </a:lnTo>
                  <a:lnTo>
                    <a:pt x="806134" y="2373982"/>
                  </a:lnTo>
                  <a:lnTo>
                    <a:pt x="853414" y="2371177"/>
                  </a:lnTo>
                  <a:lnTo>
                    <a:pt x="900180" y="2366545"/>
                  </a:lnTo>
                  <a:lnTo>
                    <a:pt x="946397" y="2360123"/>
                  </a:lnTo>
                  <a:lnTo>
                    <a:pt x="992028" y="2351944"/>
                  </a:lnTo>
                  <a:lnTo>
                    <a:pt x="1037039" y="2342046"/>
                  </a:lnTo>
                  <a:lnTo>
                    <a:pt x="1081394" y="2330462"/>
                  </a:lnTo>
                  <a:lnTo>
                    <a:pt x="1125058" y="2317230"/>
                  </a:lnTo>
                  <a:lnTo>
                    <a:pt x="1167994" y="2302383"/>
                  </a:lnTo>
                  <a:lnTo>
                    <a:pt x="1210168" y="2285958"/>
                  </a:lnTo>
                  <a:lnTo>
                    <a:pt x="1251544" y="2267991"/>
                  </a:lnTo>
                  <a:lnTo>
                    <a:pt x="1292086" y="2248516"/>
                  </a:lnTo>
                  <a:lnTo>
                    <a:pt x="1331760" y="2227569"/>
                  </a:lnTo>
                  <a:lnTo>
                    <a:pt x="1370530" y="2205185"/>
                  </a:lnTo>
                  <a:lnTo>
                    <a:pt x="1408359" y="2181401"/>
                  </a:lnTo>
                  <a:lnTo>
                    <a:pt x="1445213" y="2156251"/>
                  </a:lnTo>
                  <a:lnTo>
                    <a:pt x="1481057" y="2129771"/>
                  </a:lnTo>
                  <a:lnTo>
                    <a:pt x="1515854" y="2101996"/>
                  </a:lnTo>
                  <a:lnTo>
                    <a:pt x="1549570" y="2072963"/>
                  </a:lnTo>
                  <a:lnTo>
                    <a:pt x="1582168" y="2042705"/>
                  </a:lnTo>
                  <a:lnTo>
                    <a:pt x="1613614" y="2011260"/>
                  </a:lnTo>
                  <a:lnTo>
                    <a:pt x="1643871" y="1978662"/>
                  </a:lnTo>
                  <a:lnTo>
                    <a:pt x="1672905" y="1944947"/>
                  </a:lnTo>
                  <a:lnTo>
                    <a:pt x="1700680" y="1910150"/>
                  </a:lnTo>
                  <a:lnTo>
                    <a:pt x="1727160" y="1874306"/>
                  </a:lnTo>
                  <a:lnTo>
                    <a:pt x="1752310" y="1837452"/>
                  </a:lnTo>
                  <a:lnTo>
                    <a:pt x="1776095" y="1799622"/>
                  </a:lnTo>
                  <a:lnTo>
                    <a:pt x="1798479" y="1760853"/>
                  </a:lnTo>
                  <a:lnTo>
                    <a:pt x="1819426" y="1721179"/>
                  </a:lnTo>
                  <a:lnTo>
                    <a:pt x="1838901" y="1680637"/>
                  </a:lnTo>
                  <a:lnTo>
                    <a:pt x="1856869" y="1639260"/>
                  </a:lnTo>
                  <a:lnTo>
                    <a:pt x="1873294" y="1597086"/>
                  </a:lnTo>
                  <a:lnTo>
                    <a:pt x="1888141" y="1554150"/>
                  </a:lnTo>
                  <a:lnTo>
                    <a:pt x="1901374" y="1510486"/>
                  </a:lnTo>
                  <a:lnTo>
                    <a:pt x="1912958" y="1466131"/>
                  </a:lnTo>
                  <a:lnTo>
                    <a:pt x="1922857" y="1421119"/>
                  </a:lnTo>
                  <a:lnTo>
                    <a:pt x="1931035" y="1375487"/>
                  </a:lnTo>
                  <a:lnTo>
                    <a:pt x="1937458" y="1329270"/>
                  </a:lnTo>
                  <a:lnTo>
                    <a:pt x="1942090" y="1282503"/>
                  </a:lnTo>
                  <a:lnTo>
                    <a:pt x="1944895" y="1235222"/>
                  </a:lnTo>
                  <a:lnTo>
                    <a:pt x="1945838" y="1187462"/>
                  </a:lnTo>
                  <a:lnTo>
                    <a:pt x="1944895" y="1139703"/>
                  </a:lnTo>
                  <a:lnTo>
                    <a:pt x="1942090" y="1092423"/>
                  </a:lnTo>
                  <a:lnTo>
                    <a:pt x="1937458" y="1045657"/>
                  </a:lnTo>
                  <a:lnTo>
                    <a:pt x="1931035" y="999440"/>
                  </a:lnTo>
                  <a:lnTo>
                    <a:pt x="1922857" y="953809"/>
                  </a:lnTo>
                  <a:lnTo>
                    <a:pt x="1912958" y="908798"/>
                  </a:lnTo>
                  <a:lnTo>
                    <a:pt x="1901374" y="864443"/>
                  </a:lnTo>
                  <a:lnTo>
                    <a:pt x="1888141" y="820780"/>
                  </a:lnTo>
                  <a:lnTo>
                    <a:pt x="1873294" y="777843"/>
                  </a:lnTo>
                  <a:lnTo>
                    <a:pt x="1856869" y="735669"/>
                  </a:lnTo>
                  <a:lnTo>
                    <a:pt x="1838901" y="694293"/>
                  </a:lnTo>
                  <a:lnTo>
                    <a:pt x="1819426" y="653751"/>
                  </a:lnTo>
                  <a:lnTo>
                    <a:pt x="1798479" y="614077"/>
                  </a:lnTo>
                  <a:lnTo>
                    <a:pt x="1776095" y="575308"/>
                  </a:lnTo>
                  <a:lnTo>
                    <a:pt x="1752310" y="537478"/>
                  </a:lnTo>
                  <a:lnTo>
                    <a:pt x="1727160" y="500624"/>
                  </a:lnTo>
                  <a:lnTo>
                    <a:pt x="1700680" y="464780"/>
                  </a:lnTo>
                  <a:lnTo>
                    <a:pt x="1672905" y="429983"/>
                  </a:lnTo>
                  <a:lnTo>
                    <a:pt x="1643871" y="396268"/>
                  </a:lnTo>
                  <a:lnTo>
                    <a:pt x="1613614" y="363669"/>
                  </a:lnTo>
                  <a:lnTo>
                    <a:pt x="1582168" y="332224"/>
                  </a:lnTo>
                  <a:lnTo>
                    <a:pt x="1549570" y="301966"/>
                  </a:lnTo>
                  <a:lnTo>
                    <a:pt x="1515854" y="272932"/>
                  </a:lnTo>
                  <a:lnTo>
                    <a:pt x="1481057" y="245157"/>
                  </a:lnTo>
                  <a:lnTo>
                    <a:pt x="1445213" y="218677"/>
                  </a:lnTo>
                  <a:lnTo>
                    <a:pt x="1408359" y="193527"/>
                  </a:lnTo>
                  <a:lnTo>
                    <a:pt x="1370530" y="169742"/>
                  </a:lnTo>
                  <a:lnTo>
                    <a:pt x="1331760" y="147358"/>
                  </a:lnTo>
                  <a:lnTo>
                    <a:pt x="1292086" y="126411"/>
                  </a:lnTo>
                  <a:lnTo>
                    <a:pt x="1251544" y="106936"/>
                  </a:lnTo>
                  <a:lnTo>
                    <a:pt x="1210168" y="88968"/>
                  </a:lnTo>
                  <a:lnTo>
                    <a:pt x="1167994" y="72543"/>
                  </a:lnTo>
                  <a:lnTo>
                    <a:pt x="1125058" y="57696"/>
                  </a:lnTo>
                  <a:lnTo>
                    <a:pt x="1081394" y="44463"/>
                  </a:lnTo>
                  <a:lnTo>
                    <a:pt x="1037039" y="32879"/>
                  </a:lnTo>
                  <a:lnTo>
                    <a:pt x="992028" y="22981"/>
                  </a:lnTo>
                  <a:lnTo>
                    <a:pt x="946397" y="14802"/>
                  </a:lnTo>
                  <a:lnTo>
                    <a:pt x="900180" y="8379"/>
                  </a:lnTo>
                  <a:lnTo>
                    <a:pt x="853414" y="3747"/>
                  </a:lnTo>
                  <a:lnTo>
                    <a:pt x="806134" y="942"/>
                  </a:lnTo>
                  <a:lnTo>
                    <a:pt x="758375" y="0"/>
                  </a:lnTo>
                  <a:lnTo>
                    <a:pt x="710616" y="942"/>
                  </a:lnTo>
                  <a:lnTo>
                    <a:pt x="663336" y="3747"/>
                  </a:lnTo>
                  <a:lnTo>
                    <a:pt x="616569" y="8379"/>
                  </a:lnTo>
                  <a:lnTo>
                    <a:pt x="570353" y="14802"/>
                  </a:lnTo>
                  <a:lnTo>
                    <a:pt x="524721" y="22981"/>
                  </a:lnTo>
                  <a:lnTo>
                    <a:pt x="479711" y="32879"/>
                  </a:lnTo>
                  <a:lnTo>
                    <a:pt x="435356" y="44463"/>
                  </a:lnTo>
                  <a:lnTo>
                    <a:pt x="391692" y="57696"/>
                  </a:lnTo>
                  <a:lnTo>
                    <a:pt x="348756" y="72543"/>
                  </a:lnTo>
                  <a:lnTo>
                    <a:pt x="306582" y="88968"/>
                  </a:lnTo>
                  <a:lnTo>
                    <a:pt x="265206" y="106936"/>
                  </a:lnTo>
                  <a:lnTo>
                    <a:pt x="224663" y="126411"/>
                  </a:lnTo>
                  <a:lnTo>
                    <a:pt x="184990" y="147358"/>
                  </a:lnTo>
                  <a:lnTo>
                    <a:pt x="146220" y="169742"/>
                  </a:lnTo>
                  <a:lnTo>
                    <a:pt x="108391" y="193527"/>
                  </a:lnTo>
                  <a:lnTo>
                    <a:pt x="71537" y="218677"/>
                  </a:lnTo>
                  <a:lnTo>
                    <a:pt x="35693" y="245157"/>
                  </a:lnTo>
                  <a:lnTo>
                    <a:pt x="896" y="272932"/>
                  </a:lnTo>
                  <a:lnTo>
                    <a:pt x="0" y="273704"/>
                  </a:lnTo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8774356" y="2971215"/>
              <a:ext cx="1917700" cy="2375535"/>
            </a:xfrm>
            <a:custGeom>
              <a:avLst/>
              <a:gdLst/>
              <a:ahLst/>
              <a:cxnLst/>
              <a:rect l="l" t="t" r="r" b="b"/>
              <a:pathLst>
                <a:path w="1917700" h="2375535">
                  <a:moveTo>
                    <a:pt x="1917646" y="2123783"/>
                  </a:moveTo>
                  <a:lnTo>
                    <a:pt x="1874301" y="2156251"/>
                  </a:lnTo>
                  <a:lnTo>
                    <a:pt x="1837446" y="2181401"/>
                  </a:lnTo>
                  <a:lnTo>
                    <a:pt x="1799617" y="2205185"/>
                  </a:lnTo>
                  <a:lnTo>
                    <a:pt x="1760847" y="2227569"/>
                  </a:lnTo>
                  <a:lnTo>
                    <a:pt x="1721174" y="2248516"/>
                  </a:lnTo>
                  <a:lnTo>
                    <a:pt x="1680631" y="2267991"/>
                  </a:lnTo>
                  <a:lnTo>
                    <a:pt x="1639255" y="2285958"/>
                  </a:lnTo>
                  <a:lnTo>
                    <a:pt x="1597081" y="2302383"/>
                  </a:lnTo>
                  <a:lnTo>
                    <a:pt x="1554145" y="2317230"/>
                  </a:lnTo>
                  <a:lnTo>
                    <a:pt x="1510481" y="2330462"/>
                  </a:lnTo>
                  <a:lnTo>
                    <a:pt x="1466127" y="2342046"/>
                  </a:lnTo>
                  <a:lnTo>
                    <a:pt x="1421116" y="2351944"/>
                  </a:lnTo>
                  <a:lnTo>
                    <a:pt x="1375484" y="2360123"/>
                  </a:lnTo>
                  <a:lnTo>
                    <a:pt x="1329268" y="2366545"/>
                  </a:lnTo>
                  <a:lnTo>
                    <a:pt x="1282501" y="2371177"/>
                  </a:lnTo>
                  <a:lnTo>
                    <a:pt x="1235221" y="2373982"/>
                  </a:lnTo>
                  <a:lnTo>
                    <a:pt x="1187462" y="2374925"/>
                  </a:lnTo>
                  <a:lnTo>
                    <a:pt x="1139703" y="2373982"/>
                  </a:lnTo>
                  <a:lnTo>
                    <a:pt x="1092423" y="2371177"/>
                  </a:lnTo>
                  <a:lnTo>
                    <a:pt x="1045657" y="2366545"/>
                  </a:lnTo>
                  <a:lnTo>
                    <a:pt x="999440" y="2360123"/>
                  </a:lnTo>
                  <a:lnTo>
                    <a:pt x="953809" y="2351944"/>
                  </a:lnTo>
                  <a:lnTo>
                    <a:pt x="908798" y="2342046"/>
                  </a:lnTo>
                  <a:lnTo>
                    <a:pt x="864443" y="2330462"/>
                  </a:lnTo>
                  <a:lnTo>
                    <a:pt x="820780" y="2317230"/>
                  </a:lnTo>
                  <a:lnTo>
                    <a:pt x="777843" y="2302383"/>
                  </a:lnTo>
                  <a:lnTo>
                    <a:pt x="735669" y="2285958"/>
                  </a:lnTo>
                  <a:lnTo>
                    <a:pt x="694293" y="2267991"/>
                  </a:lnTo>
                  <a:lnTo>
                    <a:pt x="653751" y="2248516"/>
                  </a:lnTo>
                  <a:lnTo>
                    <a:pt x="614077" y="2227569"/>
                  </a:lnTo>
                  <a:lnTo>
                    <a:pt x="575308" y="2205185"/>
                  </a:lnTo>
                  <a:lnTo>
                    <a:pt x="537478" y="2181401"/>
                  </a:lnTo>
                  <a:lnTo>
                    <a:pt x="500624" y="2156251"/>
                  </a:lnTo>
                  <a:lnTo>
                    <a:pt x="464780" y="2129771"/>
                  </a:lnTo>
                  <a:lnTo>
                    <a:pt x="429983" y="2101996"/>
                  </a:lnTo>
                  <a:lnTo>
                    <a:pt x="396268" y="2072963"/>
                  </a:lnTo>
                  <a:lnTo>
                    <a:pt x="363669" y="2042705"/>
                  </a:lnTo>
                  <a:lnTo>
                    <a:pt x="332224" y="2011260"/>
                  </a:lnTo>
                  <a:lnTo>
                    <a:pt x="301966" y="1978662"/>
                  </a:lnTo>
                  <a:lnTo>
                    <a:pt x="272932" y="1944947"/>
                  </a:lnTo>
                  <a:lnTo>
                    <a:pt x="245157" y="1910150"/>
                  </a:lnTo>
                  <a:lnTo>
                    <a:pt x="218677" y="1874306"/>
                  </a:lnTo>
                  <a:lnTo>
                    <a:pt x="193527" y="1837452"/>
                  </a:lnTo>
                  <a:lnTo>
                    <a:pt x="169742" y="1799622"/>
                  </a:lnTo>
                  <a:lnTo>
                    <a:pt x="147358" y="1760853"/>
                  </a:lnTo>
                  <a:lnTo>
                    <a:pt x="126411" y="1721179"/>
                  </a:lnTo>
                  <a:lnTo>
                    <a:pt x="106936" y="1680637"/>
                  </a:lnTo>
                  <a:lnTo>
                    <a:pt x="88968" y="1639260"/>
                  </a:lnTo>
                  <a:lnTo>
                    <a:pt x="72543" y="1597086"/>
                  </a:lnTo>
                  <a:lnTo>
                    <a:pt x="57696" y="1554150"/>
                  </a:lnTo>
                  <a:lnTo>
                    <a:pt x="44463" y="1510486"/>
                  </a:lnTo>
                  <a:lnTo>
                    <a:pt x="32879" y="1466131"/>
                  </a:lnTo>
                  <a:lnTo>
                    <a:pt x="22981" y="1421119"/>
                  </a:lnTo>
                  <a:lnTo>
                    <a:pt x="14802" y="1375487"/>
                  </a:lnTo>
                  <a:lnTo>
                    <a:pt x="8379" y="1329270"/>
                  </a:lnTo>
                  <a:lnTo>
                    <a:pt x="3747" y="1282503"/>
                  </a:lnTo>
                  <a:lnTo>
                    <a:pt x="942" y="1235222"/>
                  </a:lnTo>
                  <a:lnTo>
                    <a:pt x="0" y="1187462"/>
                  </a:lnTo>
                  <a:lnTo>
                    <a:pt x="942" y="1139703"/>
                  </a:lnTo>
                  <a:lnTo>
                    <a:pt x="3747" y="1092423"/>
                  </a:lnTo>
                  <a:lnTo>
                    <a:pt x="8379" y="1045657"/>
                  </a:lnTo>
                  <a:lnTo>
                    <a:pt x="14802" y="999440"/>
                  </a:lnTo>
                  <a:lnTo>
                    <a:pt x="22981" y="953809"/>
                  </a:lnTo>
                  <a:lnTo>
                    <a:pt x="32879" y="908798"/>
                  </a:lnTo>
                  <a:lnTo>
                    <a:pt x="44463" y="864443"/>
                  </a:lnTo>
                  <a:lnTo>
                    <a:pt x="57696" y="820780"/>
                  </a:lnTo>
                  <a:lnTo>
                    <a:pt x="72543" y="777843"/>
                  </a:lnTo>
                  <a:lnTo>
                    <a:pt x="88968" y="735669"/>
                  </a:lnTo>
                  <a:lnTo>
                    <a:pt x="106936" y="694293"/>
                  </a:lnTo>
                  <a:lnTo>
                    <a:pt x="126411" y="653751"/>
                  </a:lnTo>
                  <a:lnTo>
                    <a:pt x="147358" y="614077"/>
                  </a:lnTo>
                  <a:lnTo>
                    <a:pt x="169742" y="575308"/>
                  </a:lnTo>
                  <a:lnTo>
                    <a:pt x="193527" y="537478"/>
                  </a:lnTo>
                  <a:lnTo>
                    <a:pt x="218677" y="500624"/>
                  </a:lnTo>
                  <a:lnTo>
                    <a:pt x="245157" y="464780"/>
                  </a:lnTo>
                  <a:lnTo>
                    <a:pt x="272932" y="429983"/>
                  </a:lnTo>
                  <a:lnTo>
                    <a:pt x="301966" y="396268"/>
                  </a:lnTo>
                  <a:lnTo>
                    <a:pt x="332224" y="363669"/>
                  </a:lnTo>
                  <a:lnTo>
                    <a:pt x="363669" y="332224"/>
                  </a:lnTo>
                  <a:lnTo>
                    <a:pt x="396268" y="301966"/>
                  </a:lnTo>
                  <a:lnTo>
                    <a:pt x="429983" y="272932"/>
                  </a:lnTo>
                  <a:lnTo>
                    <a:pt x="464780" y="245157"/>
                  </a:lnTo>
                  <a:lnTo>
                    <a:pt x="500624" y="218677"/>
                  </a:lnTo>
                  <a:lnTo>
                    <a:pt x="537478" y="193527"/>
                  </a:lnTo>
                  <a:lnTo>
                    <a:pt x="575308" y="169742"/>
                  </a:lnTo>
                  <a:lnTo>
                    <a:pt x="614077" y="147358"/>
                  </a:lnTo>
                  <a:lnTo>
                    <a:pt x="653751" y="126411"/>
                  </a:lnTo>
                  <a:lnTo>
                    <a:pt x="694293" y="106936"/>
                  </a:lnTo>
                  <a:lnTo>
                    <a:pt x="735669" y="88968"/>
                  </a:lnTo>
                  <a:lnTo>
                    <a:pt x="777843" y="72543"/>
                  </a:lnTo>
                  <a:lnTo>
                    <a:pt x="820780" y="57696"/>
                  </a:lnTo>
                  <a:lnTo>
                    <a:pt x="864443" y="44463"/>
                  </a:lnTo>
                  <a:lnTo>
                    <a:pt x="908798" y="32879"/>
                  </a:lnTo>
                  <a:lnTo>
                    <a:pt x="953809" y="22981"/>
                  </a:lnTo>
                  <a:lnTo>
                    <a:pt x="999440" y="14802"/>
                  </a:lnTo>
                  <a:lnTo>
                    <a:pt x="1045657" y="8379"/>
                  </a:lnTo>
                  <a:lnTo>
                    <a:pt x="1092423" y="3747"/>
                  </a:lnTo>
                  <a:lnTo>
                    <a:pt x="1139703" y="942"/>
                  </a:lnTo>
                  <a:lnTo>
                    <a:pt x="1187462" y="0"/>
                  </a:lnTo>
                  <a:lnTo>
                    <a:pt x="1235221" y="942"/>
                  </a:lnTo>
                  <a:lnTo>
                    <a:pt x="1282501" y="3747"/>
                  </a:lnTo>
                  <a:lnTo>
                    <a:pt x="1329268" y="8379"/>
                  </a:lnTo>
                  <a:lnTo>
                    <a:pt x="1375484" y="14802"/>
                  </a:lnTo>
                  <a:lnTo>
                    <a:pt x="1421116" y="22981"/>
                  </a:lnTo>
                  <a:lnTo>
                    <a:pt x="1466127" y="32879"/>
                  </a:lnTo>
                  <a:lnTo>
                    <a:pt x="1510481" y="44463"/>
                  </a:lnTo>
                  <a:lnTo>
                    <a:pt x="1554145" y="57696"/>
                  </a:lnTo>
                  <a:lnTo>
                    <a:pt x="1597081" y="72543"/>
                  </a:lnTo>
                  <a:lnTo>
                    <a:pt x="1639255" y="88968"/>
                  </a:lnTo>
                  <a:lnTo>
                    <a:pt x="1680631" y="106936"/>
                  </a:lnTo>
                  <a:lnTo>
                    <a:pt x="1721174" y="126411"/>
                  </a:lnTo>
                  <a:lnTo>
                    <a:pt x="1760847" y="147358"/>
                  </a:lnTo>
                  <a:lnTo>
                    <a:pt x="1799617" y="169742"/>
                  </a:lnTo>
                  <a:lnTo>
                    <a:pt x="1837446" y="193527"/>
                  </a:lnTo>
                  <a:lnTo>
                    <a:pt x="1874301" y="218677"/>
                  </a:lnTo>
                  <a:lnTo>
                    <a:pt x="1910144" y="245157"/>
                  </a:lnTo>
                  <a:lnTo>
                    <a:pt x="1917646" y="251146"/>
                  </a:lnTo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4909265" y="3722275"/>
              <a:ext cx="864869" cy="1194435"/>
            </a:xfrm>
            <a:custGeom>
              <a:avLst/>
              <a:gdLst/>
              <a:ahLst/>
              <a:cxnLst/>
              <a:rect l="l" t="t" r="r" b="b"/>
              <a:pathLst>
                <a:path w="864870" h="1194435">
                  <a:moveTo>
                    <a:pt x="432269" y="0"/>
                  </a:moveTo>
                  <a:lnTo>
                    <a:pt x="385174" y="2536"/>
                  </a:lnTo>
                  <a:lnTo>
                    <a:pt x="339545" y="9971"/>
                  </a:lnTo>
                  <a:lnTo>
                    <a:pt x="295649" y="22039"/>
                  </a:lnTo>
                  <a:lnTo>
                    <a:pt x="253748" y="38478"/>
                  </a:lnTo>
                  <a:lnTo>
                    <a:pt x="214106" y="59024"/>
                  </a:lnTo>
                  <a:lnTo>
                    <a:pt x="176988" y="83414"/>
                  </a:lnTo>
                  <a:lnTo>
                    <a:pt x="142657" y="111383"/>
                  </a:lnTo>
                  <a:lnTo>
                    <a:pt x="111376" y="142669"/>
                  </a:lnTo>
                  <a:lnTo>
                    <a:pt x="83410" y="177007"/>
                  </a:lnTo>
                  <a:lnTo>
                    <a:pt x="59023" y="214135"/>
                  </a:lnTo>
                  <a:lnTo>
                    <a:pt x="38478" y="253788"/>
                  </a:lnTo>
                  <a:lnTo>
                    <a:pt x="22039" y="295703"/>
                  </a:lnTo>
                  <a:lnTo>
                    <a:pt x="9971" y="339616"/>
                  </a:lnTo>
                  <a:lnTo>
                    <a:pt x="2536" y="385264"/>
                  </a:lnTo>
                  <a:lnTo>
                    <a:pt x="0" y="432384"/>
                  </a:lnTo>
                  <a:lnTo>
                    <a:pt x="2703" y="480958"/>
                  </a:lnTo>
                  <a:lnTo>
                    <a:pt x="10618" y="527944"/>
                  </a:lnTo>
                  <a:lnTo>
                    <a:pt x="23456" y="573057"/>
                  </a:lnTo>
                  <a:lnTo>
                    <a:pt x="40924" y="616007"/>
                  </a:lnTo>
                  <a:lnTo>
                    <a:pt x="62734" y="656509"/>
                  </a:lnTo>
                  <a:lnTo>
                    <a:pt x="88593" y="694275"/>
                  </a:lnTo>
                  <a:lnTo>
                    <a:pt x="118212" y="729018"/>
                  </a:lnTo>
                  <a:lnTo>
                    <a:pt x="151299" y="760452"/>
                  </a:lnTo>
                  <a:lnTo>
                    <a:pt x="187565" y="788288"/>
                  </a:lnTo>
                  <a:lnTo>
                    <a:pt x="226718" y="812241"/>
                  </a:lnTo>
                  <a:lnTo>
                    <a:pt x="268468" y="832022"/>
                  </a:lnTo>
                  <a:lnTo>
                    <a:pt x="312525" y="847345"/>
                  </a:lnTo>
                  <a:lnTo>
                    <a:pt x="358597" y="857923"/>
                  </a:lnTo>
                  <a:lnTo>
                    <a:pt x="316493" y="876709"/>
                  </a:lnTo>
                  <a:lnTo>
                    <a:pt x="281021" y="903821"/>
                  </a:lnTo>
                  <a:lnTo>
                    <a:pt x="253746" y="937860"/>
                  </a:lnTo>
                  <a:lnTo>
                    <a:pt x="236233" y="977429"/>
                  </a:lnTo>
                  <a:lnTo>
                    <a:pt x="230047" y="1021130"/>
                  </a:lnTo>
                  <a:lnTo>
                    <a:pt x="236901" y="1067134"/>
                  </a:lnTo>
                  <a:lnTo>
                    <a:pt x="256244" y="1108465"/>
                  </a:lnTo>
                  <a:lnTo>
                    <a:pt x="286251" y="1143479"/>
                  </a:lnTo>
                  <a:lnTo>
                    <a:pt x="325098" y="1170527"/>
                  </a:lnTo>
                  <a:lnTo>
                    <a:pt x="370959" y="1187964"/>
                  </a:lnTo>
                  <a:lnTo>
                    <a:pt x="422008" y="1194142"/>
                  </a:lnTo>
                  <a:lnTo>
                    <a:pt x="473016" y="1187964"/>
                  </a:lnTo>
                  <a:lnTo>
                    <a:pt x="518864" y="1170527"/>
                  </a:lnTo>
                  <a:lnTo>
                    <a:pt x="557715" y="1143479"/>
                  </a:lnTo>
                  <a:lnTo>
                    <a:pt x="587737" y="1108465"/>
                  </a:lnTo>
                  <a:lnTo>
                    <a:pt x="607095" y="1067134"/>
                  </a:lnTo>
                  <a:lnTo>
                    <a:pt x="613956" y="1021130"/>
                  </a:lnTo>
                  <a:lnTo>
                    <a:pt x="608118" y="978638"/>
                  </a:lnTo>
                  <a:lnTo>
                    <a:pt x="591563" y="940018"/>
                  </a:lnTo>
                  <a:lnTo>
                    <a:pt x="565722" y="906539"/>
                  </a:lnTo>
                  <a:lnTo>
                    <a:pt x="532030" y="879470"/>
                  </a:lnTo>
                  <a:lnTo>
                    <a:pt x="491921" y="860082"/>
                  </a:lnTo>
                  <a:lnTo>
                    <a:pt x="539598" y="850739"/>
                  </a:lnTo>
                  <a:lnTo>
                    <a:pt x="585246" y="836339"/>
                  </a:lnTo>
                  <a:lnTo>
                    <a:pt x="628557" y="817190"/>
                  </a:lnTo>
                  <a:lnTo>
                    <a:pt x="669218" y="793601"/>
                  </a:lnTo>
                  <a:lnTo>
                    <a:pt x="706919" y="765881"/>
                  </a:lnTo>
                  <a:lnTo>
                    <a:pt x="741349" y="734337"/>
                  </a:lnTo>
                  <a:lnTo>
                    <a:pt x="772197" y="699278"/>
                  </a:lnTo>
                  <a:lnTo>
                    <a:pt x="799152" y="661012"/>
                  </a:lnTo>
                  <a:lnTo>
                    <a:pt x="821904" y="619849"/>
                  </a:lnTo>
                  <a:lnTo>
                    <a:pt x="840140" y="576096"/>
                  </a:lnTo>
                  <a:lnTo>
                    <a:pt x="853552" y="530062"/>
                  </a:lnTo>
                  <a:lnTo>
                    <a:pt x="861826" y="482055"/>
                  </a:lnTo>
                  <a:lnTo>
                    <a:pt x="864654" y="432384"/>
                  </a:lnTo>
                  <a:lnTo>
                    <a:pt x="862117" y="385264"/>
                  </a:lnTo>
                  <a:lnTo>
                    <a:pt x="854682" y="339616"/>
                  </a:lnTo>
                  <a:lnTo>
                    <a:pt x="842614" y="295703"/>
                  </a:lnTo>
                  <a:lnTo>
                    <a:pt x="826175" y="253788"/>
                  </a:lnTo>
                  <a:lnTo>
                    <a:pt x="805629" y="214135"/>
                  </a:lnTo>
                  <a:lnTo>
                    <a:pt x="781239" y="177007"/>
                  </a:lnTo>
                  <a:lnTo>
                    <a:pt x="753270" y="142669"/>
                  </a:lnTo>
                  <a:lnTo>
                    <a:pt x="721984" y="111383"/>
                  </a:lnTo>
                  <a:lnTo>
                    <a:pt x="687646" y="83414"/>
                  </a:lnTo>
                  <a:lnTo>
                    <a:pt x="650518" y="59024"/>
                  </a:lnTo>
                  <a:lnTo>
                    <a:pt x="610865" y="38478"/>
                  </a:lnTo>
                  <a:lnTo>
                    <a:pt x="568950" y="22039"/>
                  </a:lnTo>
                  <a:lnTo>
                    <a:pt x="525037" y="9971"/>
                  </a:lnTo>
                  <a:lnTo>
                    <a:pt x="479389" y="2536"/>
                  </a:lnTo>
                  <a:lnTo>
                    <a:pt x="43226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4909265" y="3722275"/>
              <a:ext cx="864869" cy="1194435"/>
            </a:xfrm>
            <a:custGeom>
              <a:avLst/>
              <a:gdLst/>
              <a:ahLst/>
              <a:cxnLst/>
              <a:rect l="l" t="t" r="r" b="b"/>
              <a:pathLst>
                <a:path w="864870" h="1194435">
                  <a:moveTo>
                    <a:pt x="864654" y="432384"/>
                  </a:moveTo>
                  <a:lnTo>
                    <a:pt x="862117" y="385264"/>
                  </a:lnTo>
                  <a:lnTo>
                    <a:pt x="854682" y="339616"/>
                  </a:lnTo>
                  <a:lnTo>
                    <a:pt x="842614" y="295703"/>
                  </a:lnTo>
                  <a:lnTo>
                    <a:pt x="826175" y="253788"/>
                  </a:lnTo>
                  <a:lnTo>
                    <a:pt x="805629" y="214135"/>
                  </a:lnTo>
                  <a:lnTo>
                    <a:pt x="781239" y="177007"/>
                  </a:lnTo>
                  <a:lnTo>
                    <a:pt x="753270" y="142669"/>
                  </a:lnTo>
                  <a:lnTo>
                    <a:pt x="721984" y="111383"/>
                  </a:lnTo>
                  <a:lnTo>
                    <a:pt x="687646" y="83414"/>
                  </a:lnTo>
                  <a:lnTo>
                    <a:pt x="650518" y="59024"/>
                  </a:lnTo>
                  <a:lnTo>
                    <a:pt x="610865" y="38478"/>
                  </a:lnTo>
                  <a:lnTo>
                    <a:pt x="568950" y="22039"/>
                  </a:lnTo>
                  <a:lnTo>
                    <a:pt x="525037" y="9971"/>
                  </a:lnTo>
                  <a:lnTo>
                    <a:pt x="479389" y="2536"/>
                  </a:lnTo>
                  <a:lnTo>
                    <a:pt x="432269" y="0"/>
                  </a:lnTo>
                  <a:lnTo>
                    <a:pt x="385174" y="2536"/>
                  </a:lnTo>
                  <a:lnTo>
                    <a:pt x="339545" y="9971"/>
                  </a:lnTo>
                  <a:lnTo>
                    <a:pt x="295649" y="22039"/>
                  </a:lnTo>
                  <a:lnTo>
                    <a:pt x="253748" y="38478"/>
                  </a:lnTo>
                  <a:lnTo>
                    <a:pt x="214106" y="59024"/>
                  </a:lnTo>
                  <a:lnTo>
                    <a:pt x="176988" y="83414"/>
                  </a:lnTo>
                  <a:lnTo>
                    <a:pt x="142657" y="111383"/>
                  </a:lnTo>
                  <a:lnTo>
                    <a:pt x="111376" y="142669"/>
                  </a:lnTo>
                  <a:lnTo>
                    <a:pt x="83410" y="177007"/>
                  </a:lnTo>
                  <a:lnTo>
                    <a:pt x="59023" y="214135"/>
                  </a:lnTo>
                  <a:lnTo>
                    <a:pt x="38478" y="253788"/>
                  </a:lnTo>
                  <a:lnTo>
                    <a:pt x="22039" y="295703"/>
                  </a:lnTo>
                  <a:lnTo>
                    <a:pt x="9971" y="339616"/>
                  </a:lnTo>
                  <a:lnTo>
                    <a:pt x="2536" y="385264"/>
                  </a:lnTo>
                  <a:lnTo>
                    <a:pt x="0" y="432384"/>
                  </a:lnTo>
                  <a:lnTo>
                    <a:pt x="2703" y="480958"/>
                  </a:lnTo>
                  <a:lnTo>
                    <a:pt x="10618" y="527944"/>
                  </a:lnTo>
                  <a:lnTo>
                    <a:pt x="23456" y="573057"/>
                  </a:lnTo>
                  <a:lnTo>
                    <a:pt x="40924" y="616007"/>
                  </a:lnTo>
                  <a:lnTo>
                    <a:pt x="62734" y="656509"/>
                  </a:lnTo>
                  <a:lnTo>
                    <a:pt x="88593" y="694275"/>
                  </a:lnTo>
                  <a:lnTo>
                    <a:pt x="118212" y="729018"/>
                  </a:lnTo>
                  <a:lnTo>
                    <a:pt x="151299" y="760452"/>
                  </a:lnTo>
                  <a:lnTo>
                    <a:pt x="187565" y="788288"/>
                  </a:lnTo>
                  <a:lnTo>
                    <a:pt x="226718" y="812241"/>
                  </a:lnTo>
                  <a:lnTo>
                    <a:pt x="268468" y="832022"/>
                  </a:lnTo>
                  <a:lnTo>
                    <a:pt x="312525" y="847345"/>
                  </a:lnTo>
                  <a:lnTo>
                    <a:pt x="358597" y="857923"/>
                  </a:lnTo>
                  <a:lnTo>
                    <a:pt x="316493" y="876709"/>
                  </a:lnTo>
                  <a:lnTo>
                    <a:pt x="281021" y="903821"/>
                  </a:lnTo>
                  <a:lnTo>
                    <a:pt x="253746" y="937860"/>
                  </a:lnTo>
                  <a:lnTo>
                    <a:pt x="236233" y="977429"/>
                  </a:lnTo>
                  <a:lnTo>
                    <a:pt x="230047" y="1021130"/>
                  </a:lnTo>
                  <a:lnTo>
                    <a:pt x="236901" y="1067134"/>
                  </a:lnTo>
                  <a:lnTo>
                    <a:pt x="256244" y="1108465"/>
                  </a:lnTo>
                  <a:lnTo>
                    <a:pt x="286251" y="1143479"/>
                  </a:lnTo>
                  <a:lnTo>
                    <a:pt x="325098" y="1170527"/>
                  </a:lnTo>
                  <a:lnTo>
                    <a:pt x="370959" y="1187964"/>
                  </a:lnTo>
                  <a:lnTo>
                    <a:pt x="422008" y="1194142"/>
                  </a:lnTo>
                  <a:lnTo>
                    <a:pt x="473016" y="1187964"/>
                  </a:lnTo>
                  <a:lnTo>
                    <a:pt x="518864" y="1170527"/>
                  </a:lnTo>
                  <a:lnTo>
                    <a:pt x="557715" y="1143479"/>
                  </a:lnTo>
                  <a:lnTo>
                    <a:pt x="587737" y="1108465"/>
                  </a:lnTo>
                  <a:lnTo>
                    <a:pt x="607095" y="1067134"/>
                  </a:lnTo>
                  <a:lnTo>
                    <a:pt x="613956" y="1021130"/>
                  </a:lnTo>
                  <a:lnTo>
                    <a:pt x="608118" y="978638"/>
                  </a:lnTo>
                  <a:lnTo>
                    <a:pt x="591563" y="940018"/>
                  </a:lnTo>
                  <a:lnTo>
                    <a:pt x="565722" y="906539"/>
                  </a:lnTo>
                  <a:lnTo>
                    <a:pt x="532030" y="879470"/>
                  </a:lnTo>
                  <a:lnTo>
                    <a:pt x="491921" y="860082"/>
                  </a:lnTo>
                  <a:lnTo>
                    <a:pt x="539598" y="850739"/>
                  </a:lnTo>
                  <a:lnTo>
                    <a:pt x="585246" y="836339"/>
                  </a:lnTo>
                  <a:lnTo>
                    <a:pt x="628557" y="817190"/>
                  </a:lnTo>
                  <a:lnTo>
                    <a:pt x="669218" y="793601"/>
                  </a:lnTo>
                  <a:lnTo>
                    <a:pt x="706919" y="765881"/>
                  </a:lnTo>
                  <a:lnTo>
                    <a:pt x="741349" y="734337"/>
                  </a:lnTo>
                  <a:lnTo>
                    <a:pt x="772197" y="699278"/>
                  </a:lnTo>
                  <a:lnTo>
                    <a:pt x="799152" y="661012"/>
                  </a:lnTo>
                  <a:lnTo>
                    <a:pt x="821904" y="619849"/>
                  </a:lnTo>
                  <a:lnTo>
                    <a:pt x="840140" y="576096"/>
                  </a:lnTo>
                  <a:lnTo>
                    <a:pt x="853552" y="530062"/>
                  </a:lnTo>
                  <a:lnTo>
                    <a:pt x="861826" y="482055"/>
                  </a:lnTo>
                  <a:lnTo>
                    <a:pt x="864654" y="432384"/>
                  </a:lnTo>
                  <a:close/>
                </a:path>
              </a:pathLst>
            </a:custGeom>
            <a:ln w="25399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object 15"/>
            <p:cNvSpPr/>
            <p:nvPr/>
          </p:nvSpPr>
          <p:spPr>
            <a:xfrm>
              <a:off x="4909265" y="3722275"/>
              <a:ext cx="864869" cy="995044"/>
            </a:xfrm>
            <a:custGeom>
              <a:avLst/>
              <a:gdLst/>
              <a:ahLst/>
              <a:cxnLst/>
              <a:rect l="l" t="t" r="r" b="b"/>
              <a:pathLst>
                <a:path w="864870" h="995045">
                  <a:moveTo>
                    <a:pt x="432269" y="0"/>
                  </a:moveTo>
                  <a:lnTo>
                    <a:pt x="385174" y="2536"/>
                  </a:lnTo>
                  <a:lnTo>
                    <a:pt x="339545" y="9971"/>
                  </a:lnTo>
                  <a:lnTo>
                    <a:pt x="295649" y="22039"/>
                  </a:lnTo>
                  <a:lnTo>
                    <a:pt x="253748" y="38478"/>
                  </a:lnTo>
                  <a:lnTo>
                    <a:pt x="214106" y="59024"/>
                  </a:lnTo>
                  <a:lnTo>
                    <a:pt x="176988" y="83414"/>
                  </a:lnTo>
                  <a:lnTo>
                    <a:pt x="142657" y="111383"/>
                  </a:lnTo>
                  <a:lnTo>
                    <a:pt x="111376" y="142669"/>
                  </a:lnTo>
                  <a:lnTo>
                    <a:pt x="83410" y="177007"/>
                  </a:lnTo>
                  <a:lnTo>
                    <a:pt x="59023" y="214135"/>
                  </a:lnTo>
                  <a:lnTo>
                    <a:pt x="38478" y="253788"/>
                  </a:lnTo>
                  <a:lnTo>
                    <a:pt x="22039" y="295703"/>
                  </a:lnTo>
                  <a:lnTo>
                    <a:pt x="9971" y="339616"/>
                  </a:lnTo>
                  <a:lnTo>
                    <a:pt x="2536" y="385264"/>
                  </a:lnTo>
                  <a:lnTo>
                    <a:pt x="0" y="432384"/>
                  </a:lnTo>
                  <a:lnTo>
                    <a:pt x="2703" y="480958"/>
                  </a:lnTo>
                  <a:lnTo>
                    <a:pt x="10618" y="527944"/>
                  </a:lnTo>
                  <a:lnTo>
                    <a:pt x="23456" y="573057"/>
                  </a:lnTo>
                  <a:lnTo>
                    <a:pt x="40924" y="616007"/>
                  </a:lnTo>
                  <a:lnTo>
                    <a:pt x="62734" y="656509"/>
                  </a:lnTo>
                  <a:lnTo>
                    <a:pt x="88593" y="694275"/>
                  </a:lnTo>
                  <a:lnTo>
                    <a:pt x="118212" y="729018"/>
                  </a:lnTo>
                  <a:lnTo>
                    <a:pt x="151299" y="760452"/>
                  </a:lnTo>
                  <a:lnTo>
                    <a:pt x="187565" y="788288"/>
                  </a:lnTo>
                  <a:lnTo>
                    <a:pt x="226718" y="812241"/>
                  </a:lnTo>
                  <a:lnTo>
                    <a:pt x="268468" y="832022"/>
                  </a:lnTo>
                  <a:lnTo>
                    <a:pt x="312525" y="847345"/>
                  </a:lnTo>
                  <a:lnTo>
                    <a:pt x="358597" y="857923"/>
                  </a:lnTo>
                  <a:lnTo>
                    <a:pt x="317638" y="876037"/>
                  </a:lnTo>
                  <a:lnTo>
                    <a:pt x="282933" y="902015"/>
                  </a:lnTo>
                  <a:lnTo>
                    <a:pt x="255862" y="934602"/>
                  </a:lnTo>
                  <a:lnTo>
                    <a:pt x="237807" y="972540"/>
                  </a:lnTo>
                  <a:lnTo>
                    <a:pt x="273175" y="932201"/>
                  </a:lnTo>
                  <a:lnTo>
                    <a:pt x="317001" y="900934"/>
                  </a:lnTo>
                  <a:lnTo>
                    <a:pt x="366709" y="880721"/>
                  </a:lnTo>
                  <a:lnTo>
                    <a:pt x="419722" y="873544"/>
                  </a:lnTo>
                  <a:lnTo>
                    <a:pt x="469439" y="879320"/>
                  </a:lnTo>
                  <a:lnTo>
                    <a:pt x="514386" y="895717"/>
                  </a:lnTo>
                  <a:lnTo>
                    <a:pt x="553681" y="921338"/>
                  </a:lnTo>
                  <a:lnTo>
                    <a:pt x="586445" y="954786"/>
                  </a:lnTo>
                  <a:lnTo>
                    <a:pt x="611797" y="994663"/>
                  </a:lnTo>
                  <a:lnTo>
                    <a:pt x="597393" y="950720"/>
                  </a:lnTo>
                  <a:lnTo>
                    <a:pt x="571361" y="912537"/>
                  </a:lnTo>
                  <a:lnTo>
                    <a:pt x="535578" y="881773"/>
                  </a:lnTo>
                  <a:lnTo>
                    <a:pt x="491921" y="860082"/>
                  </a:lnTo>
                  <a:lnTo>
                    <a:pt x="539598" y="850739"/>
                  </a:lnTo>
                  <a:lnTo>
                    <a:pt x="585246" y="836339"/>
                  </a:lnTo>
                  <a:lnTo>
                    <a:pt x="628557" y="817190"/>
                  </a:lnTo>
                  <a:lnTo>
                    <a:pt x="669218" y="793601"/>
                  </a:lnTo>
                  <a:lnTo>
                    <a:pt x="706919" y="765881"/>
                  </a:lnTo>
                  <a:lnTo>
                    <a:pt x="741349" y="734337"/>
                  </a:lnTo>
                  <a:lnTo>
                    <a:pt x="772197" y="699278"/>
                  </a:lnTo>
                  <a:lnTo>
                    <a:pt x="799152" y="661012"/>
                  </a:lnTo>
                  <a:lnTo>
                    <a:pt x="821904" y="619849"/>
                  </a:lnTo>
                  <a:lnTo>
                    <a:pt x="840140" y="576096"/>
                  </a:lnTo>
                  <a:lnTo>
                    <a:pt x="853552" y="530062"/>
                  </a:lnTo>
                  <a:lnTo>
                    <a:pt x="861826" y="482055"/>
                  </a:lnTo>
                  <a:lnTo>
                    <a:pt x="864654" y="432384"/>
                  </a:lnTo>
                  <a:lnTo>
                    <a:pt x="862117" y="385264"/>
                  </a:lnTo>
                  <a:lnTo>
                    <a:pt x="854682" y="339616"/>
                  </a:lnTo>
                  <a:lnTo>
                    <a:pt x="842614" y="295703"/>
                  </a:lnTo>
                  <a:lnTo>
                    <a:pt x="826175" y="253788"/>
                  </a:lnTo>
                  <a:lnTo>
                    <a:pt x="805629" y="214135"/>
                  </a:lnTo>
                  <a:lnTo>
                    <a:pt x="781239" y="177007"/>
                  </a:lnTo>
                  <a:lnTo>
                    <a:pt x="753270" y="142669"/>
                  </a:lnTo>
                  <a:lnTo>
                    <a:pt x="721984" y="111383"/>
                  </a:lnTo>
                  <a:lnTo>
                    <a:pt x="687646" y="83414"/>
                  </a:lnTo>
                  <a:lnTo>
                    <a:pt x="650518" y="59024"/>
                  </a:lnTo>
                  <a:lnTo>
                    <a:pt x="610865" y="38478"/>
                  </a:lnTo>
                  <a:lnTo>
                    <a:pt x="568950" y="22039"/>
                  </a:lnTo>
                  <a:lnTo>
                    <a:pt x="525037" y="9971"/>
                  </a:lnTo>
                  <a:lnTo>
                    <a:pt x="479389" y="2536"/>
                  </a:lnTo>
                  <a:lnTo>
                    <a:pt x="432269" y="0"/>
                  </a:lnTo>
                  <a:close/>
                </a:path>
              </a:pathLst>
            </a:custGeom>
            <a:solidFill>
              <a:srgbClr val="FFE600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4909276" y="3722282"/>
              <a:ext cx="864869" cy="995044"/>
            </a:xfrm>
            <a:custGeom>
              <a:avLst/>
              <a:gdLst/>
              <a:ahLst/>
              <a:cxnLst/>
              <a:rect l="l" t="t" r="r" b="b"/>
              <a:pathLst>
                <a:path w="864870" h="995045">
                  <a:moveTo>
                    <a:pt x="611784" y="994664"/>
                  </a:moveTo>
                  <a:lnTo>
                    <a:pt x="597386" y="950720"/>
                  </a:lnTo>
                  <a:lnTo>
                    <a:pt x="571353" y="912536"/>
                  </a:lnTo>
                  <a:lnTo>
                    <a:pt x="535567" y="881767"/>
                  </a:lnTo>
                  <a:lnTo>
                    <a:pt x="491909" y="860069"/>
                  </a:lnTo>
                  <a:lnTo>
                    <a:pt x="539587" y="850726"/>
                  </a:lnTo>
                  <a:lnTo>
                    <a:pt x="585238" y="836327"/>
                  </a:lnTo>
                  <a:lnTo>
                    <a:pt x="628549" y="817179"/>
                  </a:lnTo>
                  <a:lnTo>
                    <a:pt x="669211" y="793591"/>
                  </a:lnTo>
                  <a:lnTo>
                    <a:pt x="706912" y="765872"/>
                  </a:lnTo>
                  <a:lnTo>
                    <a:pt x="741341" y="734330"/>
                  </a:lnTo>
                  <a:lnTo>
                    <a:pt x="772189" y="699272"/>
                  </a:lnTo>
                  <a:lnTo>
                    <a:pt x="799143" y="661008"/>
                  </a:lnTo>
                  <a:lnTo>
                    <a:pt x="821893" y="619846"/>
                  </a:lnTo>
                  <a:lnTo>
                    <a:pt x="840129" y="576094"/>
                  </a:lnTo>
                  <a:lnTo>
                    <a:pt x="853540" y="530061"/>
                  </a:lnTo>
                  <a:lnTo>
                    <a:pt x="861814" y="482055"/>
                  </a:lnTo>
                  <a:lnTo>
                    <a:pt x="864641" y="432384"/>
                  </a:lnTo>
                  <a:lnTo>
                    <a:pt x="862104" y="385264"/>
                  </a:lnTo>
                  <a:lnTo>
                    <a:pt x="854670" y="339616"/>
                  </a:lnTo>
                  <a:lnTo>
                    <a:pt x="842601" y="295703"/>
                  </a:lnTo>
                  <a:lnTo>
                    <a:pt x="826162" y="253788"/>
                  </a:lnTo>
                  <a:lnTo>
                    <a:pt x="805616" y="214135"/>
                  </a:lnTo>
                  <a:lnTo>
                    <a:pt x="781226" y="177007"/>
                  </a:lnTo>
                  <a:lnTo>
                    <a:pt x="753257" y="142669"/>
                  </a:lnTo>
                  <a:lnTo>
                    <a:pt x="721972" y="111383"/>
                  </a:lnTo>
                  <a:lnTo>
                    <a:pt x="687633" y="83414"/>
                  </a:lnTo>
                  <a:lnTo>
                    <a:pt x="650506" y="59024"/>
                  </a:lnTo>
                  <a:lnTo>
                    <a:pt x="610853" y="38478"/>
                  </a:lnTo>
                  <a:lnTo>
                    <a:pt x="568938" y="22039"/>
                  </a:lnTo>
                  <a:lnTo>
                    <a:pt x="525024" y="9971"/>
                  </a:lnTo>
                  <a:lnTo>
                    <a:pt x="479376" y="2536"/>
                  </a:lnTo>
                  <a:lnTo>
                    <a:pt x="432257" y="0"/>
                  </a:lnTo>
                  <a:lnTo>
                    <a:pt x="385161" y="2536"/>
                  </a:lnTo>
                  <a:lnTo>
                    <a:pt x="339533" y="9971"/>
                  </a:lnTo>
                  <a:lnTo>
                    <a:pt x="295638" y="22039"/>
                  </a:lnTo>
                  <a:lnTo>
                    <a:pt x="253738" y="38478"/>
                  </a:lnTo>
                  <a:lnTo>
                    <a:pt x="214097" y="59024"/>
                  </a:lnTo>
                  <a:lnTo>
                    <a:pt x="176980" y="83414"/>
                  </a:lnTo>
                  <a:lnTo>
                    <a:pt x="142650" y="111383"/>
                  </a:lnTo>
                  <a:lnTo>
                    <a:pt x="111370" y="142669"/>
                  </a:lnTo>
                  <a:lnTo>
                    <a:pt x="83406" y="177007"/>
                  </a:lnTo>
                  <a:lnTo>
                    <a:pt x="59020" y="214135"/>
                  </a:lnTo>
                  <a:lnTo>
                    <a:pt x="38476" y="253788"/>
                  </a:lnTo>
                  <a:lnTo>
                    <a:pt x="22038" y="295703"/>
                  </a:lnTo>
                  <a:lnTo>
                    <a:pt x="9970" y="339616"/>
                  </a:lnTo>
                  <a:lnTo>
                    <a:pt x="2536" y="385264"/>
                  </a:lnTo>
                  <a:lnTo>
                    <a:pt x="0" y="432384"/>
                  </a:lnTo>
                  <a:lnTo>
                    <a:pt x="2702" y="480955"/>
                  </a:lnTo>
                  <a:lnTo>
                    <a:pt x="10617" y="527940"/>
                  </a:lnTo>
                  <a:lnTo>
                    <a:pt x="23454" y="573051"/>
                  </a:lnTo>
                  <a:lnTo>
                    <a:pt x="40921" y="616001"/>
                  </a:lnTo>
                  <a:lnTo>
                    <a:pt x="62729" y="656503"/>
                  </a:lnTo>
                  <a:lnTo>
                    <a:pt x="88587" y="694269"/>
                  </a:lnTo>
                  <a:lnTo>
                    <a:pt x="118204" y="729012"/>
                  </a:lnTo>
                  <a:lnTo>
                    <a:pt x="151291" y="760445"/>
                  </a:lnTo>
                  <a:lnTo>
                    <a:pt x="187555" y="788281"/>
                  </a:lnTo>
                  <a:lnTo>
                    <a:pt x="226707" y="812233"/>
                  </a:lnTo>
                  <a:lnTo>
                    <a:pt x="268456" y="832013"/>
                  </a:lnTo>
                  <a:lnTo>
                    <a:pt x="312512" y="847335"/>
                  </a:lnTo>
                  <a:lnTo>
                    <a:pt x="358584" y="857910"/>
                  </a:lnTo>
                  <a:lnTo>
                    <a:pt x="317626" y="876030"/>
                  </a:lnTo>
                  <a:lnTo>
                    <a:pt x="282921" y="902009"/>
                  </a:lnTo>
                  <a:lnTo>
                    <a:pt x="255850" y="934596"/>
                  </a:lnTo>
                  <a:lnTo>
                    <a:pt x="237794" y="972540"/>
                  </a:lnTo>
                </a:path>
              </a:pathLst>
            </a:custGeom>
            <a:ln w="25399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5108008" y="4507749"/>
              <a:ext cx="467359" cy="255270"/>
            </a:xfrm>
            <a:custGeom>
              <a:avLst/>
              <a:gdLst/>
              <a:ahLst/>
              <a:cxnLst/>
              <a:rect l="l" t="t" r="r" b="b"/>
              <a:pathLst>
                <a:path w="467360" h="255270">
                  <a:moveTo>
                    <a:pt x="467156" y="0"/>
                  </a:moveTo>
                  <a:lnTo>
                    <a:pt x="0" y="0"/>
                  </a:lnTo>
                  <a:lnTo>
                    <a:pt x="0" y="254774"/>
                  </a:lnTo>
                  <a:lnTo>
                    <a:pt x="467156" y="254774"/>
                  </a:lnTo>
                  <a:lnTo>
                    <a:pt x="46715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5108008" y="4507749"/>
              <a:ext cx="467359" cy="255270"/>
            </a:xfrm>
            <a:custGeom>
              <a:avLst/>
              <a:gdLst/>
              <a:ahLst/>
              <a:cxnLst/>
              <a:rect l="l" t="t" r="r" b="b"/>
              <a:pathLst>
                <a:path w="467360" h="255270">
                  <a:moveTo>
                    <a:pt x="467156" y="254774"/>
                  </a:moveTo>
                  <a:lnTo>
                    <a:pt x="0" y="254774"/>
                  </a:lnTo>
                  <a:lnTo>
                    <a:pt x="0" y="127393"/>
                  </a:lnTo>
                  <a:lnTo>
                    <a:pt x="0" y="0"/>
                  </a:lnTo>
                  <a:lnTo>
                    <a:pt x="467156" y="0"/>
                  </a:lnTo>
                  <a:lnTo>
                    <a:pt x="467156" y="254774"/>
                  </a:lnTo>
                  <a:close/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5108008" y="4622439"/>
              <a:ext cx="467359" cy="25400"/>
            </a:xfrm>
            <a:custGeom>
              <a:avLst/>
              <a:gdLst/>
              <a:ahLst/>
              <a:cxnLst/>
              <a:rect l="l" t="t" r="r" b="b"/>
              <a:pathLst>
                <a:path w="467360" h="25400">
                  <a:moveTo>
                    <a:pt x="0" y="25400"/>
                  </a:moveTo>
                  <a:lnTo>
                    <a:pt x="467156" y="25400"/>
                  </a:lnTo>
                  <a:lnTo>
                    <a:pt x="467156" y="0"/>
                  </a:lnTo>
                  <a:lnTo>
                    <a:pt x="0" y="0"/>
                  </a:lnTo>
                  <a:lnTo>
                    <a:pt x="0" y="25400"/>
                  </a:lnTo>
                  <a:close/>
                </a:path>
              </a:pathLst>
            </a:custGeom>
            <a:solidFill>
              <a:srgbClr val="2B2F32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4737722" y="4439036"/>
              <a:ext cx="106045" cy="69215"/>
            </a:xfrm>
            <a:custGeom>
              <a:avLst/>
              <a:gdLst/>
              <a:ahLst/>
              <a:cxnLst/>
              <a:rect l="l" t="t" r="r" b="b"/>
              <a:pathLst>
                <a:path w="106045" h="69214">
                  <a:moveTo>
                    <a:pt x="105816" y="0"/>
                  </a:moveTo>
                  <a:lnTo>
                    <a:pt x="0" y="68719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4737722" y="4439036"/>
              <a:ext cx="106045" cy="69215"/>
            </a:xfrm>
            <a:custGeom>
              <a:avLst/>
              <a:gdLst/>
              <a:ahLst/>
              <a:cxnLst/>
              <a:rect l="l" t="t" r="r" b="b"/>
              <a:pathLst>
                <a:path w="106045" h="69214">
                  <a:moveTo>
                    <a:pt x="0" y="68719"/>
                  </a:moveTo>
                  <a:lnTo>
                    <a:pt x="105816" y="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object 22"/>
            <p:cNvSpPr/>
            <p:nvPr/>
          </p:nvSpPr>
          <p:spPr>
            <a:xfrm>
              <a:off x="4647024" y="4215320"/>
              <a:ext cx="144145" cy="0"/>
            </a:xfrm>
            <a:custGeom>
              <a:avLst/>
              <a:gdLst/>
              <a:ahLst/>
              <a:cxnLst/>
              <a:rect l="l" t="t" r="r" b="b"/>
              <a:pathLst>
                <a:path w="144145">
                  <a:moveTo>
                    <a:pt x="143611" y="0"/>
                  </a:move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4647024" y="4215320"/>
              <a:ext cx="144145" cy="0"/>
            </a:xfrm>
            <a:custGeom>
              <a:avLst/>
              <a:gdLst/>
              <a:ahLst/>
              <a:cxnLst/>
              <a:rect l="l" t="t" r="r" b="b"/>
              <a:pathLst>
                <a:path w="144145">
                  <a:moveTo>
                    <a:pt x="0" y="0"/>
                  </a:moveTo>
                  <a:lnTo>
                    <a:pt x="143611" y="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object 24"/>
            <p:cNvSpPr/>
            <p:nvPr/>
          </p:nvSpPr>
          <p:spPr>
            <a:xfrm>
              <a:off x="4674234" y="3928107"/>
              <a:ext cx="116839" cy="45720"/>
            </a:xfrm>
            <a:custGeom>
              <a:avLst/>
              <a:gdLst/>
              <a:ahLst/>
              <a:cxnLst/>
              <a:rect l="l" t="t" r="r" b="b"/>
              <a:pathLst>
                <a:path w="116839" h="45720">
                  <a:moveTo>
                    <a:pt x="0" y="0"/>
                  </a:moveTo>
                  <a:lnTo>
                    <a:pt x="116395" y="45351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5" name="object 25"/>
            <p:cNvSpPr/>
            <p:nvPr/>
          </p:nvSpPr>
          <p:spPr>
            <a:xfrm>
              <a:off x="4674234" y="3928107"/>
              <a:ext cx="116839" cy="45720"/>
            </a:xfrm>
            <a:custGeom>
              <a:avLst/>
              <a:gdLst/>
              <a:ahLst/>
              <a:cxnLst/>
              <a:rect l="l" t="t" r="r" b="b"/>
              <a:pathLst>
                <a:path w="116839" h="45720">
                  <a:moveTo>
                    <a:pt x="0" y="0"/>
                  </a:moveTo>
                  <a:lnTo>
                    <a:pt x="116395" y="45351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4819348" y="3668104"/>
              <a:ext cx="90170" cy="88265"/>
            </a:xfrm>
            <a:custGeom>
              <a:avLst/>
              <a:gdLst/>
              <a:ahLst/>
              <a:cxnLst/>
              <a:rect l="l" t="t" r="r" b="b"/>
              <a:pathLst>
                <a:path w="90170" h="88264">
                  <a:moveTo>
                    <a:pt x="0" y="0"/>
                  </a:moveTo>
                  <a:lnTo>
                    <a:pt x="89916" y="87680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7" name="object 27"/>
            <p:cNvSpPr/>
            <p:nvPr/>
          </p:nvSpPr>
          <p:spPr>
            <a:xfrm>
              <a:off x="4819348" y="3668104"/>
              <a:ext cx="90170" cy="88265"/>
            </a:xfrm>
            <a:custGeom>
              <a:avLst/>
              <a:gdLst/>
              <a:ahLst/>
              <a:cxnLst/>
              <a:rect l="l" t="t" r="r" b="b"/>
              <a:pathLst>
                <a:path w="90170" h="88264">
                  <a:moveTo>
                    <a:pt x="0" y="0"/>
                  </a:moveTo>
                  <a:lnTo>
                    <a:pt x="89916" y="8768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8" name="object 28"/>
            <p:cNvSpPr/>
            <p:nvPr/>
          </p:nvSpPr>
          <p:spPr>
            <a:xfrm>
              <a:off x="5055166" y="3498811"/>
              <a:ext cx="53340" cy="118110"/>
            </a:xfrm>
            <a:custGeom>
              <a:avLst/>
              <a:gdLst/>
              <a:ahLst/>
              <a:cxnLst/>
              <a:rect l="l" t="t" r="r" b="b"/>
              <a:pathLst>
                <a:path w="53339" h="118110">
                  <a:moveTo>
                    <a:pt x="0" y="0"/>
                  </a:moveTo>
                  <a:lnTo>
                    <a:pt x="52844" y="117894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object 29"/>
            <p:cNvSpPr/>
            <p:nvPr/>
          </p:nvSpPr>
          <p:spPr>
            <a:xfrm>
              <a:off x="5055166" y="3498811"/>
              <a:ext cx="53340" cy="118110"/>
            </a:xfrm>
            <a:custGeom>
              <a:avLst/>
              <a:gdLst/>
              <a:ahLst/>
              <a:cxnLst/>
              <a:rect l="l" t="t" r="r" b="b"/>
              <a:pathLst>
                <a:path w="53339" h="118110">
                  <a:moveTo>
                    <a:pt x="0" y="0"/>
                  </a:moveTo>
                  <a:lnTo>
                    <a:pt x="52844" y="117894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object 30"/>
            <p:cNvSpPr/>
            <p:nvPr/>
          </p:nvSpPr>
          <p:spPr>
            <a:xfrm>
              <a:off x="5341587" y="3432298"/>
              <a:ext cx="0" cy="139065"/>
            </a:xfrm>
            <a:custGeom>
              <a:avLst/>
              <a:gdLst/>
              <a:ahLst/>
              <a:cxnLst/>
              <a:rect l="l" t="t" r="r" b="b"/>
              <a:pathLst>
                <a:path h="139064">
                  <a:moveTo>
                    <a:pt x="0" y="0"/>
                  </a:moveTo>
                  <a:lnTo>
                    <a:pt x="0" y="139065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1" name="object 31"/>
            <p:cNvSpPr/>
            <p:nvPr/>
          </p:nvSpPr>
          <p:spPr>
            <a:xfrm>
              <a:off x="5341587" y="3432298"/>
              <a:ext cx="0" cy="139065"/>
            </a:xfrm>
            <a:custGeom>
              <a:avLst/>
              <a:gdLst/>
              <a:ahLst/>
              <a:cxnLst/>
              <a:rect l="l" t="t" r="r" b="b"/>
              <a:pathLst>
                <a:path h="139064">
                  <a:moveTo>
                    <a:pt x="0" y="0"/>
                  </a:moveTo>
                  <a:lnTo>
                    <a:pt x="0" y="139065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2" name="object 32"/>
            <p:cNvSpPr/>
            <p:nvPr/>
          </p:nvSpPr>
          <p:spPr>
            <a:xfrm>
              <a:off x="5859316" y="4439036"/>
              <a:ext cx="106045" cy="69215"/>
            </a:xfrm>
            <a:custGeom>
              <a:avLst/>
              <a:gdLst/>
              <a:ahLst/>
              <a:cxnLst/>
              <a:rect l="l" t="t" r="r" b="b"/>
              <a:pathLst>
                <a:path w="106045" h="69214">
                  <a:moveTo>
                    <a:pt x="0" y="0"/>
                  </a:moveTo>
                  <a:lnTo>
                    <a:pt x="105816" y="68719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3" name="object 33"/>
            <p:cNvSpPr/>
            <p:nvPr/>
          </p:nvSpPr>
          <p:spPr>
            <a:xfrm>
              <a:off x="5859316" y="4439036"/>
              <a:ext cx="106045" cy="69215"/>
            </a:xfrm>
            <a:custGeom>
              <a:avLst/>
              <a:gdLst/>
              <a:ahLst/>
              <a:cxnLst/>
              <a:rect l="l" t="t" r="r" b="b"/>
              <a:pathLst>
                <a:path w="106045" h="69214">
                  <a:moveTo>
                    <a:pt x="105816" y="68719"/>
                  </a:moveTo>
                  <a:lnTo>
                    <a:pt x="0" y="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4" name="object 34"/>
            <p:cNvSpPr/>
            <p:nvPr/>
          </p:nvSpPr>
          <p:spPr>
            <a:xfrm>
              <a:off x="5912219" y="4215320"/>
              <a:ext cx="144145" cy="0"/>
            </a:xfrm>
            <a:custGeom>
              <a:avLst/>
              <a:gdLst/>
              <a:ahLst/>
              <a:cxnLst/>
              <a:rect l="l" t="t" r="r" b="b"/>
              <a:pathLst>
                <a:path w="144145">
                  <a:moveTo>
                    <a:pt x="143611" y="0"/>
                  </a:move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5" name="object 35"/>
            <p:cNvSpPr/>
            <p:nvPr/>
          </p:nvSpPr>
          <p:spPr>
            <a:xfrm>
              <a:off x="5912219" y="4215320"/>
              <a:ext cx="144145" cy="0"/>
            </a:xfrm>
            <a:custGeom>
              <a:avLst/>
              <a:gdLst/>
              <a:ahLst/>
              <a:cxnLst/>
              <a:rect l="l" t="t" r="r" b="b"/>
              <a:pathLst>
                <a:path w="144145">
                  <a:moveTo>
                    <a:pt x="143611" y="0"/>
                  </a:moveTo>
                  <a:lnTo>
                    <a:pt x="0" y="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6" name="object 36"/>
            <p:cNvSpPr/>
            <p:nvPr/>
          </p:nvSpPr>
          <p:spPr>
            <a:xfrm>
              <a:off x="5912224" y="3928107"/>
              <a:ext cx="116839" cy="45720"/>
            </a:xfrm>
            <a:custGeom>
              <a:avLst/>
              <a:gdLst/>
              <a:ahLst/>
              <a:cxnLst/>
              <a:rect l="l" t="t" r="r" b="b"/>
              <a:pathLst>
                <a:path w="116839" h="45720">
                  <a:moveTo>
                    <a:pt x="116395" y="0"/>
                  </a:moveTo>
                  <a:lnTo>
                    <a:pt x="0" y="45351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7" name="object 37"/>
            <p:cNvSpPr/>
            <p:nvPr/>
          </p:nvSpPr>
          <p:spPr>
            <a:xfrm>
              <a:off x="5912224" y="3928107"/>
              <a:ext cx="116839" cy="45720"/>
            </a:xfrm>
            <a:custGeom>
              <a:avLst/>
              <a:gdLst/>
              <a:ahLst/>
              <a:cxnLst/>
              <a:rect l="l" t="t" r="r" b="b"/>
              <a:pathLst>
                <a:path w="116839" h="45720">
                  <a:moveTo>
                    <a:pt x="116395" y="0"/>
                  </a:moveTo>
                  <a:lnTo>
                    <a:pt x="0" y="45351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8" name="object 38"/>
            <p:cNvSpPr/>
            <p:nvPr/>
          </p:nvSpPr>
          <p:spPr>
            <a:xfrm>
              <a:off x="5793590" y="3668104"/>
              <a:ext cx="90170" cy="88265"/>
            </a:xfrm>
            <a:custGeom>
              <a:avLst/>
              <a:gdLst/>
              <a:ahLst/>
              <a:cxnLst/>
              <a:rect l="l" t="t" r="r" b="b"/>
              <a:pathLst>
                <a:path w="90170" h="88264">
                  <a:moveTo>
                    <a:pt x="89915" y="0"/>
                  </a:moveTo>
                  <a:lnTo>
                    <a:pt x="0" y="87680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9" name="object 39"/>
            <p:cNvSpPr/>
            <p:nvPr/>
          </p:nvSpPr>
          <p:spPr>
            <a:xfrm>
              <a:off x="5793590" y="3668104"/>
              <a:ext cx="90170" cy="88265"/>
            </a:xfrm>
            <a:custGeom>
              <a:avLst/>
              <a:gdLst/>
              <a:ahLst/>
              <a:cxnLst/>
              <a:rect l="l" t="t" r="r" b="b"/>
              <a:pathLst>
                <a:path w="90170" h="88264">
                  <a:moveTo>
                    <a:pt x="89915" y="0"/>
                  </a:moveTo>
                  <a:lnTo>
                    <a:pt x="0" y="8768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0" name="object 40"/>
            <p:cNvSpPr/>
            <p:nvPr/>
          </p:nvSpPr>
          <p:spPr>
            <a:xfrm>
              <a:off x="5594837" y="3498811"/>
              <a:ext cx="53340" cy="118110"/>
            </a:xfrm>
            <a:custGeom>
              <a:avLst/>
              <a:gdLst/>
              <a:ahLst/>
              <a:cxnLst/>
              <a:rect l="l" t="t" r="r" b="b"/>
              <a:pathLst>
                <a:path w="53339" h="118110">
                  <a:moveTo>
                    <a:pt x="52857" y="0"/>
                  </a:moveTo>
                  <a:lnTo>
                    <a:pt x="0" y="117894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1" name="object 41"/>
            <p:cNvSpPr/>
            <p:nvPr/>
          </p:nvSpPr>
          <p:spPr>
            <a:xfrm>
              <a:off x="5594837" y="3498811"/>
              <a:ext cx="53340" cy="118110"/>
            </a:xfrm>
            <a:custGeom>
              <a:avLst/>
              <a:gdLst/>
              <a:ahLst/>
              <a:cxnLst/>
              <a:rect l="l" t="t" r="r" b="b"/>
              <a:pathLst>
                <a:path w="53339" h="118110">
                  <a:moveTo>
                    <a:pt x="52857" y="0"/>
                  </a:moveTo>
                  <a:lnTo>
                    <a:pt x="0" y="117894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3" name="Номер слайда 5">
            <a:extLst>
              <a:ext uri="{FF2B5EF4-FFF2-40B4-BE49-F238E27FC236}">
                <a16:creationId xmlns:a16="http://schemas.microsoft.com/office/drawing/2014/main" id="{904402A2-F269-4C16-8560-8F440A4E8956}"/>
              </a:ext>
            </a:extLst>
          </p:cNvPr>
          <p:cNvSpPr txBox="1">
            <a:spLocks/>
          </p:cNvSpPr>
          <p:nvPr/>
        </p:nvSpPr>
        <p:spPr>
          <a:xfrm>
            <a:off x="10071101" y="7161321"/>
            <a:ext cx="440016" cy="201504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chemeClr val="bg1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17</a:t>
            </a:fld>
            <a:endParaRPr lang="ru-RU" sz="1000" b="1" dirty="0">
              <a:solidFill>
                <a:schemeClr val="bg1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24248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4347725" y="1804924"/>
            <a:ext cx="4478429" cy="297005"/>
          </a:xfrm>
          <a:custGeom>
            <a:avLst/>
            <a:gdLst/>
            <a:ahLst/>
            <a:cxnLst/>
            <a:rect l="l" t="t" r="r" b="b"/>
            <a:pathLst>
              <a:path w="4749165" h="314960">
                <a:moveTo>
                  <a:pt x="4502289" y="0"/>
                </a:moveTo>
                <a:lnTo>
                  <a:pt x="0" y="0"/>
                </a:lnTo>
                <a:lnTo>
                  <a:pt x="0" y="314337"/>
                </a:lnTo>
                <a:lnTo>
                  <a:pt x="4748999" y="314337"/>
                </a:lnTo>
                <a:lnTo>
                  <a:pt x="4502289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defTabSz="1008400"/>
            <a:endParaRPr sz="1697" b="1">
              <a:solidFill>
                <a:prstClr val="black"/>
              </a:solidFill>
              <a:ea typeface="Microsoft JhengHei UI" panose="020B0604030504040204" pitchFamily="34" charset="-120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04804" y="215569"/>
            <a:ext cx="10079010" cy="611376"/>
          </a:xfrm>
          <a:custGeom>
            <a:avLst/>
            <a:gdLst/>
            <a:ahLst/>
            <a:cxnLst/>
            <a:rect l="l" t="t" r="r" b="b"/>
            <a:pathLst>
              <a:path w="10688320" h="648335">
                <a:moveTo>
                  <a:pt x="10688104" y="88"/>
                </a:moveTo>
                <a:lnTo>
                  <a:pt x="0" y="0"/>
                </a:lnTo>
                <a:lnTo>
                  <a:pt x="0" y="646290"/>
                </a:lnTo>
                <a:lnTo>
                  <a:pt x="10688104" y="648309"/>
                </a:lnTo>
                <a:lnTo>
                  <a:pt x="10688104" y="88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defTabSz="1008400"/>
            <a:endParaRPr sz="1697">
              <a:solidFill>
                <a:prstClr val="black"/>
              </a:solidFill>
              <a:ea typeface="Microsoft JhengHei UI" panose="020B0604030504040204" pitchFamily="34" charset="-120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743479" y="338186"/>
            <a:ext cx="7595777" cy="351545"/>
          </a:xfrm>
          <a:prstGeom prst="rect">
            <a:avLst/>
          </a:prstGeom>
        </p:spPr>
        <p:txBody>
          <a:bodyPr vert="horz" wrap="square" lIns="0" tIns="11976" rIns="0" bIns="0" rtlCol="0" anchor="ctr">
            <a:spAutoFit/>
          </a:bodyPr>
          <a:lstStyle/>
          <a:p>
            <a:pPr marL="11976">
              <a:lnSpc>
                <a:spcPct val="100000"/>
              </a:lnSpc>
              <a:spcBef>
                <a:spcPts val="95"/>
              </a:spcBef>
            </a:pPr>
            <a:r>
              <a:rPr lang="ru-RU" sz="2206" dirty="0">
                <a:solidFill>
                  <a:schemeClr val="bg1"/>
                </a:solidFill>
                <a:latin typeface="+mn-lt"/>
                <a:ea typeface="Microsoft JhengHei UI" panose="020B0604030504040204" pitchFamily="34" charset="-120"/>
                <a:cs typeface="Montserrat ExtraBold"/>
              </a:rPr>
              <a:t>Всесезонный детский парк развлечений с аттракционами</a:t>
            </a:r>
            <a:endParaRPr sz="2206" dirty="0">
              <a:solidFill>
                <a:schemeClr val="bg1"/>
              </a:solidFill>
              <a:latin typeface="+mn-lt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009763" y="1448236"/>
            <a:ext cx="1007182" cy="287553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0504" marR="4791" indent="-10504" algn="ctr" defTabSz="1008400">
              <a:spcBef>
                <a:spcPts val="95"/>
              </a:spcBef>
            </a:pPr>
            <a:r>
              <a:rPr sz="895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СРОК  О</a:t>
            </a:r>
            <a:r>
              <a:rPr sz="895" spc="-4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К</a:t>
            </a:r>
            <a:r>
              <a:rPr sz="895" spc="-14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У</a:t>
            </a:r>
            <a:r>
              <a:rPr sz="895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ПАЕМО</a:t>
            </a:r>
            <a:r>
              <a:rPr sz="895" spc="-10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С</a:t>
            </a:r>
            <a:r>
              <a:rPr sz="895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ТИ</a:t>
            </a:r>
            <a:endParaRPr sz="895" dirty="0">
              <a:solidFill>
                <a:prstClr val="black"/>
              </a:solidFill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7149339" y="913406"/>
            <a:ext cx="728141" cy="455089"/>
          </a:xfrm>
          <a:custGeom>
            <a:avLst/>
            <a:gdLst/>
            <a:ahLst/>
            <a:cxnLst/>
            <a:rect l="l" t="t" r="r" b="b"/>
            <a:pathLst>
              <a:path w="772159" h="482600">
                <a:moveTo>
                  <a:pt x="771715" y="0"/>
                </a:moveTo>
                <a:lnTo>
                  <a:pt x="107556" y="0"/>
                </a:lnTo>
                <a:lnTo>
                  <a:pt x="0" y="107569"/>
                </a:lnTo>
                <a:lnTo>
                  <a:pt x="0" y="482511"/>
                </a:lnTo>
                <a:lnTo>
                  <a:pt x="664159" y="482511"/>
                </a:lnTo>
                <a:lnTo>
                  <a:pt x="771715" y="374954"/>
                </a:lnTo>
                <a:lnTo>
                  <a:pt x="771715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defTabSz="1008400"/>
            <a:endParaRPr sz="1697">
              <a:solidFill>
                <a:prstClr val="black"/>
              </a:solidFill>
              <a:ea typeface="Microsoft JhengHei UI" panose="020B0604030504040204" pitchFamily="34" charset="-120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362493" y="933124"/>
            <a:ext cx="301795" cy="374794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marL="19162" defTabSz="1008400">
              <a:lnSpc>
                <a:spcPts val="1848"/>
              </a:lnSpc>
              <a:spcBef>
                <a:spcPts val="122"/>
              </a:spcBef>
            </a:pPr>
            <a:r>
              <a:rPr lang="ru-RU" sz="1603" dirty="0">
                <a:solidFill>
                  <a:prstClr val="black"/>
                </a:solidFill>
                <a:ea typeface="Microsoft JhengHei UI" panose="020B0604030504040204" pitchFamily="34" charset="-120"/>
                <a:cs typeface="Montserrat ExtraBold"/>
              </a:rPr>
              <a:t>74</a:t>
            </a:r>
            <a:endParaRPr sz="1603" dirty="0">
              <a:solidFill>
                <a:prstClr val="black"/>
              </a:solidFill>
              <a:ea typeface="Microsoft JhengHei UI" panose="020B0604030504040204" pitchFamily="34" charset="-120"/>
              <a:cs typeface="Montserrat ExtraBold"/>
            </a:endParaRPr>
          </a:p>
          <a:p>
            <a:pPr marL="11976" defTabSz="1008400">
              <a:lnSpc>
                <a:spcPts val="999"/>
              </a:lnSpc>
            </a:pPr>
            <a:r>
              <a:rPr sz="895" spc="14" dirty="0" err="1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ме</a:t>
            </a:r>
            <a:r>
              <a:rPr sz="895" spc="33" dirty="0" err="1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с</a:t>
            </a:r>
            <a:r>
              <a:rPr sz="895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.</a:t>
            </a:r>
            <a:endParaRPr sz="895" dirty="0">
              <a:solidFill>
                <a:prstClr val="black"/>
              </a:solidFill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775020" y="1431062"/>
            <a:ext cx="907182" cy="149823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1976" algn="ctr" defTabSz="1008400">
              <a:spcBef>
                <a:spcPts val="95"/>
              </a:spcBef>
            </a:pPr>
            <a:r>
              <a:rPr sz="895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ИНВ</a:t>
            </a:r>
            <a:r>
              <a:rPr sz="895" spc="-4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Е</a:t>
            </a:r>
            <a:r>
              <a:rPr sz="895" spc="-10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С</a:t>
            </a:r>
            <a:r>
              <a:rPr sz="895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ТИЦИИ</a:t>
            </a:r>
            <a:endParaRPr sz="895" dirty="0">
              <a:solidFill>
                <a:prstClr val="black"/>
              </a:solidFill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4864139" y="913406"/>
            <a:ext cx="728141" cy="455687"/>
          </a:xfrm>
          <a:custGeom>
            <a:avLst/>
            <a:gdLst/>
            <a:ahLst/>
            <a:cxnLst/>
            <a:rect l="l" t="t" r="r" b="b"/>
            <a:pathLst>
              <a:path w="772160" h="483234">
                <a:moveTo>
                  <a:pt x="771677" y="0"/>
                </a:moveTo>
                <a:lnTo>
                  <a:pt x="107518" y="292"/>
                </a:lnTo>
                <a:lnTo>
                  <a:pt x="0" y="107911"/>
                </a:lnTo>
                <a:lnTo>
                  <a:pt x="177" y="482854"/>
                </a:lnTo>
                <a:lnTo>
                  <a:pt x="664337" y="482561"/>
                </a:lnTo>
                <a:lnTo>
                  <a:pt x="771842" y="374954"/>
                </a:lnTo>
                <a:lnTo>
                  <a:pt x="771677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defTabSz="1008400"/>
            <a:endParaRPr sz="1697">
              <a:solidFill>
                <a:prstClr val="black"/>
              </a:solidFill>
              <a:ea typeface="Microsoft JhengHei UI" panose="020B0604030504040204" pitchFamily="34" charset="-120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007660" y="933318"/>
            <a:ext cx="441316" cy="374794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algn="ctr" defTabSz="1008400">
              <a:lnSpc>
                <a:spcPts val="1848"/>
              </a:lnSpc>
              <a:spcBef>
                <a:spcPts val="122"/>
              </a:spcBef>
            </a:pPr>
            <a:r>
              <a:rPr lang="ru-RU" sz="1603" dirty="0">
                <a:solidFill>
                  <a:prstClr val="black"/>
                </a:solidFill>
                <a:ea typeface="Microsoft JhengHei UI" panose="020B0604030504040204" pitchFamily="34" charset="-120"/>
                <a:cs typeface="Montserrat ExtraBold"/>
              </a:rPr>
              <a:t>570</a:t>
            </a:r>
            <a:endParaRPr sz="1603" dirty="0">
              <a:solidFill>
                <a:prstClr val="black"/>
              </a:solidFill>
              <a:ea typeface="Microsoft JhengHei UI" panose="020B0604030504040204" pitchFamily="34" charset="-120"/>
              <a:cs typeface="Montserrat ExtraBold"/>
            </a:endParaRPr>
          </a:p>
          <a:p>
            <a:pPr algn="ctr" defTabSz="1008400">
              <a:lnSpc>
                <a:spcPts val="999"/>
              </a:lnSpc>
            </a:pPr>
            <a:r>
              <a:rPr sz="895" spc="10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млн.</a:t>
            </a:r>
            <a:r>
              <a:rPr sz="895" spc="-37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sz="895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₽</a:t>
            </a:r>
            <a:endParaRPr sz="895" dirty="0">
              <a:solidFill>
                <a:prstClr val="black"/>
              </a:solidFill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9397972" y="1431109"/>
            <a:ext cx="676046" cy="300377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1976" algn="ctr" defTabSz="1008400">
              <a:spcBef>
                <a:spcPts val="95"/>
              </a:spcBef>
            </a:pPr>
            <a:r>
              <a:rPr sz="895" spc="-4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NPV</a:t>
            </a:r>
            <a:endParaRPr lang="ru-RU" sz="895" spc="-62" dirty="0">
              <a:solidFill>
                <a:srgbClr val="414042"/>
              </a:solidFill>
              <a:ea typeface="Microsoft JhengHei UI" panose="020B0604030504040204" pitchFamily="34" charset="-120"/>
              <a:cs typeface="Montserrat ExtraBold"/>
            </a:endParaRPr>
          </a:p>
          <a:p>
            <a:pPr marL="11976" algn="ctr" defTabSz="1008400">
              <a:spcBef>
                <a:spcPts val="95"/>
              </a:spcBef>
            </a:pPr>
            <a:r>
              <a:rPr sz="895" spc="-4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(</a:t>
            </a:r>
            <a:r>
              <a:rPr lang="ru-RU" sz="895" spc="-4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108 мес.</a:t>
            </a:r>
            <a:r>
              <a:rPr sz="895" spc="-4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)</a:t>
            </a:r>
            <a:endParaRPr sz="895" dirty="0">
              <a:solidFill>
                <a:prstClr val="black"/>
              </a:solidFill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9371848" y="913406"/>
            <a:ext cx="728141" cy="455089"/>
          </a:xfrm>
          <a:custGeom>
            <a:avLst/>
            <a:gdLst/>
            <a:ahLst/>
            <a:cxnLst/>
            <a:rect l="l" t="t" r="r" b="b"/>
            <a:pathLst>
              <a:path w="772159" h="482600">
                <a:moveTo>
                  <a:pt x="771715" y="0"/>
                </a:moveTo>
                <a:lnTo>
                  <a:pt x="107556" y="0"/>
                </a:lnTo>
                <a:lnTo>
                  <a:pt x="0" y="107569"/>
                </a:lnTo>
                <a:lnTo>
                  <a:pt x="0" y="482511"/>
                </a:lnTo>
                <a:lnTo>
                  <a:pt x="664159" y="482511"/>
                </a:lnTo>
                <a:lnTo>
                  <a:pt x="771715" y="374954"/>
                </a:lnTo>
                <a:lnTo>
                  <a:pt x="771715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defTabSz="1008400"/>
            <a:endParaRPr sz="1697">
              <a:solidFill>
                <a:prstClr val="black"/>
              </a:solidFill>
              <a:ea typeface="Microsoft JhengHei UI" panose="020B0604030504040204" pitchFamily="34" charset="-120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9515287" y="933124"/>
            <a:ext cx="441316" cy="374794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algn="ctr" defTabSz="1008400">
              <a:lnSpc>
                <a:spcPts val="1848"/>
              </a:lnSpc>
              <a:spcBef>
                <a:spcPts val="122"/>
              </a:spcBef>
            </a:pPr>
            <a:r>
              <a:rPr lang="ru-RU" sz="1603" dirty="0">
                <a:solidFill>
                  <a:prstClr val="black"/>
                </a:solidFill>
                <a:ea typeface="Microsoft JhengHei UI" panose="020B0604030504040204" pitchFamily="34" charset="-120"/>
                <a:cs typeface="Montserrat ExtraBold"/>
              </a:rPr>
              <a:t>187</a:t>
            </a:r>
            <a:endParaRPr sz="1603" dirty="0">
              <a:solidFill>
                <a:prstClr val="black"/>
              </a:solidFill>
              <a:ea typeface="Microsoft JhengHei UI" panose="020B0604030504040204" pitchFamily="34" charset="-120"/>
              <a:cs typeface="Montserrat ExtraBold"/>
            </a:endParaRPr>
          </a:p>
          <a:p>
            <a:pPr algn="ctr" defTabSz="1008400">
              <a:lnSpc>
                <a:spcPts val="999"/>
              </a:lnSpc>
            </a:pPr>
            <a:r>
              <a:rPr sz="895" spc="10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млн.</a:t>
            </a:r>
            <a:r>
              <a:rPr sz="895" spc="-37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sz="895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₽</a:t>
            </a:r>
            <a:endParaRPr sz="895" dirty="0">
              <a:solidFill>
                <a:prstClr val="black"/>
              </a:solidFill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935022" y="1431066"/>
            <a:ext cx="858680" cy="266800"/>
          </a:xfrm>
          <a:prstGeom prst="rect">
            <a:avLst/>
          </a:prstGeom>
        </p:spPr>
        <p:txBody>
          <a:bodyPr vert="horz" wrap="square" lIns="0" tIns="34731" rIns="0" bIns="0" rtlCol="0">
            <a:spAutoFit/>
          </a:bodyPr>
          <a:lstStyle/>
          <a:p>
            <a:pPr marR="4791" indent="12255" algn="ctr" defTabSz="1008400">
              <a:lnSpc>
                <a:spcPts val="895"/>
              </a:lnSpc>
              <a:spcBef>
                <a:spcPts val="273"/>
              </a:spcBef>
            </a:pPr>
            <a:r>
              <a:rPr sz="895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ОБОР</a:t>
            </a:r>
            <a:r>
              <a:rPr sz="895" spc="-10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О</a:t>
            </a:r>
            <a:r>
              <a:rPr sz="895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ТНЫЙ</a:t>
            </a:r>
            <a:r>
              <a:rPr lang="ru-RU" sz="895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sz="895" spc="-10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КАПИТАЛ</a:t>
            </a:r>
            <a:endParaRPr sz="895" dirty="0">
              <a:solidFill>
                <a:prstClr val="black"/>
              </a:solidFill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6000379" y="913406"/>
            <a:ext cx="728141" cy="455089"/>
          </a:xfrm>
          <a:custGeom>
            <a:avLst/>
            <a:gdLst/>
            <a:ahLst/>
            <a:cxnLst/>
            <a:rect l="l" t="t" r="r" b="b"/>
            <a:pathLst>
              <a:path w="772159" h="482600">
                <a:moveTo>
                  <a:pt x="771715" y="0"/>
                </a:moveTo>
                <a:lnTo>
                  <a:pt x="107556" y="0"/>
                </a:lnTo>
                <a:lnTo>
                  <a:pt x="0" y="107569"/>
                </a:lnTo>
                <a:lnTo>
                  <a:pt x="0" y="482511"/>
                </a:lnTo>
                <a:lnTo>
                  <a:pt x="664146" y="482511"/>
                </a:lnTo>
                <a:lnTo>
                  <a:pt x="771715" y="374954"/>
                </a:lnTo>
                <a:lnTo>
                  <a:pt x="771715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defTabSz="1008400"/>
            <a:endParaRPr sz="1697">
              <a:solidFill>
                <a:prstClr val="black"/>
              </a:solidFill>
              <a:ea typeface="Microsoft JhengHei UI" panose="020B0604030504040204" pitchFamily="34" charset="-120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143818" y="933124"/>
            <a:ext cx="441316" cy="374794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algn="ctr" defTabSz="1008400">
              <a:lnSpc>
                <a:spcPts val="1848"/>
              </a:lnSpc>
              <a:spcBef>
                <a:spcPts val="122"/>
              </a:spcBef>
            </a:pPr>
            <a:r>
              <a:rPr lang="ru-RU" sz="1603" dirty="0">
                <a:solidFill>
                  <a:prstClr val="black"/>
                </a:solidFill>
                <a:ea typeface="Microsoft JhengHei UI" panose="020B0604030504040204" pitchFamily="34" charset="-120"/>
                <a:cs typeface="Montserrat ExtraBold"/>
              </a:rPr>
              <a:t>44</a:t>
            </a:r>
            <a:endParaRPr sz="1603" dirty="0">
              <a:solidFill>
                <a:prstClr val="black"/>
              </a:solidFill>
              <a:ea typeface="Microsoft JhengHei UI" panose="020B0604030504040204" pitchFamily="34" charset="-120"/>
              <a:cs typeface="Montserrat ExtraBold"/>
            </a:endParaRPr>
          </a:p>
          <a:p>
            <a:pPr algn="ctr" defTabSz="1008400">
              <a:lnSpc>
                <a:spcPts val="999"/>
              </a:lnSpc>
            </a:pPr>
            <a:r>
              <a:rPr sz="895" spc="10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млн.</a:t>
            </a:r>
            <a:r>
              <a:rPr sz="895" spc="-37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sz="895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₽</a:t>
            </a:r>
            <a:endParaRPr sz="895" dirty="0">
              <a:solidFill>
                <a:prstClr val="black"/>
              </a:solidFill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8271856" y="913406"/>
            <a:ext cx="728141" cy="455089"/>
          </a:xfrm>
          <a:custGeom>
            <a:avLst/>
            <a:gdLst/>
            <a:ahLst/>
            <a:cxnLst/>
            <a:rect l="l" t="t" r="r" b="b"/>
            <a:pathLst>
              <a:path w="772159" h="482600">
                <a:moveTo>
                  <a:pt x="771715" y="0"/>
                </a:moveTo>
                <a:lnTo>
                  <a:pt x="107556" y="0"/>
                </a:lnTo>
                <a:lnTo>
                  <a:pt x="0" y="107569"/>
                </a:lnTo>
                <a:lnTo>
                  <a:pt x="0" y="482511"/>
                </a:lnTo>
                <a:lnTo>
                  <a:pt x="664146" y="482511"/>
                </a:lnTo>
                <a:lnTo>
                  <a:pt x="771715" y="374954"/>
                </a:lnTo>
                <a:lnTo>
                  <a:pt x="771715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defTabSz="1008400"/>
            <a:endParaRPr sz="1697">
              <a:solidFill>
                <a:prstClr val="black"/>
              </a:solidFill>
              <a:ea typeface="Microsoft JhengHei UI" panose="020B0604030504040204" pitchFamily="34" charset="-120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120551" y="2203525"/>
            <a:ext cx="4989522" cy="1108483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73655" marR="115570" indent="-161678" defTabSz="1008400">
              <a:lnSpc>
                <a:spcPts val="1131"/>
              </a:lnSpc>
              <a:spcAft>
                <a:spcPts val="882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</a:pPr>
            <a:r>
              <a:rPr lang="ru-RU" sz="850" spc="-19" dirty="0">
                <a:solidFill>
                  <a:srgbClr val="2B2F32"/>
                </a:solidFill>
                <a:ea typeface="Microsoft JhengHei UI" panose="020B0604030504040204" pitchFamily="34" charset="-120"/>
                <a:cs typeface="DIN Pro Black"/>
              </a:rPr>
              <a:t>Создание комплексного концептуального объекта, сочетающего парковую рекреационную инфраструктуру (аттракционы, корты, тематические площадки) и крытую площадку с зонами спорта, обучения и развлечений (по примеру Города Профессий), специализированной торгово-ярмарочной деятельности для детей;</a:t>
            </a:r>
          </a:p>
          <a:p>
            <a:pPr marL="173655" marR="115570" indent="-161678" defTabSz="1008400">
              <a:lnSpc>
                <a:spcPts val="1131"/>
              </a:lnSpc>
              <a:spcAft>
                <a:spcPts val="882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</a:pPr>
            <a:r>
              <a:rPr lang="ru-RU" sz="850" spc="-19" dirty="0">
                <a:solidFill>
                  <a:srgbClr val="2B2F32"/>
                </a:solidFill>
                <a:ea typeface="Microsoft JhengHei UI" panose="020B0604030504040204" pitchFamily="34" charset="-120"/>
                <a:cs typeface="DIN Pro Black"/>
              </a:rPr>
              <a:t>Объект может выступить центральным звеном детского городского кластера, объединяющего детские учреждения дошкольного и школьного образования, профессиональную ориентацию, социально-психологическую адаптацию, детский спорта, семейный отдых для всей  Тобольской агломерации.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676057" y="3946850"/>
            <a:ext cx="4444494" cy="818891"/>
          </a:xfrm>
          <a:prstGeom prst="rect">
            <a:avLst/>
          </a:prstGeom>
        </p:spPr>
        <p:txBody>
          <a:bodyPr vert="horz" wrap="square" lIns="0" tIns="23952" rIns="0" bIns="0" rtlCol="0">
            <a:spAutoFit/>
          </a:bodyPr>
          <a:lstStyle/>
          <a:p>
            <a:pPr marL="176050" marR="4791" indent="-161678" defTabSz="1008400">
              <a:lnSpc>
                <a:spcPct val="101800"/>
              </a:lnSpc>
              <a:spcBef>
                <a:spcPts val="47"/>
              </a:spcBef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850" dirty="0">
                <a:solidFill>
                  <a:prstClr val="black"/>
                </a:solidFill>
                <a:ea typeface="Microsoft JhengHei UI" panose="020B0604030504040204" pitchFamily="34" charset="-120"/>
                <a:cs typeface="DIN Pro Black"/>
              </a:rPr>
              <a:t>Предоставление участка в до 15 Га с удобной транспортной развязкой, поведенными коммуникациями: электроэнергия, газ, вода, канализация;</a:t>
            </a:r>
          </a:p>
          <a:p>
            <a:pPr marL="176050" marR="4791" indent="-161678" defTabSz="1008400">
              <a:lnSpc>
                <a:spcPct val="101800"/>
              </a:lnSpc>
              <a:spcBef>
                <a:spcPts val="47"/>
              </a:spcBef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850" dirty="0">
                <a:solidFill>
                  <a:prstClr val="black"/>
                </a:solidFill>
                <a:ea typeface="Microsoft JhengHei UI" panose="020B0604030504040204" pitchFamily="34" charset="-120"/>
                <a:cs typeface="DIN Pro Black"/>
              </a:rPr>
              <a:t>Строительство объекта 30 тыс. м. кв. на основе быстровозводимых конструкций;</a:t>
            </a:r>
          </a:p>
          <a:p>
            <a:pPr marL="176050" marR="4791" indent="-161678" defTabSz="1008400">
              <a:lnSpc>
                <a:spcPct val="101800"/>
              </a:lnSpc>
              <a:spcBef>
                <a:spcPts val="47"/>
              </a:spcBef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850" dirty="0">
                <a:solidFill>
                  <a:prstClr val="black"/>
                </a:solidFill>
                <a:ea typeface="Microsoft JhengHei UI" panose="020B0604030504040204" pitchFamily="34" charset="-120"/>
                <a:cs typeface="DIN Pro Black"/>
              </a:rPr>
              <a:t>Кадровое обеспечение: 95 человек, местные кадры;</a:t>
            </a:r>
          </a:p>
          <a:p>
            <a:pPr marL="176050" marR="4791" indent="-161678" defTabSz="1008400">
              <a:lnSpc>
                <a:spcPct val="101800"/>
              </a:lnSpc>
              <a:spcBef>
                <a:spcPts val="47"/>
              </a:spcBef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850" dirty="0">
                <a:solidFill>
                  <a:prstClr val="black"/>
                </a:solidFill>
                <a:ea typeface="Microsoft JhengHei UI" panose="020B0604030504040204" pitchFamily="34" charset="-120"/>
                <a:cs typeface="DIN Pro Black"/>
              </a:rPr>
              <a:t>Методология: популярные эффективные методики творческого развития детей;</a:t>
            </a:r>
          </a:p>
          <a:p>
            <a:pPr marL="176050" marR="4791" indent="-161678" defTabSz="1008400">
              <a:lnSpc>
                <a:spcPct val="101800"/>
              </a:lnSpc>
              <a:spcBef>
                <a:spcPts val="47"/>
              </a:spcBef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850" dirty="0">
                <a:solidFill>
                  <a:prstClr val="black"/>
                </a:solidFill>
                <a:ea typeface="Microsoft JhengHei UI" panose="020B0604030504040204" pitchFamily="34" charset="-120"/>
                <a:cs typeface="DIN Pro Black"/>
              </a:rPr>
              <a:t>Технология: консультации с франчайзерами.</a:t>
            </a:r>
            <a:endParaRPr sz="850" dirty="0">
              <a:solidFill>
                <a:prstClr val="black"/>
              </a:solidFill>
              <a:ea typeface="Microsoft JhengHei UI" panose="020B0604030504040204" pitchFamily="34" charset="-120"/>
              <a:cs typeface="DIN Pro Black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607555" y="3929878"/>
            <a:ext cx="4502517" cy="844174"/>
          </a:xfrm>
          <a:prstGeom prst="rect">
            <a:avLst/>
          </a:prstGeom>
        </p:spPr>
        <p:txBody>
          <a:bodyPr vert="horz" wrap="square" lIns="0" tIns="34132" rIns="0" bIns="0" rtlCol="0">
            <a:spAutoFit/>
          </a:bodyPr>
          <a:lstStyle/>
          <a:p>
            <a:pPr marL="176649" indent="-161678" defTabSz="1008400">
              <a:spcBef>
                <a:spcPts val="118"/>
              </a:spcBef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850" dirty="0">
                <a:solidFill>
                  <a:prstClr val="black"/>
                </a:solidFill>
                <a:ea typeface="Microsoft JhengHei UI" panose="020B0604030504040204" pitchFamily="34" charset="-120"/>
                <a:cs typeface="DIN Pro Black"/>
              </a:rPr>
              <a:t>Запрос на соответствующие услуги выявлен при опросе жителей и в ходе стратегической сессии;</a:t>
            </a:r>
          </a:p>
          <a:p>
            <a:pPr marL="176649" indent="-161678" defTabSz="1008400">
              <a:spcBef>
                <a:spcPts val="118"/>
              </a:spcBef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850" dirty="0">
                <a:solidFill>
                  <a:prstClr val="black"/>
                </a:solidFill>
                <a:ea typeface="Microsoft JhengHei UI" panose="020B0604030504040204" pitchFamily="34" charset="-120"/>
                <a:cs typeface="DIN Pro Black"/>
              </a:rPr>
              <a:t>Объекты детской инфраструктуры развиваются в стране опережающим темпами, в т.ч. Благодаря Нацпроектам «Демография», «Культура», «Образование»;</a:t>
            </a:r>
          </a:p>
          <a:p>
            <a:pPr marL="176649" indent="-161678" defTabSz="1008400">
              <a:spcBef>
                <a:spcPts val="118"/>
              </a:spcBef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850" dirty="0">
                <a:solidFill>
                  <a:prstClr val="black"/>
                </a:solidFill>
                <a:ea typeface="Microsoft JhengHei UI" panose="020B0604030504040204" pitchFamily="34" charset="-120"/>
                <a:cs typeface="DIN Pro Black"/>
              </a:rPr>
              <a:t>В промышленно-развитой </a:t>
            </a:r>
            <a:r>
              <a:rPr lang="ru-RU" sz="850" dirty="0" err="1">
                <a:solidFill>
                  <a:prstClr val="black"/>
                </a:solidFill>
                <a:ea typeface="Microsoft JhengHei UI" panose="020B0604030504040204" pitchFamily="34" charset="-120"/>
                <a:cs typeface="DIN Pro Black"/>
              </a:rPr>
              <a:t>Тоболськой</a:t>
            </a:r>
            <a:r>
              <a:rPr lang="ru-RU" sz="850" dirty="0">
                <a:solidFill>
                  <a:prstClr val="black"/>
                </a:solidFill>
                <a:ea typeface="Microsoft JhengHei UI" panose="020B0604030504040204" pitchFamily="34" charset="-120"/>
                <a:cs typeface="DIN Pro Black"/>
              </a:rPr>
              <a:t> агломерации отсутствуют комплексные объекты семейного отдыха, объединяющие образовательный, досуговой и выставочный форматы.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5592278" y="5017320"/>
            <a:ext cx="4801049" cy="668525"/>
          </a:xfrm>
          <a:prstGeom prst="rect">
            <a:avLst/>
          </a:prstGeom>
        </p:spPr>
        <p:txBody>
          <a:bodyPr vert="horz" wrap="square" lIns="0" tIns="62874" rIns="0" bIns="0" rtlCol="0">
            <a:spAutoFit/>
          </a:bodyPr>
          <a:lstStyle/>
          <a:p>
            <a:pPr marL="173655" marR="849709" indent="-161678" defTabSz="1008400">
              <a:lnSpc>
                <a:spcPct val="101800"/>
              </a:lnSpc>
              <a:spcBef>
                <a:spcPts val="239"/>
              </a:spcBef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850" dirty="0">
                <a:solidFill>
                  <a:prstClr val="black"/>
                </a:solidFill>
                <a:ea typeface="Microsoft JhengHei UI" panose="020B0604030504040204" pitchFamily="34" charset="-120"/>
                <a:cs typeface="DIN Pro Black"/>
              </a:rPr>
              <a:t>Франчайзеры: </a:t>
            </a:r>
            <a:r>
              <a:rPr lang="ru-RU" sz="850" dirty="0" err="1">
                <a:solidFill>
                  <a:prstClr val="black"/>
                </a:solidFill>
                <a:ea typeface="Microsoft JhengHei UI" panose="020B0604030504040204" pitchFamily="34" charset="-120"/>
                <a:cs typeface="DIN Pro Black"/>
              </a:rPr>
              <a:t>Мастерславль</a:t>
            </a:r>
            <a:r>
              <a:rPr lang="ru-RU" sz="850" dirty="0">
                <a:solidFill>
                  <a:prstClr val="black"/>
                </a:solidFill>
                <a:ea typeface="Microsoft JhengHei UI" panose="020B0604030504040204" pitchFamily="34" charset="-120"/>
                <a:cs typeface="DIN Pro Black"/>
              </a:rPr>
              <a:t>, </a:t>
            </a:r>
            <a:r>
              <a:rPr lang="ru-RU" sz="850" dirty="0" err="1">
                <a:solidFill>
                  <a:prstClr val="black"/>
                </a:solidFill>
                <a:ea typeface="Microsoft JhengHei UI" panose="020B0604030504040204" pitchFamily="34" charset="-120"/>
                <a:cs typeface="DIN Pro Black"/>
              </a:rPr>
              <a:t>Мастерград</a:t>
            </a:r>
            <a:r>
              <a:rPr lang="ru-RU" sz="850" dirty="0">
                <a:solidFill>
                  <a:prstClr val="black"/>
                </a:solidFill>
                <a:ea typeface="Microsoft JhengHei UI" panose="020B0604030504040204" pitchFamily="34" charset="-120"/>
                <a:cs typeface="DIN Pro Black"/>
              </a:rPr>
              <a:t>, </a:t>
            </a:r>
            <a:r>
              <a:rPr lang="ru-RU" sz="850" dirty="0" err="1">
                <a:solidFill>
                  <a:prstClr val="black"/>
                </a:solidFill>
                <a:ea typeface="Microsoft JhengHei UI" panose="020B0604030504040204" pitchFamily="34" charset="-120"/>
                <a:cs typeface="DIN Pro Black"/>
              </a:rPr>
              <a:t>КидСпейс</a:t>
            </a:r>
            <a:r>
              <a:rPr lang="ru-RU" sz="850" dirty="0">
                <a:solidFill>
                  <a:prstClr val="black"/>
                </a:solidFill>
                <a:ea typeface="Microsoft JhengHei UI" panose="020B0604030504040204" pitchFamily="34" charset="-120"/>
                <a:cs typeface="DIN Pro Black"/>
              </a:rPr>
              <a:t> и т.д.</a:t>
            </a:r>
          </a:p>
          <a:p>
            <a:pPr marL="173655" marR="849709" indent="-161678" defTabSz="1008400">
              <a:lnSpc>
                <a:spcPct val="101800"/>
              </a:lnSpc>
              <a:spcBef>
                <a:spcPts val="239"/>
              </a:spcBef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850" dirty="0">
                <a:solidFill>
                  <a:prstClr val="black"/>
                </a:solidFill>
                <a:ea typeface="Microsoft JhengHei UI" panose="020B0604030504040204" pitchFamily="34" charset="-120"/>
                <a:cs typeface="DIN Pro Black"/>
              </a:rPr>
              <a:t>Производители детских игрушек, сувениров, одежды</a:t>
            </a:r>
          </a:p>
          <a:p>
            <a:pPr marL="173655" marR="849709" indent="-161678" defTabSz="1008400">
              <a:lnSpc>
                <a:spcPct val="101800"/>
              </a:lnSpc>
              <a:spcBef>
                <a:spcPts val="239"/>
              </a:spcBef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850" dirty="0">
                <a:solidFill>
                  <a:prstClr val="black"/>
                </a:solidFill>
                <a:ea typeface="Microsoft JhengHei UI" panose="020B0604030504040204" pitchFamily="34" charset="-120"/>
                <a:cs typeface="DIN Pro Black"/>
              </a:rPr>
              <a:t>Детские развивающие центры Тобольской агломерации</a:t>
            </a:r>
          </a:p>
          <a:p>
            <a:pPr marL="173655" marR="849709" indent="-161678" defTabSz="1008400">
              <a:lnSpc>
                <a:spcPct val="101800"/>
              </a:lnSpc>
              <a:spcBef>
                <a:spcPts val="239"/>
              </a:spcBef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850" dirty="0">
                <a:solidFill>
                  <a:prstClr val="black"/>
                </a:solidFill>
                <a:ea typeface="Microsoft JhengHei UI" panose="020B0604030504040204" pitchFamily="34" charset="-120"/>
                <a:cs typeface="DIN Pro Black"/>
              </a:rPr>
              <a:t>Общеобразовательные школы Тобольска и Тобольского МР</a:t>
            </a:r>
          </a:p>
        </p:txBody>
      </p:sp>
      <p:sp>
        <p:nvSpPr>
          <p:cNvPr id="2" name="object 2"/>
          <p:cNvSpPr/>
          <p:nvPr/>
        </p:nvSpPr>
        <p:spPr>
          <a:xfrm>
            <a:off x="309527" y="5926114"/>
            <a:ext cx="10083800" cy="297005"/>
          </a:xfrm>
          <a:custGeom>
            <a:avLst/>
            <a:gdLst/>
            <a:ahLst/>
            <a:cxnLst/>
            <a:rect l="l" t="t" r="r" b="b"/>
            <a:pathLst>
              <a:path w="10685145" h="314960">
                <a:moveTo>
                  <a:pt x="10684967" y="0"/>
                </a:moveTo>
                <a:lnTo>
                  <a:pt x="0" y="0"/>
                </a:lnTo>
                <a:lnTo>
                  <a:pt x="0" y="314337"/>
                </a:lnTo>
                <a:lnTo>
                  <a:pt x="10684967" y="314337"/>
                </a:lnTo>
                <a:lnTo>
                  <a:pt x="10684967" y="0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defTabSz="1008400"/>
            <a:endParaRPr sz="1697">
              <a:solidFill>
                <a:prstClr val="black"/>
              </a:solidFill>
              <a:ea typeface="Microsoft JhengHei UI" panose="020B0604030504040204" pitchFamily="34" charset="-12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984371" y="5952807"/>
            <a:ext cx="2788015" cy="215225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1976" defTabSz="1008400">
              <a:spcBef>
                <a:spcPts val="95"/>
              </a:spcBef>
            </a:pPr>
            <a:r>
              <a:rPr sz="1320" b="1" dirty="0">
                <a:solidFill>
                  <a:srgbClr val="FFFFFF"/>
                </a:solidFill>
                <a:ea typeface="Microsoft JhengHei UI" panose="020B0604030504040204" pitchFamily="34" charset="-120"/>
                <a:cs typeface="Montserrat ExtraBold"/>
              </a:rPr>
              <a:t>Государственная </a:t>
            </a:r>
            <a:r>
              <a:rPr sz="1320" b="1" spc="10" dirty="0">
                <a:solidFill>
                  <a:srgbClr val="FFFFFF"/>
                </a:solidFill>
                <a:ea typeface="Microsoft JhengHei UI" panose="020B0604030504040204" pitchFamily="34" charset="-120"/>
                <a:cs typeface="Montserrat ExtraBold"/>
              </a:rPr>
              <a:t>поддержка</a:t>
            </a:r>
            <a:endParaRPr sz="1320" b="1">
              <a:solidFill>
                <a:prstClr val="black"/>
              </a:solidFill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8614" y="6286468"/>
            <a:ext cx="4531234" cy="773840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61678" indent="-161678" defTabSz="1008400">
              <a:spcBef>
                <a:spcPts val="4"/>
              </a:spcBef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</a:pPr>
            <a:r>
              <a:rPr lang="ru-RU" sz="990" dirty="0">
                <a:solidFill>
                  <a:prstClr val="black"/>
                </a:solidFill>
                <a:ea typeface="Microsoft JhengHei UI" panose="020B0604030504040204" pitchFamily="34" charset="-120"/>
                <a:cs typeface="DIN Pro Black"/>
              </a:rPr>
              <a:t>Предоставление земельного участка с подведенными коммуникациями </a:t>
            </a:r>
            <a:r>
              <a:rPr lang="en-US" sz="990" dirty="0">
                <a:solidFill>
                  <a:prstClr val="black"/>
                </a:solidFill>
                <a:ea typeface="Microsoft JhengHei UI" panose="020B0604030504040204" pitchFamily="34" charset="-120"/>
                <a:cs typeface="DIN Pro Black"/>
              </a:rPr>
              <a:t>/ </a:t>
            </a:r>
            <a:r>
              <a:rPr lang="ru-RU" sz="990" dirty="0">
                <a:solidFill>
                  <a:prstClr val="black"/>
                </a:solidFill>
                <a:ea typeface="Microsoft JhengHei UI" panose="020B0604030504040204" pitchFamily="34" charset="-120"/>
                <a:cs typeface="DIN Pro Black"/>
              </a:rPr>
              <a:t>подведение коммуникаций на основе ГЧП </a:t>
            </a:r>
            <a:r>
              <a:rPr lang="en-US" sz="990" dirty="0">
                <a:solidFill>
                  <a:prstClr val="black"/>
                </a:solidFill>
                <a:ea typeface="Microsoft JhengHei UI" panose="020B0604030504040204" pitchFamily="34" charset="-120"/>
                <a:cs typeface="DIN Pro Black"/>
              </a:rPr>
              <a:t>/ </a:t>
            </a:r>
            <a:r>
              <a:rPr lang="ru-RU" sz="990" dirty="0">
                <a:solidFill>
                  <a:prstClr val="black"/>
                </a:solidFill>
                <a:ea typeface="Microsoft JhengHei UI" panose="020B0604030504040204" pitchFamily="34" charset="-120"/>
                <a:cs typeface="DIN Pro Black"/>
              </a:rPr>
              <a:t>МЧП</a:t>
            </a:r>
          </a:p>
          <a:p>
            <a:pPr marL="161678" indent="-161678" defTabSz="1008400">
              <a:spcBef>
                <a:spcPts val="4"/>
              </a:spcBef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</a:pPr>
            <a:r>
              <a:rPr lang="ru-RU" sz="990" dirty="0">
                <a:solidFill>
                  <a:prstClr val="black"/>
                </a:solidFill>
                <a:ea typeface="Microsoft JhengHei UI" panose="020B0604030504040204" pitchFamily="34" charset="-120"/>
                <a:cs typeface="DIN Pro Black"/>
              </a:rPr>
              <a:t>Поддержка в части предоставления целевых займов</a:t>
            </a:r>
          </a:p>
          <a:p>
            <a:pPr marL="161678" indent="-161678" defTabSz="1008400">
              <a:spcBef>
                <a:spcPts val="4"/>
              </a:spcBef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</a:pPr>
            <a:r>
              <a:rPr lang="ru-RU" sz="990" dirty="0">
                <a:solidFill>
                  <a:prstClr val="black"/>
                </a:solidFill>
                <a:ea typeface="Microsoft JhengHei UI" panose="020B0604030504040204" pitchFamily="34" charset="-120"/>
                <a:cs typeface="DIN Pro Black"/>
              </a:rPr>
              <a:t>Организационная поддержка по открытию учреждения, получению необходимой разрешительной документации</a:t>
            </a:r>
            <a:endParaRPr sz="990" dirty="0">
              <a:solidFill>
                <a:prstClr val="black"/>
              </a:solidFill>
              <a:ea typeface="Microsoft JhengHei UI" panose="020B0604030504040204" pitchFamily="34" charset="-120"/>
              <a:cs typeface="DIN Pro Black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5615744" y="6286468"/>
            <a:ext cx="4284066" cy="481965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73655" indent="-161678" defTabSz="1008400">
              <a:spcBef>
                <a:spcPts val="95"/>
              </a:spcBef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</a:pPr>
            <a:r>
              <a:rPr lang="ru-RU" sz="990" dirty="0">
                <a:solidFill>
                  <a:prstClr val="black"/>
                </a:solidFill>
                <a:ea typeface="Microsoft JhengHei UI" panose="020B0604030504040204" pitchFamily="34" charset="-120"/>
              </a:rPr>
              <a:t>Организация взаимодействия с учреждениями образования на муниципальном и региональном уровне</a:t>
            </a:r>
          </a:p>
          <a:p>
            <a:pPr marL="173655" indent="-161678" defTabSz="1008400">
              <a:spcBef>
                <a:spcPts val="95"/>
              </a:spcBef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</a:pPr>
            <a:r>
              <a:rPr lang="ru-RU" sz="990" dirty="0">
                <a:solidFill>
                  <a:prstClr val="black"/>
                </a:solidFill>
                <a:ea typeface="Microsoft JhengHei UI" panose="020B0604030504040204" pitchFamily="34" charset="-120"/>
              </a:rPr>
              <a:t>Налоговые преференции</a:t>
            </a:r>
          </a:p>
        </p:txBody>
      </p:sp>
      <p:sp>
        <p:nvSpPr>
          <p:cNvPr id="51" name="object 36">
            <a:extLst>
              <a:ext uri="{FF2B5EF4-FFF2-40B4-BE49-F238E27FC236}">
                <a16:creationId xmlns:a16="http://schemas.microsoft.com/office/drawing/2014/main" id="{6542E43A-3CBC-46BC-A5CE-697B7BE0F6F3}"/>
              </a:ext>
            </a:extLst>
          </p:cNvPr>
          <p:cNvSpPr txBox="1"/>
          <p:nvPr/>
        </p:nvSpPr>
        <p:spPr>
          <a:xfrm>
            <a:off x="5769790" y="3646578"/>
            <a:ext cx="3742502" cy="237598"/>
          </a:xfrm>
          <a:prstGeom prst="rect">
            <a:avLst/>
          </a:prstGeom>
        </p:spPr>
        <p:txBody>
          <a:bodyPr vert="horz" wrap="square" lIns="0" tIns="34132" rIns="0" bIns="0" rtlCol="0">
            <a:spAutoFit/>
          </a:bodyPr>
          <a:lstStyle/>
          <a:p>
            <a:pPr marL="11976" defTabSz="1008400">
              <a:spcBef>
                <a:spcPts val="269"/>
              </a:spcBef>
            </a:pPr>
            <a:r>
              <a:rPr lang="ru-RU" sz="1320" b="1" spc="14" dirty="0">
                <a:solidFill>
                  <a:srgbClr val="2B2F32"/>
                </a:solidFill>
                <a:ea typeface="Microsoft JhengHei UI" panose="020B0604030504040204" pitchFamily="34" charset="-120"/>
                <a:cs typeface="Montserrat ExtraBold"/>
              </a:rPr>
              <a:t>Обеспеченность спросом</a:t>
            </a:r>
            <a:endParaRPr sz="849" b="1" dirty="0">
              <a:solidFill>
                <a:prstClr val="black"/>
              </a:solidFill>
              <a:ea typeface="Microsoft JhengHei UI" panose="020B0604030504040204" pitchFamily="34" charset="-120"/>
              <a:cs typeface="DIN Pro Black"/>
            </a:endParaRPr>
          </a:p>
        </p:txBody>
      </p:sp>
      <p:sp>
        <p:nvSpPr>
          <p:cNvPr id="52" name="object 34">
            <a:extLst>
              <a:ext uri="{FF2B5EF4-FFF2-40B4-BE49-F238E27FC236}">
                <a16:creationId xmlns:a16="http://schemas.microsoft.com/office/drawing/2014/main" id="{94081892-E1FF-4AC9-BA73-EFD061E360E2}"/>
              </a:ext>
            </a:extLst>
          </p:cNvPr>
          <p:cNvSpPr txBox="1"/>
          <p:nvPr/>
        </p:nvSpPr>
        <p:spPr>
          <a:xfrm>
            <a:off x="813358" y="3669328"/>
            <a:ext cx="3785617" cy="227318"/>
          </a:xfrm>
          <a:prstGeom prst="rect">
            <a:avLst/>
          </a:prstGeom>
        </p:spPr>
        <p:txBody>
          <a:bodyPr vert="horz" wrap="square" lIns="0" tIns="23952" rIns="0" bIns="0" rtlCol="0">
            <a:spAutoFit/>
          </a:bodyPr>
          <a:lstStyle/>
          <a:p>
            <a:pPr marL="11976" defTabSz="1008400">
              <a:spcBef>
                <a:spcPts val="189"/>
              </a:spcBef>
            </a:pPr>
            <a:r>
              <a:rPr lang="ru-RU" sz="1320" b="1" spc="14" dirty="0">
                <a:solidFill>
                  <a:srgbClr val="2B2F32"/>
                </a:solidFill>
                <a:ea typeface="Microsoft JhengHei UI" panose="020B0604030504040204" pitchFamily="34" charset="-120"/>
                <a:cs typeface="Montserrat ExtraBold"/>
              </a:rPr>
              <a:t>Обеспеченность ресурсами</a:t>
            </a:r>
            <a:endParaRPr sz="1320" b="1" dirty="0">
              <a:solidFill>
                <a:prstClr val="black"/>
              </a:solidFill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54" name="object 37">
            <a:extLst>
              <a:ext uri="{FF2B5EF4-FFF2-40B4-BE49-F238E27FC236}">
                <a16:creationId xmlns:a16="http://schemas.microsoft.com/office/drawing/2014/main" id="{510CBC30-5FDD-44C3-9828-1E4A9EB069DA}"/>
              </a:ext>
            </a:extLst>
          </p:cNvPr>
          <p:cNvSpPr txBox="1"/>
          <p:nvPr/>
        </p:nvSpPr>
        <p:spPr>
          <a:xfrm>
            <a:off x="5766724" y="4745770"/>
            <a:ext cx="4102981" cy="267225"/>
          </a:xfrm>
          <a:prstGeom prst="rect">
            <a:avLst/>
          </a:prstGeom>
        </p:spPr>
        <p:txBody>
          <a:bodyPr vert="horz" wrap="square" lIns="0" tIns="63473" rIns="0" bIns="0" rtlCol="0">
            <a:spAutoFit/>
          </a:bodyPr>
          <a:lstStyle/>
          <a:p>
            <a:pPr marL="11976" defTabSz="1008400">
              <a:spcBef>
                <a:spcPts val="500"/>
              </a:spcBef>
            </a:pPr>
            <a:r>
              <a:rPr lang="ru-RU" sz="1320" b="1" spc="10" dirty="0">
                <a:solidFill>
                  <a:srgbClr val="2B2F32"/>
                </a:solidFill>
                <a:ea typeface="Microsoft JhengHei UI" panose="020B0604030504040204" pitchFamily="34" charset="-120"/>
                <a:cs typeface="Montserrat ExtraBold"/>
              </a:rPr>
              <a:t>Потенциальные партнеры</a:t>
            </a:r>
            <a:endParaRPr sz="1320" b="1" dirty="0">
              <a:solidFill>
                <a:prstClr val="black"/>
              </a:solidFill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55" name="object 3">
            <a:extLst>
              <a:ext uri="{FF2B5EF4-FFF2-40B4-BE49-F238E27FC236}">
                <a16:creationId xmlns:a16="http://schemas.microsoft.com/office/drawing/2014/main" id="{52B1B029-71EF-4DF0-A01A-A436510B9A7C}"/>
              </a:ext>
            </a:extLst>
          </p:cNvPr>
          <p:cNvSpPr txBox="1"/>
          <p:nvPr/>
        </p:nvSpPr>
        <p:spPr>
          <a:xfrm>
            <a:off x="4848013" y="1822621"/>
            <a:ext cx="1295805" cy="215225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1976" defTabSz="1008400">
              <a:spcBef>
                <a:spcPts val="95"/>
              </a:spcBef>
            </a:pPr>
            <a:r>
              <a:rPr sz="1320" b="1" spc="14" dirty="0">
                <a:solidFill>
                  <a:srgbClr val="2B2F32"/>
                </a:solidFill>
                <a:ea typeface="Microsoft JhengHei UI" panose="020B0604030504040204" pitchFamily="34" charset="-120"/>
                <a:cs typeface="Montserrat ExtraBold"/>
              </a:rPr>
              <a:t>Суть</a:t>
            </a:r>
            <a:r>
              <a:rPr sz="1320" b="1" spc="-23" dirty="0">
                <a:solidFill>
                  <a:srgbClr val="2B2F32"/>
                </a:solidFill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sz="1320" b="1" spc="19" dirty="0">
                <a:solidFill>
                  <a:srgbClr val="2B2F32"/>
                </a:solidFill>
                <a:ea typeface="Microsoft JhengHei UI" panose="020B0604030504040204" pitchFamily="34" charset="-120"/>
                <a:cs typeface="Montserrat ExtraBold"/>
              </a:rPr>
              <a:t>проекта</a:t>
            </a:r>
            <a:endParaRPr sz="1320" b="1" dirty="0">
              <a:solidFill>
                <a:prstClr val="black"/>
              </a:solidFill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56" name="object 23">
            <a:extLst>
              <a:ext uri="{FF2B5EF4-FFF2-40B4-BE49-F238E27FC236}">
                <a16:creationId xmlns:a16="http://schemas.microsoft.com/office/drawing/2014/main" id="{0384A0FB-551D-4F8B-A192-7A066156836A}"/>
              </a:ext>
            </a:extLst>
          </p:cNvPr>
          <p:cNvSpPr txBox="1"/>
          <p:nvPr/>
        </p:nvSpPr>
        <p:spPr>
          <a:xfrm>
            <a:off x="8339256" y="992103"/>
            <a:ext cx="612573" cy="262392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marL="64672" defTabSz="1008400">
              <a:spcBef>
                <a:spcPts val="122"/>
              </a:spcBef>
            </a:pPr>
            <a:r>
              <a:rPr lang="ru-RU" sz="1603" spc="37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18</a:t>
            </a:r>
            <a:r>
              <a:rPr sz="1603" spc="37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%</a:t>
            </a:r>
            <a:endParaRPr sz="895" dirty="0">
              <a:solidFill>
                <a:prstClr val="black"/>
              </a:solidFill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57" name="object 23">
            <a:extLst>
              <a:ext uri="{FF2B5EF4-FFF2-40B4-BE49-F238E27FC236}">
                <a16:creationId xmlns:a16="http://schemas.microsoft.com/office/drawing/2014/main" id="{BBF9D4E3-3342-45C1-B118-B45AD07C706A}"/>
              </a:ext>
            </a:extLst>
          </p:cNvPr>
          <p:cNvSpPr txBox="1"/>
          <p:nvPr/>
        </p:nvSpPr>
        <p:spPr>
          <a:xfrm>
            <a:off x="8339256" y="1443757"/>
            <a:ext cx="612573" cy="153451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marL="11976" algn="ctr" defTabSz="1008400">
              <a:spcBef>
                <a:spcPts val="1504"/>
              </a:spcBef>
            </a:pPr>
            <a:r>
              <a:rPr sz="895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IRR</a:t>
            </a:r>
            <a:r>
              <a:rPr sz="895" spc="-66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sz="895" dirty="0">
                <a:solidFill>
                  <a:srgbClr val="414042"/>
                </a:solidFill>
                <a:ea typeface="Microsoft JhengHei UI" panose="020B0604030504040204" pitchFamily="34" charset="-120"/>
                <a:cs typeface="Montserrat ExtraBold"/>
              </a:rPr>
              <a:t>(BHP)</a:t>
            </a:r>
            <a:endParaRPr sz="895" dirty="0">
              <a:solidFill>
                <a:prstClr val="black"/>
              </a:solidFill>
              <a:ea typeface="Microsoft JhengHei UI" panose="020B0604030504040204" pitchFamily="34" charset="-120"/>
              <a:cs typeface="Montserrat ExtraBold"/>
            </a:endParaRPr>
          </a:p>
        </p:txBody>
      </p:sp>
      <p:pic>
        <p:nvPicPr>
          <p:cNvPr id="2050" name="Picture 2" descr="Парк «Остров Мечты» в Москве: аттракционы, цена билета, как добраться,  развлечения">
            <a:extLst>
              <a:ext uri="{FF2B5EF4-FFF2-40B4-BE49-F238E27FC236}">
                <a16:creationId xmlns:a16="http://schemas.microsoft.com/office/drawing/2014/main" id="{7228E2AA-00DE-4B4B-AAF0-7EABBFF105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88" b="12409"/>
          <a:stretch/>
        </p:blipFill>
        <p:spPr bwMode="auto">
          <a:xfrm>
            <a:off x="301495" y="913406"/>
            <a:ext cx="4287600" cy="2718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Номер слайда 5">
            <a:extLst>
              <a:ext uri="{FF2B5EF4-FFF2-40B4-BE49-F238E27FC236}">
                <a16:creationId xmlns:a16="http://schemas.microsoft.com/office/drawing/2014/main" id="{45F7E1E6-C56E-413B-9983-BC181C73B21B}"/>
              </a:ext>
            </a:extLst>
          </p:cNvPr>
          <p:cNvSpPr txBox="1">
            <a:spLocks/>
          </p:cNvSpPr>
          <p:nvPr/>
        </p:nvSpPr>
        <p:spPr>
          <a:xfrm>
            <a:off x="10099989" y="7161321"/>
            <a:ext cx="411127" cy="18596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rgbClr val="2B2F32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18</a:t>
            </a:fld>
            <a:endParaRPr lang="ru-RU" sz="1000" b="1" dirty="0">
              <a:solidFill>
                <a:srgbClr val="2B2F32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170387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4347725" y="1804924"/>
            <a:ext cx="4478429" cy="297005"/>
          </a:xfrm>
          <a:custGeom>
            <a:avLst/>
            <a:gdLst/>
            <a:ahLst/>
            <a:cxnLst/>
            <a:rect l="l" t="t" r="r" b="b"/>
            <a:pathLst>
              <a:path w="4749165" h="314960">
                <a:moveTo>
                  <a:pt x="4502289" y="0"/>
                </a:moveTo>
                <a:lnTo>
                  <a:pt x="0" y="0"/>
                </a:lnTo>
                <a:lnTo>
                  <a:pt x="0" y="314337"/>
                </a:lnTo>
                <a:lnTo>
                  <a:pt x="4748999" y="314337"/>
                </a:lnTo>
                <a:lnTo>
                  <a:pt x="4502289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04804" y="215569"/>
            <a:ext cx="10079010" cy="611376"/>
          </a:xfrm>
          <a:custGeom>
            <a:avLst/>
            <a:gdLst/>
            <a:ahLst/>
            <a:cxnLst/>
            <a:rect l="l" t="t" r="r" b="b"/>
            <a:pathLst>
              <a:path w="10688320" h="648335">
                <a:moveTo>
                  <a:pt x="10688104" y="88"/>
                </a:moveTo>
                <a:lnTo>
                  <a:pt x="0" y="0"/>
                </a:lnTo>
                <a:lnTo>
                  <a:pt x="0" y="646290"/>
                </a:lnTo>
                <a:lnTo>
                  <a:pt x="10688104" y="648309"/>
                </a:lnTo>
                <a:lnTo>
                  <a:pt x="10688104" y="88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743479" y="202444"/>
            <a:ext cx="8455232" cy="623029"/>
          </a:xfrm>
          <a:prstGeom prst="rect">
            <a:avLst/>
          </a:prstGeom>
        </p:spPr>
        <p:txBody>
          <a:bodyPr vert="horz" wrap="square" lIns="0" tIns="11976" rIns="0" bIns="0" rtlCol="0" anchor="ctr">
            <a:spAutoFit/>
          </a:bodyPr>
          <a:lstStyle/>
          <a:p>
            <a:pPr marL="11976">
              <a:lnSpc>
                <a:spcPct val="100000"/>
              </a:lnSpc>
              <a:spcBef>
                <a:spcPts val="95"/>
              </a:spcBef>
            </a:pPr>
            <a:r>
              <a:rPr lang="ru-RU" sz="1985" dirty="0">
                <a:solidFill>
                  <a:schemeClr val="bg1"/>
                </a:solidFill>
                <a:latin typeface="+mn-lt"/>
                <a:ea typeface="Microsoft JhengHei UI" panose="020B0604030504040204" pitchFamily="34" charset="-120"/>
                <a:cs typeface="Montserrat ExtraBold"/>
              </a:rPr>
              <a:t>Строительство пригородной базы отдыха семейного типа (на термальном источнике / берегу реки) 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7009763" y="1448236"/>
            <a:ext cx="1007182" cy="287553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0504" marR="4791" lvl="0" indent="-10504" algn="ctr" defTabSz="4572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СРОК  О</a:t>
            </a:r>
            <a:r>
              <a:rPr kumimoji="0" sz="895" b="0" i="0" u="none" strike="noStrike" kern="1200" cap="none" spc="-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К</a:t>
            </a:r>
            <a:r>
              <a:rPr kumimoji="0" sz="895" b="0" i="0" u="none" strike="noStrike" kern="1200" cap="none" spc="-1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У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ПАЕМО</a:t>
            </a:r>
            <a:r>
              <a:rPr kumimoji="0" sz="895" b="0" i="0" u="none" strike="noStrike" kern="1200" cap="none" spc="-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С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ТИ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7149339" y="913406"/>
            <a:ext cx="728141" cy="455089"/>
          </a:xfrm>
          <a:custGeom>
            <a:avLst/>
            <a:gdLst/>
            <a:ahLst/>
            <a:cxnLst/>
            <a:rect l="l" t="t" r="r" b="b"/>
            <a:pathLst>
              <a:path w="772159" h="482600">
                <a:moveTo>
                  <a:pt x="771715" y="0"/>
                </a:moveTo>
                <a:lnTo>
                  <a:pt x="107556" y="0"/>
                </a:lnTo>
                <a:lnTo>
                  <a:pt x="0" y="107569"/>
                </a:lnTo>
                <a:lnTo>
                  <a:pt x="0" y="482511"/>
                </a:lnTo>
                <a:lnTo>
                  <a:pt x="664159" y="482511"/>
                </a:lnTo>
                <a:lnTo>
                  <a:pt x="771715" y="374954"/>
                </a:lnTo>
                <a:lnTo>
                  <a:pt x="771715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362493" y="933124"/>
            <a:ext cx="301795" cy="374794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marL="19162" marR="0" lvl="0" indent="0" algn="l" defTabSz="457200" rtl="0" eaLnBrk="1" fontAlgn="auto" latinLnBrk="0" hangingPunct="1">
              <a:lnSpc>
                <a:spcPts val="1848"/>
              </a:lnSpc>
              <a:spcBef>
                <a:spcPts val="12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3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60</a:t>
            </a:r>
            <a:endParaRPr kumimoji="0" sz="1603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  <a:p>
            <a:pPr marL="11976" marR="0" lvl="0" indent="0" algn="l" defTabSz="457200" rtl="0" eaLnBrk="1" fontAlgn="auto" latinLnBrk="0" hangingPunct="1">
              <a:lnSpc>
                <a:spcPts val="9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1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ме</a:t>
            </a:r>
            <a:r>
              <a:rPr kumimoji="0" sz="895" b="0" i="0" u="none" strike="noStrike" kern="1200" cap="none" spc="33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с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.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775020" y="1431062"/>
            <a:ext cx="907182" cy="149823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1976" marR="0" lvl="0" indent="0" algn="ctr" defTabSz="4572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ИНВ</a:t>
            </a:r>
            <a:r>
              <a:rPr kumimoji="0" sz="895" b="0" i="0" u="none" strike="noStrike" kern="1200" cap="none" spc="-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Е</a:t>
            </a:r>
            <a:r>
              <a:rPr kumimoji="0" sz="895" b="0" i="0" u="none" strike="noStrike" kern="1200" cap="none" spc="-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С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ТИЦИИ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4864139" y="913406"/>
            <a:ext cx="728141" cy="455687"/>
          </a:xfrm>
          <a:custGeom>
            <a:avLst/>
            <a:gdLst/>
            <a:ahLst/>
            <a:cxnLst/>
            <a:rect l="l" t="t" r="r" b="b"/>
            <a:pathLst>
              <a:path w="772160" h="483234">
                <a:moveTo>
                  <a:pt x="771677" y="0"/>
                </a:moveTo>
                <a:lnTo>
                  <a:pt x="107518" y="292"/>
                </a:lnTo>
                <a:lnTo>
                  <a:pt x="0" y="107911"/>
                </a:lnTo>
                <a:lnTo>
                  <a:pt x="177" y="482854"/>
                </a:lnTo>
                <a:lnTo>
                  <a:pt x="664337" y="482561"/>
                </a:lnTo>
                <a:lnTo>
                  <a:pt x="771842" y="374954"/>
                </a:lnTo>
                <a:lnTo>
                  <a:pt x="771677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007660" y="933318"/>
            <a:ext cx="441316" cy="374794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1848"/>
              </a:lnSpc>
              <a:spcBef>
                <a:spcPts val="12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3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72</a:t>
            </a:r>
            <a:endParaRPr kumimoji="0" sz="1603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  <a:p>
            <a:pPr marL="0" marR="0" lvl="0" indent="0" algn="ctr" defTabSz="457200" rtl="0" eaLnBrk="1" fontAlgn="auto" latinLnBrk="0" hangingPunct="1">
              <a:lnSpc>
                <a:spcPts val="9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млн.</a:t>
            </a:r>
            <a:r>
              <a:rPr kumimoji="0" sz="895" b="0" i="0" u="none" strike="noStrike" kern="1200" cap="none" spc="-37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₽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9397972" y="1431109"/>
            <a:ext cx="676046" cy="300377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1976" marR="0" lvl="0" indent="0" algn="ctr" defTabSz="4572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-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NPV</a:t>
            </a:r>
            <a:endParaRPr kumimoji="0" lang="ru-RU" sz="895" b="0" i="0" u="none" strike="noStrike" kern="1200" cap="none" spc="-62" normalizeH="0" baseline="0" noProof="0" dirty="0">
              <a:ln>
                <a:noFill/>
              </a:ln>
              <a:solidFill>
                <a:srgbClr val="414042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  <a:p>
            <a:pPr marL="11976" marR="0" lvl="0" indent="0" algn="ctr" defTabSz="4572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-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(</a:t>
            </a:r>
            <a:r>
              <a:rPr kumimoji="0" lang="ru-RU" sz="895" b="0" i="0" u="none" strike="noStrike" kern="1200" cap="none" spc="-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72 мес.</a:t>
            </a:r>
            <a:r>
              <a:rPr kumimoji="0" sz="895" b="0" i="0" u="none" strike="noStrike" kern="1200" cap="none" spc="-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)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9371848" y="913406"/>
            <a:ext cx="728141" cy="455089"/>
          </a:xfrm>
          <a:custGeom>
            <a:avLst/>
            <a:gdLst/>
            <a:ahLst/>
            <a:cxnLst/>
            <a:rect l="l" t="t" r="r" b="b"/>
            <a:pathLst>
              <a:path w="772159" h="482600">
                <a:moveTo>
                  <a:pt x="771715" y="0"/>
                </a:moveTo>
                <a:lnTo>
                  <a:pt x="107556" y="0"/>
                </a:lnTo>
                <a:lnTo>
                  <a:pt x="0" y="107569"/>
                </a:lnTo>
                <a:lnTo>
                  <a:pt x="0" y="482511"/>
                </a:lnTo>
                <a:lnTo>
                  <a:pt x="664159" y="482511"/>
                </a:lnTo>
                <a:lnTo>
                  <a:pt x="771715" y="374954"/>
                </a:lnTo>
                <a:lnTo>
                  <a:pt x="771715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9515287" y="933124"/>
            <a:ext cx="441316" cy="374794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1848"/>
              </a:lnSpc>
              <a:spcBef>
                <a:spcPts val="12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3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8,0</a:t>
            </a:r>
            <a:endParaRPr kumimoji="0" sz="1603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  <a:p>
            <a:pPr marL="0" marR="0" lvl="0" indent="0" algn="ctr" defTabSz="457200" rtl="0" eaLnBrk="1" fontAlgn="auto" latinLnBrk="0" hangingPunct="1">
              <a:lnSpc>
                <a:spcPts val="9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млн.</a:t>
            </a:r>
            <a:r>
              <a:rPr kumimoji="0" sz="895" b="0" i="0" u="none" strike="noStrike" kern="1200" cap="none" spc="-37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₽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935022" y="1431066"/>
            <a:ext cx="858680" cy="266800"/>
          </a:xfrm>
          <a:prstGeom prst="rect">
            <a:avLst/>
          </a:prstGeom>
        </p:spPr>
        <p:txBody>
          <a:bodyPr vert="horz" wrap="square" lIns="0" tIns="34731" rIns="0" bIns="0" rtlCol="0">
            <a:spAutoFit/>
          </a:bodyPr>
          <a:lstStyle/>
          <a:p>
            <a:pPr marL="0" marR="4791" lvl="0" indent="12255" algn="ctr" defTabSz="457200" rtl="0" eaLnBrk="1" fontAlgn="auto" latinLnBrk="0" hangingPunct="1">
              <a:lnSpc>
                <a:spcPts val="895"/>
              </a:lnSpc>
              <a:spcBef>
                <a:spcPts val="27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ОБОР</a:t>
            </a:r>
            <a:r>
              <a:rPr kumimoji="0" sz="895" b="0" i="0" u="none" strike="noStrike" kern="1200" cap="none" spc="-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О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ТНЫЙ</a:t>
            </a:r>
            <a:r>
              <a:rPr kumimoji="0" lang="ru-RU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895" b="0" i="0" u="none" strike="noStrike" kern="1200" cap="none" spc="-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КАПИТАЛ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6000379" y="913406"/>
            <a:ext cx="728141" cy="455089"/>
          </a:xfrm>
          <a:custGeom>
            <a:avLst/>
            <a:gdLst/>
            <a:ahLst/>
            <a:cxnLst/>
            <a:rect l="l" t="t" r="r" b="b"/>
            <a:pathLst>
              <a:path w="772159" h="482600">
                <a:moveTo>
                  <a:pt x="771715" y="0"/>
                </a:moveTo>
                <a:lnTo>
                  <a:pt x="107556" y="0"/>
                </a:lnTo>
                <a:lnTo>
                  <a:pt x="0" y="107569"/>
                </a:lnTo>
                <a:lnTo>
                  <a:pt x="0" y="482511"/>
                </a:lnTo>
                <a:lnTo>
                  <a:pt x="664146" y="482511"/>
                </a:lnTo>
                <a:lnTo>
                  <a:pt x="771715" y="374954"/>
                </a:lnTo>
                <a:lnTo>
                  <a:pt x="771715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143818" y="933124"/>
            <a:ext cx="441316" cy="374794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1848"/>
              </a:lnSpc>
              <a:spcBef>
                <a:spcPts val="12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3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2,3</a:t>
            </a:r>
            <a:endParaRPr kumimoji="0" sz="1603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  <a:p>
            <a:pPr marL="0" marR="0" lvl="0" indent="0" algn="ctr" defTabSz="457200" rtl="0" eaLnBrk="1" fontAlgn="auto" latinLnBrk="0" hangingPunct="1">
              <a:lnSpc>
                <a:spcPts val="9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млн.</a:t>
            </a:r>
            <a:r>
              <a:rPr kumimoji="0" sz="895" b="0" i="0" u="none" strike="noStrike" kern="1200" cap="none" spc="-37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₽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8271856" y="913406"/>
            <a:ext cx="728141" cy="455089"/>
          </a:xfrm>
          <a:custGeom>
            <a:avLst/>
            <a:gdLst/>
            <a:ahLst/>
            <a:cxnLst/>
            <a:rect l="l" t="t" r="r" b="b"/>
            <a:pathLst>
              <a:path w="772159" h="482600">
                <a:moveTo>
                  <a:pt x="771715" y="0"/>
                </a:moveTo>
                <a:lnTo>
                  <a:pt x="107556" y="0"/>
                </a:lnTo>
                <a:lnTo>
                  <a:pt x="0" y="107569"/>
                </a:lnTo>
                <a:lnTo>
                  <a:pt x="0" y="482511"/>
                </a:lnTo>
                <a:lnTo>
                  <a:pt x="664146" y="482511"/>
                </a:lnTo>
                <a:lnTo>
                  <a:pt x="771715" y="374954"/>
                </a:lnTo>
                <a:lnTo>
                  <a:pt x="771715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971095" y="2203525"/>
            <a:ext cx="5102923" cy="1058533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73655" marR="11557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-19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Организация загородной базы семейного формата с развитой инфраструктурой активного отдыха, базовыми лечебными процедурами, гастрономией; важно использовать естественные рекреационные ресурсы: термальные источники / реки или озера / лесные массивы / ландшафты</a:t>
            </a:r>
          </a:p>
          <a:p>
            <a:pPr marL="173655" marR="11557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-19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Основные посетители – жители г. Тобольска, туристы из соседних регионов посещающие Тюменскую область (культурно-исторический и гастрономический туризм), а так же, пассажиры транзитного транспорта</a:t>
            </a:r>
          </a:p>
          <a:p>
            <a:pPr marL="173655" marR="11557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-19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Объекты комплекса, гастрономия, содержание деятельности должны отражать исторический контекст места – дополнительный фактор притяжения; комплекс будет востребован в формате отдыха выходного дня и недельных туров (единовременная комфортная вместимость объекта – до 200 чел.)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512682" y="3946850"/>
            <a:ext cx="4169403" cy="809016"/>
          </a:xfrm>
          <a:prstGeom prst="rect">
            <a:avLst/>
          </a:prstGeom>
        </p:spPr>
        <p:txBody>
          <a:bodyPr vert="horz" wrap="square" lIns="0" tIns="23952" rIns="0" bIns="0" rtlCol="0">
            <a:spAutoFit/>
          </a:bodyPr>
          <a:lstStyle/>
          <a:p>
            <a:pPr marL="176050" marR="4791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Предоставление земельного участка на берегу реки для организации базы – до 7,5 Га</a:t>
            </a:r>
          </a:p>
          <a:p>
            <a:pPr marL="176050" marR="4791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Энергопотребление и потребление тепла – незначительные, на уровне объектов гостиничного сервиса</a:t>
            </a:r>
          </a:p>
          <a:p>
            <a:pPr marL="176050" marR="4791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Водопотребление – скважина</a:t>
            </a:r>
          </a:p>
          <a:p>
            <a:pPr marL="176050" marR="4791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Кадровое обеспечение: 35 человека, местные кадры</a:t>
            </a:r>
          </a:p>
          <a:p>
            <a:pPr marL="176050" marR="4791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Технология: использование опыта рекреационных комплексов Тюменской области</a:t>
            </a:r>
            <a:endParaRPr kumimoji="0" sz="8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DIN Pro Black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961892" y="3844736"/>
            <a:ext cx="5102923" cy="1080906"/>
          </a:xfrm>
          <a:prstGeom prst="rect">
            <a:avLst/>
          </a:prstGeom>
        </p:spPr>
        <p:txBody>
          <a:bodyPr vert="horz" wrap="square" lIns="0" tIns="34132" rIns="0" bIns="0" rtlCol="0">
            <a:spAutoFit/>
          </a:bodyPr>
          <a:lstStyle/>
          <a:p>
            <a:pPr marL="176649" marR="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В настоящее время спрос на активный семейный отдых в регионе растет (выявлен в ходе опроса населения, интервью с местными предпринимателями и во время стратегической сессии)</a:t>
            </a:r>
          </a:p>
          <a:p>
            <a:pPr marL="176649" marR="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Население Тобольска испытывает недостаток объектов рекреации современного семейного формата</a:t>
            </a:r>
          </a:p>
          <a:p>
            <a:pPr marL="176649" marR="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Активно развивается туристический кластер: в 2019 году г. Тобольск посетило 253 тыс. чел.</a:t>
            </a:r>
          </a:p>
          <a:p>
            <a:pPr marL="176649" marR="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Трасса Р404 (Тюмень – Тобольск – Ханты-Мансийск) – единственный автомобильный коридор, связывающий областной центр с автономными округами; в перспективе он будет иметь 4 полосы на всем протяжении, что соответствует ожидаемому росту транспортного потока (сегодня это 4 тыс. единиц в сутки)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4961893" y="5313505"/>
            <a:ext cx="5385668" cy="455903"/>
          </a:xfrm>
          <a:prstGeom prst="rect">
            <a:avLst/>
          </a:prstGeom>
        </p:spPr>
        <p:txBody>
          <a:bodyPr vert="horz" wrap="square" lIns="0" tIns="62874" rIns="0" bIns="0" rtlCol="0">
            <a:spAutoFit/>
          </a:bodyPr>
          <a:lstStyle/>
          <a:p>
            <a:pPr marL="173655" marR="849709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Туроператоры (федеральные и региональные)</a:t>
            </a:r>
          </a:p>
          <a:p>
            <a:pPr marL="173655" marR="849709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Агентство туризма и продвижения Тюменской области</a:t>
            </a:r>
          </a:p>
          <a:p>
            <a:pPr marL="173655" marR="849709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Операторы аналогичных проектов УрФО</a:t>
            </a:r>
          </a:p>
        </p:txBody>
      </p:sp>
      <p:sp>
        <p:nvSpPr>
          <p:cNvPr id="2" name="object 2"/>
          <p:cNvSpPr/>
          <p:nvPr/>
        </p:nvSpPr>
        <p:spPr>
          <a:xfrm>
            <a:off x="309527" y="5926114"/>
            <a:ext cx="10083800" cy="297005"/>
          </a:xfrm>
          <a:custGeom>
            <a:avLst/>
            <a:gdLst/>
            <a:ahLst/>
            <a:cxnLst/>
            <a:rect l="l" t="t" r="r" b="b"/>
            <a:pathLst>
              <a:path w="10685145" h="314960">
                <a:moveTo>
                  <a:pt x="10684967" y="0"/>
                </a:moveTo>
                <a:lnTo>
                  <a:pt x="0" y="0"/>
                </a:lnTo>
                <a:lnTo>
                  <a:pt x="0" y="314337"/>
                </a:lnTo>
                <a:lnTo>
                  <a:pt x="10684967" y="314337"/>
                </a:lnTo>
                <a:lnTo>
                  <a:pt x="10684967" y="0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984371" y="5952807"/>
            <a:ext cx="2788015" cy="215225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1976" marR="0" lvl="0" indent="0" algn="l" defTabSz="4572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2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Государственная </a:t>
            </a:r>
            <a:r>
              <a:rPr kumimoji="0" sz="1320" b="1" i="0" u="none" strike="noStrike" kern="1200" cap="none" spc="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поддержка</a:t>
            </a:r>
            <a:endParaRPr kumimoji="0" sz="132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9830" y="6369332"/>
            <a:ext cx="4531234" cy="535313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61678" marR="0" lvl="0" indent="-161678" algn="l" defTabSz="457200" rtl="0" eaLnBrk="1" fontAlgn="auto" latinLnBrk="0" hangingPunct="1">
              <a:lnSpc>
                <a:spcPct val="100000"/>
              </a:lnSpc>
              <a:spcBef>
                <a:spcPts val="4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Предоставление земельного участка с подведенными коммуникациями </a:t>
            </a:r>
            <a:r>
              <a:rPr kumimoji="0" lang="en-US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/ </a:t>
            </a: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подведение коммуникаций на основе ГЧП </a:t>
            </a:r>
            <a:r>
              <a:rPr kumimoji="0" lang="en-US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/ </a:t>
            </a: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МЧП</a:t>
            </a:r>
          </a:p>
          <a:p>
            <a:pPr marL="161678" marR="0" lvl="0" indent="-161678" algn="l" defTabSz="457200" rtl="0" eaLnBrk="1" fontAlgn="auto" latinLnBrk="0" hangingPunct="1">
              <a:lnSpc>
                <a:spcPct val="100000"/>
              </a:lnSpc>
              <a:spcBef>
                <a:spcPts val="4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Субсидирование расходов на приобретение оборудования, строительство</a:t>
            </a:r>
          </a:p>
          <a:p>
            <a:pPr marL="161678" marR="0" lvl="0" indent="-161678" algn="l" defTabSz="457200" rtl="0" eaLnBrk="1" fontAlgn="auto" latinLnBrk="0" hangingPunct="1">
              <a:lnSpc>
                <a:spcPct val="100000"/>
              </a:lnSpc>
              <a:spcBef>
                <a:spcPts val="4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Поддержка в части предоставления целевых займов / предоставления гарантий</a:t>
            </a:r>
          </a:p>
        </p:txBody>
      </p:sp>
      <p:sp>
        <p:nvSpPr>
          <p:cNvPr id="49" name="object 49"/>
          <p:cNvSpPr txBox="1"/>
          <p:nvPr/>
        </p:nvSpPr>
        <p:spPr>
          <a:xfrm>
            <a:off x="5631353" y="6353772"/>
            <a:ext cx="4284066" cy="417332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73655" marR="0" lvl="0" indent="-161678" algn="l" defTabSz="4572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+mn-cs"/>
              </a:rPr>
              <a:t>Консультационная поддержка в части подготовки и согласования концепции комплекса </a:t>
            </a:r>
          </a:p>
          <a:p>
            <a:pPr marL="173655" marR="0" lvl="0" indent="-161678" algn="l" defTabSz="4572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+mn-cs"/>
              </a:rPr>
              <a:t>Включение объекта в туристические маршруты для формирования спроса в других регионах и поддержки сбыта на местном уровне</a:t>
            </a:r>
            <a:endParaRPr kumimoji="0" sz="8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51" name="object 36">
            <a:extLst>
              <a:ext uri="{FF2B5EF4-FFF2-40B4-BE49-F238E27FC236}">
                <a16:creationId xmlns:a16="http://schemas.microsoft.com/office/drawing/2014/main" id="{6542E43A-3CBC-46BC-A5CE-697B7BE0F6F3}"/>
              </a:ext>
            </a:extLst>
          </p:cNvPr>
          <p:cNvSpPr txBox="1"/>
          <p:nvPr/>
        </p:nvSpPr>
        <p:spPr>
          <a:xfrm>
            <a:off x="5132123" y="3603724"/>
            <a:ext cx="3742502" cy="237598"/>
          </a:xfrm>
          <a:prstGeom prst="rect">
            <a:avLst/>
          </a:prstGeom>
        </p:spPr>
        <p:txBody>
          <a:bodyPr vert="horz" wrap="square" lIns="0" tIns="34132" rIns="0" bIns="0" rtlCol="0">
            <a:spAutoFit/>
          </a:bodyPr>
          <a:lstStyle/>
          <a:p>
            <a:pPr marL="11976" marR="0" lvl="0" indent="0" algn="l" defTabSz="457200" rtl="0" eaLnBrk="1" fontAlgn="auto" latinLnBrk="0" hangingPunct="1">
              <a:lnSpc>
                <a:spcPct val="100000"/>
              </a:lnSpc>
              <a:spcBef>
                <a:spcPts val="26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20" b="1" i="0" u="none" strike="noStrike" kern="1200" cap="none" spc="1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Обеспеченность спросом</a:t>
            </a:r>
            <a:endParaRPr kumimoji="0" sz="849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DIN Pro Black"/>
            </a:endParaRPr>
          </a:p>
        </p:txBody>
      </p:sp>
      <p:sp>
        <p:nvSpPr>
          <p:cNvPr id="52" name="object 34">
            <a:extLst>
              <a:ext uri="{FF2B5EF4-FFF2-40B4-BE49-F238E27FC236}">
                <a16:creationId xmlns:a16="http://schemas.microsoft.com/office/drawing/2014/main" id="{94081892-E1FF-4AC9-BA73-EFD061E360E2}"/>
              </a:ext>
            </a:extLst>
          </p:cNvPr>
          <p:cNvSpPr txBox="1"/>
          <p:nvPr/>
        </p:nvSpPr>
        <p:spPr>
          <a:xfrm>
            <a:off x="676057" y="3685584"/>
            <a:ext cx="3785617" cy="227318"/>
          </a:xfrm>
          <a:prstGeom prst="rect">
            <a:avLst/>
          </a:prstGeom>
        </p:spPr>
        <p:txBody>
          <a:bodyPr vert="horz" wrap="square" lIns="0" tIns="23952" rIns="0" bIns="0" rtlCol="0">
            <a:spAutoFit/>
          </a:bodyPr>
          <a:lstStyle/>
          <a:p>
            <a:pPr marL="11976" marR="0" lvl="0" indent="0" algn="l" defTabSz="457200" rtl="0" eaLnBrk="1" fontAlgn="auto" latinLnBrk="0" hangingPunct="1">
              <a:lnSpc>
                <a:spcPct val="100000"/>
              </a:lnSpc>
              <a:spcBef>
                <a:spcPts val="18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20" b="1" i="0" u="none" strike="noStrike" kern="1200" cap="none" spc="1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Обеспеченность ресурсами</a:t>
            </a:r>
            <a:endParaRPr kumimoji="0" sz="132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54" name="object 37">
            <a:extLst>
              <a:ext uri="{FF2B5EF4-FFF2-40B4-BE49-F238E27FC236}">
                <a16:creationId xmlns:a16="http://schemas.microsoft.com/office/drawing/2014/main" id="{510CBC30-5FDD-44C3-9828-1E4A9EB069DA}"/>
              </a:ext>
            </a:extLst>
          </p:cNvPr>
          <p:cNvSpPr txBox="1"/>
          <p:nvPr/>
        </p:nvSpPr>
        <p:spPr>
          <a:xfrm>
            <a:off x="5097848" y="5057211"/>
            <a:ext cx="4102981" cy="267225"/>
          </a:xfrm>
          <a:prstGeom prst="rect">
            <a:avLst/>
          </a:prstGeom>
        </p:spPr>
        <p:txBody>
          <a:bodyPr vert="horz" wrap="square" lIns="0" tIns="63473" rIns="0" bIns="0" rtlCol="0">
            <a:spAutoFit/>
          </a:bodyPr>
          <a:lstStyle/>
          <a:p>
            <a:pPr marL="11976" marR="0" lvl="0" indent="0" algn="l" defTabSz="4572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20" b="1" i="0" u="none" strike="noStrike" kern="1200" cap="none" spc="1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Потенциальные партнеры</a:t>
            </a:r>
            <a:endParaRPr kumimoji="0" sz="132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55" name="object 3">
            <a:extLst>
              <a:ext uri="{FF2B5EF4-FFF2-40B4-BE49-F238E27FC236}">
                <a16:creationId xmlns:a16="http://schemas.microsoft.com/office/drawing/2014/main" id="{52B1B029-71EF-4DF0-A01A-A436510B9A7C}"/>
              </a:ext>
            </a:extLst>
          </p:cNvPr>
          <p:cNvSpPr txBox="1"/>
          <p:nvPr/>
        </p:nvSpPr>
        <p:spPr>
          <a:xfrm>
            <a:off x="4848013" y="1822621"/>
            <a:ext cx="1295805" cy="215225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1976" marR="0" lvl="0" indent="0" algn="l" defTabSz="4572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20" b="1" i="0" u="none" strike="noStrike" kern="1200" cap="none" spc="1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Суть</a:t>
            </a:r>
            <a:r>
              <a:rPr kumimoji="0" sz="1320" b="1" i="0" u="none" strike="noStrike" kern="1200" cap="none" spc="-23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1320" b="1" i="0" u="none" strike="noStrike" kern="1200" cap="none" spc="19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проекта</a:t>
            </a:r>
            <a:endParaRPr kumimoji="0" sz="132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56" name="object 23">
            <a:extLst>
              <a:ext uri="{FF2B5EF4-FFF2-40B4-BE49-F238E27FC236}">
                <a16:creationId xmlns:a16="http://schemas.microsoft.com/office/drawing/2014/main" id="{0384A0FB-551D-4F8B-A192-7A066156836A}"/>
              </a:ext>
            </a:extLst>
          </p:cNvPr>
          <p:cNvSpPr txBox="1"/>
          <p:nvPr/>
        </p:nvSpPr>
        <p:spPr>
          <a:xfrm>
            <a:off x="8339256" y="992103"/>
            <a:ext cx="612573" cy="262392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marL="64672" marR="0" lvl="0" indent="0" algn="ctr" defTabSz="457200" rtl="0" eaLnBrk="1" fontAlgn="auto" latinLnBrk="0" hangingPunct="1">
              <a:lnSpc>
                <a:spcPct val="100000"/>
              </a:lnSpc>
              <a:spcBef>
                <a:spcPts val="12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3" b="0" i="0" u="none" strike="noStrike" kern="1200" cap="none" spc="37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7,9</a:t>
            </a:r>
            <a:r>
              <a:rPr kumimoji="0" sz="1603" b="0" i="0" u="none" strike="noStrike" kern="1200" cap="none" spc="37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%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57" name="object 23">
            <a:extLst>
              <a:ext uri="{FF2B5EF4-FFF2-40B4-BE49-F238E27FC236}">
                <a16:creationId xmlns:a16="http://schemas.microsoft.com/office/drawing/2014/main" id="{BBF9D4E3-3342-45C1-B118-B45AD07C706A}"/>
              </a:ext>
            </a:extLst>
          </p:cNvPr>
          <p:cNvSpPr txBox="1"/>
          <p:nvPr/>
        </p:nvSpPr>
        <p:spPr>
          <a:xfrm>
            <a:off x="8339256" y="1443757"/>
            <a:ext cx="612573" cy="153451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marL="11976" marR="0" lvl="0" indent="0" algn="ctr" defTabSz="457200" rtl="0" eaLnBrk="1" fontAlgn="auto" latinLnBrk="0" hangingPunct="1">
              <a:lnSpc>
                <a:spcPct val="100000"/>
              </a:lnSpc>
              <a:spcBef>
                <a:spcPts val="150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IRR</a:t>
            </a:r>
            <a:r>
              <a:rPr kumimoji="0" sz="895" b="0" i="0" u="none" strike="noStrike" kern="1200" cap="none" spc="-66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(BHP)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pic>
        <p:nvPicPr>
          <p:cNvPr id="1026" name="Picture 2" descr="https://prodom365.ru/wp-content/uploads/2020/05/kak-snyat-dachu-na-leto-dlya-otdiha-s-detm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913405"/>
            <a:ext cx="4042924" cy="246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Номер слайда 5">
            <a:extLst>
              <a:ext uri="{FF2B5EF4-FFF2-40B4-BE49-F238E27FC236}">
                <a16:creationId xmlns:a16="http://schemas.microsoft.com/office/drawing/2014/main" id="{E887F964-B742-4781-AB20-BDCD2B0F3ADF}"/>
              </a:ext>
            </a:extLst>
          </p:cNvPr>
          <p:cNvSpPr txBox="1">
            <a:spLocks/>
          </p:cNvSpPr>
          <p:nvPr/>
        </p:nvSpPr>
        <p:spPr>
          <a:xfrm>
            <a:off x="10099989" y="7161321"/>
            <a:ext cx="411127" cy="18596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rgbClr val="2B2F32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19</a:t>
            </a:fld>
            <a:endParaRPr lang="ru-RU" sz="1000" b="1" dirty="0">
              <a:solidFill>
                <a:srgbClr val="2B2F32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09876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4347725" y="1804924"/>
            <a:ext cx="4478429" cy="297005"/>
          </a:xfrm>
          <a:custGeom>
            <a:avLst/>
            <a:gdLst/>
            <a:ahLst/>
            <a:cxnLst/>
            <a:rect l="l" t="t" r="r" b="b"/>
            <a:pathLst>
              <a:path w="4749165" h="314960">
                <a:moveTo>
                  <a:pt x="4502289" y="0"/>
                </a:moveTo>
                <a:lnTo>
                  <a:pt x="0" y="0"/>
                </a:lnTo>
                <a:lnTo>
                  <a:pt x="0" y="314337"/>
                </a:lnTo>
                <a:lnTo>
                  <a:pt x="4748999" y="314337"/>
                </a:lnTo>
                <a:lnTo>
                  <a:pt x="4502289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04804" y="215569"/>
            <a:ext cx="10079010" cy="611376"/>
          </a:xfrm>
          <a:custGeom>
            <a:avLst/>
            <a:gdLst/>
            <a:ahLst/>
            <a:cxnLst/>
            <a:rect l="l" t="t" r="r" b="b"/>
            <a:pathLst>
              <a:path w="10688320" h="648335">
                <a:moveTo>
                  <a:pt x="10688104" y="88"/>
                </a:moveTo>
                <a:lnTo>
                  <a:pt x="0" y="0"/>
                </a:lnTo>
                <a:lnTo>
                  <a:pt x="0" y="646290"/>
                </a:lnTo>
                <a:lnTo>
                  <a:pt x="10688104" y="648309"/>
                </a:lnTo>
                <a:lnTo>
                  <a:pt x="10688104" y="88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743479" y="202444"/>
            <a:ext cx="8455232" cy="623029"/>
          </a:xfrm>
          <a:prstGeom prst="rect">
            <a:avLst/>
          </a:prstGeom>
        </p:spPr>
        <p:txBody>
          <a:bodyPr vert="horz" wrap="square" lIns="0" tIns="11976" rIns="0" bIns="0" rtlCol="0" anchor="ctr">
            <a:spAutoFit/>
          </a:bodyPr>
          <a:lstStyle/>
          <a:p>
            <a:pPr marL="11976">
              <a:lnSpc>
                <a:spcPct val="100000"/>
              </a:lnSpc>
              <a:spcBef>
                <a:spcPts val="95"/>
              </a:spcBef>
            </a:pPr>
            <a:r>
              <a:rPr lang="ru-RU" sz="1985" dirty="0">
                <a:solidFill>
                  <a:schemeClr val="bg1"/>
                </a:solidFill>
                <a:latin typeface="+mn-lt"/>
                <a:ea typeface="Microsoft JhengHei UI" panose="020B0604030504040204" pitchFamily="34" charset="-120"/>
                <a:cs typeface="Montserrat ExtraBold"/>
              </a:rPr>
              <a:t>Открытие нишевой пекарни: бездрожжевой, безглютеновый хлеб, выпечка без сахара 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7009763" y="1448236"/>
            <a:ext cx="1007182" cy="287553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0504" marR="4791" lvl="0" indent="-10504" algn="ctr" defTabSz="4572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СРОК  О</a:t>
            </a:r>
            <a:r>
              <a:rPr kumimoji="0" sz="895" b="0" i="0" u="none" strike="noStrike" kern="1200" cap="none" spc="-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К</a:t>
            </a:r>
            <a:r>
              <a:rPr kumimoji="0" sz="895" b="0" i="0" u="none" strike="noStrike" kern="1200" cap="none" spc="-1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У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ПАЕМО</a:t>
            </a:r>
            <a:r>
              <a:rPr kumimoji="0" sz="895" b="0" i="0" u="none" strike="noStrike" kern="1200" cap="none" spc="-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С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ТИ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7149339" y="913406"/>
            <a:ext cx="728141" cy="455089"/>
          </a:xfrm>
          <a:custGeom>
            <a:avLst/>
            <a:gdLst/>
            <a:ahLst/>
            <a:cxnLst/>
            <a:rect l="l" t="t" r="r" b="b"/>
            <a:pathLst>
              <a:path w="772159" h="482600">
                <a:moveTo>
                  <a:pt x="771715" y="0"/>
                </a:moveTo>
                <a:lnTo>
                  <a:pt x="107556" y="0"/>
                </a:lnTo>
                <a:lnTo>
                  <a:pt x="0" y="107569"/>
                </a:lnTo>
                <a:lnTo>
                  <a:pt x="0" y="482511"/>
                </a:lnTo>
                <a:lnTo>
                  <a:pt x="664159" y="482511"/>
                </a:lnTo>
                <a:lnTo>
                  <a:pt x="771715" y="374954"/>
                </a:lnTo>
                <a:lnTo>
                  <a:pt x="771715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362493" y="933124"/>
            <a:ext cx="301795" cy="374794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marL="19162" marR="0" lvl="0" indent="0" algn="l" defTabSz="457200" rtl="0" eaLnBrk="1" fontAlgn="auto" latinLnBrk="0" hangingPunct="1">
              <a:lnSpc>
                <a:spcPts val="1848"/>
              </a:lnSpc>
              <a:spcBef>
                <a:spcPts val="12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3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32</a:t>
            </a:r>
            <a:endParaRPr kumimoji="0" sz="1603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  <a:p>
            <a:pPr marL="11976" marR="0" lvl="0" indent="0" algn="l" defTabSz="457200" rtl="0" eaLnBrk="1" fontAlgn="auto" latinLnBrk="0" hangingPunct="1">
              <a:lnSpc>
                <a:spcPts val="9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95" b="0" i="0" u="none" strike="noStrike" kern="1200" cap="none" spc="1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895" b="0" i="0" u="none" strike="noStrike" kern="1200" cap="none" spc="14" normalizeH="0" baseline="0" noProof="0" dirty="0" err="1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ме</a:t>
            </a:r>
            <a:r>
              <a:rPr kumimoji="0" sz="895" b="0" i="0" u="none" strike="noStrike" kern="1200" cap="none" spc="33" normalizeH="0" baseline="0" noProof="0" dirty="0" err="1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с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.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775020" y="1431062"/>
            <a:ext cx="907182" cy="149823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1976" marR="0" lvl="0" indent="0" algn="ctr" defTabSz="4572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ИНВ</a:t>
            </a:r>
            <a:r>
              <a:rPr kumimoji="0" sz="895" b="0" i="0" u="none" strike="noStrike" kern="1200" cap="none" spc="-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Е</a:t>
            </a:r>
            <a:r>
              <a:rPr kumimoji="0" sz="895" b="0" i="0" u="none" strike="noStrike" kern="1200" cap="none" spc="-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С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ТИЦИИ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4864139" y="913406"/>
            <a:ext cx="728141" cy="455687"/>
          </a:xfrm>
          <a:custGeom>
            <a:avLst/>
            <a:gdLst/>
            <a:ahLst/>
            <a:cxnLst/>
            <a:rect l="l" t="t" r="r" b="b"/>
            <a:pathLst>
              <a:path w="772160" h="483234">
                <a:moveTo>
                  <a:pt x="771677" y="0"/>
                </a:moveTo>
                <a:lnTo>
                  <a:pt x="107518" y="292"/>
                </a:lnTo>
                <a:lnTo>
                  <a:pt x="0" y="107911"/>
                </a:lnTo>
                <a:lnTo>
                  <a:pt x="177" y="482854"/>
                </a:lnTo>
                <a:lnTo>
                  <a:pt x="664337" y="482561"/>
                </a:lnTo>
                <a:lnTo>
                  <a:pt x="771842" y="374954"/>
                </a:lnTo>
                <a:lnTo>
                  <a:pt x="771677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007660" y="933318"/>
            <a:ext cx="441316" cy="374794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1848"/>
              </a:lnSpc>
              <a:spcBef>
                <a:spcPts val="12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3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9,5</a:t>
            </a:r>
            <a:endParaRPr kumimoji="0" sz="1603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  <a:p>
            <a:pPr marL="0" marR="0" lvl="0" indent="0" algn="ctr" defTabSz="457200" rtl="0" eaLnBrk="1" fontAlgn="auto" latinLnBrk="0" hangingPunct="1">
              <a:lnSpc>
                <a:spcPts val="9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млн.</a:t>
            </a:r>
            <a:r>
              <a:rPr kumimoji="0" sz="895" b="0" i="0" u="none" strike="noStrike" kern="1200" cap="none" spc="-37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₽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9397972" y="1431109"/>
            <a:ext cx="676046" cy="300377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1976" marR="0" lvl="0" indent="0" algn="ctr" defTabSz="4572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-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NPV</a:t>
            </a:r>
            <a:endParaRPr kumimoji="0" lang="ru-RU" sz="895" b="0" i="0" u="none" strike="noStrike" kern="1200" cap="none" spc="-62" normalizeH="0" baseline="0" noProof="0" dirty="0">
              <a:ln>
                <a:noFill/>
              </a:ln>
              <a:solidFill>
                <a:srgbClr val="414042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  <a:p>
            <a:pPr marL="11976" marR="0" lvl="0" indent="0" algn="ctr" defTabSz="4572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-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(</a:t>
            </a:r>
            <a:r>
              <a:rPr kumimoji="0" lang="ru-RU" sz="895" b="0" i="0" u="none" strike="noStrike" kern="1200" cap="none" spc="-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48  мес.</a:t>
            </a:r>
            <a:r>
              <a:rPr kumimoji="0" sz="895" b="0" i="0" u="none" strike="noStrike" kern="1200" cap="none" spc="-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)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9371848" y="913406"/>
            <a:ext cx="728141" cy="455089"/>
          </a:xfrm>
          <a:custGeom>
            <a:avLst/>
            <a:gdLst/>
            <a:ahLst/>
            <a:cxnLst/>
            <a:rect l="l" t="t" r="r" b="b"/>
            <a:pathLst>
              <a:path w="772159" h="482600">
                <a:moveTo>
                  <a:pt x="771715" y="0"/>
                </a:moveTo>
                <a:lnTo>
                  <a:pt x="107556" y="0"/>
                </a:lnTo>
                <a:lnTo>
                  <a:pt x="0" y="107569"/>
                </a:lnTo>
                <a:lnTo>
                  <a:pt x="0" y="482511"/>
                </a:lnTo>
                <a:lnTo>
                  <a:pt x="664159" y="482511"/>
                </a:lnTo>
                <a:lnTo>
                  <a:pt x="771715" y="374954"/>
                </a:lnTo>
                <a:lnTo>
                  <a:pt x="771715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9515287" y="933124"/>
            <a:ext cx="441316" cy="374794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1848"/>
              </a:lnSpc>
              <a:spcBef>
                <a:spcPts val="12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3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28</a:t>
            </a:r>
            <a:endParaRPr kumimoji="0" sz="1603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  <a:p>
            <a:pPr marL="0" marR="0" lvl="0" indent="0" algn="ctr" defTabSz="457200" rtl="0" eaLnBrk="1" fontAlgn="auto" latinLnBrk="0" hangingPunct="1">
              <a:lnSpc>
                <a:spcPts val="9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млн.</a:t>
            </a:r>
            <a:r>
              <a:rPr kumimoji="0" sz="895" b="0" i="0" u="none" strike="noStrike" kern="1200" cap="none" spc="-37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₽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935022" y="1431066"/>
            <a:ext cx="858680" cy="266800"/>
          </a:xfrm>
          <a:prstGeom prst="rect">
            <a:avLst/>
          </a:prstGeom>
        </p:spPr>
        <p:txBody>
          <a:bodyPr vert="horz" wrap="square" lIns="0" tIns="34731" rIns="0" bIns="0" rtlCol="0">
            <a:spAutoFit/>
          </a:bodyPr>
          <a:lstStyle/>
          <a:p>
            <a:pPr marL="0" marR="4791" lvl="0" indent="12255" algn="ctr" defTabSz="457200" rtl="0" eaLnBrk="1" fontAlgn="auto" latinLnBrk="0" hangingPunct="1">
              <a:lnSpc>
                <a:spcPts val="895"/>
              </a:lnSpc>
              <a:spcBef>
                <a:spcPts val="27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ОБОР</a:t>
            </a:r>
            <a:r>
              <a:rPr kumimoji="0" sz="895" b="0" i="0" u="none" strike="noStrike" kern="1200" cap="none" spc="-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О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ТНЫЙ</a:t>
            </a:r>
            <a:r>
              <a:rPr kumimoji="0" lang="ru-RU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895" b="0" i="0" u="none" strike="noStrike" kern="1200" cap="none" spc="-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КАПИТАЛ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6000379" y="913406"/>
            <a:ext cx="728141" cy="455089"/>
          </a:xfrm>
          <a:custGeom>
            <a:avLst/>
            <a:gdLst/>
            <a:ahLst/>
            <a:cxnLst/>
            <a:rect l="l" t="t" r="r" b="b"/>
            <a:pathLst>
              <a:path w="772159" h="482600">
                <a:moveTo>
                  <a:pt x="771715" y="0"/>
                </a:moveTo>
                <a:lnTo>
                  <a:pt x="107556" y="0"/>
                </a:lnTo>
                <a:lnTo>
                  <a:pt x="0" y="107569"/>
                </a:lnTo>
                <a:lnTo>
                  <a:pt x="0" y="482511"/>
                </a:lnTo>
                <a:lnTo>
                  <a:pt x="664146" y="482511"/>
                </a:lnTo>
                <a:lnTo>
                  <a:pt x="771715" y="374954"/>
                </a:lnTo>
                <a:lnTo>
                  <a:pt x="771715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143818" y="933124"/>
            <a:ext cx="441316" cy="374794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1848"/>
              </a:lnSpc>
              <a:spcBef>
                <a:spcPts val="12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3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1,5</a:t>
            </a:r>
            <a:endParaRPr kumimoji="0" sz="1603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  <a:p>
            <a:pPr marL="0" marR="0" lvl="0" indent="0" algn="ctr" defTabSz="457200" rtl="0" eaLnBrk="1" fontAlgn="auto" latinLnBrk="0" hangingPunct="1">
              <a:lnSpc>
                <a:spcPts val="9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млн.</a:t>
            </a:r>
            <a:r>
              <a:rPr kumimoji="0" sz="895" b="0" i="0" u="none" strike="noStrike" kern="1200" cap="none" spc="-37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₽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8271856" y="913406"/>
            <a:ext cx="728141" cy="455089"/>
          </a:xfrm>
          <a:custGeom>
            <a:avLst/>
            <a:gdLst/>
            <a:ahLst/>
            <a:cxnLst/>
            <a:rect l="l" t="t" r="r" b="b"/>
            <a:pathLst>
              <a:path w="772159" h="482600">
                <a:moveTo>
                  <a:pt x="771715" y="0"/>
                </a:moveTo>
                <a:lnTo>
                  <a:pt x="107556" y="0"/>
                </a:lnTo>
                <a:lnTo>
                  <a:pt x="0" y="107569"/>
                </a:lnTo>
                <a:lnTo>
                  <a:pt x="0" y="482511"/>
                </a:lnTo>
                <a:lnTo>
                  <a:pt x="664146" y="482511"/>
                </a:lnTo>
                <a:lnTo>
                  <a:pt x="771715" y="374954"/>
                </a:lnTo>
                <a:lnTo>
                  <a:pt x="771715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889964" y="2182118"/>
            <a:ext cx="5246780" cy="1320143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73655" marR="11557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-19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Организация мини-пекарни по производству хлебобулочной продукции (до 20 тонн в мес.): хлеба, приготовленного по специальным рецептам (бездрожжевой и безглютеновый), постного теста, выпечки без сахара, и пр.</a:t>
            </a:r>
          </a:p>
          <a:p>
            <a:pPr marL="173655" marR="11557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-19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Предполагается создание уникальной домашней атмосферы (посетители могу попробовать продукцию, не покидая заведения)</a:t>
            </a:r>
          </a:p>
          <a:p>
            <a:pPr marL="173655" marR="11557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-19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Культура общественного питания в городе находится на этапе активного развития, что обуславливает, как сложности выхода на рынок (обеспечение трафика), так и рыночные возможности (относительно невысокий порог обеспечения конкурентоспособности) – целесообразно взять формат франчайзинга</a:t>
            </a:r>
          </a:p>
          <a:p>
            <a:pPr marL="173655" marR="11557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-19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Целевая аудитория пекарни — люди, которые следят за своим здоровьем и предпочитают хлеб без искусственных добавок, туристы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573702" y="3946850"/>
            <a:ext cx="3980475" cy="939821"/>
          </a:xfrm>
          <a:prstGeom prst="rect">
            <a:avLst/>
          </a:prstGeom>
        </p:spPr>
        <p:txBody>
          <a:bodyPr vert="horz" wrap="square" lIns="0" tIns="23952" rIns="0" bIns="0" rtlCol="0">
            <a:spAutoFit/>
          </a:bodyPr>
          <a:lstStyle/>
          <a:p>
            <a:pPr marL="176050" marR="4791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Предоставление готового помещения площадью до 500 м. кв. в центральной части города, с удобной развязкой, парковкой, отдельным входом, системой вентиляции, подведенными коммуникациями</a:t>
            </a:r>
          </a:p>
          <a:p>
            <a:pPr marL="176050" marR="4791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Сырье: приоритет высококачественной муке, но местным вкусо-ароматическим компонентам (травы, пряности, масла, дикоросы</a:t>
            </a:r>
          </a:p>
          <a:p>
            <a:pPr marL="176050" marR="4791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Кадровое обеспечение: 23 человека, местный персонал, обучение</a:t>
            </a:r>
          </a:p>
          <a:p>
            <a:pPr marL="176050" marR="4791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Технология: изучение опыта лучших заведений РФ</a:t>
            </a:r>
            <a:endParaRPr kumimoji="0" sz="8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DIN Pro Black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873985" y="3844452"/>
            <a:ext cx="5226004" cy="950101"/>
          </a:xfrm>
          <a:prstGeom prst="rect">
            <a:avLst/>
          </a:prstGeom>
        </p:spPr>
        <p:txBody>
          <a:bodyPr vert="horz" wrap="square" lIns="0" tIns="34132" rIns="0" bIns="0" rtlCol="0">
            <a:spAutoFit/>
          </a:bodyPr>
          <a:lstStyle/>
          <a:p>
            <a:pPr marL="176649" marR="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Спрос на объекты такого формата выявлен в ходе опроса жителей, интервью с бизнесом и стратегической сессии (внимание потребителей привлекают нетрадиционные составы хлеба, позволяющие придерживаться здорового питания)</a:t>
            </a:r>
          </a:p>
          <a:p>
            <a:pPr marL="176649" marR="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Минздрав РФ: норма потребления хлебных продуктов в год составляет 96 кг. (фактическое – 49 кг.); имеет место незначительная, но устойчивая тенденция к снижению потребления количества хлебобулочных изделий, что связано с изменением потребительских вкусов и переходом населения на потребление меньшего количества хлебобулочных изделий, но более дорогого и качественного сегмента.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4889964" y="5239680"/>
            <a:ext cx="5734540" cy="606457"/>
          </a:xfrm>
          <a:prstGeom prst="rect">
            <a:avLst/>
          </a:prstGeom>
        </p:spPr>
        <p:txBody>
          <a:bodyPr vert="horz" wrap="square" lIns="0" tIns="62874" rIns="0" bIns="0" rtlCol="0">
            <a:spAutoFit/>
          </a:bodyPr>
          <a:lstStyle/>
          <a:p>
            <a:pPr marL="173655" marR="849709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Франчайзеры (например, пекарня ремесленного хлеба «</a:t>
            </a:r>
            <a:r>
              <a:rPr kumimoji="0" lang="ru-RU" sz="850" b="0" i="0" u="none" strike="noStrike" kern="1200" cap="none" spc="4" normalizeH="0" baseline="0" noProof="0" dirty="0" err="1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Брецель</a:t>
            </a:r>
            <a:r>
              <a:rPr kumimoji="0" lang="ru-RU" sz="850" b="0" i="0" u="none" strike="noStrike" kern="1200" cap="none" spc="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», пекарня «Вкус традиций», </a:t>
            </a:r>
            <a:r>
              <a:rPr kumimoji="0" lang="ru-RU" sz="850" b="0" i="0" u="none" strike="noStrike" kern="1200" cap="none" spc="4" normalizeH="0" baseline="0" noProof="0" dirty="0" err="1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фуд</a:t>
            </a:r>
            <a:r>
              <a:rPr kumimoji="0" lang="ru-RU" sz="850" b="0" i="0" u="none" strike="noStrike" kern="1200" cap="none" spc="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-маркет с пекарней «Урожай»)</a:t>
            </a:r>
          </a:p>
          <a:p>
            <a:pPr marL="173655" marR="849709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«Тобольский комбинат хлебопродуктов»</a:t>
            </a:r>
          </a:p>
          <a:p>
            <a:pPr marL="173655" marR="849709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Магазины / отделы здорового / спортивного питания, </a:t>
            </a:r>
            <a:r>
              <a:rPr kumimoji="0" lang="en-US" sz="850" b="0" i="0" u="none" strike="noStrike" kern="1200" cap="none" spc="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HoReCa</a:t>
            </a:r>
            <a:endParaRPr kumimoji="0" lang="ru-RU" sz="850" b="0" i="0" u="none" strike="noStrike" kern="1200" cap="none" spc="4" normalizeH="0" baseline="0" noProof="0" dirty="0">
              <a:ln>
                <a:noFill/>
              </a:ln>
              <a:solidFill>
                <a:srgbClr val="2B2F32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DIN Pro Black"/>
            </a:endParaRPr>
          </a:p>
        </p:txBody>
      </p:sp>
      <p:sp>
        <p:nvSpPr>
          <p:cNvPr id="2" name="object 2"/>
          <p:cNvSpPr/>
          <p:nvPr/>
        </p:nvSpPr>
        <p:spPr>
          <a:xfrm>
            <a:off x="309527" y="5926114"/>
            <a:ext cx="10083800" cy="297005"/>
          </a:xfrm>
          <a:custGeom>
            <a:avLst/>
            <a:gdLst/>
            <a:ahLst/>
            <a:cxnLst/>
            <a:rect l="l" t="t" r="r" b="b"/>
            <a:pathLst>
              <a:path w="10685145" h="314960">
                <a:moveTo>
                  <a:pt x="10684967" y="0"/>
                </a:moveTo>
                <a:lnTo>
                  <a:pt x="0" y="0"/>
                </a:lnTo>
                <a:lnTo>
                  <a:pt x="0" y="314337"/>
                </a:lnTo>
                <a:lnTo>
                  <a:pt x="10684967" y="314337"/>
                </a:lnTo>
                <a:lnTo>
                  <a:pt x="10684967" y="0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984371" y="5952807"/>
            <a:ext cx="2788015" cy="215225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1976" marR="0" lvl="0" indent="0" algn="l" defTabSz="4572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2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Государственная </a:t>
            </a:r>
            <a:r>
              <a:rPr kumimoji="0" sz="1320" b="1" i="0" u="none" strike="noStrike" kern="1200" cap="none" spc="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поддержка</a:t>
            </a:r>
            <a:endParaRPr kumimoji="0" sz="132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8614" y="6286468"/>
            <a:ext cx="4531234" cy="555062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61678" marR="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Предоставление помещения с подведенными коммуникациями</a:t>
            </a:r>
          </a:p>
          <a:p>
            <a:pPr marL="161678" marR="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Субсидирование расходов на приобретение оборудования, ремонт</a:t>
            </a:r>
          </a:p>
          <a:p>
            <a:pPr marL="161678" marR="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Поддержка в части предоставления целевых займов / предоставления гарантий</a:t>
            </a:r>
          </a:p>
          <a:p>
            <a:pPr marL="161678" marR="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Консультационная поддержка в части подготовки концепции</a:t>
            </a:r>
            <a:endParaRPr kumimoji="0" sz="8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DIN Pro Black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5615744" y="6286468"/>
            <a:ext cx="4284066" cy="283578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73655" marR="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+mn-cs"/>
              </a:rPr>
              <a:t>Включение объекта в туристические маршруты для формирования спроса со стороны участников туристического потока</a:t>
            </a:r>
            <a:endParaRPr kumimoji="0" sz="8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51" name="object 36">
            <a:extLst>
              <a:ext uri="{FF2B5EF4-FFF2-40B4-BE49-F238E27FC236}">
                <a16:creationId xmlns:a16="http://schemas.microsoft.com/office/drawing/2014/main" id="{6542E43A-3CBC-46BC-A5CE-697B7BE0F6F3}"/>
              </a:ext>
            </a:extLst>
          </p:cNvPr>
          <p:cNvSpPr txBox="1"/>
          <p:nvPr/>
        </p:nvSpPr>
        <p:spPr>
          <a:xfrm>
            <a:off x="5056746" y="3574661"/>
            <a:ext cx="3742502" cy="237598"/>
          </a:xfrm>
          <a:prstGeom prst="rect">
            <a:avLst/>
          </a:prstGeom>
        </p:spPr>
        <p:txBody>
          <a:bodyPr vert="horz" wrap="square" lIns="0" tIns="34132" rIns="0" bIns="0" rtlCol="0">
            <a:spAutoFit/>
          </a:bodyPr>
          <a:lstStyle/>
          <a:p>
            <a:pPr marL="11976" marR="0" lvl="0" indent="0" algn="l" defTabSz="457200" rtl="0" eaLnBrk="1" fontAlgn="auto" latinLnBrk="0" hangingPunct="1">
              <a:lnSpc>
                <a:spcPct val="100000"/>
              </a:lnSpc>
              <a:spcBef>
                <a:spcPts val="26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20" b="1" i="0" u="none" strike="noStrike" kern="1200" cap="none" spc="1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Обеспеченность спросом</a:t>
            </a:r>
            <a:endParaRPr kumimoji="0" sz="849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DIN Pro Black"/>
            </a:endParaRPr>
          </a:p>
        </p:txBody>
      </p:sp>
      <p:sp>
        <p:nvSpPr>
          <p:cNvPr id="52" name="object 34">
            <a:extLst>
              <a:ext uri="{FF2B5EF4-FFF2-40B4-BE49-F238E27FC236}">
                <a16:creationId xmlns:a16="http://schemas.microsoft.com/office/drawing/2014/main" id="{94081892-E1FF-4AC9-BA73-EFD061E360E2}"/>
              </a:ext>
            </a:extLst>
          </p:cNvPr>
          <p:cNvSpPr txBox="1"/>
          <p:nvPr/>
        </p:nvSpPr>
        <p:spPr>
          <a:xfrm>
            <a:off x="718614" y="3670332"/>
            <a:ext cx="3785617" cy="227318"/>
          </a:xfrm>
          <a:prstGeom prst="rect">
            <a:avLst/>
          </a:prstGeom>
        </p:spPr>
        <p:txBody>
          <a:bodyPr vert="horz" wrap="square" lIns="0" tIns="23952" rIns="0" bIns="0" rtlCol="0">
            <a:spAutoFit/>
          </a:bodyPr>
          <a:lstStyle/>
          <a:p>
            <a:pPr marL="11976" marR="0" lvl="0" indent="0" algn="l" defTabSz="457200" rtl="0" eaLnBrk="1" fontAlgn="auto" latinLnBrk="0" hangingPunct="1">
              <a:lnSpc>
                <a:spcPct val="100000"/>
              </a:lnSpc>
              <a:spcBef>
                <a:spcPts val="18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20" b="1" i="0" u="none" strike="noStrike" kern="1200" cap="none" spc="1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Обеспеченность ресурсами</a:t>
            </a:r>
            <a:endParaRPr kumimoji="0" sz="132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54" name="object 37">
            <a:extLst>
              <a:ext uri="{FF2B5EF4-FFF2-40B4-BE49-F238E27FC236}">
                <a16:creationId xmlns:a16="http://schemas.microsoft.com/office/drawing/2014/main" id="{510CBC30-5FDD-44C3-9828-1E4A9EB069DA}"/>
              </a:ext>
            </a:extLst>
          </p:cNvPr>
          <p:cNvSpPr txBox="1"/>
          <p:nvPr/>
        </p:nvSpPr>
        <p:spPr>
          <a:xfrm>
            <a:off x="5056746" y="4978372"/>
            <a:ext cx="4102981" cy="267225"/>
          </a:xfrm>
          <a:prstGeom prst="rect">
            <a:avLst/>
          </a:prstGeom>
        </p:spPr>
        <p:txBody>
          <a:bodyPr vert="horz" wrap="square" lIns="0" tIns="63473" rIns="0" bIns="0" rtlCol="0">
            <a:spAutoFit/>
          </a:bodyPr>
          <a:lstStyle/>
          <a:p>
            <a:pPr marL="11976" marR="0" lvl="0" indent="0" algn="l" defTabSz="4572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20" b="1" i="0" u="none" strike="noStrike" kern="1200" cap="none" spc="1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Потенциальные партнеры</a:t>
            </a:r>
            <a:endParaRPr kumimoji="0" sz="132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55" name="object 3">
            <a:extLst>
              <a:ext uri="{FF2B5EF4-FFF2-40B4-BE49-F238E27FC236}">
                <a16:creationId xmlns:a16="http://schemas.microsoft.com/office/drawing/2014/main" id="{52B1B029-71EF-4DF0-A01A-A436510B9A7C}"/>
              </a:ext>
            </a:extLst>
          </p:cNvPr>
          <p:cNvSpPr txBox="1"/>
          <p:nvPr/>
        </p:nvSpPr>
        <p:spPr>
          <a:xfrm>
            <a:off x="4848013" y="1822621"/>
            <a:ext cx="1295805" cy="215225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1976" marR="0" lvl="0" indent="0" algn="l" defTabSz="4572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20" b="1" i="0" u="none" strike="noStrike" kern="1200" cap="none" spc="1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Суть</a:t>
            </a:r>
            <a:r>
              <a:rPr kumimoji="0" sz="1320" b="1" i="0" u="none" strike="noStrike" kern="1200" cap="none" spc="-23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1320" b="1" i="0" u="none" strike="noStrike" kern="1200" cap="none" spc="19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проекта</a:t>
            </a:r>
            <a:endParaRPr kumimoji="0" sz="132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56" name="object 23">
            <a:extLst>
              <a:ext uri="{FF2B5EF4-FFF2-40B4-BE49-F238E27FC236}">
                <a16:creationId xmlns:a16="http://schemas.microsoft.com/office/drawing/2014/main" id="{0384A0FB-551D-4F8B-A192-7A066156836A}"/>
              </a:ext>
            </a:extLst>
          </p:cNvPr>
          <p:cNvSpPr txBox="1"/>
          <p:nvPr/>
        </p:nvSpPr>
        <p:spPr>
          <a:xfrm>
            <a:off x="8339256" y="992103"/>
            <a:ext cx="612573" cy="262392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marL="64672" marR="0" lvl="0" indent="0" algn="ctr" defTabSz="457200" rtl="0" eaLnBrk="1" fontAlgn="auto" latinLnBrk="0" hangingPunct="1">
              <a:lnSpc>
                <a:spcPct val="100000"/>
              </a:lnSpc>
              <a:spcBef>
                <a:spcPts val="12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3" b="0" i="0" u="none" strike="noStrike" kern="1200" cap="none" spc="37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23,4</a:t>
            </a:r>
            <a:r>
              <a:rPr kumimoji="0" sz="1603" b="0" i="0" u="none" strike="noStrike" kern="1200" cap="none" spc="37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%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57" name="object 23">
            <a:extLst>
              <a:ext uri="{FF2B5EF4-FFF2-40B4-BE49-F238E27FC236}">
                <a16:creationId xmlns:a16="http://schemas.microsoft.com/office/drawing/2014/main" id="{BBF9D4E3-3342-45C1-B118-B45AD07C706A}"/>
              </a:ext>
            </a:extLst>
          </p:cNvPr>
          <p:cNvSpPr txBox="1"/>
          <p:nvPr/>
        </p:nvSpPr>
        <p:spPr>
          <a:xfrm>
            <a:off x="8339256" y="1443757"/>
            <a:ext cx="612573" cy="153451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marL="11976" marR="0" lvl="0" indent="0" algn="ctr" defTabSz="457200" rtl="0" eaLnBrk="1" fontAlgn="auto" latinLnBrk="0" hangingPunct="1">
              <a:lnSpc>
                <a:spcPct val="100000"/>
              </a:lnSpc>
              <a:spcBef>
                <a:spcPts val="150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IRR</a:t>
            </a:r>
            <a:r>
              <a:rPr kumimoji="0" sz="895" b="0" i="0" u="none" strike="noStrike" kern="1200" cap="none" spc="-66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(BHP)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pic>
        <p:nvPicPr>
          <p:cNvPr id="2050" name="Picture 2" descr="https://image.arrivalguides.com/x/08/0dd27604cd4e1a45d9a81545549f012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927" y="906479"/>
            <a:ext cx="4033797" cy="246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Номер слайда 5">
            <a:extLst>
              <a:ext uri="{FF2B5EF4-FFF2-40B4-BE49-F238E27FC236}">
                <a16:creationId xmlns:a16="http://schemas.microsoft.com/office/drawing/2014/main" id="{0C9DFD03-4BB9-46FF-A1DE-EA030EF8CAB6}"/>
              </a:ext>
            </a:extLst>
          </p:cNvPr>
          <p:cNvSpPr txBox="1">
            <a:spLocks/>
          </p:cNvSpPr>
          <p:nvPr/>
        </p:nvSpPr>
        <p:spPr>
          <a:xfrm>
            <a:off x="10099989" y="7161321"/>
            <a:ext cx="411127" cy="18596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rgbClr val="2B2F32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20</a:t>
            </a:fld>
            <a:endParaRPr lang="ru-RU" sz="1000" b="1" dirty="0">
              <a:solidFill>
                <a:srgbClr val="2B2F32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0401553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4347725" y="1804924"/>
            <a:ext cx="4478429" cy="297005"/>
          </a:xfrm>
          <a:custGeom>
            <a:avLst/>
            <a:gdLst/>
            <a:ahLst/>
            <a:cxnLst/>
            <a:rect l="l" t="t" r="r" b="b"/>
            <a:pathLst>
              <a:path w="4749165" h="314960">
                <a:moveTo>
                  <a:pt x="4502289" y="0"/>
                </a:moveTo>
                <a:lnTo>
                  <a:pt x="0" y="0"/>
                </a:lnTo>
                <a:lnTo>
                  <a:pt x="0" y="314337"/>
                </a:lnTo>
                <a:lnTo>
                  <a:pt x="4748999" y="314337"/>
                </a:lnTo>
                <a:lnTo>
                  <a:pt x="4502289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04804" y="215569"/>
            <a:ext cx="10079010" cy="611376"/>
          </a:xfrm>
          <a:custGeom>
            <a:avLst/>
            <a:gdLst/>
            <a:ahLst/>
            <a:cxnLst/>
            <a:rect l="l" t="t" r="r" b="b"/>
            <a:pathLst>
              <a:path w="10688320" h="648335">
                <a:moveTo>
                  <a:pt x="10688104" y="88"/>
                </a:moveTo>
                <a:lnTo>
                  <a:pt x="0" y="0"/>
                </a:lnTo>
                <a:lnTo>
                  <a:pt x="0" y="646290"/>
                </a:lnTo>
                <a:lnTo>
                  <a:pt x="10688104" y="648309"/>
                </a:lnTo>
                <a:lnTo>
                  <a:pt x="10688104" y="88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743479" y="355177"/>
            <a:ext cx="8455232" cy="317561"/>
          </a:xfrm>
          <a:prstGeom prst="rect">
            <a:avLst/>
          </a:prstGeom>
        </p:spPr>
        <p:txBody>
          <a:bodyPr vert="horz" wrap="square" lIns="0" tIns="11976" rIns="0" bIns="0" rtlCol="0" anchor="ctr">
            <a:spAutoFit/>
          </a:bodyPr>
          <a:lstStyle/>
          <a:p>
            <a:pPr marL="11976">
              <a:lnSpc>
                <a:spcPct val="100000"/>
              </a:lnSpc>
              <a:spcBef>
                <a:spcPts val="95"/>
              </a:spcBef>
            </a:pPr>
            <a:r>
              <a:rPr lang="ru-RU" sz="1985" dirty="0">
                <a:solidFill>
                  <a:schemeClr val="bg1"/>
                </a:solidFill>
                <a:latin typeface="+mn-lt"/>
                <a:ea typeface="Microsoft JhengHei UI" panose="020B0604030504040204" pitchFamily="34" charset="-120"/>
                <a:cs typeface="Montserrat ExtraBold"/>
              </a:rPr>
              <a:t>Открытие кофейни 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7009763" y="1448236"/>
            <a:ext cx="1007182" cy="287553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0504" marR="4791" lvl="0" indent="-10504" algn="ctr" defTabSz="4572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СРОК  О</a:t>
            </a:r>
            <a:r>
              <a:rPr kumimoji="0" sz="895" b="0" i="0" u="none" strike="noStrike" kern="1200" cap="none" spc="-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К</a:t>
            </a:r>
            <a:r>
              <a:rPr kumimoji="0" sz="895" b="0" i="0" u="none" strike="noStrike" kern="1200" cap="none" spc="-1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У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ПАЕМО</a:t>
            </a:r>
            <a:r>
              <a:rPr kumimoji="0" sz="895" b="0" i="0" u="none" strike="noStrike" kern="1200" cap="none" spc="-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С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ТИ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7149339" y="913406"/>
            <a:ext cx="728141" cy="455089"/>
          </a:xfrm>
          <a:custGeom>
            <a:avLst/>
            <a:gdLst/>
            <a:ahLst/>
            <a:cxnLst/>
            <a:rect l="l" t="t" r="r" b="b"/>
            <a:pathLst>
              <a:path w="772159" h="482600">
                <a:moveTo>
                  <a:pt x="771715" y="0"/>
                </a:moveTo>
                <a:lnTo>
                  <a:pt x="107556" y="0"/>
                </a:lnTo>
                <a:lnTo>
                  <a:pt x="0" y="107569"/>
                </a:lnTo>
                <a:lnTo>
                  <a:pt x="0" y="482511"/>
                </a:lnTo>
                <a:lnTo>
                  <a:pt x="664159" y="482511"/>
                </a:lnTo>
                <a:lnTo>
                  <a:pt x="771715" y="374954"/>
                </a:lnTo>
                <a:lnTo>
                  <a:pt x="771715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362493" y="933124"/>
            <a:ext cx="301795" cy="374794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marL="19162" marR="0" lvl="0" indent="0" algn="l" defTabSz="457200" rtl="0" eaLnBrk="1" fontAlgn="auto" latinLnBrk="0" hangingPunct="1">
              <a:lnSpc>
                <a:spcPts val="1848"/>
              </a:lnSpc>
              <a:spcBef>
                <a:spcPts val="12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3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44</a:t>
            </a:r>
            <a:endParaRPr kumimoji="0" sz="1603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  <a:p>
            <a:pPr marL="11976" marR="0" lvl="0" indent="0" algn="l" defTabSz="457200" rtl="0" eaLnBrk="1" fontAlgn="auto" latinLnBrk="0" hangingPunct="1">
              <a:lnSpc>
                <a:spcPts val="9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95" b="0" i="0" u="none" strike="noStrike" kern="1200" cap="none" spc="1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895" b="0" i="0" u="none" strike="noStrike" kern="1200" cap="none" spc="14" normalizeH="0" baseline="0" noProof="0" dirty="0" err="1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ме</a:t>
            </a:r>
            <a:r>
              <a:rPr kumimoji="0" sz="895" b="0" i="0" u="none" strike="noStrike" kern="1200" cap="none" spc="33" normalizeH="0" baseline="0" noProof="0" dirty="0" err="1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с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.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775020" y="1431062"/>
            <a:ext cx="907182" cy="149823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1976" marR="0" lvl="0" indent="0" algn="ctr" defTabSz="4572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ИНВ</a:t>
            </a:r>
            <a:r>
              <a:rPr kumimoji="0" sz="895" b="0" i="0" u="none" strike="noStrike" kern="1200" cap="none" spc="-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Е</a:t>
            </a:r>
            <a:r>
              <a:rPr kumimoji="0" sz="895" b="0" i="0" u="none" strike="noStrike" kern="1200" cap="none" spc="-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С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ТИЦИИ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4864139" y="913406"/>
            <a:ext cx="728141" cy="455687"/>
          </a:xfrm>
          <a:custGeom>
            <a:avLst/>
            <a:gdLst/>
            <a:ahLst/>
            <a:cxnLst/>
            <a:rect l="l" t="t" r="r" b="b"/>
            <a:pathLst>
              <a:path w="772160" h="483234">
                <a:moveTo>
                  <a:pt x="771677" y="0"/>
                </a:moveTo>
                <a:lnTo>
                  <a:pt x="107518" y="292"/>
                </a:lnTo>
                <a:lnTo>
                  <a:pt x="0" y="107911"/>
                </a:lnTo>
                <a:lnTo>
                  <a:pt x="177" y="482854"/>
                </a:lnTo>
                <a:lnTo>
                  <a:pt x="664337" y="482561"/>
                </a:lnTo>
                <a:lnTo>
                  <a:pt x="771842" y="374954"/>
                </a:lnTo>
                <a:lnTo>
                  <a:pt x="771677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007660" y="933318"/>
            <a:ext cx="441316" cy="374794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1848"/>
              </a:lnSpc>
              <a:spcBef>
                <a:spcPts val="12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3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12,2</a:t>
            </a:r>
            <a:endParaRPr kumimoji="0" sz="1603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  <a:p>
            <a:pPr marL="0" marR="0" lvl="0" indent="0" algn="ctr" defTabSz="457200" rtl="0" eaLnBrk="1" fontAlgn="auto" latinLnBrk="0" hangingPunct="1">
              <a:lnSpc>
                <a:spcPts val="9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95" b="0" i="0" u="none" strike="noStrike" kern="1200" cap="none" spc="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895" b="0" i="0" u="none" strike="noStrike" kern="1200" cap="none" spc="10" normalizeH="0" baseline="0" noProof="0" dirty="0" err="1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млн</a:t>
            </a:r>
            <a:r>
              <a:rPr kumimoji="0" sz="895" b="0" i="0" u="none" strike="noStrike" kern="1200" cap="none" spc="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.</a:t>
            </a:r>
            <a:r>
              <a:rPr kumimoji="0" sz="895" b="0" i="0" u="none" strike="noStrike" kern="1200" cap="none" spc="-37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₽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9397972" y="1431109"/>
            <a:ext cx="676046" cy="300377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1976" marR="0" lvl="0" indent="0" algn="ctr" defTabSz="4572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-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NPV</a:t>
            </a:r>
            <a:endParaRPr kumimoji="0" lang="ru-RU" sz="895" b="0" i="0" u="none" strike="noStrike" kern="1200" cap="none" spc="-62" normalizeH="0" baseline="0" noProof="0" dirty="0">
              <a:ln>
                <a:noFill/>
              </a:ln>
              <a:solidFill>
                <a:srgbClr val="414042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  <a:p>
            <a:pPr marL="11976" marR="0" lvl="0" indent="0" algn="ctr" defTabSz="4572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-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(</a:t>
            </a:r>
            <a:r>
              <a:rPr kumimoji="0" lang="ru-RU" sz="895" b="0" i="0" u="none" strike="noStrike" kern="1200" cap="none" spc="-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60 мес.</a:t>
            </a:r>
            <a:r>
              <a:rPr kumimoji="0" sz="895" b="0" i="0" u="none" strike="noStrike" kern="1200" cap="none" spc="-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)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9371848" y="913406"/>
            <a:ext cx="728141" cy="455089"/>
          </a:xfrm>
          <a:custGeom>
            <a:avLst/>
            <a:gdLst/>
            <a:ahLst/>
            <a:cxnLst/>
            <a:rect l="l" t="t" r="r" b="b"/>
            <a:pathLst>
              <a:path w="772159" h="482600">
                <a:moveTo>
                  <a:pt x="771715" y="0"/>
                </a:moveTo>
                <a:lnTo>
                  <a:pt x="107556" y="0"/>
                </a:lnTo>
                <a:lnTo>
                  <a:pt x="0" y="107569"/>
                </a:lnTo>
                <a:lnTo>
                  <a:pt x="0" y="482511"/>
                </a:lnTo>
                <a:lnTo>
                  <a:pt x="664159" y="482511"/>
                </a:lnTo>
                <a:lnTo>
                  <a:pt x="771715" y="374954"/>
                </a:lnTo>
                <a:lnTo>
                  <a:pt x="771715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9515287" y="933124"/>
            <a:ext cx="441316" cy="374794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1848"/>
              </a:lnSpc>
              <a:spcBef>
                <a:spcPts val="12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3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3,4</a:t>
            </a:r>
            <a:endParaRPr kumimoji="0" sz="1603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  <a:p>
            <a:pPr marL="0" marR="0" lvl="0" indent="0" algn="ctr" defTabSz="457200" rtl="0" eaLnBrk="1" fontAlgn="auto" latinLnBrk="0" hangingPunct="1">
              <a:lnSpc>
                <a:spcPts val="9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млн.</a:t>
            </a:r>
            <a:r>
              <a:rPr kumimoji="0" sz="895" b="0" i="0" u="none" strike="noStrike" kern="1200" cap="none" spc="-37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₽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935022" y="1431066"/>
            <a:ext cx="858680" cy="266800"/>
          </a:xfrm>
          <a:prstGeom prst="rect">
            <a:avLst/>
          </a:prstGeom>
        </p:spPr>
        <p:txBody>
          <a:bodyPr vert="horz" wrap="square" lIns="0" tIns="34731" rIns="0" bIns="0" rtlCol="0">
            <a:spAutoFit/>
          </a:bodyPr>
          <a:lstStyle/>
          <a:p>
            <a:pPr marL="0" marR="4791" lvl="0" indent="12255" algn="ctr" defTabSz="457200" rtl="0" eaLnBrk="1" fontAlgn="auto" latinLnBrk="0" hangingPunct="1">
              <a:lnSpc>
                <a:spcPts val="895"/>
              </a:lnSpc>
              <a:spcBef>
                <a:spcPts val="27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ОБОР</a:t>
            </a:r>
            <a:r>
              <a:rPr kumimoji="0" sz="895" b="0" i="0" u="none" strike="noStrike" kern="1200" cap="none" spc="-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О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ТНЫЙ</a:t>
            </a:r>
            <a:r>
              <a:rPr kumimoji="0" lang="ru-RU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895" b="0" i="0" u="none" strike="noStrike" kern="1200" cap="none" spc="-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КАПИТАЛ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6000379" y="913406"/>
            <a:ext cx="728141" cy="455089"/>
          </a:xfrm>
          <a:custGeom>
            <a:avLst/>
            <a:gdLst/>
            <a:ahLst/>
            <a:cxnLst/>
            <a:rect l="l" t="t" r="r" b="b"/>
            <a:pathLst>
              <a:path w="772159" h="482600">
                <a:moveTo>
                  <a:pt x="771715" y="0"/>
                </a:moveTo>
                <a:lnTo>
                  <a:pt x="107556" y="0"/>
                </a:lnTo>
                <a:lnTo>
                  <a:pt x="0" y="107569"/>
                </a:lnTo>
                <a:lnTo>
                  <a:pt x="0" y="482511"/>
                </a:lnTo>
                <a:lnTo>
                  <a:pt x="664146" y="482511"/>
                </a:lnTo>
                <a:lnTo>
                  <a:pt x="771715" y="374954"/>
                </a:lnTo>
                <a:lnTo>
                  <a:pt x="771715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143818" y="933124"/>
            <a:ext cx="441316" cy="374794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1848"/>
              </a:lnSpc>
              <a:spcBef>
                <a:spcPts val="12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3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3,1</a:t>
            </a:r>
            <a:endParaRPr kumimoji="0" sz="1603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  <a:p>
            <a:pPr marL="0" marR="0" lvl="0" indent="0" algn="ctr" defTabSz="457200" rtl="0" eaLnBrk="1" fontAlgn="auto" latinLnBrk="0" hangingPunct="1">
              <a:lnSpc>
                <a:spcPts val="9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млн.</a:t>
            </a:r>
            <a:r>
              <a:rPr kumimoji="0" sz="895" b="0" i="0" u="none" strike="noStrike" kern="1200" cap="none" spc="-37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₽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8271856" y="913406"/>
            <a:ext cx="728141" cy="455089"/>
          </a:xfrm>
          <a:custGeom>
            <a:avLst/>
            <a:gdLst/>
            <a:ahLst/>
            <a:cxnLst/>
            <a:rect l="l" t="t" r="r" b="b"/>
            <a:pathLst>
              <a:path w="772159" h="482600">
                <a:moveTo>
                  <a:pt x="771715" y="0"/>
                </a:moveTo>
                <a:lnTo>
                  <a:pt x="107556" y="0"/>
                </a:lnTo>
                <a:lnTo>
                  <a:pt x="0" y="107569"/>
                </a:lnTo>
                <a:lnTo>
                  <a:pt x="0" y="482511"/>
                </a:lnTo>
                <a:lnTo>
                  <a:pt x="664146" y="482511"/>
                </a:lnTo>
                <a:lnTo>
                  <a:pt x="771715" y="374954"/>
                </a:lnTo>
                <a:lnTo>
                  <a:pt x="771715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775020" y="2203524"/>
            <a:ext cx="5428160" cy="1450948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73655" marR="11557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-19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Организация специализированного предприятия общественного питания / ресторана здорового питания</a:t>
            </a:r>
          </a:p>
          <a:p>
            <a:pPr marL="173655" marR="11557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-19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Меню ресторана будет состоять преимущественно из диетических овощных блюд, из мяса утки, индейки и т. п.; предлагаемый перечень услуг в сочетании с их качеством, будет способствовать высокому уровню конкурентоспособности объекта в городе</a:t>
            </a:r>
          </a:p>
          <a:p>
            <a:pPr marL="173655" marR="11557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-19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Культура общественного питания в городе находится на этапе активного формирования, что обуславливает, как сложности выхода на рынок (обеспечение трафика), так и рыночные возможности (относительно невысокий порог обеспечения конкурентоспособности) – целесообразно взять формат франчайзинга</a:t>
            </a:r>
          </a:p>
          <a:p>
            <a:pPr marL="173655" marR="11557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-19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В идеале заведение должно стать эталонным объектом формирования современной культуры здорового питания в городе (основные потребители - люди, следящие за своим здоровьем, спортсмены, туристы, ведущие здоровый образ жизни, др.); на базе заведения могут проходить регулярные мероприятия фестивального формата</a:t>
            </a:r>
          </a:p>
          <a:p>
            <a:pPr marL="173655" marR="11557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endParaRPr kumimoji="0" lang="ru-RU" sz="850" b="0" i="0" u="none" strike="noStrike" kern="1200" cap="none" spc="-19" normalizeH="0" baseline="0" noProof="0" dirty="0">
              <a:ln>
                <a:noFill/>
              </a:ln>
              <a:solidFill>
                <a:srgbClr val="2B2F32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DIN Pro Black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76057" y="3946849"/>
            <a:ext cx="3922918" cy="838640"/>
          </a:xfrm>
          <a:prstGeom prst="rect">
            <a:avLst/>
          </a:prstGeom>
        </p:spPr>
        <p:txBody>
          <a:bodyPr vert="horz" wrap="square" lIns="0" tIns="23952" rIns="0" bIns="0" rtlCol="0">
            <a:spAutoFit/>
          </a:bodyPr>
          <a:lstStyle/>
          <a:p>
            <a:pPr marL="176050" marR="4791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Аренда готового помещения площадью до 400 м. кв. в центральной части города, с удобной развязкой, парковкой, отдельным входом, системой вентиляции, подведенными коммуникациями</a:t>
            </a:r>
          </a:p>
          <a:p>
            <a:pPr marL="176050" marR="4791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Сырье: в части мясной продукции, овощей – местные КФХ</a:t>
            </a:r>
          </a:p>
          <a:p>
            <a:pPr marL="176050" marR="4791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Кадровое обеспечение: 36 человек, местный персонал, обучение</a:t>
            </a:r>
          </a:p>
          <a:p>
            <a:pPr marL="176050" marR="4791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Технология: изучение опыта лучших заведений страны</a:t>
            </a:r>
            <a:endParaRPr kumimoji="0" sz="8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DIN Pro Black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762133" y="3855370"/>
            <a:ext cx="5337856" cy="1120404"/>
          </a:xfrm>
          <a:prstGeom prst="rect">
            <a:avLst/>
          </a:prstGeom>
        </p:spPr>
        <p:txBody>
          <a:bodyPr vert="horz" wrap="square" lIns="0" tIns="34132" rIns="0" bIns="0" rtlCol="0">
            <a:spAutoFit/>
          </a:bodyPr>
          <a:lstStyle/>
          <a:p>
            <a:pPr marL="176649" marR="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Российский рынок продуктов «</a:t>
            </a:r>
            <a:r>
              <a:rPr kumimoji="0" lang="ru-RU" sz="85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Health</a:t>
            </a: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 </a:t>
            </a:r>
            <a:r>
              <a:rPr kumimoji="0" lang="ru-RU" sz="85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and</a:t>
            </a: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 </a:t>
            </a:r>
            <a:r>
              <a:rPr kumimoji="0" lang="ru-RU" sz="85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Wellness</a:t>
            </a: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» растёт на 8.5% в год на протяжении последних 5 лет. К 2024 году объём рынка превысит миллиард руб.</a:t>
            </a:r>
          </a:p>
          <a:p>
            <a:pPr marL="176649" marR="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Спрос на объекты такого формата выявлен в ходе опроса населения, интервью с бизнесом и стратегической сессии</a:t>
            </a:r>
          </a:p>
          <a:p>
            <a:pPr marL="176649" marR="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Незначительный поток (40 посадочных мест) при размещении в центре города и обеспечении высокого качества обслуживания </a:t>
            </a:r>
            <a:r>
              <a:rPr kumimoji="0" lang="en-US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/</a:t>
            </a: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 продукции – гарантия высокого уровня загрузки; организация лавки и реализация продукции ЗОЖ в ресторане – дополнительный источник доходов, в том числе в сложной (рискованной) эпидемиологической ситуации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4775121" y="5289212"/>
            <a:ext cx="6209441" cy="470715"/>
          </a:xfrm>
          <a:prstGeom prst="rect">
            <a:avLst/>
          </a:prstGeom>
        </p:spPr>
        <p:txBody>
          <a:bodyPr vert="horz" wrap="square" lIns="0" tIns="62874" rIns="0" bIns="0" rtlCol="0">
            <a:spAutoFit/>
          </a:bodyPr>
          <a:lstStyle/>
          <a:p>
            <a:pPr marL="173655" marR="849709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Франчайзеры (например, фермерский ресторан </a:t>
            </a:r>
            <a:r>
              <a:rPr kumimoji="0" lang="en-US" sz="850" b="0" i="0" u="none" strike="noStrike" kern="1200" cap="none" spc="4" normalizeH="0" baseline="0" noProof="0" dirty="0" err="1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Lav</a:t>
            </a:r>
            <a:r>
              <a:rPr kumimoji="0" lang="ru-RU" sz="850" b="0" i="0" u="none" strike="noStrike" kern="1200" cap="none" spc="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ка</a:t>
            </a:r>
            <a:r>
              <a:rPr kumimoji="0" lang="en-US" sz="850" b="0" i="0" u="none" strike="noStrike" kern="1200" cap="none" spc="4" normalizeH="0" baseline="0" noProof="0" dirty="0" err="1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Lav</a:t>
            </a:r>
            <a:r>
              <a:rPr kumimoji="0" lang="ru-RU" sz="850" b="0" i="0" u="none" strike="noStrike" kern="1200" cap="none" spc="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ка)</a:t>
            </a:r>
          </a:p>
          <a:p>
            <a:pPr marL="173655" marR="849709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Местные фермеры: поставки мяса, овощей</a:t>
            </a:r>
          </a:p>
          <a:p>
            <a:pPr marL="173655" marR="849709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Туристические операторы</a:t>
            </a:r>
          </a:p>
        </p:txBody>
      </p:sp>
      <p:sp>
        <p:nvSpPr>
          <p:cNvPr id="2" name="object 2"/>
          <p:cNvSpPr/>
          <p:nvPr/>
        </p:nvSpPr>
        <p:spPr>
          <a:xfrm>
            <a:off x="309527" y="5926114"/>
            <a:ext cx="10083800" cy="297005"/>
          </a:xfrm>
          <a:custGeom>
            <a:avLst/>
            <a:gdLst/>
            <a:ahLst/>
            <a:cxnLst/>
            <a:rect l="l" t="t" r="r" b="b"/>
            <a:pathLst>
              <a:path w="10685145" h="314960">
                <a:moveTo>
                  <a:pt x="10684967" y="0"/>
                </a:moveTo>
                <a:lnTo>
                  <a:pt x="0" y="0"/>
                </a:lnTo>
                <a:lnTo>
                  <a:pt x="0" y="314337"/>
                </a:lnTo>
                <a:lnTo>
                  <a:pt x="10684967" y="314337"/>
                </a:lnTo>
                <a:lnTo>
                  <a:pt x="10684967" y="0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984371" y="5952807"/>
            <a:ext cx="2788015" cy="215225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1976" marR="0" lvl="0" indent="0" algn="l" defTabSz="4572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2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Государственная </a:t>
            </a:r>
            <a:r>
              <a:rPr kumimoji="0" sz="1320" b="1" i="0" u="none" strike="noStrike" kern="1200" cap="none" spc="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поддержка</a:t>
            </a:r>
            <a:endParaRPr kumimoji="0" sz="132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8614" y="6286468"/>
            <a:ext cx="4531234" cy="555062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61678" marR="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Предоставление помещения с подведенными коммуникациями</a:t>
            </a:r>
          </a:p>
          <a:p>
            <a:pPr marL="161678" marR="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Субсидирование расходов на приобретение оборудования, ремонт</a:t>
            </a:r>
          </a:p>
          <a:p>
            <a:pPr marL="161678" marR="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Поддержка в части предоставления целевых займов / предоставления гарантий</a:t>
            </a:r>
          </a:p>
          <a:p>
            <a:pPr marL="161678" marR="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Консультационная поддержка в части подготовки концепции</a:t>
            </a:r>
            <a:endParaRPr kumimoji="0" sz="8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DIN Pro Black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5615744" y="6286468"/>
            <a:ext cx="4284066" cy="283578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73655" marR="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+mn-cs"/>
              </a:rPr>
              <a:t>Включение объекта в туристические маршруты для формирования спроса со стороны участников туристического потока</a:t>
            </a:r>
            <a:endParaRPr kumimoji="0" sz="8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51" name="object 36">
            <a:extLst>
              <a:ext uri="{FF2B5EF4-FFF2-40B4-BE49-F238E27FC236}">
                <a16:creationId xmlns:a16="http://schemas.microsoft.com/office/drawing/2014/main" id="{6542E43A-3CBC-46BC-A5CE-697B7BE0F6F3}"/>
              </a:ext>
            </a:extLst>
          </p:cNvPr>
          <p:cNvSpPr txBox="1"/>
          <p:nvPr/>
        </p:nvSpPr>
        <p:spPr>
          <a:xfrm>
            <a:off x="4939426" y="3613954"/>
            <a:ext cx="3742502" cy="237598"/>
          </a:xfrm>
          <a:prstGeom prst="rect">
            <a:avLst/>
          </a:prstGeom>
        </p:spPr>
        <p:txBody>
          <a:bodyPr vert="horz" wrap="square" lIns="0" tIns="34132" rIns="0" bIns="0" rtlCol="0">
            <a:spAutoFit/>
          </a:bodyPr>
          <a:lstStyle/>
          <a:p>
            <a:pPr marL="11976" marR="0" lvl="0" indent="0" algn="l" defTabSz="457200" rtl="0" eaLnBrk="1" fontAlgn="auto" latinLnBrk="0" hangingPunct="1">
              <a:lnSpc>
                <a:spcPct val="100000"/>
              </a:lnSpc>
              <a:spcBef>
                <a:spcPts val="26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20" b="1" i="0" u="none" strike="noStrike" kern="1200" cap="none" spc="1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Обеспеченность спросом</a:t>
            </a:r>
            <a:endParaRPr kumimoji="0" sz="849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DIN Pro Black"/>
            </a:endParaRPr>
          </a:p>
        </p:txBody>
      </p:sp>
      <p:sp>
        <p:nvSpPr>
          <p:cNvPr id="52" name="object 34">
            <a:extLst>
              <a:ext uri="{FF2B5EF4-FFF2-40B4-BE49-F238E27FC236}">
                <a16:creationId xmlns:a16="http://schemas.microsoft.com/office/drawing/2014/main" id="{94081892-E1FF-4AC9-BA73-EFD061E360E2}"/>
              </a:ext>
            </a:extLst>
          </p:cNvPr>
          <p:cNvSpPr txBox="1"/>
          <p:nvPr/>
        </p:nvSpPr>
        <p:spPr>
          <a:xfrm>
            <a:off x="813358" y="3669328"/>
            <a:ext cx="3785617" cy="227318"/>
          </a:xfrm>
          <a:prstGeom prst="rect">
            <a:avLst/>
          </a:prstGeom>
        </p:spPr>
        <p:txBody>
          <a:bodyPr vert="horz" wrap="square" lIns="0" tIns="23952" rIns="0" bIns="0" rtlCol="0">
            <a:spAutoFit/>
          </a:bodyPr>
          <a:lstStyle/>
          <a:p>
            <a:pPr marL="11976" marR="0" lvl="0" indent="0" algn="l" defTabSz="457200" rtl="0" eaLnBrk="1" fontAlgn="auto" latinLnBrk="0" hangingPunct="1">
              <a:lnSpc>
                <a:spcPct val="100000"/>
              </a:lnSpc>
              <a:spcBef>
                <a:spcPts val="18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20" b="1" i="0" u="none" strike="noStrike" kern="1200" cap="none" spc="1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Обеспеченность ресурсами</a:t>
            </a:r>
            <a:endParaRPr kumimoji="0" sz="132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54" name="object 37">
            <a:extLst>
              <a:ext uri="{FF2B5EF4-FFF2-40B4-BE49-F238E27FC236}">
                <a16:creationId xmlns:a16="http://schemas.microsoft.com/office/drawing/2014/main" id="{510CBC30-5FDD-44C3-9828-1E4A9EB069DA}"/>
              </a:ext>
            </a:extLst>
          </p:cNvPr>
          <p:cNvSpPr txBox="1"/>
          <p:nvPr/>
        </p:nvSpPr>
        <p:spPr>
          <a:xfrm>
            <a:off x="4939426" y="5065667"/>
            <a:ext cx="4102981" cy="267225"/>
          </a:xfrm>
          <a:prstGeom prst="rect">
            <a:avLst/>
          </a:prstGeom>
        </p:spPr>
        <p:txBody>
          <a:bodyPr vert="horz" wrap="square" lIns="0" tIns="63473" rIns="0" bIns="0" rtlCol="0">
            <a:spAutoFit/>
          </a:bodyPr>
          <a:lstStyle/>
          <a:p>
            <a:pPr marL="11976" marR="0" lvl="0" indent="0" algn="l" defTabSz="4572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20" b="1" i="0" u="none" strike="noStrike" kern="1200" cap="none" spc="1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Потенциальные партнеры</a:t>
            </a:r>
            <a:endParaRPr kumimoji="0" sz="132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55" name="object 3">
            <a:extLst>
              <a:ext uri="{FF2B5EF4-FFF2-40B4-BE49-F238E27FC236}">
                <a16:creationId xmlns:a16="http://schemas.microsoft.com/office/drawing/2014/main" id="{52B1B029-71EF-4DF0-A01A-A436510B9A7C}"/>
              </a:ext>
            </a:extLst>
          </p:cNvPr>
          <p:cNvSpPr txBox="1"/>
          <p:nvPr/>
        </p:nvSpPr>
        <p:spPr>
          <a:xfrm>
            <a:off x="4848013" y="1822621"/>
            <a:ext cx="1295805" cy="215225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1976" marR="0" lvl="0" indent="0" algn="l" defTabSz="4572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20" b="1" i="0" u="none" strike="noStrike" kern="1200" cap="none" spc="1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Суть</a:t>
            </a:r>
            <a:r>
              <a:rPr kumimoji="0" sz="1320" b="1" i="0" u="none" strike="noStrike" kern="1200" cap="none" spc="-23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1320" b="1" i="0" u="none" strike="noStrike" kern="1200" cap="none" spc="19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проекта</a:t>
            </a:r>
            <a:endParaRPr kumimoji="0" sz="132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56" name="object 23">
            <a:extLst>
              <a:ext uri="{FF2B5EF4-FFF2-40B4-BE49-F238E27FC236}">
                <a16:creationId xmlns:a16="http://schemas.microsoft.com/office/drawing/2014/main" id="{0384A0FB-551D-4F8B-A192-7A066156836A}"/>
              </a:ext>
            </a:extLst>
          </p:cNvPr>
          <p:cNvSpPr txBox="1"/>
          <p:nvPr/>
        </p:nvSpPr>
        <p:spPr>
          <a:xfrm>
            <a:off x="8339256" y="992103"/>
            <a:ext cx="612573" cy="262392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marL="64672" marR="0" lvl="0" indent="0" algn="ctr" defTabSz="457200" rtl="0" eaLnBrk="1" fontAlgn="auto" latinLnBrk="0" hangingPunct="1">
              <a:lnSpc>
                <a:spcPct val="100000"/>
              </a:lnSpc>
              <a:spcBef>
                <a:spcPts val="12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3" b="0" i="0" u="none" strike="noStrike" kern="1200" cap="none" spc="37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13,7</a:t>
            </a:r>
            <a:r>
              <a:rPr kumimoji="0" sz="1603" b="0" i="0" u="none" strike="noStrike" kern="1200" cap="none" spc="37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%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57" name="object 23">
            <a:extLst>
              <a:ext uri="{FF2B5EF4-FFF2-40B4-BE49-F238E27FC236}">
                <a16:creationId xmlns:a16="http://schemas.microsoft.com/office/drawing/2014/main" id="{BBF9D4E3-3342-45C1-B118-B45AD07C706A}"/>
              </a:ext>
            </a:extLst>
          </p:cNvPr>
          <p:cNvSpPr txBox="1"/>
          <p:nvPr/>
        </p:nvSpPr>
        <p:spPr>
          <a:xfrm>
            <a:off x="8339256" y="1443757"/>
            <a:ext cx="612573" cy="153451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marL="11976" marR="0" lvl="0" indent="0" algn="ctr" defTabSz="457200" rtl="0" eaLnBrk="1" fontAlgn="auto" latinLnBrk="0" hangingPunct="1">
              <a:lnSpc>
                <a:spcPct val="100000"/>
              </a:lnSpc>
              <a:spcBef>
                <a:spcPts val="150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IRR</a:t>
            </a:r>
            <a:r>
              <a:rPr kumimoji="0" sz="895" b="0" i="0" u="none" strike="noStrike" kern="1200" cap="none" spc="-66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(BHP)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pic>
        <p:nvPicPr>
          <p:cNvPr id="1028" name="Picture 4" descr="https://fb.ru/media/i/4/0/7/5/9/0/i/4075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4" y="913404"/>
            <a:ext cx="4024074" cy="258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Номер слайда 5">
            <a:extLst>
              <a:ext uri="{FF2B5EF4-FFF2-40B4-BE49-F238E27FC236}">
                <a16:creationId xmlns:a16="http://schemas.microsoft.com/office/drawing/2014/main" id="{00B85493-F2A7-4575-B724-E0AF3891D912}"/>
              </a:ext>
            </a:extLst>
          </p:cNvPr>
          <p:cNvSpPr txBox="1">
            <a:spLocks/>
          </p:cNvSpPr>
          <p:nvPr/>
        </p:nvSpPr>
        <p:spPr>
          <a:xfrm>
            <a:off x="10099989" y="7161321"/>
            <a:ext cx="411127" cy="18596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rgbClr val="2B2F32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21</a:t>
            </a:fld>
            <a:endParaRPr lang="ru-RU" sz="1000" b="1" dirty="0">
              <a:solidFill>
                <a:srgbClr val="2B2F32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772429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4347725" y="1804924"/>
            <a:ext cx="4478429" cy="297005"/>
          </a:xfrm>
          <a:custGeom>
            <a:avLst/>
            <a:gdLst/>
            <a:ahLst/>
            <a:cxnLst/>
            <a:rect l="l" t="t" r="r" b="b"/>
            <a:pathLst>
              <a:path w="4749165" h="314960">
                <a:moveTo>
                  <a:pt x="4502289" y="0"/>
                </a:moveTo>
                <a:lnTo>
                  <a:pt x="0" y="0"/>
                </a:lnTo>
                <a:lnTo>
                  <a:pt x="0" y="314337"/>
                </a:lnTo>
                <a:lnTo>
                  <a:pt x="4748999" y="314337"/>
                </a:lnTo>
                <a:lnTo>
                  <a:pt x="4502289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1008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04804" y="215569"/>
            <a:ext cx="10079010" cy="611376"/>
          </a:xfrm>
          <a:custGeom>
            <a:avLst/>
            <a:gdLst/>
            <a:ahLst/>
            <a:cxnLst/>
            <a:rect l="l" t="t" r="r" b="b"/>
            <a:pathLst>
              <a:path w="10688320" h="648335">
                <a:moveTo>
                  <a:pt x="10688104" y="88"/>
                </a:moveTo>
                <a:lnTo>
                  <a:pt x="0" y="0"/>
                </a:lnTo>
                <a:lnTo>
                  <a:pt x="0" y="646290"/>
                </a:lnTo>
                <a:lnTo>
                  <a:pt x="10688104" y="648309"/>
                </a:lnTo>
                <a:lnTo>
                  <a:pt x="10688104" y="88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1008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743479" y="270281"/>
            <a:ext cx="9213125" cy="487351"/>
          </a:xfrm>
          <a:prstGeom prst="rect">
            <a:avLst/>
          </a:prstGeom>
        </p:spPr>
        <p:txBody>
          <a:bodyPr vert="horz" wrap="square" lIns="0" tIns="11976" rIns="0" bIns="0" rtlCol="0" anchor="ctr">
            <a:spAutoFit/>
          </a:bodyPr>
          <a:lstStyle/>
          <a:p>
            <a:pPr marL="11976">
              <a:lnSpc>
                <a:spcPct val="100000"/>
              </a:lnSpc>
              <a:spcBef>
                <a:spcPts val="95"/>
              </a:spcBef>
            </a:pPr>
            <a:r>
              <a:rPr lang="ru-RU" sz="1544" dirty="0">
                <a:solidFill>
                  <a:schemeClr val="bg1"/>
                </a:solidFill>
                <a:latin typeface="+mn-lt"/>
                <a:ea typeface="Microsoft JhengHei UI" panose="020B0604030504040204" pitchFamily="34" charset="-120"/>
                <a:cs typeface="Montserrat ExtraBold"/>
              </a:rPr>
              <a:t>Создание бальнеологического медицинского центра в формате дневного стационара: вода минерального источника, грязи и глины Тюменской области, кедровые бочки, соляная пещера и т. п.</a:t>
            </a:r>
            <a:endParaRPr sz="1544" dirty="0">
              <a:solidFill>
                <a:schemeClr val="bg1"/>
              </a:solidFill>
              <a:latin typeface="+mn-lt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009763" y="1448236"/>
            <a:ext cx="1007182" cy="287553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0504" marR="4791" lvl="0" indent="-10504" algn="ctr" defTabSz="1008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СРОК  О</a:t>
            </a:r>
            <a:r>
              <a:rPr kumimoji="0" sz="895" b="0" i="0" u="none" strike="noStrike" kern="1200" cap="none" spc="-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К</a:t>
            </a:r>
            <a:r>
              <a:rPr kumimoji="0" sz="895" b="0" i="0" u="none" strike="noStrike" kern="1200" cap="none" spc="-1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У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ПАЕМО</a:t>
            </a:r>
            <a:r>
              <a:rPr kumimoji="0" sz="895" b="0" i="0" u="none" strike="noStrike" kern="1200" cap="none" spc="-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С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ТИ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7149339" y="913406"/>
            <a:ext cx="728141" cy="455089"/>
          </a:xfrm>
          <a:custGeom>
            <a:avLst/>
            <a:gdLst/>
            <a:ahLst/>
            <a:cxnLst/>
            <a:rect l="l" t="t" r="r" b="b"/>
            <a:pathLst>
              <a:path w="772159" h="482600">
                <a:moveTo>
                  <a:pt x="771715" y="0"/>
                </a:moveTo>
                <a:lnTo>
                  <a:pt x="107556" y="0"/>
                </a:lnTo>
                <a:lnTo>
                  <a:pt x="0" y="107569"/>
                </a:lnTo>
                <a:lnTo>
                  <a:pt x="0" y="482511"/>
                </a:lnTo>
                <a:lnTo>
                  <a:pt x="664159" y="482511"/>
                </a:lnTo>
                <a:lnTo>
                  <a:pt x="771715" y="374954"/>
                </a:lnTo>
                <a:lnTo>
                  <a:pt x="771715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marL="0" marR="0" lvl="0" indent="0" algn="l" defTabSz="1008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362493" y="933124"/>
            <a:ext cx="301795" cy="374794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marL="19162" marR="0" lvl="0" indent="0" algn="l" defTabSz="1008400" rtl="0" eaLnBrk="1" fontAlgn="auto" latinLnBrk="0" hangingPunct="1">
              <a:lnSpc>
                <a:spcPts val="1848"/>
              </a:lnSpc>
              <a:spcBef>
                <a:spcPts val="12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3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48</a:t>
            </a:r>
            <a:endParaRPr kumimoji="0" sz="1603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  <a:p>
            <a:pPr marL="11976" marR="0" lvl="0" indent="0" algn="l" defTabSz="1008400" rtl="0" eaLnBrk="1" fontAlgn="auto" latinLnBrk="0" hangingPunct="1">
              <a:lnSpc>
                <a:spcPts val="9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95" b="0" i="0" u="none" strike="noStrike" kern="1200" cap="none" spc="1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895" b="0" i="0" u="none" strike="noStrike" kern="1200" cap="none" spc="14" normalizeH="0" baseline="0" noProof="0" dirty="0" err="1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ме</a:t>
            </a:r>
            <a:r>
              <a:rPr kumimoji="0" sz="895" b="0" i="0" u="none" strike="noStrike" kern="1200" cap="none" spc="33" normalizeH="0" baseline="0" noProof="0" dirty="0" err="1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с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.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775020" y="1431062"/>
            <a:ext cx="907182" cy="149823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1976" marR="0" lvl="0" indent="0" algn="ctr" defTabSz="1008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ИНВ</a:t>
            </a:r>
            <a:r>
              <a:rPr kumimoji="0" sz="895" b="0" i="0" u="none" strike="noStrike" kern="1200" cap="none" spc="-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Е</a:t>
            </a:r>
            <a:r>
              <a:rPr kumimoji="0" sz="895" b="0" i="0" u="none" strike="noStrike" kern="1200" cap="none" spc="-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С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ТИЦИИ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4864139" y="913406"/>
            <a:ext cx="728141" cy="455687"/>
          </a:xfrm>
          <a:custGeom>
            <a:avLst/>
            <a:gdLst/>
            <a:ahLst/>
            <a:cxnLst/>
            <a:rect l="l" t="t" r="r" b="b"/>
            <a:pathLst>
              <a:path w="772160" h="483234">
                <a:moveTo>
                  <a:pt x="771677" y="0"/>
                </a:moveTo>
                <a:lnTo>
                  <a:pt x="107518" y="292"/>
                </a:lnTo>
                <a:lnTo>
                  <a:pt x="0" y="107911"/>
                </a:lnTo>
                <a:lnTo>
                  <a:pt x="177" y="482854"/>
                </a:lnTo>
                <a:lnTo>
                  <a:pt x="664337" y="482561"/>
                </a:lnTo>
                <a:lnTo>
                  <a:pt x="771842" y="374954"/>
                </a:lnTo>
                <a:lnTo>
                  <a:pt x="771677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marL="0" marR="0" lvl="0" indent="0" algn="l" defTabSz="1008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007660" y="933318"/>
            <a:ext cx="441316" cy="374794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marL="0" marR="0" lvl="0" indent="0" algn="ctr" defTabSz="1008400" rtl="0" eaLnBrk="1" fontAlgn="auto" latinLnBrk="0" hangingPunct="1">
              <a:lnSpc>
                <a:spcPts val="1848"/>
              </a:lnSpc>
              <a:spcBef>
                <a:spcPts val="12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3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154</a:t>
            </a:r>
            <a:endParaRPr kumimoji="0" sz="1603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  <a:p>
            <a:pPr marL="0" marR="0" lvl="0" indent="0" algn="ctr" defTabSz="1008400" rtl="0" eaLnBrk="1" fontAlgn="auto" latinLnBrk="0" hangingPunct="1">
              <a:lnSpc>
                <a:spcPts val="9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млн.</a:t>
            </a:r>
            <a:r>
              <a:rPr kumimoji="0" sz="895" b="0" i="0" u="none" strike="noStrike" kern="1200" cap="none" spc="-37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₽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9397972" y="1431109"/>
            <a:ext cx="676046" cy="300377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1976" marR="0" lvl="0" indent="0" algn="ctr" defTabSz="1008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-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NPV</a:t>
            </a:r>
            <a:endParaRPr kumimoji="0" lang="ru-RU" sz="895" b="0" i="0" u="none" strike="noStrike" kern="1200" cap="none" spc="-62" normalizeH="0" baseline="0" noProof="0" dirty="0">
              <a:ln>
                <a:noFill/>
              </a:ln>
              <a:solidFill>
                <a:srgbClr val="414042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  <a:p>
            <a:pPr marL="11976" marR="0" lvl="0" indent="0" algn="ctr" defTabSz="1008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-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(</a:t>
            </a:r>
            <a:r>
              <a:rPr kumimoji="0" lang="ru-RU" sz="895" b="0" i="0" u="none" strike="noStrike" kern="1200" cap="none" spc="-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60 мес.</a:t>
            </a:r>
            <a:r>
              <a:rPr kumimoji="0" sz="895" b="0" i="0" u="none" strike="noStrike" kern="1200" cap="none" spc="-4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)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9371848" y="913406"/>
            <a:ext cx="728141" cy="455089"/>
          </a:xfrm>
          <a:custGeom>
            <a:avLst/>
            <a:gdLst/>
            <a:ahLst/>
            <a:cxnLst/>
            <a:rect l="l" t="t" r="r" b="b"/>
            <a:pathLst>
              <a:path w="772159" h="482600">
                <a:moveTo>
                  <a:pt x="771715" y="0"/>
                </a:moveTo>
                <a:lnTo>
                  <a:pt x="107556" y="0"/>
                </a:lnTo>
                <a:lnTo>
                  <a:pt x="0" y="107569"/>
                </a:lnTo>
                <a:lnTo>
                  <a:pt x="0" y="482511"/>
                </a:lnTo>
                <a:lnTo>
                  <a:pt x="664159" y="482511"/>
                </a:lnTo>
                <a:lnTo>
                  <a:pt x="771715" y="374954"/>
                </a:lnTo>
                <a:lnTo>
                  <a:pt x="771715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marL="0" marR="0" lvl="0" indent="0" algn="l" defTabSz="1008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9515287" y="933124"/>
            <a:ext cx="441316" cy="374794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marL="0" marR="0" lvl="0" indent="0" algn="ctr" defTabSz="1008400" rtl="0" eaLnBrk="1" fontAlgn="auto" latinLnBrk="0" hangingPunct="1">
              <a:lnSpc>
                <a:spcPts val="1848"/>
              </a:lnSpc>
              <a:spcBef>
                <a:spcPts val="12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3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28</a:t>
            </a:r>
            <a:endParaRPr kumimoji="0" sz="1603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  <a:p>
            <a:pPr marL="0" marR="0" lvl="0" indent="0" algn="ctr" defTabSz="1008400" rtl="0" eaLnBrk="1" fontAlgn="auto" latinLnBrk="0" hangingPunct="1">
              <a:lnSpc>
                <a:spcPts val="9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млн.</a:t>
            </a:r>
            <a:r>
              <a:rPr kumimoji="0" sz="895" b="0" i="0" u="none" strike="noStrike" kern="1200" cap="none" spc="-37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₽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935022" y="1431066"/>
            <a:ext cx="858680" cy="266800"/>
          </a:xfrm>
          <a:prstGeom prst="rect">
            <a:avLst/>
          </a:prstGeom>
        </p:spPr>
        <p:txBody>
          <a:bodyPr vert="horz" wrap="square" lIns="0" tIns="34731" rIns="0" bIns="0" rtlCol="0">
            <a:spAutoFit/>
          </a:bodyPr>
          <a:lstStyle/>
          <a:p>
            <a:pPr marL="0" marR="4791" lvl="0" indent="12255" algn="ctr" defTabSz="1008400" rtl="0" eaLnBrk="1" fontAlgn="auto" latinLnBrk="0" hangingPunct="1">
              <a:lnSpc>
                <a:spcPts val="895"/>
              </a:lnSpc>
              <a:spcBef>
                <a:spcPts val="27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ОБОР</a:t>
            </a:r>
            <a:r>
              <a:rPr kumimoji="0" sz="895" b="0" i="0" u="none" strike="noStrike" kern="1200" cap="none" spc="-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О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ТНЫЙ</a:t>
            </a:r>
            <a:r>
              <a:rPr kumimoji="0" lang="ru-RU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895" b="0" i="0" u="none" strike="noStrike" kern="1200" cap="none" spc="-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КАПИТАЛ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6000379" y="913406"/>
            <a:ext cx="728141" cy="455089"/>
          </a:xfrm>
          <a:custGeom>
            <a:avLst/>
            <a:gdLst/>
            <a:ahLst/>
            <a:cxnLst/>
            <a:rect l="l" t="t" r="r" b="b"/>
            <a:pathLst>
              <a:path w="772159" h="482600">
                <a:moveTo>
                  <a:pt x="771715" y="0"/>
                </a:moveTo>
                <a:lnTo>
                  <a:pt x="107556" y="0"/>
                </a:lnTo>
                <a:lnTo>
                  <a:pt x="0" y="107569"/>
                </a:lnTo>
                <a:lnTo>
                  <a:pt x="0" y="482511"/>
                </a:lnTo>
                <a:lnTo>
                  <a:pt x="664146" y="482511"/>
                </a:lnTo>
                <a:lnTo>
                  <a:pt x="771715" y="374954"/>
                </a:lnTo>
                <a:lnTo>
                  <a:pt x="771715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marL="0" marR="0" lvl="0" indent="0" algn="l" defTabSz="1008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143818" y="933124"/>
            <a:ext cx="441316" cy="374794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marL="0" marR="0" lvl="0" indent="0" algn="ctr" defTabSz="1008400" rtl="0" eaLnBrk="1" fontAlgn="auto" latinLnBrk="0" hangingPunct="1">
              <a:lnSpc>
                <a:spcPts val="1848"/>
              </a:lnSpc>
              <a:spcBef>
                <a:spcPts val="12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3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3,9</a:t>
            </a:r>
            <a:endParaRPr kumimoji="0" sz="1603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  <a:p>
            <a:pPr marL="0" marR="0" lvl="0" indent="0" algn="ctr" defTabSz="1008400" rtl="0" eaLnBrk="1" fontAlgn="auto" latinLnBrk="0" hangingPunct="1">
              <a:lnSpc>
                <a:spcPts val="9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95" b="0" i="0" u="none" strike="noStrike" kern="1200" cap="none" spc="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895" b="0" i="0" u="none" strike="noStrike" kern="1200" cap="none" spc="10" normalizeH="0" baseline="0" noProof="0" dirty="0" err="1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млн</a:t>
            </a:r>
            <a:r>
              <a:rPr kumimoji="0" sz="895" b="0" i="0" u="none" strike="noStrike" kern="1200" cap="none" spc="1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.</a:t>
            </a:r>
            <a:r>
              <a:rPr kumimoji="0" sz="895" b="0" i="0" u="none" strike="noStrike" kern="1200" cap="none" spc="-37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₽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8271856" y="913406"/>
            <a:ext cx="728141" cy="455089"/>
          </a:xfrm>
          <a:custGeom>
            <a:avLst/>
            <a:gdLst/>
            <a:ahLst/>
            <a:cxnLst/>
            <a:rect l="l" t="t" r="r" b="b"/>
            <a:pathLst>
              <a:path w="772159" h="482600">
                <a:moveTo>
                  <a:pt x="771715" y="0"/>
                </a:moveTo>
                <a:lnTo>
                  <a:pt x="107556" y="0"/>
                </a:lnTo>
                <a:lnTo>
                  <a:pt x="0" y="107569"/>
                </a:lnTo>
                <a:lnTo>
                  <a:pt x="0" y="482511"/>
                </a:lnTo>
                <a:lnTo>
                  <a:pt x="664146" y="482511"/>
                </a:lnTo>
                <a:lnTo>
                  <a:pt x="771715" y="374954"/>
                </a:lnTo>
                <a:lnTo>
                  <a:pt x="771715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marL="0" marR="0" lvl="0" indent="0" algn="l" defTabSz="1008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710079" y="2203524"/>
            <a:ext cx="5363939" cy="1098031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73655" marR="115570" lvl="0" indent="-161678" algn="l" defTabSz="1008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-19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Строительство в рекреационной зоне бальнеологического медицинского центра на базе термального источника (с получением медицинской лицензии и оказанием лечебно-профилактических услуг)</a:t>
            </a:r>
          </a:p>
          <a:p>
            <a:pPr marL="173655" marR="11557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Проект предполагает создание нового предприятия, в формате дневного стационара: вода минерального источника, грязи и глины Тюменской области, кедровые бочки, соляная пещера и т. п.</a:t>
            </a:r>
          </a:p>
          <a:p>
            <a:pPr marL="173655" marR="115570" lvl="0" indent="-16167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Объект будет представлять из себя лечебно-профилактическое учреждение, специализирующееся на проведении бальнеотерапии (водных процедур: душей, ванн, промываний, орошений, ингаляций и др.) с использованием природных минеральных вод</a:t>
            </a:r>
            <a:endParaRPr kumimoji="0" lang="ru-RU" sz="850" b="0" i="0" u="none" strike="noStrike" kern="1200" cap="none" spc="-19" normalizeH="0" baseline="0" noProof="0" dirty="0">
              <a:ln>
                <a:noFill/>
              </a:ln>
              <a:solidFill>
                <a:srgbClr val="2B2F32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DIN Pro Black"/>
            </a:endParaRPr>
          </a:p>
          <a:p>
            <a:pPr marL="173655" marR="115570" lvl="0" indent="-161678" algn="l" defTabSz="1008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-1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Общее кол-во мест – 122 чел.; территория застройки – 0,85 Га., включая медицинский корпус, АБК и КДЦ.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491143" y="3832186"/>
            <a:ext cx="3856119" cy="838640"/>
          </a:xfrm>
          <a:prstGeom prst="rect">
            <a:avLst/>
          </a:prstGeom>
        </p:spPr>
        <p:txBody>
          <a:bodyPr vert="horz" wrap="square" lIns="0" tIns="23952" rIns="0" bIns="0" rtlCol="0">
            <a:spAutoFit/>
          </a:bodyPr>
          <a:lstStyle/>
          <a:p>
            <a:pPr marL="176050" marR="4791" lvl="0" indent="-161678" algn="l" defTabSz="1008400" rtl="0" eaLnBrk="1" fontAlgn="auto" latinLnBrk="0" hangingPunct="1">
              <a:lnSpc>
                <a:spcPct val="100000"/>
              </a:lnSpc>
              <a:spcBef>
                <a:spcPts val="47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Предоставление земельного участка площадью не менее 3,4 Га (рекреация) с наличием дороги, подведенной электроэнергии и газа;</a:t>
            </a:r>
          </a:p>
          <a:p>
            <a:pPr marL="176050" marR="4791" lvl="0" indent="-161678" algn="l" defTabSz="1008400" rtl="0" eaLnBrk="1" fontAlgn="auto" latinLnBrk="0" hangingPunct="1">
              <a:lnSpc>
                <a:spcPct val="100000"/>
              </a:lnSpc>
              <a:spcBef>
                <a:spcPts val="47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Энергопотребление объекта – 190 кВт</a:t>
            </a:r>
            <a:r>
              <a:rPr kumimoji="0" lang="en-US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 / </a:t>
            </a: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ч;</a:t>
            </a:r>
          </a:p>
          <a:p>
            <a:pPr marL="176050" marR="4791" lvl="0" indent="-161678" algn="l" defTabSz="1008400" rtl="0" eaLnBrk="1" fontAlgn="auto" latinLnBrk="0" hangingPunct="1">
              <a:lnSpc>
                <a:spcPct val="100000"/>
              </a:lnSpc>
              <a:spcBef>
                <a:spcPts val="47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Водопотребление – скважина;</a:t>
            </a:r>
          </a:p>
          <a:p>
            <a:pPr marL="176050" marR="4791" lvl="0" indent="-161678" algn="l" defTabSz="1008400" rtl="0" eaLnBrk="1" fontAlgn="auto" latinLnBrk="0" hangingPunct="1">
              <a:lnSpc>
                <a:spcPct val="100000"/>
              </a:lnSpc>
              <a:spcBef>
                <a:spcPts val="47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Кадровое обеспечение: 72 чел. – местные, АУП – приглашение специалисты</a:t>
            </a:r>
          </a:p>
          <a:p>
            <a:pPr marL="176050" marR="4791" lvl="0" indent="-161678" algn="l" defTabSz="1008400" rtl="0" eaLnBrk="1" fontAlgn="auto" latinLnBrk="0" hangingPunct="1">
              <a:lnSpc>
                <a:spcPct val="100000"/>
              </a:lnSpc>
              <a:spcBef>
                <a:spcPts val="47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Технология: использование опыта аналогичных объектов в РФ.</a:t>
            </a:r>
            <a:endParaRPr kumimoji="0" sz="8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DIN Pro Black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700829" y="3785254"/>
            <a:ext cx="5373189" cy="1106554"/>
          </a:xfrm>
          <a:prstGeom prst="rect">
            <a:avLst/>
          </a:prstGeom>
        </p:spPr>
        <p:txBody>
          <a:bodyPr vert="horz" wrap="square" lIns="0" tIns="34132" rIns="0" bIns="0" rtlCol="0">
            <a:spAutoFit/>
          </a:bodyPr>
          <a:lstStyle/>
          <a:p>
            <a:pPr marL="176649" marR="0" lvl="0" indent="-161678" algn="l" defTabSz="457200" rtl="0" eaLnBrk="1" fontAlgn="auto" latinLnBrk="0" hangingPunct="1">
              <a:lnSpc>
                <a:spcPct val="100000"/>
              </a:lnSpc>
              <a:spcBef>
                <a:spcPts val="118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Более 136 тыс. жителей юга Тюменской области ежегодно впервые получают диагнозы по заболеваниям, которые можно будет лечить минеральной водой источника на территории центра; круг потенциальных потребителей только в г. Тобольск – более 8,8 тыс. чел.</a:t>
            </a:r>
            <a:endParaRPr kumimoji="0" lang="ru-RU" sz="8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DIN Pro Black"/>
            </a:endParaRPr>
          </a:p>
          <a:p>
            <a:pPr marL="176649" marR="0" lvl="0" indent="-161678" algn="l" defTabSz="457200" rtl="0" eaLnBrk="1" fontAlgn="auto" latinLnBrk="0" hangingPunct="1">
              <a:lnSpc>
                <a:spcPct val="100000"/>
              </a:lnSpc>
              <a:spcBef>
                <a:spcPts val="118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Основной ориентир – </a:t>
            </a: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экономически активное население со средним уровнем дохода, ведущее здоровый образ жизни или нуждающиеся в оздоровлении</a:t>
            </a:r>
          </a:p>
          <a:p>
            <a:pPr marL="176649" marR="0" lvl="0" indent="-161678" algn="l" defTabSz="457200" rtl="0" eaLnBrk="1" fontAlgn="auto" latinLnBrk="0" hangingPunct="1">
              <a:lnSpc>
                <a:spcPct val="100000"/>
              </a:lnSpc>
              <a:spcBef>
                <a:spcPts val="118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Дополнительным фактором загрузки объекта будет совмещение формата дневного стационара (обслуживание потока пациентов по Тобольской агломерации) с форматом базы отдыха – наличие средств коллективного размещения (актуально для путевок выходного дня, туристов)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4700829" y="5140722"/>
            <a:ext cx="5683248" cy="586708"/>
          </a:xfrm>
          <a:prstGeom prst="rect">
            <a:avLst/>
          </a:prstGeom>
        </p:spPr>
        <p:txBody>
          <a:bodyPr vert="horz" wrap="square" lIns="0" tIns="62874" rIns="0" bIns="0" rtlCol="0">
            <a:spAutoFit/>
          </a:bodyPr>
          <a:lstStyle/>
          <a:p>
            <a:pPr marL="173655" marR="849709" lvl="0" indent="-161678" algn="l" defTabSz="1008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Департамент здравоохранения Тюменской области</a:t>
            </a:r>
          </a:p>
          <a:p>
            <a:pPr marL="173655" marR="849709" lvl="0" indent="-161678" algn="l" defTabSz="1008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Медицинские учреждения Тюменской области</a:t>
            </a:r>
          </a:p>
          <a:p>
            <a:pPr marL="173655" marR="849709" lvl="0" indent="-161678" algn="l" defTabSz="1008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Федеральные и региональные туроператоры и турагентства</a:t>
            </a:r>
          </a:p>
          <a:p>
            <a:pPr marL="173655" marR="849709" lvl="0" indent="-161678" algn="l" defTabSz="1008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DE16"/>
              </a:buClr>
              <a:buSzPct val="15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850" b="0" i="0" u="none" strike="noStrike" kern="1200" cap="none" spc="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Крупные работодатели Тобольской агломерации</a:t>
            </a:r>
          </a:p>
        </p:txBody>
      </p:sp>
      <p:sp>
        <p:nvSpPr>
          <p:cNvPr id="2" name="object 2"/>
          <p:cNvSpPr/>
          <p:nvPr/>
        </p:nvSpPr>
        <p:spPr>
          <a:xfrm>
            <a:off x="309527" y="5926114"/>
            <a:ext cx="10083800" cy="297005"/>
          </a:xfrm>
          <a:custGeom>
            <a:avLst/>
            <a:gdLst/>
            <a:ahLst/>
            <a:cxnLst/>
            <a:rect l="l" t="t" r="r" b="b"/>
            <a:pathLst>
              <a:path w="10685145" h="314960">
                <a:moveTo>
                  <a:pt x="10684967" y="0"/>
                </a:moveTo>
                <a:lnTo>
                  <a:pt x="0" y="0"/>
                </a:lnTo>
                <a:lnTo>
                  <a:pt x="0" y="314337"/>
                </a:lnTo>
                <a:lnTo>
                  <a:pt x="10684967" y="314337"/>
                </a:lnTo>
                <a:lnTo>
                  <a:pt x="10684967" y="0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1008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984371" y="5952807"/>
            <a:ext cx="2788015" cy="215225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1976" marR="0" lvl="0" indent="0" algn="l" defTabSz="1008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2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Государственная </a:t>
            </a:r>
            <a:r>
              <a:rPr kumimoji="0" sz="1320" b="1" i="0" u="none" strike="noStrike" kern="1200" cap="none" spc="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поддержка</a:t>
            </a:r>
            <a:endParaRPr kumimoji="0" sz="132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8614" y="6286467"/>
            <a:ext cx="4531234" cy="826547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61678" marR="0" lvl="0" indent="-161678" algn="l" defTabSz="1008400" rtl="0" eaLnBrk="1" fontAlgn="auto" latinLnBrk="0" hangingPunct="1">
              <a:lnSpc>
                <a:spcPct val="100000"/>
              </a:lnSpc>
              <a:spcBef>
                <a:spcPts val="4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Предоставление земельного участка с подведенными коммуникациями </a:t>
            </a:r>
            <a:r>
              <a:rPr kumimoji="0" lang="en-US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/ </a:t>
            </a: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подведение коммуникаций на основе ГЧП </a:t>
            </a:r>
            <a:r>
              <a:rPr kumimoji="0" lang="en-US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/ </a:t>
            </a: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МЧП</a:t>
            </a:r>
          </a:p>
          <a:p>
            <a:pPr marL="161678" marR="0" lvl="0" indent="-161678" algn="l" defTabSz="1008400" rtl="0" eaLnBrk="1" fontAlgn="auto" latinLnBrk="0" hangingPunct="1">
              <a:lnSpc>
                <a:spcPct val="100000"/>
              </a:lnSpc>
              <a:spcBef>
                <a:spcPts val="4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Субсидирование расходов на приобретение оборудования, строительство</a:t>
            </a:r>
          </a:p>
          <a:p>
            <a:pPr marL="161678" marR="0" lvl="0" indent="-161678" algn="l" defTabSz="1008400" rtl="0" eaLnBrk="1" fontAlgn="auto" latinLnBrk="0" hangingPunct="1">
              <a:lnSpc>
                <a:spcPct val="100000"/>
              </a:lnSpc>
              <a:spcBef>
                <a:spcPts val="4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Поддержка в части предоставления целевых займов / предоставления гарантий</a:t>
            </a:r>
          </a:p>
          <a:p>
            <a:pPr marL="161678" marR="0" lvl="0" indent="-161678" algn="l" defTabSz="1008400" rtl="0" eaLnBrk="1" fontAlgn="auto" latinLnBrk="0" hangingPunct="1">
              <a:lnSpc>
                <a:spcPct val="100000"/>
              </a:lnSpc>
              <a:spcBef>
                <a:spcPts val="4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DIN Pro Black"/>
              </a:rPr>
              <a:t>Консультационная поддержка в части подготовки и согласования концепции центра (медицинский профиль)</a:t>
            </a:r>
            <a:endParaRPr kumimoji="0" sz="8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DIN Pro Black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5615744" y="6286468"/>
            <a:ext cx="4284066" cy="975113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73655" marR="0" lvl="0" indent="-161678" algn="l" defTabSz="1008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+mn-cs"/>
              </a:rPr>
              <a:t>Включение объекта в туристические маршруты (медицинский туризм) для формирования спроса в других регионах и поддержки сбыта на местном уровне</a:t>
            </a:r>
          </a:p>
          <a:p>
            <a:pPr marL="173655" marR="0" lvl="0" indent="-161678" algn="l" defTabSz="4572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rgbClr val="FFDE16"/>
              </a:buClr>
              <a:buSzPct val="2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Открытие центра согласуется с общегосударственной и областной политикой социально-экономического развития и имеет право на поддержку со стороны региональных властей, как в плане частичного финансирования, так и в плане обеспечения объемов реализации услуг центра, посредством государственного и муниципального заказа</a:t>
            </a:r>
            <a:endParaRPr kumimoji="0" sz="8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51" name="object 36">
            <a:extLst>
              <a:ext uri="{FF2B5EF4-FFF2-40B4-BE49-F238E27FC236}">
                <a16:creationId xmlns:a16="http://schemas.microsoft.com/office/drawing/2014/main" id="{6542E43A-3CBC-46BC-A5CE-697B7BE0F6F3}"/>
              </a:ext>
            </a:extLst>
          </p:cNvPr>
          <p:cNvSpPr txBox="1"/>
          <p:nvPr/>
        </p:nvSpPr>
        <p:spPr>
          <a:xfrm>
            <a:off x="4857268" y="3501914"/>
            <a:ext cx="3742502" cy="237598"/>
          </a:xfrm>
          <a:prstGeom prst="rect">
            <a:avLst/>
          </a:prstGeom>
        </p:spPr>
        <p:txBody>
          <a:bodyPr vert="horz" wrap="square" lIns="0" tIns="34132" rIns="0" bIns="0" rtlCol="0">
            <a:spAutoFit/>
          </a:bodyPr>
          <a:lstStyle/>
          <a:p>
            <a:pPr marL="11976" marR="0" lvl="0" indent="0" algn="l" defTabSz="1008400" rtl="0" eaLnBrk="1" fontAlgn="auto" latinLnBrk="0" hangingPunct="1">
              <a:lnSpc>
                <a:spcPct val="100000"/>
              </a:lnSpc>
              <a:spcBef>
                <a:spcPts val="26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20" b="1" i="0" u="none" strike="noStrike" kern="1200" cap="none" spc="1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Обеспеченность спросом</a:t>
            </a:r>
            <a:endParaRPr kumimoji="0" sz="849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DIN Pro Black"/>
            </a:endParaRPr>
          </a:p>
        </p:txBody>
      </p:sp>
      <p:sp>
        <p:nvSpPr>
          <p:cNvPr id="52" name="object 34">
            <a:extLst>
              <a:ext uri="{FF2B5EF4-FFF2-40B4-BE49-F238E27FC236}">
                <a16:creationId xmlns:a16="http://schemas.microsoft.com/office/drawing/2014/main" id="{94081892-E1FF-4AC9-BA73-EFD061E360E2}"/>
              </a:ext>
            </a:extLst>
          </p:cNvPr>
          <p:cNvSpPr txBox="1"/>
          <p:nvPr/>
        </p:nvSpPr>
        <p:spPr>
          <a:xfrm>
            <a:off x="645295" y="3549903"/>
            <a:ext cx="3785617" cy="227318"/>
          </a:xfrm>
          <a:prstGeom prst="rect">
            <a:avLst/>
          </a:prstGeom>
        </p:spPr>
        <p:txBody>
          <a:bodyPr vert="horz" wrap="square" lIns="0" tIns="23952" rIns="0" bIns="0" rtlCol="0">
            <a:spAutoFit/>
          </a:bodyPr>
          <a:lstStyle/>
          <a:p>
            <a:pPr marL="11976" marR="0" lvl="0" indent="0" algn="l" defTabSz="1008400" rtl="0" eaLnBrk="1" fontAlgn="auto" latinLnBrk="0" hangingPunct="1">
              <a:lnSpc>
                <a:spcPct val="100000"/>
              </a:lnSpc>
              <a:spcBef>
                <a:spcPts val="18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20" b="1" i="0" u="none" strike="noStrike" kern="1200" cap="none" spc="1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Обеспеченность ресурсами</a:t>
            </a:r>
            <a:endParaRPr kumimoji="0" sz="132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54" name="object 37">
            <a:extLst>
              <a:ext uri="{FF2B5EF4-FFF2-40B4-BE49-F238E27FC236}">
                <a16:creationId xmlns:a16="http://schemas.microsoft.com/office/drawing/2014/main" id="{510CBC30-5FDD-44C3-9828-1E4A9EB069DA}"/>
              </a:ext>
            </a:extLst>
          </p:cNvPr>
          <p:cNvSpPr txBox="1"/>
          <p:nvPr/>
        </p:nvSpPr>
        <p:spPr>
          <a:xfrm>
            <a:off x="4848013" y="4854022"/>
            <a:ext cx="4102981" cy="267225"/>
          </a:xfrm>
          <a:prstGeom prst="rect">
            <a:avLst/>
          </a:prstGeom>
        </p:spPr>
        <p:txBody>
          <a:bodyPr vert="horz" wrap="square" lIns="0" tIns="63473" rIns="0" bIns="0" rtlCol="0">
            <a:spAutoFit/>
          </a:bodyPr>
          <a:lstStyle/>
          <a:p>
            <a:pPr marL="11976" marR="0" lvl="0" indent="0" algn="l" defTabSz="1008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20" b="1" i="0" u="none" strike="noStrike" kern="1200" cap="none" spc="1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Потенциальные партнеры</a:t>
            </a:r>
            <a:endParaRPr kumimoji="0" sz="132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55" name="object 3">
            <a:extLst>
              <a:ext uri="{FF2B5EF4-FFF2-40B4-BE49-F238E27FC236}">
                <a16:creationId xmlns:a16="http://schemas.microsoft.com/office/drawing/2014/main" id="{52B1B029-71EF-4DF0-A01A-A436510B9A7C}"/>
              </a:ext>
            </a:extLst>
          </p:cNvPr>
          <p:cNvSpPr txBox="1"/>
          <p:nvPr/>
        </p:nvSpPr>
        <p:spPr>
          <a:xfrm>
            <a:off x="4848013" y="1822621"/>
            <a:ext cx="1295805" cy="215225"/>
          </a:xfrm>
          <a:prstGeom prst="rect">
            <a:avLst/>
          </a:prstGeom>
        </p:spPr>
        <p:txBody>
          <a:bodyPr vert="horz" wrap="square" lIns="0" tIns="11976" rIns="0" bIns="0" rtlCol="0">
            <a:spAutoFit/>
          </a:bodyPr>
          <a:lstStyle/>
          <a:p>
            <a:pPr marL="11976" marR="0" lvl="0" indent="0" algn="l" defTabSz="1008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20" b="1" i="0" u="none" strike="noStrike" kern="1200" cap="none" spc="14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Суть</a:t>
            </a:r>
            <a:r>
              <a:rPr kumimoji="0" sz="1320" b="1" i="0" u="none" strike="noStrike" kern="1200" cap="none" spc="-23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1320" b="1" i="0" u="none" strike="noStrike" kern="1200" cap="none" spc="19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проекта</a:t>
            </a:r>
            <a:endParaRPr kumimoji="0" sz="132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56" name="object 23">
            <a:extLst>
              <a:ext uri="{FF2B5EF4-FFF2-40B4-BE49-F238E27FC236}">
                <a16:creationId xmlns:a16="http://schemas.microsoft.com/office/drawing/2014/main" id="{0384A0FB-551D-4F8B-A192-7A066156836A}"/>
              </a:ext>
            </a:extLst>
          </p:cNvPr>
          <p:cNvSpPr txBox="1"/>
          <p:nvPr/>
        </p:nvSpPr>
        <p:spPr>
          <a:xfrm>
            <a:off x="8339256" y="992103"/>
            <a:ext cx="612573" cy="262392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marL="64672" marR="0" lvl="0" indent="0" algn="ctr" defTabSz="1008400" rtl="0" eaLnBrk="1" fontAlgn="auto" latinLnBrk="0" hangingPunct="1">
              <a:lnSpc>
                <a:spcPct val="100000"/>
              </a:lnSpc>
              <a:spcBef>
                <a:spcPts val="12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3" b="0" i="0" u="none" strike="noStrike" kern="1200" cap="none" spc="37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12,6</a:t>
            </a:r>
            <a:r>
              <a:rPr kumimoji="0" sz="1603" b="0" i="0" u="none" strike="noStrike" kern="1200" cap="none" spc="37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%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sp>
        <p:nvSpPr>
          <p:cNvPr id="57" name="object 23">
            <a:extLst>
              <a:ext uri="{FF2B5EF4-FFF2-40B4-BE49-F238E27FC236}">
                <a16:creationId xmlns:a16="http://schemas.microsoft.com/office/drawing/2014/main" id="{BBF9D4E3-3342-45C1-B118-B45AD07C706A}"/>
              </a:ext>
            </a:extLst>
          </p:cNvPr>
          <p:cNvSpPr txBox="1"/>
          <p:nvPr/>
        </p:nvSpPr>
        <p:spPr>
          <a:xfrm>
            <a:off x="8339256" y="1443757"/>
            <a:ext cx="612573" cy="153451"/>
          </a:xfrm>
          <a:prstGeom prst="rect">
            <a:avLst/>
          </a:prstGeom>
        </p:spPr>
        <p:txBody>
          <a:bodyPr vert="horz" wrap="square" lIns="0" tIns="15569" rIns="0" bIns="0" rtlCol="0">
            <a:spAutoFit/>
          </a:bodyPr>
          <a:lstStyle/>
          <a:p>
            <a:pPr marL="11976" marR="0" lvl="0" indent="0" algn="ctr" defTabSz="1008400" rtl="0" eaLnBrk="1" fontAlgn="auto" latinLnBrk="0" hangingPunct="1">
              <a:lnSpc>
                <a:spcPct val="100000"/>
              </a:lnSpc>
              <a:spcBef>
                <a:spcPts val="150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IRR</a:t>
            </a:r>
            <a:r>
              <a:rPr kumimoji="0" sz="895" b="0" i="0" u="none" strike="noStrike" kern="1200" cap="none" spc="-66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 </a:t>
            </a:r>
            <a:r>
              <a:rPr kumimoji="0" sz="895" b="0" i="0" u="none" strike="noStrike" kern="120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Calibri" panose="020F0502020204030204"/>
                <a:ea typeface="Microsoft JhengHei UI" panose="020B0604030504040204" pitchFamily="34" charset="-120"/>
                <a:cs typeface="Montserrat ExtraBold"/>
              </a:rPr>
              <a:t>(BHP)</a:t>
            </a:r>
            <a:endParaRPr kumimoji="0" sz="895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Montserrat ExtraBold"/>
            </a:endParaRPr>
          </a:p>
        </p:txBody>
      </p:sp>
      <p:pic>
        <p:nvPicPr>
          <p:cNvPr id="27" name="Picture 2" descr="https://vsebroni.ru/img/catalog/2/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913406"/>
            <a:ext cx="4049400" cy="2553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Номер слайда 5">
            <a:extLst>
              <a:ext uri="{FF2B5EF4-FFF2-40B4-BE49-F238E27FC236}">
                <a16:creationId xmlns:a16="http://schemas.microsoft.com/office/drawing/2014/main" id="{FD8977F8-2134-4406-916C-EA49C010C253}"/>
              </a:ext>
            </a:extLst>
          </p:cNvPr>
          <p:cNvSpPr txBox="1">
            <a:spLocks/>
          </p:cNvSpPr>
          <p:nvPr/>
        </p:nvSpPr>
        <p:spPr>
          <a:xfrm>
            <a:off x="10099989" y="7161321"/>
            <a:ext cx="411127" cy="18596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rgbClr val="2B2F32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22</a:t>
            </a:fld>
            <a:endParaRPr lang="ru-RU" sz="1000" b="1" dirty="0">
              <a:solidFill>
                <a:srgbClr val="2B2F32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7958010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83325" y="1171801"/>
            <a:ext cx="6776720" cy="4103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3065"/>
              </a:lnSpc>
              <a:spcBef>
                <a:spcPts val="100"/>
              </a:spcBef>
            </a:pPr>
            <a:r>
              <a:rPr lang="ru-RU" sz="2600" spc="10" dirty="0">
                <a:solidFill>
                  <a:srgbClr val="FFDE16"/>
                </a:solidFill>
                <a:latin typeface="+mj-lt"/>
                <a:cs typeface="Montserrat"/>
              </a:rPr>
              <a:t>СЕТЕВЫЕ (МЕЖМУНИЦИПАЛЬНЫЕ) ПРОЕКТЫ</a:t>
            </a:r>
            <a:endParaRPr sz="2600" dirty="0">
              <a:latin typeface="+mj-lt"/>
              <a:cs typeface="Montserra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9702" y="904229"/>
            <a:ext cx="464184" cy="945515"/>
          </a:xfrm>
          <a:custGeom>
            <a:avLst/>
            <a:gdLst/>
            <a:ahLst/>
            <a:cxnLst/>
            <a:rect l="l" t="t" r="r" b="b"/>
            <a:pathLst>
              <a:path w="464184" h="945514">
                <a:moveTo>
                  <a:pt x="0" y="0"/>
                </a:moveTo>
                <a:lnTo>
                  <a:pt x="0" y="945095"/>
                </a:lnTo>
                <a:lnTo>
                  <a:pt x="463600" y="472541"/>
                </a:lnTo>
                <a:lnTo>
                  <a:pt x="0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873459" y="5647679"/>
            <a:ext cx="945515" cy="464184"/>
          </a:xfrm>
          <a:custGeom>
            <a:avLst/>
            <a:gdLst/>
            <a:ahLst/>
            <a:cxnLst/>
            <a:rect l="l" t="t" r="r" b="b"/>
            <a:pathLst>
              <a:path w="945514" h="464185">
                <a:moveTo>
                  <a:pt x="472541" y="0"/>
                </a:moveTo>
                <a:lnTo>
                  <a:pt x="0" y="463613"/>
                </a:lnTo>
                <a:lnTo>
                  <a:pt x="945083" y="463613"/>
                </a:lnTo>
                <a:lnTo>
                  <a:pt x="472541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-12700" y="2955688"/>
            <a:ext cx="10717530" cy="2403475"/>
            <a:chOff x="-12700" y="2955688"/>
            <a:chExt cx="10717530" cy="2403475"/>
          </a:xfrm>
        </p:grpSpPr>
        <p:sp>
          <p:nvSpPr>
            <p:cNvPr id="7" name="object 7"/>
            <p:cNvSpPr/>
            <p:nvPr/>
          </p:nvSpPr>
          <p:spPr>
            <a:xfrm>
              <a:off x="1944913" y="4158678"/>
              <a:ext cx="2228850" cy="0"/>
            </a:xfrm>
            <a:custGeom>
              <a:avLst/>
              <a:gdLst/>
              <a:ahLst/>
              <a:cxnLst/>
              <a:rect l="l" t="t" r="r" b="b"/>
              <a:pathLst>
                <a:path w="2228850">
                  <a:moveTo>
                    <a:pt x="0" y="0"/>
                  </a:moveTo>
                  <a:lnTo>
                    <a:pt x="2228342" y="0"/>
                  </a:lnTo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6546939" y="4158678"/>
              <a:ext cx="2228850" cy="0"/>
            </a:xfrm>
            <a:custGeom>
              <a:avLst/>
              <a:gdLst/>
              <a:ahLst/>
              <a:cxnLst/>
              <a:rect l="l" t="t" r="r" b="b"/>
              <a:pathLst>
                <a:path w="2228850">
                  <a:moveTo>
                    <a:pt x="2228342" y="0"/>
                  </a:moveTo>
                  <a:lnTo>
                    <a:pt x="0" y="0"/>
                  </a:lnTo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4158538" y="2968388"/>
              <a:ext cx="2375535" cy="2375535"/>
            </a:xfrm>
            <a:custGeom>
              <a:avLst/>
              <a:gdLst/>
              <a:ahLst/>
              <a:cxnLst/>
              <a:rect l="l" t="t" r="r" b="b"/>
              <a:pathLst>
                <a:path w="2375534" h="2375535">
                  <a:moveTo>
                    <a:pt x="1187462" y="0"/>
                  </a:moveTo>
                  <a:lnTo>
                    <a:pt x="1139703" y="942"/>
                  </a:lnTo>
                  <a:lnTo>
                    <a:pt x="1092423" y="3747"/>
                  </a:lnTo>
                  <a:lnTo>
                    <a:pt x="1045657" y="8379"/>
                  </a:lnTo>
                  <a:lnTo>
                    <a:pt x="999440" y="14802"/>
                  </a:lnTo>
                  <a:lnTo>
                    <a:pt x="953809" y="22981"/>
                  </a:lnTo>
                  <a:lnTo>
                    <a:pt x="908798" y="32879"/>
                  </a:lnTo>
                  <a:lnTo>
                    <a:pt x="864443" y="44463"/>
                  </a:lnTo>
                  <a:lnTo>
                    <a:pt x="820780" y="57696"/>
                  </a:lnTo>
                  <a:lnTo>
                    <a:pt x="777843" y="72543"/>
                  </a:lnTo>
                  <a:lnTo>
                    <a:pt x="735669" y="88968"/>
                  </a:lnTo>
                  <a:lnTo>
                    <a:pt x="694293" y="106936"/>
                  </a:lnTo>
                  <a:lnTo>
                    <a:pt x="653751" y="126411"/>
                  </a:lnTo>
                  <a:lnTo>
                    <a:pt x="614077" y="147358"/>
                  </a:lnTo>
                  <a:lnTo>
                    <a:pt x="575308" y="169742"/>
                  </a:lnTo>
                  <a:lnTo>
                    <a:pt x="537478" y="193527"/>
                  </a:lnTo>
                  <a:lnTo>
                    <a:pt x="500624" y="218677"/>
                  </a:lnTo>
                  <a:lnTo>
                    <a:pt x="464780" y="245157"/>
                  </a:lnTo>
                  <a:lnTo>
                    <a:pt x="429983" y="272932"/>
                  </a:lnTo>
                  <a:lnTo>
                    <a:pt x="396268" y="301966"/>
                  </a:lnTo>
                  <a:lnTo>
                    <a:pt x="363669" y="332224"/>
                  </a:lnTo>
                  <a:lnTo>
                    <a:pt x="332224" y="363669"/>
                  </a:lnTo>
                  <a:lnTo>
                    <a:pt x="301966" y="396268"/>
                  </a:lnTo>
                  <a:lnTo>
                    <a:pt x="272932" y="429983"/>
                  </a:lnTo>
                  <a:lnTo>
                    <a:pt x="245157" y="464780"/>
                  </a:lnTo>
                  <a:lnTo>
                    <a:pt x="218677" y="500624"/>
                  </a:lnTo>
                  <a:lnTo>
                    <a:pt x="193527" y="537478"/>
                  </a:lnTo>
                  <a:lnTo>
                    <a:pt x="169742" y="575308"/>
                  </a:lnTo>
                  <a:lnTo>
                    <a:pt x="147358" y="614077"/>
                  </a:lnTo>
                  <a:lnTo>
                    <a:pt x="126411" y="653751"/>
                  </a:lnTo>
                  <a:lnTo>
                    <a:pt x="106936" y="694293"/>
                  </a:lnTo>
                  <a:lnTo>
                    <a:pt x="88968" y="735669"/>
                  </a:lnTo>
                  <a:lnTo>
                    <a:pt x="72543" y="777843"/>
                  </a:lnTo>
                  <a:lnTo>
                    <a:pt x="57696" y="820780"/>
                  </a:lnTo>
                  <a:lnTo>
                    <a:pt x="44463" y="864443"/>
                  </a:lnTo>
                  <a:lnTo>
                    <a:pt x="32879" y="908798"/>
                  </a:lnTo>
                  <a:lnTo>
                    <a:pt x="22981" y="953809"/>
                  </a:lnTo>
                  <a:lnTo>
                    <a:pt x="14802" y="999440"/>
                  </a:lnTo>
                  <a:lnTo>
                    <a:pt x="8379" y="1045657"/>
                  </a:lnTo>
                  <a:lnTo>
                    <a:pt x="3747" y="1092423"/>
                  </a:lnTo>
                  <a:lnTo>
                    <a:pt x="942" y="1139703"/>
                  </a:lnTo>
                  <a:lnTo>
                    <a:pt x="0" y="1187462"/>
                  </a:lnTo>
                  <a:lnTo>
                    <a:pt x="942" y="1235222"/>
                  </a:lnTo>
                  <a:lnTo>
                    <a:pt x="3747" y="1282503"/>
                  </a:lnTo>
                  <a:lnTo>
                    <a:pt x="8379" y="1329270"/>
                  </a:lnTo>
                  <a:lnTo>
                    <a:pt x="14802" y="1375487"/>
                  </a:lnTo>
                  <a:lnTo>
                    <a:pt x="22981" y="1421119"/>
                  </a:lnTo>
                  <a:lnTo>
                    <a:pt x="32879" y="1466131"/>
                  </a:lnTo>
                  <a:lnTo>
                    <a:pt x="44463" y="1510486"/>
                  </a:lnTo>
                  <a:lnTo>
                    <a:pt x="57696" y="1554150"/>
                  </a:lnTo>
                  <a:lnTo>
                    <a:pt x="72543" y="1597086"/>
                  </a:lnTo>
                  <a:lnTo>
                    <a:pt x="88968" y="1639260"/>
                  </a:lnTo>
                  <a:lnTo>
                    <a:pt x="106936" y="1680637"/>
                  </a:lnTo>
                  <a:lnTo>
                    <a:pt x="126411" y="1721179"/>
                  </a:lnTo>
                  <a:lnTo>
                    <a:pt x="147358" y="1760853"/>
                  </a:lnTo>
                  <a:lnTo>
                    <a:pt x="169742" y="1799622"/>
                  </a:lnTo>
                  <a:lnTo>
                    <a:pt x="193527" y="1837452"/>
                  </a:lnTo>
                  <a:lnTo>
                    <a:pt x="218677" y="1874306"/>
                  </a:lnTo>
                  <a:lnTo>
                    <a:pt x="245157" y="1910150"/>
                  </a:lnTo>
                  <a:lnTo>
                    <a:pt x="272932" y="1944947"/>
                  </a:lnTo>
                  <a:lnTo>
                    <a:pt x="301966" y="1978662"/>
                  </a:lnTo>
                  <a:lnTo>
                    <a:pt x="332224" y="2011260"/>
                  </a:lnTo>
                  <a:lnTo>
                    <a:pt x="363669" y="2042705"/>
                  </a:lnTo>
                  <a:lnTo>
                    <a:pt x="396268" y="2072963"/>
                  </a:lnTo>
                  <a:lnTo>
                    <a:pt x="429983" y="2101996"/>
                  </a:lnTo>
                  <a:lnTo>
                    <a:pt x="464780" y="2129771"/>
                  </a:lnTo>
                  <a:lnTo>
                    <a:pt x="500624" y="2156251"/>
                  </a:lnTo>
                  <a:lnTo>
                    <a:pt x="537478" y="2181401"/>
                  </a:lnTo>
                  <a:lnTo>
                    <a:pt x="575308" y="2205185"/>
                  </a:lnTo>
                  <a:lnTo>
                    <a:pt x="614077" y="2227569"/>
                  </a:lnTo>
                  <a:lnTo>
                    <a:pt x="653751" y="2248516"/>
                  </a:lnTo>
                  <a:lnTo>
                    <a:pt x="694293" y="2267991"/>
                  </a:lnTo>
                  <a:lnTo>
                    <a:pt x="735669" y="2285958"/>
                  </a:lnTo>
                  <a:lnTo>
                    <a:pt x="777843" y="2302383"/>
                  </a:lnTo>
                  <a:lnTo>
                    <a:pt x="820780" y="2317230"/>
                  </a:lnTo>
                  <a:lnTo>
                    <a:pt x="864443" y="2330462"/>
                  </a:lnTo>
                  <a:lnTo>
                    <a:pt x="908798" y="2342046"/>
                  </a:lnTo>
                  <a:lnTo>
                    <a:pt x="953809" y="2351944"/>
                  </a:lnTo>
                  <a:lnTo>
                    <a:pt x="999440" y="2360123"/>
                  </a:lnTo>
                  <a:lnTo>
                    <a:pt x="1045657" y="2366545"/>
                  </a:lnTo>
                  <a:lnTo>
                    <a:pt x="1092423" y="2371177"/>
                  </a:lnTo>
                  <a:lnTo>
                    <a:pt x="1139703" y="2373982"/>
                  </a:lnTo>
                  <a:lnTo>
                    <a:pt x="1187462" y="2374925"/>
                  </a:lnTo>
                  <a:lnTo>
                    <a:pt x="1235221" y="2373982"/>
                  </a:lnTo>
                  <a:lnTo>
                    <a:pt x="1282501" y="2371177"/>
                  </a:lnTo>
                  <a:lnTo>
                    <a:pt x="1329268" y="2366545"/>
                  </a:lnTo>
                  <a:lnTo>
                    <a:pt x="1375484" y="2360123"/>
                  </a:lnTo>
                  <a:lnTo>
                    <a:pt x="1421116" y="2351944"/>
                  </a:lnTo>
                  <a:lnTo>
                    <a:pt x="1466127" y="2342046"/>
                  </a:lnTo>
                  <a:lnTo>
                    <a:pt x="1510481" y="2330462"/>
                  </a:lnTo>
                  <a:lnTo>
                    <a:pt x="1554145" y="2317230"/>
                  </a:lnTo>
                  <a:lnTo>
                    <a:pt x="1597081" y="2302383"/>
                  </a:lnTo>
                  <a:lnTo>
                    <a:pt x="1639255" y="2285958"/>
                  </a:lnTo>
                  <a:lnTo>
                    <a:pt x="1680631" y="2267991"/>
                  </a:lnTo>
                  <a:lnTo>
                    <a:pt x="1721174" y="2248516"/>
                  </a:lnTo>
                  <a:lnTo>
                    <a:pt x="1760847" y="2227569"/>
                  </a:lnTo>
                  <a:lnTo>
                    <a:pt x="1799617" y="2205185"/>
                  </a:lnTo>
                  <a:lnTo>
                    <a:pt x="1837446" y="2181401"/>
                  </a:lnTo>
                  <a:lnTo>
                    <a:pt x="1874301" y="2156251"/>
                  </a:lnTo>
                  <a:lnTo>
                    <a:pt x="1910144" y="2129771"/>
                  </a:lnTo>
                  <a:lnTo>
                    <a:pt x="1944941" y="2101996"/>
                  </a:lnTo>
                  <a:lnTo>
                    <a:pt x="1978657" y="2072963"/>
                  </a:lnTo>
                  <a:lnTo>
                    <a:pt x="2011255" y="2042705"/>
                  </a:lnTo>
                  <a:lnTo>
                    <a:pt x="2042701" y="2011260"/>
                  </a:lnTo>
                  <a:lnTo>
                    <a:pt x="2072958" y="1978662"/>
                  </a:lnTo>
                  <a:lnTo>
                    <a:pt x="2101992" y="1944947"/>
                  </a:lnTo>
                  <a:lnTo>
                    <a:pt x="2129767" y="1910150"/>
                  </a:lnTo>
                  <a:lnTo>
                    <a:pt x="2156247" y="1874306"/>
                  </a:lnTo>
                  <a:lnTo>
                    <a:pt x="2181398" y="1837452"/>
                  </a:lnTo>
                  <a:lnTo>
                    <a:pt x="2205182" y="1799622"/>
                  </a:lnTo>
                  <a:lnTo>
                    <a:pt x="2227566" y="1760853"/>
                  </a:lnTo>
                  <a:lnTo>
                    <a:pt x="2248513" y="1721179"/>
                  </a:lnTo>
                  <a:lnTo>
                    <a:pt x="2267989" y="1680637"/>
                  </a:lnTo>
                  <a:lnTo>
                    <a:pt x="2285957" y="1639260"/>
                  </a:lnTo>
                  <a:lnTo>
                    <a:pt x="2302382" y="1597086"/>
                  </a:lnTo>
                  <a:lnTo>
                    <a:pt x="2317228" y="1554150"/>
                  </a:lnTo>
                  <a:lnTo>
                    <a:pt x="2330461" y="1510486"/>
                  </a:lnTo>
                  <a:lnTo>
                    <a:pt x="2342045" y="1466131"/>
                  </a:lnTo>
                  <a:lnTo>
                    <a:pt x="2351944" y="1421119"/>
                  </a:lnTo>
                  <a:lnTo>
                    <a:pt x="2360122" y="1375487"/>
                  </a:lnTo>
                  <a:lnTo>
                    <a:pt x="2366545" y="1329270"/>
                  </a:lnTo>
                  <a:lnTo>
                    <a:pt x="2371177" y="1282503"/>
                  </a:lnTo>
                  <a:lnTo>
                    <a:pt x="2373982" y="1235222"/>
                  </a:lnTo>
                  <a:lnTo>
                    <a:pt x="2374925" y="1187462"/>
                  </a:lnTo>
                  <a:lnTo>
                    <a:pt x="2373982" y="1139703"/>
                  </a:lnTo>
                  <a:lnTo>
                    <a:pt x="2371177" y="1092423"/>
                  </a:lnTo>
                  <a:lnTo>
                    <a:pt x="2366545" y="1045657"/>
                  </a:lnTo>
                  <a:lnTo>
                    <a:pt x="2360122" y="999440"/>
                  </a:lnTo>
                  <a:lnTo>
                    <a:pt x="2351944" y="953809"/>
                  </a:lnTo>
                  <a:lnTo>
                    <a:pt x="2342045" y="908798"/>
                  </a:lnTo>
                  <a:lnTo>
                    <a:pt x="2330461" y="864443"/>
                  </a:lnTo>
                  <a:lnTo>
                    <a:pt x="2317228" y="820780"/>
                  </a:lnTo>
                  <a:lnTo>
                    <a:pt x="2302382" y="777843"/>
                  </a:lnTo>
                  <a:lnTo>
                    <a:pt x="2285957" y="735669"/>
                  </a:lnTo>
                  <a:lnTo>
                    <a:pt x="2267989" y="694293"/>
                  </a:lnTo>
                  <a:lnTo>
                    <a:pt x="2248513" y="653751"/>
                  </a:lnTo>
                  <a:lnTo>
                    <a:pt x="2227566" y="614077"/>
                  </a:lnTo>
                  <a:lnTo>
                    <a:pt x="2205182" y="575308"/>
                  </a:lnTo>
                  <a:lnTo>
                    <a:pt x="2181398" y="537478"/>
                  </a:lnTo>
                  <a:lnTo>
                    <a:pt x="2156247" y="500624"/>
                  </a:lnTo>
                  <a:lnTo>
                    <a:pt x="2129767" y="464780"/>
                  </a:lnTo>
                  <a:lnTo>
                    <a:pt x="2101992" y="429983"/>
                  </a:lnTo>
                  <a:lnTo>
                    <a:pt x="2072958" y="396268"/>
                  </a:lnTo>
                  <a:lnTo>
                    <a:pt x="2042701" y="363669"/>
                  </a:lnTo>
                  <a:lnTo>
                    <a:pt x="2011255" y="332224"/>
                  </a:lnTo>
                  <a:lnTo>
                    <a:pt x="1978657" y="301966"/>
                  </a:lnTo>
                  <a:lnTo>
                    <a:pt x="1944941" y="272932"/>
                  </a:lnTo>
                  <a:lnTo>
                    <a:pt x="1910144" y="245157"/>
                  </a:lnTo>
                  <a:lnTo>
                    <a:pt x="1874301" y="218677"/>
                  </a:lnTo>
                  <a:lnTo>
                    <a:pt x="1837446" y="193527"/>
                  </a:lnTo>
                  <a:lnTo>
                    <a:pt x="1799617" y="169742"/>
                  </a:lnTo>
                  <a:lnTo>
                    <a:pt x="1760847" y="147358"/>
                  </a:lnTo>
                  <a:lnTo>
                    <a:pt x="1721174" y="126411"/>
                  </a:lnTo>
                  <a:lnTo>
                    <a:pt x="1680631" y="106936"/>
                  </a:lnTo>
                  <a:lnTo>
                    <a:pt x="1639255" y="88968"/>
                  </a:lnTo>
                  <a:lnTo>
                    <a:pt x="1597081" y="72543"/>
                  </a:lnTo>
                  <a:lnTo>
                    <a:pt x="1554145" y="57696"/>
                  </a:lnTo>
                  <a:lnTo>
                    <a:pt x="1510481" y="44463"/>
                  </a:lnTo>
                  <a:lnTo>
                    <a:pt x="1466127" y="32879"/>
                  </a:lnTo>
                  <a:lnTo>
                    <a:pt x="1421116" y="22981"/>
                  </a:lnTo>
                  <a:lnTo>
                    <a:pt x="1375484" y="14802"/>
                  </a:lnTo>
                  <a:lnTo>
                    <a:pt x="1329268" y="8379"/>
                  </a:lnTo>
                  <a:lnTo>
                    <a:pt x="1282501" y="3747"/>
                  </a:lnTo>
                  <a:lnTo>
                    <a:pt x="1235221" y="942"/>
                  </a:lnTo>
                  <a:lnTo>
                    <a:pt x="118746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4158538" y="2968388"/>
              <a:ext cx="2375535" cy="2375535"/>
            </a:xfrm>
            <a:custGeom>
              <a:avLst/>
              <a:gdLst/>
              <a:ahLst/>
              <a:cxnLst/>
              <a:rect l="l" t="t" r="r" b="b"/>
              <a:pathLst>
                <a:path w="2375534" h="2375535">
                  <a:moveTo>
                    <a:pt x="0" y="1187462"/>
                  </a:moveTo>
                  <a:lnTo>
                    <a:pt x="942" y="1235222"/>
                  </a:lnTo>
                  <a:lnTo>
                    <a:pt x="3747" y="1282503"/>
                  </a:lnTo>
                  <a:lnTo>
                    <a:pt x="8379" y="1329270"/>
                  </a:lnTo>
                  <a:lnTo>
                    <a:pt x="14802" y="1375487"/>
                  </a:lnTo>
                  <a:lnTo>
                    <a:pt x="22981" y="1421119"/>
                  </a:lnTo>
                  <a:lnTo>
                    <a:pt x="32879" y="1466131"/>
                  </a:lnTo>
                  <a:lnTo>
                    <a:pt x="44463" y="1510486"/>
                  </a:lnTo>
                  <a:lnTo>
                    <a:pt x="57696" y="1554150"/>
                  </a:lnTo>
                  <a:lnTo>
                    <a:pt x="72543" y="1597086"/>
                  </a:lnTo>
                  <a:lnTo>
                    <a:pt x="88968" y="1639260"/>
                  </a:lnTo>
                  <a:lnTo>
                    <a:pt x="106936" y="1680637"/>
                  </a:lnTo>
                  <a:lnTo>
                    <a:pt x="126411" y="1721179"/>
                  </a:lnTo>
                  <a:lnTo>
                    <a:pt x="147358" y="1760853"/>
                  </a:lnTo>
                  <a:lnTo>
                    <a:pt x="169742" y="1799622"/>
                  </a:lnTo>
                  <a:lnTo>
                    <a:pt x="193527" y="1837452"/>
                  </a:lnTo>
                  <a:lnTo>
                    <a:pt x="218677" y="1874306"/>
                  </a:lnTo>
                  <a:lnTo>
                    <a:pt x="245157" y="1910150"/>
                  </a:lnTo>
                  <a:lnTo>
                    <a:pt x="272932" y="1944947"/>
                  </a:lnTo>
                  <a:lnTo>
                    <a:pt x="301966" y="1978662"/>
                  </a:lnTo>
                  <a:lnTo>
                    <a:pt x="332224" y="2011260"/>
                  </a:lnTo>
                  <a:lnTo>
                    <a:pt x="363669" y="2042705"/>
                  </a:lnTo>
                  <a:lnTo>
                    <a:pt x="396268" y="2072963"/>
                  </a:lnTo>
                  <a:lnTo>
                    <a:pt x="429983" y="2101996"/>
                  </a:lnTo>
                  <a:lnTo>
                    <a:pt x="464780" y="2129771"/>
                  </a:lnTo>
                  <a:lnTo>
                    <a:pt x="500624" y="2156251"/>
                  </a:lnTo>
                  <a:lnTo>
                    <a:pt x="537478" y="2181401"/>
                  </a:lnTo>
                  <a:lnTo>
                    <a:pt x="575308" y="2205185"/>
                  </a:lnTo>
                  <a:lnTo>
                    <a:pt x="614077" y="2227569"/>
                  </a:lnTo>
                  <a:lnTo>
                    <a:pt x="653751" y="2248516"/>
                  </a:lnTo>
                  <a:lnTo>
                    <a:pt x="694293" y="2267991"/>
                  </a:lnTo>
                  <a:lnTo>
                    <a:pt x="735669" y="2285958"/>
                  </a:lnTo>
                  <a:lnTo>
                    <a:pt x="777843" y="2302383"/>
                  </a:lnTo>
                  <a:lnTo>
                    <a:pt x="820780" y="2317230"/>
                  </a:lnTo>
                  <a:lnTo>
                    <a:pt x="864443" y="2330462"/>
                  </a:lnTo>
                  <a:lnTo>
                    <a:pt x="908798" y="2342046"/>
                  </a:lnTo>
                  <a:lnTo>
                    <a:pt x="953809" y="2351944"/>
                  </a:lnTo>
                  <a:lnTo>
                    <a:pt x="999440" y="2360123"/>
                  </a:lnTo>
                  <a:lnTo>
                    <a:pt x="1045657" y="2366545"/>
                  </a:lnTo>
                  <a:lnTo>
                    <a:pt x="1092423" y="2371177"/>
                  </a:lnTo>
                  <a:lnTo>
                    <a:pt x="1139703" y="2373982"/>
                  </a:lnTo>
                  <a:lnTo>
                    <a:pt x="1187462" y="2374925"/>
                  </a:lnTo>
                  <a:lnTo>
                    <a:pt x="1235221" y="2373982"/>
                  </a:lnTo>
                  <a:lnTo>
                    <a:pt x="1282501" y="2371177"/>
                  </a:lnTo>
                  <a:lnTo>
                    <a:pt x="1329268" y="2366545"/>
                  </a:lnTo>
                  <a:lnTo>
                    <a:pt x="1375484" y="2360123"/>
                  </a:lnTo>
                  <a:lnTo>
                    <a:pt x="1421116" y="2351944"/>
                  </a:lnTo>
                  <a:lnTo>
                    <a:pt x="1466127" y="2342046"/>
                  </a:lnTo>
                  <a:lnTo>
                    <a:pt x="1510481" y="2330462"/>
                  </a:lnTo>
                  <a:lnTo>
                    <a:pt x="1554145" y="2317230"/>
                  </a:lnTo>
                  <a:lnTo>
                    <a:pt x="1597081" y="2302383"/>
                  </a:lnTo>
                  <a:lnTo>
                    <a:pt x="1639255" y="2285958"/>
                  </a:lnTo>
                  <a:lnTo>
                    <a:pt x="1680631" y="2267991"/>
                  </a:lnTo>
                  <a:lnTo>
                    <a:pt x="1721174" y="2248516"/>
                  </a:lnTo>
                  <a:lnTo>
                    <a:pt x="1760847" y="2227569"/>
                  </a:lnTo>
                  <a:lnTo>
                    <a:pt x="1799617" y="2205185"/>
                  </a:lnTo>
                  <a:lnTo>
                    <a:pt x="1837446" y="2181401"/>
                  </a:lnTo>
                  <a:lnTo>
                    <a:pt x="1874301" y="2156251"/>
                  </a:lnTo>
                  <a:lnTo>
                    <a:pt x="1910144" y="2129771"/>
                  </a:lnTo>
                  <a:lnTo>
                    <a:pt x="1944941" y="2101996"/>
                  </a:lnTo>
                  <a:lnTo>
                    <a:pt x="1978657" y="2072963"/>
                  </a:lnTo>
                  <a:lnTo>
                    <a:pt x="2011255" y="2042705"/>
                  </a:lnTo>
                  <a:lnTo>
                    <a:pt x="2042701" y="2011260"/>
                  </a:lnTo>
                  <a:lnTo>
                    <a:pt x="2072958" y="1978662"/>
                  </a:lnTo>
                  <a:lnTo>
                    <a:pt x="2101992" y="1944947"/>
                  </a:lnTo>
                  <a:lnTo>
                    <a:pt x="2129767" y="1910150"/>
                  </a:lnTo>
                  <a:lnTo>
                    <a:pt x="2156247" y="1874306"/>
                  </a:lnTo>
                  <a:lnTo>
                    <a:pt x="2181398" y="1837452"/>
                  </a:lnTo>
                  <a:lnTo>
                    <a:pt x="2205182" y="1799622"/>
                  </a:lnTo>
                  <a:lnTo>
                    <a:pt x="2227566" y="1760853"/>
                  </a:lnTo>
                  <a:lnTo>
                    <a:pt x="2248513" y="1721179"/>
                  </a:lnTo>
                  <a:lnTo>
                    <a:pt x="2267989" y="1680637"/>
                  </a:lnTo>
                  <a:lnTo>
                    <a:pt x="2285957" y="1639260"/>
                  </a:lnTo>
                  <a:lnTo>
                    <a:pt x="2302382" y="1597086"/>
                  </a:lnTo>
                  <a:lnTo>
                    <a:pt x="2317228" y="1554150"/>
                  </a:lnTo>
                  <a:lnTo>
                    <a:pt x="2330461" y="1510486"/>
                  </a:lnTo>
                  <a:lnTo>
                    <a:pt x="2342045" y="1466131"/>
                  </a:lnTo>
                  <a:lnTo>
                    <a:pt x="2351944" y="1421119"/>
                  </a:lnTo>
                  <a:lnTo>
                    <a:pt x="2360122" y="1375487"/>
                  </a:lnTo>
                  <a:lnTo>
                    <a:pt x="2366545" y="1329270"/>
                  </a:lnTo>
                  <a:lnTo>
                    <a:pt x="2371177" y="1282503"/>
                  </a:lnTo>
                  <a:lnTo>
                    <a:pt x="2373982" y="1235222"/>
                  </a:lnTo>
                  <a:lnTo>
                    <a:pt x="2374925" y="1187462"/>
                  </a:lnTo>
                  <a:lnTo>
                    <a:pt x="2373982" y="1139703"/>
                  </a:lnTo>
                  <a:lnTo>
                    <a:pt x="2371177" y="1092423"/>
                  </a:lnTo>
                  <a:lnTo>
                    <a:pt x="2366545" y="1045657"/>
                  </a:lnTo>
                  <a:lnTo>
                    <a:pt x="2360122" y="999440"/>
                  </a:lnTo>
                  <a:lnTo>
                    <a:pt x="2351944" y="953809"/>
                  </a:lnTo>
                  <a:lnTo>
                    <a:pt x="2342045" y="908798"/>
                  </a:lnTo>
                  <a:lnTo>
                    <a:pt x="2330461" y="864443"/>
                  </a:lnTo>
                  <a:lnTo>
                    <a:pt x="2317228" y="820780"/>
                  </a:lnTo>
                  <a:lnTo>
                    <a:pt x="2302382" y="777843"/>
                  </a:lnTo>
                  <a:lnTo>
                    <a:pt x="2285957" y="735669"/>
                  </a:lnTo>
                  <a:lnTo>
                    <a:pt x="2267989" y="694293"/>
                  </a:lnTo>
                  <a:lnTo>
                    <a:pt x="2248513" y="653751"/>
                  </a:lnTo>
                  <a:lnTo>
                    <a:pt x="2227566" y="614077"/>
                  </a:lnTo>
                  <a:lnTo>
                    <a:pt x="2205182" y="575308"/>
                  </a:lnTo>
                  <a:lnTo>
                    <a:pt x="2181398" y="537478"/>
                  </a:lnTo>
                  <a:lnTo>
                    <a:pt x="2156247" y="500624"/>
                  </a:lnTo>
                  <a:lnTo>
                    <a:pt x="2129767" y="464780"/>
                  </a:lnTo>
                  <a:lnTo>
                    <a:pt x="2101992" y="429983"/>
                  </a:lnTo>
                  <a:lnTo>
                    <a:pt x="2072958" y="396268"/>
                  </a:lnTo>
                  <a:lnTo>
                    <a:pt x="2042701" y="363669"/>
                  </a:lnTo>
                  <a:lnTo>
                    <a:pt x="2011255" y="332224"/>
                  </a:lnTo>
                  <a:lnTo>
                    <a:pt x="1978657" y="301966"/>
                  </a:lnTo>
                  <a:lnTo>
                    <a:pt x="1944941" y="272932"/>
                  </a:lnTo>
                  <a:lnTo>
                    <a:pt x="1910144" y="245157"/>
                  </a:lnTo>
                  <a:lnTo>
                    <a:pt x="1874301" y="218677"/>
                  </a:lnTo>
                  <a:lnTo>
                    <a:pt x="1837446" y="193527"/>
                  </a:lnTo>
                  <a:lnTo>
                    <a:pt x="1799617" y="169742"/>
                  </a:lnTo>
                  <a:lnTo>
                    <a:pt x="1760847" y="147358"/>
                  </a:lnTo>
                  <a:lnTo>
                    <a:pt x="1721174" y="126411"/>
                  </a:lnTo>
                  <a:lnTo>
                    <a:pt x="1680631" y="106936"/>
                  </a:lnTo>
                  <a:lnTo>
                    <a:pt x="1639255" y="88968"/>
                  </a:lnTo>
                  <a:lnTo>
                    <a:pt x="1597081" y="72543"/>
                  </a:lnTo>
                  <a:lnTo>
                    <a:pt x="1554145" y="57696"/>
                  </a:lnTo>
                  <a:lnTo>
                    <a:pt x="1510481" y="44463"/>
                  </a:lnTo>
                  <a:lnTo>
                    <a:pt x="1466127" y="32879"/>
                  </a:lnTo>
                  <a:lnTo>
                    <a:pt x="1421116" y="22981"/>
                  </a:lnTo>
                  <a:lnTo>
                    <a:pt x="1375484" y="14802"/>
                  </a:lnTo>
                  <a:lnTo>
                    <a:pt x="1329268" y="8379"/>
                  </a:lnTo>
                  <a:lnTo>
                    <a:pt x="1282501" y="3747"/>
                  </a:lnTo>
                  <a:lnTo>
                    <a:pt x="1235221" y="942"/>
                  </a:lnTo>
                  <a:lnTo>
                    <a:pt x="1187462" y="0"/>
                  </a:lnTo>
                  <a:lnTo>
                    <a:pt x="1139703" y="942"/>
                  </a:lnTo>
                  <a:lnTo>
                    <a:pt x="1092423" y="3747"/>
                  </a:lnTo>
                  <a:lnTo>
                    <a:pt x="1045657" y="8379"/>
                  </a:lnTo>
                  <a:lnTo>
                    <a:pt x="999440" y="14802"/>
                  </a:lnTo>
                  <a:lnTo>
                    <a:pt x="953809" y="22981"/>
                  </a:lnTo>
                  <a:lnTo>
                    <a:pt x="908798" y="32879"/>
                  </a:lnTo>
                  <a:lnTo>
                    <a:pt x="864443" y="44463"/>
                  </a:lnTo>
                  <a:lnTo>
                    <a:pt x="820780" y="57696"/>
                  </a:lnTo>
                  <a:lnTo>
                    <a:pt x="777843" y="72543"/>
                  </a:lnTo>
                  <a:lnTo>
                    <a:pt x="735669" y="88968"/>
                  </a:lnTo>
                  <a:lnTo>
                    <a:pt x="694293" y="106936"/>
                  </a:lnTo>
                  <a:lnTo>
                    <a:pt x="653751" y="126411"/>
                  </a:lnTo>
                  <a:lnTo>
                    <a:pt x="614077" y="147358"/>
                  </a:lnTo>
                  <a:lnTo>
                    <a:pt x="575308" y="169742"/>
                  </a:lnTo>
                  <a:lnTo>
                    <a:pt x="537478" y="193527"/>
                  </a:lnTo>
                  <a:lnTo>
                    <a:pt x="500624" y="218677"/>
                  </a:lnTo>
                  <a:lnTo>
                    <a:pt x="464780" y="245157"/>
                  </a:lnTo>
                  <a:lnTo>
                    <a:pt x="429983" y="272932"/>
                  </a:lnTo>
                  <a:lnTo>
                    <a:pt x="396268" y="301966"/>
                  </a:lnTo>
                  <a:lnTo>
                    <a:pt x="363669" y="332224"/>
                  </a:lnTo>
                  <a:lnTo>
                    <a:pt x="332224" y="363669"/>
                  </a:lnTo>
                  <a:lnTo>
                    <a:pt x="301966" y="396268"/>
                  </a:lnTo>
                  <a:lnTo>
                    <a:pt x="272932" y="429983"/>
                  </a:lnTo>
                  <a:lnTo>
                    <a:pt x="245157" y="464780"/>
                  </a:lnTo>
                  <a:lnTo>
                    <a:pt x="218677" y="500624"/>
                  </a:lnTo>
                  <a:lnTo>
                    <a:pt x="193527" y="537478"/>
                  </a:lnTo>
                  <a:lnTo>
                    <a:pt x="169742" y="575308"/>
                  </a:lnTo>
                  <a:lnTo>
                    <a:pt x="147358" y="614077"/>
                  </a:lnTo>
                  <a:lnTo>
                    <a:pt x="126411" y="653751"/>
                  </a:lnTo>
                  <a:lnTo>
                    <a:pt x="106936" y="694293"/>
                  </a:lnTo>
                  <a:lnTo>
                    <a:pt x="88968" y="735669"/>
                  </a:lnTo>
                  <a:lnTo>
                    <a:pt x="72543" y="777843"/>
                  </a:lnTo>
                  <a:lnTo>
                    <a:pt x="57696" y="820780"/>
                  </a:lnTo>
                  <a:lnTo>
                    <a:pt x="44463" y="864443"/>
                  </a:lnTo>
                  <a:lnTo>
                    <a:pt x="32879" y="908798"/>
                  </a:lnTo>
                  <a:lnTo>
                    <a:pt x="22981" y="953809"/>
                  </a:lnTo>
                  <a:lnTo>
                    <a:pt x="14802" y="999440"/>
                  </a:lnTo>
                  <a:lnTo>
                    <a:pt x="8379" y="1045657"/>
                  </a:lnTo>
                  <a:lnTo>
                    <a:pt x="3747" y="1092423"/>
                  </a:lnTo>
                  <a:lnTo>
                    <a:pt x="942" y="1139703"/>
                  </a:lnTo>
                  <a:lnTo>
                    <a:pt x="0" y="1187462"/>
                  </a:lnTo>
                  <a:close/>
                </a:path>
              </a:pathLst>
            </a:custGeom>
            <a:ln w="25400">
              <a:solidFill>
                <a:srgbClr val="FFE6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0" y="2971215"/>
              <a:ext cx="1946275" cy="2375535"/>
            </a:xfrm>
            <a:custGeom>
              <a:avLst/>
              <a:gdLst/>
              <a:ahLst/>
              <a:cxnLst/>
              <a:rect l="l" t="t" r="r" b="b"/>
              <a:pathLst>
                <a:path w="1946275" h="2375535">
                  <a:moveTo>
                    <a:pt x="0" y="2101225"/>
                  </a:moveTo>
                  <a:lnTo>
                    <a:pt x="35693" y="2129771"/>
                  </a:lnTo>
                  <a:lnTo>
                    <a:pt x="71537" y="2156251"/>
                  </a:lnTo>
                  <a:lnTo>
                    <a:pt x="108391" y="2181401"/>
                  </a:lnTo>
                  <a:lnTo>
                    <a:pt x="146220" y="2205185"/>
                  </a:lnTo>
                  <a:lnTo>
                    <a:pt x="184990" y="2227569"/>
                  </a:lnTo>
                  <a:lnTo>
                    <a:pt x="224663" y="2248516"/>
                  </a:lnTo>
                  <a:lnTo>
                    <a:pt x="265206" y="2267991"/>
                  </a:lnTo>
                  <a:lnTo>
                    <a:pt x="306582" y="2285958"/>
                  </a:lnTo>
                  <a:lnTo>
                    <a:pt x="348756" y="2302383"/>
                  </a:lnTo>
                  <a:lnTo>
                    <a:pt x="391692" y="2317230"/>
                  </a:lnTo>
                  <a:lnTo>
                    <a:pt x="435356" y="2330462"/>
                  </a:lnTo>
                  <a:lnTo>
                    <a:pt x="479711" y="2342046"/>
                  </a:lnTo>
                  <a:lnTo>
                    <a:pt x="524721" y="2351944"/>
                  </a:lnTo>
                  <a:lnTo>
                    <a:pt x="570353" y="2360123"/>
                  </a:lnTo>
                  <a:lnTo>
                    <a:pt x="616569" y="2366545"/>
                  </a:lnTo>
                  <a:lnTo>
                    <a:pt x="663336" y="2371177"/>
                  </a:lnTo>
                  <a:lnTo>
                    <a:pt x="710616" y="2373982"/>
                  </a:lnTo>
                  <a:lnTo>
                    <a:pt x="758375" y="2374925"/>
                  </a:lnTo>
                  <a:lnTo>
                    <a:pt x="806134" y="2373982"/>
                  </a:lnTo>
                  <a:lnTo>
                    <a:pt x="853414" y="2371177"/>
                  </a:lnTo>
                  <a:lnTo>
                    <a:pt x="900180" y="2366545"/>
                  </a:lnTo>
                  <a:lnTo>
                    <a:pt x="946397" y="2360123"/>
                  </a:lnTo>
                  <a:lnTo>
                    <a:pt x="992028" y="2351944"/>
                  </a:lnTo>
                  <a:lnTo>
                    <a:pt x="1037039" y="2342046"/>
                  </a:lnTo>
                  <a:lnTo>
                    <a:pt x="1081394" y="2330462"/>
                  </a:lnTo>
                  <a:lnTo>
                    <a:pt x="1125058" y="2317230"/>
                  </a:lnTo>
                  <a:lnTo>
                    <a:pt x="1167994" y="2302383"/>
                  </a:lnTo>
                  <a:lnTo>
                    <a:pt x="1210168" y="2285958"/>
                  </a:lnTo>
                  <a:lnTo>
                    <a:pt x="1251544" y="2267991"/>
                  </a:lnTo>
                  <a:lnTo>
                    <a:pt x="1292086" y="2248516"/>
                  </a:lnTo>
                  <a:lnTo>
                    <a:pt x="1331760" y="2227569"/>
                  </a:lnTo>
                  <a:lnTo>
                    <a:pt x="1370530" y="2205185"/>
                  </a:lnTo>
                  <a:lnTo>
                    <a:pt x="1408359" y="2181401"/>
                  </a:lnTo>
                  <a:lnTo>
                    <a:pt x="1445213" y="2156251"/>
                  </a:lnTo>
                  <a:lnTo>
                    <a:pt x="1481057" y="2129771"/>
                  </a:lnTo>
                  <a:lnTo>
                    <a:pt x="1515854" y="2101996"/>
                  </a:lnTo>
                  <a:lnTo>
                    <a:pt x="1549570" y="2072963"/>
                  </a:lnTo>
                  <a:lnTo>
                    <a:pt x="1582168" y="2042705"/>
                  </a:lnTo>
                  <a:lnTo>
                    <a:pt x="1613614" y="2011260"/>
                  </a:lnTo>
                  <a:lnTo>
                    <a:pt x="1643871" y="1978662"/>
                  </a:lnTo>
                  <a:lnTo>
                    <a:pt x="1672905" y="1944947"/>
                  </a:lnTo>
                  <a:lnTo>
                    <a:pt x="1700680" y="1910150"/>
                  </a:lnTo>
                  <a:lnTo>
                    <a:pt x="1727160" y="1874306"/>
                  </a:lnTo>
                  <a:lnTo>
                    <a:pt x="1752310" y="1837452"/>
                  </a:lnTo>
                  <a:lnTo>
                    <a:pt x="1776095" y="1799622"/>
                  </a:lnTo>
                  <a:lnTo>
                    <a:pt x="1798479" y="1760853"/>
                  </a:lnTo>
                  <a:lnTo>
                    <a:pt x="1819426" y="1721179"/>
                  </a:lnTo>
                  <a:lnTo>
                    <a:pt x="1838901" y="1680637"/>
                  </a:lnTo>
                  <a:lnTo>
                    <a:pt x="1856869" y="1639260"/>
                  </a:lnTo>
                  <a:lnTo>
                    <a:pt x="1873294" y="1597086"/>
                  </a:lnTo>
                  <a:lnTo>
                    <a:pt x="1888141" y="1554150"/>
                  </a:lnTo>
                  <a:lnTo>
                    <a:pt x="1901374" y="1510486"/>
                  </a:lnTo>
                  <a:lnTo>
                    <a:pt x="1912958" y="1466131"/>
                  </a:lnTo>
                  <a:lnTo>
                    <a:pt x="1922857" y="1421119"/>
                  </a:lnTo>
                  <a:lnTo>
                    <a:pt x="1931035" y="1375487"/>
                  </a:lnTo>
                  <a:lnTo>
                    <a:pt x="1937458" y="1329270"/>
                  </a:lnTo>
                  <a:lnTo>
                    <a:pt x="1942090" y="1282503"/>
                  </a:lnTo>
                  <a:lnTo>
                    <a:pt x="1944895" y="1235222"/>
                  </a:lnTo>
                  <a:lnTo>
                    <a:pt x="1945838" y="1187462"/>
                  </a:lnTo>
                  <a:lnTo>
                    <a:pt x="1944895" y="1139703"/>
                  </a:lnTo>
                  <a:lnTo>
                    <a:pt x="1942090" y="1092423"/>
                  </a:lnTo>
                  <a:lnTo>
                    <a:pt x="1937458" y="1045657"/>
                  </a:lnTo>
                  <a:lnTo>
                    <a:pt x="1931035" y="999440"/>
                  </a:lnTo>
                  <a:lnTo>
                    <a:pt x="1922857" y="953809"/>
                  </a:lnTo>
                  <a:lnTo>
                    <a:pt x="1912958" y="908798"/>
                  </a:lnTo>
                  <a:lnTo>
                    <a:pt x="1901374" y="864443"/>
                  </a:lnTo>
                  <a:lnTo>
                    <a:pt x="1888141" y="820780"/>
                  </a:lnTo>
                  <a:lnTo>
                    <a:pt x="1873294" y="777843"/>
                  </a:lnTo>
                  <a:lnTo>
                    <a:pt x="1856869" y="735669"/>
                  </a:lnTo>
                  <a:lnTo>
                    <a:pt x="1838901" y="694293"/>
                  </a:lnTo>
                  <a:lnTo>
                    <a:pt x="1819426" y="653751"/>
                  </a:lnTo>
                  <a:lnTo>
                    <a:pt x="1798479" y="614077"/>
                  </a:lnTo>
                  <a:lnTo>
                    <a:pt x="1776095" y="575308"/>
                  </a:lnTo>
                  <a:lnTo>
                    <a:pt x="1752310" y="537478"/>
                  </a:lnTo>
                  <a:lnTo>
                    <a:pt x="1727160" y="500624"/>
                  </a:lnTo>
                  <a:lnTo>
                    <a:pt x="1700680" y="464780"/>
                  </a:lnTo>
                  <a:lnTo>
                    <a:pt x="1672905" y="429983"/>
                  </a:lnTo>
                  <a:lnTo>
                    <a:pt x="1643871" y="396268"/>
                  </a:lnTo>
                  <a:lnTo>
                    <a:pt x="1613614" y="363669"/>
                  </a:lnTo>
                  <a:lnTo>
                    <a:pt x="1582168" y="332224"/>
                  </a:lnTo>
                  <a:lnTo>
                    <a:pt x="1549570" y="301966"/>
                  </a:lnTo>
                  <a:lnTo>
                    <a:pt x="1515854" y="272932"/>
                  </a:lnTo>
                  <a:lnTo>
                    <a:pt x="1481057" y="245157"/>
                  </a:lnTo>
                  <a:lnTo>
                    <a:pt x="1445213" y="218677"/>
                  </a:lnTo>
                  <a:lnTo>
                    <a:pt x="1408359" y="193527"/>
                  </a:lnTo>
                  <a:lnTo>
                    <a:pt x="1370530" y="169742"/>
                  </a:lnTo>
                  <a:lnTo>
                    <a:pt x="1331760" y="147358"/>
                  </a:lnTo>
                  <a:lnTo>
                    <a:pt x="1292086" y="126411"/>
                  </a:lnTo>
                  <a:lnTo>
                    <a:pt x="1251544" y="106936"/>
                  </a:lnTo>
                  <a:lnTo>
                    <a:pt x="1210168" y="88968"/>
                  </a:lnTo>
                  <a:lnTo>
                    <a:pt x="1167994" y="72543"/>
                  </a:lnTo>
                  <a:lnTo>
                    <a:pt x="1125058" y="57696"/>
                  </a:lnTo>
                  <a:lnTo>
                    <a:pt x="1081394" y="44463"/>
                  </a:lnTo>
                  <a:lnTo>
                    <a:pt x="1037039" y="32879"/>
                  </a:lnTo>
                  <a:lnTo>
                    <a:pt x="992028" y="22981"/>
                  </a:lnTo>
                  <a:lnTo>
                    <a:pt x="946397" y="14802"/>
                  </a:lnTo>
                  <a:lnTo>
                    <a:pt x="900180" y="8379"/>
                  </a:lnTo>
                  <a:lnTo>
                    <a:pt x="853414" y="3747"/>
                  </a:lnTo>
                  <a:lnTo>
                    <a:pt x="806134" y="942"/>
                  </a:lnTo>
                  <a:lnTo>
                    <a:pt x="758375" y="0"/>
                  </a:lnTo>
                  <a:lnTo>
                    <a:pt x="710616" y="942"/>
                  </a:lnTo>
                  <a:lnTo>
                    <a:pt x="663336" y="3747"/>
                  </a:lnTo>
                  <a:lnTo>
                    <a:pt x="616569" y="8379"/>
                  </a:lnTo>
                  <a:lnTo>
                    <a:pt x="570353" y="14802"/>
                  </a:lnTo>
                  <a:lnTo>
                    <a:pt x="524721" y="22981"/>
                  </a:lnTo>
                  <a:lnTo>
                    <a:pt x="479711" y="32879"/>
                  </a:lnTo>
                  <a:lnTo>
                    <a:pt x="435356" y="44463"/>
                  </a:lnTo>
                  <a:lnTo>
                    <a:pt x="391692" y="57696"/>
                  </a:lnTo>
                  <a:lnTo>
                    <a:pt x="348756" y="72543"/>
                  </a:lnTo>
                  <a:lnTo>
                    <a:pt x="306582" y="88968"/>
                  </a:lnTo>
                  <a:lnTo>
                    <a:pt x="265206" y="106936"/>
                  </a:lnTo>
                  <a:lnTo>
                    <a:pt x="224663" y="126411"/>
                  </a:lnTo>
                  <a:lnTo>
                    <a:pt x="184990" y="147358"/>
                  </a:lnTo>
                  <a:lnTo>
                    <a:pt x="146220" y="169742"/>
                  </a:lnTo>
                  <a:lnTo>
                    <a:pt x="108391" y="193527"/>
                  </a:lnTo>
                  <a:lnTo>
                    <a:pt x="71537" y="218677"/>
                  </a:lnTo>
                  <a:lnTo>
                    <a:pt x="35693" y="245157"/>
                  </a:lnTo>
                  <a:lnTo>
                    <a:pt x="896" y="272932"/>
                  </a:lnTo>
                  <a:lnTo>
                    <a:pt x="0" y="273704"/>
                  </a:lnTo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8774356" y="2971215"/>
              <a:ext cx="1917700" cy="2375535"/>
            </a:xfrm>
            <a:custGeom>
              <a:avLst/>
              <a:gdLst/>
              <a:ahLst/>
              <a:cxnLst/>
              <a:rect l="l" t="t" r="r" b="b"/>
              <a:pathLst>
                <a:path w="1917700" h="2375535">
                  <a:moveTo>
                    <a:pt x="1917646" y="2123783"/>
                  </a:moveTo>
                  <a:lnTo>
                    <a:pt x="1874301" y="2156251"/>
                  </a:lnTo>
                  <a:lnTo>
                    <a:pt x="1837446" y="2181401"/>
                  </a:lnTo>
                  <a:lnTo>
                    <a:pt x="1799617" y="2205185"/>
                  </a:lnTo>
                  <a:lnTo>
                    <a:pt x="1760847" y="2227569"/>
                  </a:lnTo>
                  <a:lnTo>
                    <a:pt x="1721174" y="2248516"/>
                  </a:lnTo>
                  <a:lnTo>
                    <a:pt x="1680631" y="2267991"/>
                  </a:lnTo>
                  <a:lnTo>
                    <a:pt x="1639255" y="2285958"/>
                  </a:lnTo>
                  <a:lnTo>
                    <a:pt x="1597081" y="2302383"/>
                  </a:lnTo>
                  <a:lnTo>
                    <a:pt x="1554145" y="2317230"/>
                  </a:lnTo>
                  <a:lnTo>
                    <a:pt x="1510481" y="2330462"/>
                  </a:lnTo>
                  <a:lnTo>
                    <a:pt x="1466127" y="2342046"/>
                  </a:lnTo>
                  <a:lnTo>
                    <a:pt x="1421116" y="2351944"/>
                  </a:lnTo>
                  <a:lnTo>
                    <a:pt x="1375484" y="2360123"/>
                  </a:lnTo>
                  <a:lnTo>
                    <a:pt x="1329268" y="2366545"/>
                  </a:lnTo>
                  <a:lnTo>
                    <a:pt x="1282501" y="2371177"/>
                  </a:lnTo>
                  <a:lnTo>
                    <a:pt x="1235221" y="2373982"/>
                  </a:lnTo>
                  <a:lnTo>
                    <a:pt x="1187462" y="2374925"/>
                  </a:lnTo>
                  <a:lnTo>
                    <a:pt x="1139703" y="2373982"/>
                  </a:lnTo>
                  <a:lnTo>
                    <a:pt x="1092423" y="2371177"/>
                  </a:lnTo>
                  <a:lnTo>
                    <a:pt x="1045657" y="2366545"/>
                  </a:lnTo>
                  <a:lnTo>
                    <a:pt x="999440" y="2360123"/>
                  </a:lnTo>
                  <a:lnTo>
                    <a:pt x="953809" y="2351944"/>
                  </a:lnTo>
                  <a:lnTo>
                    <a:pt x="908798" y="2342046"/>
                  </a:lnTo>
                  <a:lnTo>
                    <a:pt x="864443" y="2330462"/>
                  </a:lnTo>
                  <a:lnTo>
                    <a:pt x="820780" y="2317230"/>
                  </a:lnTo>
                  <a:lnTo>
                    <a:pt x="777843" y="2302383"/>
                  </a:lnTo>
                  <a:lnTo>
                    <a:pt x="735669" y="2285958"/>
                  </a:lnTo>
                  <a:lnTo>
                    <a:pt x="694293" y="2267991"/>
                  </a:lnTo>
                  <a:lnTo>
                    <a:pt x="653751" y="2248516"/>
                  </a:lnTo>
                  <a:lnTo>
                    <a:pt x="614077" y="2227569"/>
                  </a:lnTo>
                  <a:lnTo>
                    <a:pt x="575308" y="2205185"/>
                  </a:lnTo>
                  <a:lnTo>
                    <a:pt x="537478" y="2181401"/>
                  </a:lnTo>
                  <a:lnTo>
                    <a:pt x="500624" y="2156251"/>
                  </a:lnTo>
                  <a:lnTo>
                    <a:pt x="464780" y="2129771"/>
                  </a:lnTo>
                  <a:lnTo>
                    <a:pt x="429983" y="2101996"/>
                  </a:lnTo>
                  <a:lnTo>
                    <a:pt x="396268" y="2072963"/>
                  </a:lnTo>
                  <a:lnTo>
                    <a:pt x="363669" y="2042705"/>
                  </a:lnTo>
                  <a:lnTo>
                    <a:pt x="332224" y="2011260"/>
                  </a:lnTo>
                  <a:lnTo>
                    <a:pt x="301966" y="1978662"/>
                  </a:lnTo>
                  <a:lnTo>
                    <a:pt x="272932" y="1944947"/>
                  </a:lnTo>
                  <a:lnTo>
                    <a:pt x="245157" y="1910150"/>
                  </a:lnTo>
                  <a:lnTo>
                    <a:pt x="218677" y="1874306"/>
                  </a:lnTo>
                  <a:lnTo>
                    <a:pt x="193527" y="1837452"/>
                  </a:lnTo>
                  <a:lnTo>
                    <a:pt x="169742" y="1799622"/>
                  </a:lnTo>
                  <a:lnTo>
                    <a:pt x="147358" y="1760853"/>
                  </a:lnTo>
                  <a:lnTo>
                    <a:pt x="126411" y="1721179"/>
                  </a:lnTo>
                  <a:lnTo>
                    <a:pt x="106936" y="1680637"/>
                  </a:lnTo>
                  <a:lnTo>
                    <a:pt x="88968" y="1639260"/>
                  </a:lnTo>
                  <a:lnTo>
                    <a:pt x="72543" y="1597086"/>
                  </a:lnTo>
                  <a:lnTo>
                    <a:pt x="57696" y="1554150"/>
                  </a:lnTo>
                  <a:lnTo>
                    <a:pt x="44463" y="1510486"/>
                  </a:lnTo>
                  <a:lnTo>
                    <a:pt x="32879" y="1466131"/>
                  </a:lnTo>
                  <a:lnTo>
                    <a:pt x="22981" y="1421119"/>
                  </a:lnTo>
                  <a:lnTo>
                    <a:pt x="14802" y="1375487"/>
                  </a:lnTo>
                  <a:lnTo>
                    <a:pt x="8379" y="1329270"/>
                  </a:lnTo>
                  <a:lnTo>
                    <a:pt x="3747" y="1282503"/>
                  </a:lnTo>
                  <a:lnTo>
                    <a:pt x="942" y="1235222"/>
                  </a:lnTo>
                  <a:lnTo>
                    <a:pt x="0" y="1187462"/>
                  </a:lnTo>
                  <a:lnTo>
                    <a:pt x="942" y="1139703"/>
                  </a:lnTo>
                  <a:lnTo>
                    <a:pt x="3747" y="1092423"/>
                  </a:lnTo>
                  <a:lnTo>
                    <a:pt x="8379" y="1045657"/>
                  </a:lnTo>
                  <a:lnTo>
                    <a:pt x="14802" y="999440"/>
                  </a:lnTo>
                  <a:lnTo>
                    <a:pt x="22981" y="953809"/>
                  </a:lnTo>
                  <a:lnTo>
                    <a:pt x="32879" y="908798"/>
                  </a:lnTo>
                  <a:lnTo>
                    <a:pt x="44463" y="864443"/>
                  </a:lnTo>
                  <a:lnTo>
                    <a:pt x="57696" y="820780"/>
                  </a:lnTo>
                  <a:lnTo>
                    <a:pt x="72543" y="777843"/>
                  </a:lnTo>
                  <a:lnTo>
                    <a:pt x="88968" y="735669"/>
                  </a:lnTo>
                  <a:lnTo>
                    <a:pt x="106936" y="694293"/>
                  </a:lnTo>
                  <a:lnTo>
                    <a:pt x="126411" y="653751"/>
                  </a:lnTo>
                  <a:lnTo>
                    <a:pt x="147358" y="614077"/>
                  </a:lnTo>
                  <a:lnTo>
                    <a:pt x="169742" y="575308"/>
                  </a:lnTo>
                  <a:lnTo>
                    <a:pt x="193527" y="537478"/>
                  </a:lnTo>
                  <a:lnTo>
                    <a:pt x="218677" y="500624"/>
                  </a:lnTo>
                  <a:lnTo>
                    <a:pt x="245157" y="464780"/>
                  </a:lnTo>
                  <a:lnTo>
                    <a:pt x="272932" y="429983"/>
                  </a:lnTo>
                  <a:lnTo>
                    <a:pt x="301966" y="396268"/>
                  </a:lnTo>
                  <a:lnTo>
                    <a:pt x="332224" y="363669"/>
                  </a:lnTo>
                  <a:lnTo>
                    <a:pt x="363669" y="332224"/>
                  </a:lnTo>
                  <a:lnTo>
                    <a:pt x="396268" y="301966"/>
                  </a:lnTo>
                  <a:lnTo>
                    <a:pt x="429983" y="272932"/>
                  </a:lnTo>
                  <a:lnTo>
                    <a:pt x="464780" y="245157"/>
                  </a:lnTo>
                  <a:lnTo>
                    <a:pt x="500624" y="218677"/>
                  </a:lnTo>
                  <a:lnTo>
                    <a:pt x="537478" y="193527"/>
                  </a:lnTo>
                  <a:lnTo>
                    <a:pt x="575308" y="169742"/>
                  </a:lnTo>
                  <a:lnTo>
                    <a:pt x="614077" y="147358"/>
                  </a:lnTo>
                  <a:lnTo>
                    <a:pt x="653751" y="126411"/>
                  </a:lnTo>
                  <a:lnTo>
                    <a:pt x="694293" y="106936"/>
                  </a:lnTo>
                  <a:lnTo>
                    <a:pt x="735669" y="88968"/>
                  </a:lnTo>
                  <a:lnTo>
                    <a:pt x="777843" y="72543"/>
                  </a:lnTo>
                  <a:lnTo>
                    <a:pt x="820780" y="57696"/>
                  </a:lnTo>
                  <a:lnTo>
                    <a:pt x="864443" y="44463"/>
                  </a:lnTo>
                  <a:lnTo>
                    <a:pt x="908798" y="32879"/>
                  </a:lnTo>
                  <a:lnTo>
                    <a:pt x="953809" y="22981"/>
                  </a:lnTo>
                  <a:lnTo>
                    <a:pt x="999440" y="14802"/>
                  </a:lnTo>
                  <a:lnTo>
                    <a:pt x="1045657" y="8379"/>
                  </a:lnTo>
                  <a:lnTo>
                    <a:pt x="1092423" y="3747"/>
                  </a:lnTo>
                  <a:lnTo>
                    <a:pt x="1139703" y="942"/>
                  </a:lnTo>
                  <a:lnTo>
                    <a:pt x="1187462" y="0"/>
                  </a:lnTo>
                  <a:lnTo>
                    <a:pt x="1235221" y="942"/>
                  </a:lnTo>
                  <a:lnTo>
                    <a:pt x="1282501" y="3747"/>
                  </a:lnTo>
                  <a:lnTo>
                    <a:pt x="1329268" y="8379"/>
                  </a:lnTo>
                  <a:lnTo>
                    <a:pt x="1375484" y="14802"/>
                  </a:lnTo>
                  <a:lnTo>
                    <a:pt x="1421116" y="22981"/>
                  </a:lnTo>
                  <a:lnTo>
                    <a:pt x="1466127" y="32879"/>
                  </a:lnTo>
                  <a:lnTo>
                    <a:pt x="1510481" y="44463"/>
                  </a:lnTo>
                  <a:lnTo>
                    <a:pt x="1554145" y="57696"/>
                  </a:lnTo>
                  <a:lnTo>
                    <a:pt x="1597081" y="72543"/>
                  </a:lnTo>
                  <a:lnTo>
                    <a:pt x="1639255" y="88968"/>
                  </a:lnTo>
                  <a:lnTo>
                    <a:pt x="1680631" y="106936"/>
                  </a:lnTo>
                  <a:lnTo>
                    <a:pt x="1721174" y="126411"/>
                  </a:lnTo>
                  <a:lnTo>
                    <a:pt x="1760847" y="147358"/>
                  </a:lnTo>
                  <a:lnTo>
                    <a:pt x="1799617" y="169742"/>
                  </a:lnTo>
                  <a:lnTo>
                    <a:pt x="1837446" y="193527"/>
                  </a:lnTo>
                  <a:lnTo>
                    <a:pt x="1874301" y="218677"/>
                  </a:lnTo>
                  <a:lnTo>
                    <a:pt x="1910144" y="245157"/>
                  </a:lnTo>
                  <a:lnTo>
                    <a:pt x="1917646" y="251146"/>
                  </a:lnTo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4909265" y="3722275"/>
              <a:ext cx="864869" cy="1194435"/>
            </a:xfrm>
            <a:custGeom>
              <a:avLst/>
              <a:gdLst/>
              <a:ahLst/>
              <a:cxnLst/>
              <a:rect l="l" t="t" r="r" b="b"/>
              <a:pathLst>
                <a:path w="864870" h="1194435">
                  <a:moveTo>
                    <a:pt x="432269" y="0"/>
                  </a:moveTo>
                  <a:lnTo>
                    <a:pt x="385174" y="2536"/>
                  </a:lnTo>
                  <a:lnTo>
                    <a:pt x="339545" y="9971"/>
                  </a:lnTo>
                  <a:lnTo>
                    <a:pt x="295649" y="22039"/>
                  </a:lnTo>
                  <a:lnTo>
                    <a:pt x="253748" y="38478"/>
                  </a:lnTo>
                  <a:lnTo>
                    <a:pt x="214106" y="59024"/>
                  </a:lnTo>
                  <a:lnTo>
                    <a:pt x="176988" y="83414"/>
                  </a:lnTo>
                  <a:lnTo>
                    <a:pt x="142657" y="111383"/>
                  </a:lnTo>
                  <a:lnTo>
                    <a:pt x="111376" y="142669"/>
                  </a:lnTo>
                  <a:lnTo>
                    <a:pt x="83410" y="177007"/>
                  </a:lnTo>
                  <a:lnTo>
                    <a:pt x="59023" y="214135"/>
                  </a:lnTo>
                  <a:lnTo>
                    <a:pt x="38478" y="253788"/>
                  </a:lnTo>
                  <a:lnTo>
                    <a:pt x="22039" y="295703"/>
                  </a:lnTo>
                  <a:lnTo>
                    <a:pt x="9971" y="339616"/>
                  </a:lnTo>
                  <a:lnTo>
                    <a:pt x="2536" y="385264"/>
                  </a:lnTo>
                  <a:lnTo>
                    <a:pt x="0" y="432384"/>
                  </a:lnTo>
                  <a:lnTo>
                    <a:pt x="2703" y="480958"/>
                  </a:lnTo>
                  <a:lnTo>
                    <a:pt x="10618" y="527944"/>
                  </a:lnTo>
                  <a:lnTo>
                    <a:pt x="23456" y="573057"/>
                  </a:lnTo>
                  <a:lnTo>
                    <a:pt x="40924" y="616007"/>
                  </a:lnTo>
                  <a:lnTo>
                    <a:pt x="62734" y="656509"/>
                  </a:lnTo>
                  <a:lnTo>
                    <a:pt x="88593" y="694275"/>
                  </a:lnTo>
                  <a:lnTo>
                    <a:pt x="118212" y="729018"/>
                  </a:lnTo>
                  <a:lnTo>
                    <a:pt x="151299" y="760452"/>
                  </a:lnTo>
                  <a:lnTo>
                    <a:pt x="187565" y="788288"/>
                  </a:lnTo>
                  <a:lnTo>
                    <a:pt x="226718" y="812241"/>
                  </a:lnTo>
                  <a:lnTo>
                    <a:pt x="268468" y="832022"/>
                  </a:lnTo>
                  <a:lnTo>
                    <a:pt x="312525" y="847345"/>
                  </a:lnTo>
                  <a:lnTo>
                    <a:pt x="358597" y="857923"/>
                  </a:lnTo>
                  <a:lnTo>
                    <a:pt x="316493" y="876709"/>
                  </a:lnTo>
                  <a:lnTo>
                    <a:pt x="281021" y="903821"/>
                  </a:lnTo>
                  <a:lnTo>
                    <a:pt x="253746" y="937860"/>
                  </a:lnTo>
                  <a:lnTo>
                    <a:pt x="236233" y="977429"/>
                  </a:lnTo>
                  <a:lnTo>
                    <a:pt x="230047" y="1021130"/>
                  </a:lnTo>
                  <a:lnTo>
                    <a:pt x="236901" y="1067134"/>
                  </a:lnTo>
                  <a:lnTo>
                    <a:pt x="256244" y="1108465"/>
                  </a:lnTo>
                  <a:lnTo>
                    <a:pt x="286251" y="1143479"/>
                  </a:lnTo>
                  <a:lnTo>
                    <a:pt x="325098" y="1170527"/>
                  </a:lnTo>
                  <a:lnTo>
                    <a:pt x="370959" y="1187964"/>
                  </a:lnTo>
                  <a:lnTo>
                    <a:pt x="422008" y="1194142"/>
                  </a:lnTo>
                  <a:lnTo>
                    <a:pt x="473016" y="1187964"/>
                  </a:lnTo>
                  <a:lnTo>
                    <a:pt x="518864" y="1170527"/>
                  </a:lnTo>
                  <a:lnTo>
                    <a:pt x="557715" y="1143479"/>
                  </a:lnTo>
                  <a:lnTo>
                    <a:pt x="587737" y="1108465"/>
                  </a:lnTo>
                  <a:lnTo>
                    <a:pt x="607095" y="1067134"/>
                  </a:lnTo>
                  <a:lnTo>
                    <a:pt x="613956" y="1021130"/>
                  </a:lnTo>
                  <a:lnTo>
                    <a:pt x="608118" y="978638"/>
                  </a:lnTo>
                  <a:lnTo>
                    <a:pt x="591563" y="940018"/>
                  </a:lnTo>
                  <a:lnTo>
                    <a:pt x="565722" y="906539"/>
                  </a:lnTo>
                  <a:lnTo>
                    <a:pt x="532030" y="879470"/>
                  </a:lnTo>
                  <a:lnTo>
                    <a:pt x="491921" y="860082"/>
                  </a:lnTo>
                  <a:lnTo>
                    <a:pt x="539598" y="850739"/>
                  </a:lnTo>
                  <a:lnTo>
                    <a:pt x="585246" y="836339"/>
                  </a:lnTo>
                  <a:lnTo>
                    <a:pt x="628557" y="817190"/>
                  </a:lnTo>
                  <a:lnTo>
                    <a:pt x="669218" y="793601"/>
                  </a:lnTo>
                  <a:lnTo>
                    <a:pt x="706919" y="765881"/>
                  </a:lnTo>
                  <a:lnTo>
                    <a:pt x="741349" y="734337"/>
                  </a:lnTo>
                  <a:lnTo>
                    <a:pt x="772197" y="699278"/>
                  </a:lnTo>
                  <a:lnTo>
                    <a:pt x="799152" y="661012"/>
                  </a:lnTo>
                  <a:lnTo>
                    <a:pt x="821904" y="619849"/>
                  </a:lnTo>
                  <a:lnTo>
                    <a:pt x="840140" y="576096"/>
                  </a:lnTo>
                  <a:lnTo>
                    <a:pt x="853552" y="530062"/>
                  </a:lnTo>
                  <a:lnTo>
                    <a:pt x="861826" y="482055"/>
                  </a:lnTo>
                  <a:lnTo>
                    <a:pt x="864654" y="432384"/>
                  </a:lnTo>
                  <a:lnTo>
                    <a:pt x="862117" y="385264"/>
                  </a:lnTo>
                  <a:lnTo>
                    <a:pt x="854682" y="339616"/>
                  </a:lnTo>
                  <a:lnTo>
                    <a:pt x="842614" y="295703"/>
                  </a:lnTo>
                  <a:lnTo>
                    <a:pt x="826175" y="253788"/>
                  </a:lnTo>
                  <a:lnTo>
                    <a:pt x="805629" y="214135"/>
                  </a:lnTo>
                  <a:lnTo>
                    <a:pt x="781239" y="177007"/>
                  </a:lnTo>
                  <a:lnTo>
                    <a:pt x="753270" y="142669"/>
                  </a:lnTo>
                  <a:lnTo>
                    <a:pt x="721984" y="111383"/>
                  </a:lnTo>
                  <a:lnTo>
                    <a:pt x="687646" y="83414"/>
                  </a:lnTo>
                  <a:lnTo>
                    <a:pt x="650518" y="59024"/>
                  </a:lnTo>
                  <a:lnTo>
                    <a:pt x="610865" y="38478"/>
                  </a:lnTo>
                  <a:lnTo>
                    <a:pt x="568950" y="22039"/>
                  </a:lnTo>
                  <a:lnTo>
                    <a:pt x="525037" y="9971"/>
                  </a:lnTo>
                  <a:lnTo>
                    <a:pt x="479389" y="2536"/>
                  </a:lnTo>
                  <a:lnTo>
                    <a:pt x="43226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4909265" y="3722275"/>
              <a:ext cx="864869" cy="1194435"/>
            </a:xfrm>
            <a:custGeom>
              <a:avLst/>
              <a:gdLst/>
              <a:ahLst/>
              <a:cxnLst/>
              <a:rect l="l" t="t" r="r" b="b"/>
              <a:pathLst>
                <a:path w="864870" h="1194435">
                  <a:moveTo>
                    <a:pt x="864654" y="432384"/>
                  </a:moveTo>
                  <a:lnTo>
                    <a:pt x="862117" y="385264"/>
                  </a:lnTo>
                  <a:lnTo>
                    <a:pt x="854682" y="339616"/>
                  </a:lnTo>
                  <a:lnTo>
                    <a:pt x="842614" y="295703"/>
                  </a:lnTo>
                  <a:lnTo>
                    <a:pt x="826175" y="253788"/>
                  </a:lnTo>
                  <a:lnTo>
                    <a:pt x="805629" y="214135"/>
                  </a:lnTo>
                  <a:lnTo>
                    <a:pt x="781239" y="177007"/>
                  </a:lnTo>
                  <a:lnTo>
                    <a:pt x="753270" y="142669"/>
                  </a:lnTo>
                  <a:lnTo>
                    <a:pt x="721984" y="111383"/>
                  </a:lnTo>
                  <a:lnTo>
                    <a:pt x="687646" y="83414"/>
                  </a:lnTo>
                  <a:lnTo>
                    <a:pt x="650518" y="59024"/>
                  </a:lnTo>
                  <a:lnTo>
                    <a:pt x="610865" y="38478"/>
                  </a:lnTo>
                  <a:lnTo>
                    <a:pt x="568950" y="22039"/>
                  </a:lnTo>
                  <a:lnTo>
                    <a:pt x="525037" y="9971"/>
                  </a:lnTo>
                  <a:lnTo>
                    <a:pt x="479389" y="2536"/>
                  </a:lnTo>
                  <a:lnTo>
                    <a:pt x="432269" y="0"/>
                  </a:lnTo>
                  <a:lnTo>
                    <a:pt x="385174" y="2536"/>
                  </a:lnTo>
                  <a:lnTo>
                    <a:pt x="339545" y="9971"/>
                  </a:lnTo>
                  <a:lnTo>
                    <a:pt x="295649" y="22039"/>
                  </a:lnTo>
                  <a:lnTo>
                    <a:pt x="253748" y="38478"/>
                  </a:lnTo>
                  <a:lnTo>
                    <a:pt x="214106" y="59024"/>
                  </a:lnTo>
                  <a:lnTo>
                    <a:pt x="176988" y="83414"/>
                  </a:lnTo>
                  <a:lnTo>
                    <a:pt x="142657" y="111383"/>
                  </a:lnTo>
                  <a:lnTo>
                    <a:pt x="111376" y="142669"/>
                  </a:lnTo>
                  <a:lnTo>
                    <a:pt x="83410" y="177007"/>
                  </a:lnTo>
                  <a:lnTo>
                    <a:pt x="59023" y="214135"/>
                  </a:lnTo>
                  <a:lnTo>
                    <a:pt x="38478" y="253788"/>
                  </a:lnTo>
                  <a:lnTo>
                    <a:pt x="22039" y="295703"/>
                  </a:lnTo>
                  <a:lnTo>
                    <a:pt x="9971" y="339616"/>
                  </a:lnTo>
                  <a:lnTo>
                    <a:pt x="2536" y="385264"/>
                  </a:lnTo>
                  <a:lnTo>
                    <a:pt x="0" y="432384"/>
                  </a:lnTo>
                  <a:lnTo>
                    <a:pt x="2703" y="480958"/>
                  </a:lnTo>
                  <a:lnTo>
                    <a:pt x="10618" y="527944"/>
                  </a:lnTo>
                  <a:lnTo>
                    <a:pt x="23456" y="573057"/>
                  </a:lnTo>
                  <a:lnTo>
                    <a:pt x="40924" y="616007"/>
                  </a:lnTo>
                  <a:lnTo>
                    <a:pt x="62734" y="656509"/>
                  </a:lnTo>
                  <a:lnTo>
                    <a:pt x="88593" y="694275"/>
                  </a:lnTo>
                  <a:lnTo>
                    <a:pt x="118212" y="729018"/>
                  </a:lnTo>
                  <a:lnTo>
                    <a:pt x="151299" y="760452"/>
                  </a:lnTo>
                  <a:lnTo>
                    <a:pt x="187565" y="788288"/>
                  </a:lnTo>
                  <a:lnTo>
                    <a:pt x="226718" y="812241"/>
                  </a:lnTo>
                  <a:lnTo>
                    <a:pt x="268468" y="832022"/>
                  </a:lnTo>
                  <a:lnTo>
                    <a:pt x="312525" y="847345"/>
                  </a:lnTo>
                  <a:lnTo>
                    <a:pt x="358597" y="857923"/>
                  </a:lnTo>
                  <a:lnTo>
                    <a:pt x="316493" y="876709"/>
                  </a:lnTo>
                  <a:lnTo>
                    <a:pt x="281021" y="903821"/>
                  </a:lnTo>
                  <a:lnTo>
                    <a:pt x="253746" y="937860"/>
                  </a:lnTo>
                  <a:lnTo>
                    <a:pt x="236233" y="977429"/>
                  </a:lnTo>
                  <a:lnTo>
                    <a:pt x="230047" y="1021130"/>
                  </a:lnTo>
                  <a:lnTo>
                    <a:pt x="236901" y="1067134"/>
                  </a:lnTo>
                  <a:lnTo>
                    <a:pt x="256244" y="1108465"/>
                  </a:lnTo>
                  <a:lnTo>
                    <a:pt x="286251" y="1143479"/>
                  </a:lnTo>
                  <a:lnTo>
                    <a:pt x="325098" y="1170527"/>
                  </a:lnTo>
                  <a:lnTo>
                    <a:pt x="370959" y="1187964"/>
                  </a:lnTo>
                  <a:lnTo>
                    <a:pt x="422008" y="1194142"/>
                  </a:lnTo>
                  <a:lnTo>
                    <a:pt x="473016" y="1187964"/>
                  </a:lnTo>
                  <a:lnTo>
                    <a:pt x="518864" y="1170527"/>
                  </a:lnTo>
                  <a:lnTo>
                    <a:pt x="557715" y="1143479"/>
                  </a:lnTo>
                  <a:lnTo>
                    <a:pt x="587737" y="1108465"/>
                  </a:lnTo>
                  <a:lnTo>
                    <a:pt x="607095" y="1067134"/>
                  </a:lnTo>
                  <a:lnTo>
                    <a:pt x="613956" y="1021130"/>
                  </a:lnTo>
                  <a:lnTo>
                    <a:pt x="608118" y="978638"/>
                  </a:lnTo>
                  <a:lnTo>
                    <a:pt x="591563" y="940018"/>
                  </a:lnTo>
                  <a:lnTo>
                    <a:pt x="565722" y="906539"/>
                  </a:lnTo>
                  <a:lnTo>
                    <a:pt x="532030" y="879470"/>
                  </a:lnTo>
                  <a:lnTo>
                    <a:pt x="491921" y="860082"/>
                  </a:lnTo>
                  <a:lnTo>
                    <a:pt x="539598" y="850739"/>
                  </a:lnTo>
                  <a:lnTo>
                    <a:pt x="585246" y="836339"/>
                  </a:lnTo>
                  <a:lnTo>
                    <a:pt x="628557" y="817190"/>
                  </a:lnTo>
                  <a:lnTo>
                    <a:pt x="669218" y="793601"/>
                  </a:lnTo>
                  <a:lnTo>
                    <a:pt x="706919" y="765881"/>
                  </a:lnTo>
                  <a:lnTo>
                    <a:pt x="741349" y="734337"/>
                  </a:lnTo>
                  <a:lnTo>
                    <a:pt x="772197" y="699278"/>
                  </a:lnTo>
                  <a:lnTo>
                    <a:pt x="799152" y="661012"/>
                  </a:lnTo>
                  <a:lnTo>
                    <a:pt x="821904" y="619849"/>
                  </a:lnTo>
                  <a:lnTo>
                    <a:pt x="840140" y="576096"/>
                  </a:lnTo>
                  <a:lnTo>
                    <a:pt x="853552" y="530062"/>
                  </a:lnTo>
                  <a:lnTo>
                    <a:pt x="861826" y="482055"/>
                  </a:lnTo>
                  <a:lnTo>
                    <a:pt x="864654" y="432384"/>
                  </a:lnTo>
                  <a:close/>
                </a:path>
              </a:pathLst>
            </a:custGeom>
            <a:ln w="25399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object 15"/>
            <p:cNvSpPr/>
            <p:nvPr/>
          </p:nvSpPr>
          <p:spPr>
            <a:xfrm>
              <a:off x="4909265" y="3722275"/>
              <a:ext cx="864869" cy="995044"/>
            </a:xfrm>
            <a:custGeom>
              <a:avLst/>
              <a:gdLst/>
              <a:ahLst/>
              <a:cxnLst/>
              <a:rect l="l" t="t" r="r" b="b"/>
              <a:pathLst>
                <a:path w="864870" h="995045">
                  <a:moveTo>
                    <a:pt x="432269" y="0"/>
                  </a:moveTo>
                  <a:lnTo>
                    <a:pt x="385174" y="2536"/>
                  </a:lnTo>
                  <a:lnTo>
                    <a:pt x="339545" y="9971"/>
                  </a:lnTo>
                  <a:lnTo>
                    <a:pt x="295649" y="22039"/>
                  </a:lnTo>
                  <a:lnTo>
                    <a:pt x="253748" y="38478"/>
                  </a:lnTo>
                  <a:lnTo>
                    <a:pt x="214106" y="59024"/>
                  </a:lnTo>
                  <a:lnTo>
                    <a:pt x="176988" y="83414"/>
                  </a:lnTo>
                  <a:lnTo>
                    <a:pt x="142657" y="111383"/>
                  </a:lnTo>
                  <a:lnTo>
                    <a:pt x="111376" y="142669"/>
                  </a:lnTo>
                  <a:lnTo>
                    <a:pt x="83410" y="177007"/>
                  </a:lnTo>
                  <a:lnTo>
                    <a:pt x="59023" y="214135"/>
                  </a:lnTo>
                  <a:lnTo>
                    <a:pt x="38478" y="253788"/>
                  </a:lnTo>
                  <a:lnTo>
                    <a:pt x="22039" y="295703"/>
                  </a:lnTo>
                  <a:lnTo>
                    <a:pt x="9971" y="339616"/>
                  </a:lnTo>
                  <a:lnTo>
                    <a:pt x="2536" y="385264"/>
                  </a:lnTo>
                  <a:lnTo>
                    <a:pt x="0" y="432384"/>
                  </a:lnTo>
                  <a:lnTo>
                    <a:pt x="2703" y="480958"/>
                  </a:lnTo>
                  <a:lnTo>
                    <a:pt x="10618" y="527944"/>
                  </a:lnTo>
                  <a:lnTo>
                    <a:pt x="23456" y="573057"/>
                  </a:lnTo>
                  <a:lnTo>
                    <a:pt x="40924" y="616007"/>
                  </a:lnTo>
                  <a:lnTo>
                    <a:pt x="62734" y="656509"/>
                  </a:lnTo>
                  <a:lnTo>
                    <a:pt x="88593" y="694275"/>
                  </a:lnTo>
                  <a:lnTo>
                    <a:pt x="118212" y="729018"/>
                  </a:lnTo>
                  <a:lnTo>
                    <a:pt x="151299" y="760452"/>
                  </a:lnTo>
                  <a:lnTo>
                    <a:pt x="187565" y="788288"/>
                  </a:lnTo>
                  <a:lnTo>
                    <a:pt x="226718" y="812241"/>
                  </a:lnTo>
                  <a:lnTo>
                    <a:pt x="268468" y="832022"/>
                  </a:lnTo>
                  <a:lnTo>
                    <a:pt x="312525" y="847345"/>
                  </a:lnTo>
                  <a:lnTo>
                    <a:pt x="358597" y="857923"/>
                  </a:lnTo>
                  <a:lnTo>
                    <a:pt x="317638" y="876037"/>
                  </a:lnTo>
                  <a:lnTo>
                    <a:pt x="282933" y="902015"/>
                  </a:lnTo>
                  <a:lnTo>
                    <a:pt x="255862" y="934602"/>
                  </a:lnTo>
                  <a:lnTo>
                    <a:pt x="237807" y="972540"/>
                  </a:lnTo>
                  <a:lnTo>
                    <a:pt x="273175" y="932201"/>
                  </a:lnTo>
                  <a:lnTo>
                    <a:pt x="317001" y="900934"/>
                  </a:lnTo>
                  <a:lnTo>
                    <a:pt x="366709" y="880721"/>
                  </a:lnTo>
                  <a:lnTo>
                    <a:pt x="419722" y="873544"/>
                  </a:lnTo>
                  <a:lnTo>
                    <a:pt x="469439" y="879320"/>
                  </a:lnTo>
                  <a:lnTo>
                    <a:pt x="514386" y="895717"/>
                  </a:lnTo>
                  <a:lnTo>
                    <a:pt x="553681" y="921338"/>
                  </a:lnTo>
                  <a:lnTo>
                    <a:pt x="586445" y="954786"/>
                  </a:lnTo>
                  <a:lnTo>
                    <a:pt x="611797" y="994663"/>
                  </a:lnTo>
                  <a:lnTo>
                    <a:pt x="597393" y="950720"/>
                  </a:lnTo>
                  <a:lnTo>
                    <a:pt x="571361" y="912537"/>
                  </a:lnTo>
                  <a:lnTo>
                    <a:pt x="535578" y="881773"/>
                  </a:lnTo>
                  <a:lnTo>
                    <a:pt x="491921" y="860082"/>
                  </a:lnTo>
                  <a:lnTo>
                    <a:pt x="539598" y="850739"/>
                  </a:lnTo>
                  <a:lnTo>
                    <a:pt x="585246" y="836339"/>
                  </a:lnTo>
                  <a:lnTo>
                    <a:pt x="628557" y="817190"/>
                  </a:lnTo>
                  <a:lnTo>
                    <a:pt x="669218" y="793601"/>
                  </a:lnTo>
                  <a:lnTo>
                    <a:pt x="706919" y="765881"/>
                  </a:lnTo>
                  <a:lnTo>
                    <a:pt x="741349" y="734337"/>
                  </a:lnTo>
                  <a:lnTo>
                    <a:pt x="772197" y="699278"/>
                  </a:lnTo>
                  <a:lnTo>
                    <a:pt x="799152" y="661012"/>
                  </a:lnTo>
                  <a:lnTo>
                    <a:pt x="821904" y="619849"/>
                  </a:lnTo>
                  <a:lnTo>
                    <a:pt x="840140" y="576096"/>
                  </a:lnTo>
                  <a:lnTo>
                    <a:pt x="853552" y="530062"/>
                  </a:lnTo>
                  <a:lnTo>
                    <a:pt x="861826" y="482055"/>
                  </a:lnTo>
                  <a:lnTo>
                    <a:pt x="864654" y="432384"/>
                  </a:lnTo>
                  <a:lnTo>
                    <a:pt x="862117" y="385264"/>
                  </a:lnTo>
                  <a:lnTo>
                    <a:pt x="854682" y="339616"/>
                  </a:lnTo>
                  <a:lnTo>
                    <a:pt x="842614" y="295703"/>
                  </a:lnTo>
                  <a:lnTo>
                    <a:pt x="826175" y="253788"/>
                  </a:lnTo>
                  <a:lnTo>
                    <a:pt x="805629" y="214135"/>
                  </a:lnTo>
                  <a:lnTo>
                    <a:pt x="781239" y="177007"/>
                  </a:lnTo>
                  <a:lnTo>
                    <a:pt x="753270" y="142669"/>
                  </a:lnTo>
                  <a:lnTo>
                    <a:pt x="721984" y="111383"/>
                  </a:lnTo>
                  <a:lnTo>
                    <a:pt x="687646" y="83414"/>
                  </a:lnTo>
                  <a:lnTo>
                    <a:pt x="650518" y="59024"/>
                  </a:lnTo>
                  <a:lnTo>
                    <a:pt x="610865" y="38478"/>
                  </a:lnTo>
                  <a:lnTo>
                    <a:pt x="568950" y="22039"/>
                  </a:lnTo>
                  <a:lnTo>
                    <a:pt x="525037" y="9971"/>
                  </a:lnTo>
                  <a:lnTo>
                    <a:pt x="479389" y="2536"/>
                  </a:lnTo>
                  <a:lnTo>
                    <a:pt x="432269" y="0"/>
                  </a:lnTo>
                  <a:close/>
                </a:path>
              </a:pathLst>
            </a:custGeom>
            <a:solidFill>
              <a:srgbClr val="FFE600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4909276" y="3722282"/>
              <a:ext cx="864869" cy="995044"/>
            </a:xfrm>
            <a:custGeom>
              <a:avLst/>
              <a:gdLst/>
              <a:ahLst/>
              <a:cxnLst/>
              <a:rect l="l" t="t" r="r" b="b"/>
              <a:pathLst>
                <a:path w="864870" h="995045">
                  <a:moveTo>
                    <a:pt x="611784" y="994664"/>
                  </a:moveTo>
                  <a:lnTo>
                    <a:pt x="597386" y="950720"/>
                  </a:lnTo>
                  <a:lnTo>
                    <a:pt x="571353" y="912536"/>
                  </a:lnTo>
                  <a:lnTo>
                    <a:pt x="535567" y="881767"/>
                  </a:lnTo>
                  <a:lnTo>
                    <a:pt x="491909" y="860069"/>
                  </a:lnTo>
                  <a:lnTo>
                    <a:pt x="539587" y="850726"/>
                  </a:lnTo>
                  <a:lnTo>
                    <a:pt x="585238" y="836327"/>
                  </a:lnTo>
                  <a:lnTo>
                    <a:pt x="628549" y="817179"/>
                  </a:lnTo>
                  <a:lnTo>
                    <a:pt x="669211" y="793591"/>
                  </a:lnTo>
                  <a:lnTo>
                    <a:pt x="706912" y="765872"/>
                  </a:lnTo>
                  <a:lnTo>
                    <a:pt x="741341" y="734330"/>
                  </a:lnTo>
                  <a:lnTo>
                    <a:pt x="772189" y="699272"/>
                  </a:lnTo>
                  <a:lnTo>
                    <a:pt x="799143" y="661008"/>
                  </a:lnTo>
                  <a:lnTo>
                    <a:pt x="821893" y="619846"/>
                  </a:lnTo>
                  <a:lnTo>
                    <a:pt x="840129" y="576094"/>
                  </a:lnTo>
                  <a:lnTo>
                    <a:pt x="853540" y="530061"/>
                  </a:lnTo>
                  <a:lnTo>
                    <a:pt x="861814" y="482055"/>
                  </a:lnTo>
                  <a:lnTo>
                    <a:pt x="864641" y="432384"/>
                  </a:lnTo>
                  <a:lnTo>
                    <a:pt x="862104" y="385264"/>
                  </a:lnTo>
                  <a:lnTo>
                    <a:pt x="854670" y="339616"/>
                  </a:lnTo>
                  <a:lnTo>
                    <a:pt x="842601" y="295703"/>
                  </a:lnTo>
                  <a:lnTo>
                    <a:pt x="826162" y="253788"/>
                  </a:lnTo>
                  <a:lnTo>
                    <a:pt x="805616" y="214135"/>
                  </a:lnTo>
                  <a:lnTo>
                    <a:pt x="781226" y="177007"/>
                  </a:lnTo>
                  <a:lnTo>
                    <a:pt x="753257" y="142669"/>
                  </a:lnTo>
                  <a:lnTo>
                    <a:pt x="721972" y="111383"/>
                  </a:lnTo>
                  <a:lnTo>
                    <a:pt x="687633" y="83414"/>
                  </a:lnTo>
                  <a:lnTo>
                    <a:pt x="650506" y="59024"/>
                  </a:lnTo>
                  <a:lnTo>
                    <a:pt x="610853" y="38478"/>
                  </a:lnTo>
                  <a:lnTo>
                    <a:pt x="568938" y="22039"/>
                  </a:lnTo>
                  <a:lnTo>
                    <a:pt x="525024" y="9971"/>
                  </a:lnTo>
                  <a:lnTo>
                    <a:pt x="479376" y="2536"/>
                  </a:lnTo>
                  <a:lnTo>
                    <a:pt x="432257" y="0"/>
                  </a:lnTo>
                  <a:lnTo>
                    <a:pt x="385161" y="2536"/>
                  </a:lnTo>
                  <a:lnTo>
                    <a:pt x="339533" y="9971"/>
                  </a:lnTo>
                  <a:lnTo>
                    <a:pt x="295638" y="22039"/>
                  </a:lnTo>
                  <a:lnTo>
                    <a:pt x="253738" y="38478"/>
                  </a:lnTo>
                  <a:lnTo>
                    <a:pt x="214097" y="59024"/>
                  </a:lnTo>
                  <a:lnTo>
                    <a:pt x="176980" y="83414"/>
                  </a:lnTo>
                  <a:lnTo>
                    <a:pt x="142650" y="111383"/>
                  </a:lnTo>
                  <a:lnTo>
                    <a:pt x="111370" y="142669"/>
                  </a:lnTo>
                  <a:lnTo>
                    <a:pt x="83406" y="177007"/>
                  </a:lnTo>
                  <a:lnTo>
                    <a:pt x="59020" y="214135"/>
                  </a:lnTo>
                  <a:lnTo>
                    <a:pt x="38476" y="253788"/>
                  </a:lnTo>
                  <a:lnTo>
                    <a:pt x="22038" y="295703"/>
                  </a:lnTo>
                  <a:lnTo>
                    <a:pt x="9970" y="339616"/>
                  </a:lnTo>
                  <a:lnTo>
                    <a:pt x="2536" y="385264"/>
                  </a:lnTo>
                  <a:lnTo>
                    <a:pt x="0" y="432384"/>
                  </a:lnTo>
                  <a:lnTo>
                    <a:pt x="2702" y="480955"/>
                  </a:lnTo>
                  <a:lnTo>
                    <a:pt x="10617" y="527940"/>
                  </a:lnTo>
                  <a:lnTo>
                    <a:pt x="23454" y="573051"/>
                  </a:lnTo>
                  <a:lnTo>
                    <a:pt x="40921" y="616001"/>
                  </a:lnTo>
                  <a:lnTo>
                    <a:pt x="62729" y="656503"/>
                  </a:lnTo>
                  <a:lnTo>
                    <a:pt x="88587" y="694269"/>
                  </a:lnTo>
                  <a:lnTo>
                    <a:pt x="118204" y="729012"/>
                  </a:lnTo>
                  <a:lnTo>
                    <a:pt x="151291" y="760445"/>
                  </a:lnTo>
                  <a:lnTo>
                    <a:pt x="187555" y="788281"/>
                  </a:lnTo>
                  <a:lnTo>
                    <a:pt x="226707" y="812233"/>
                  </a:lnTo>
                  <a:lnTo>
                    <a:pt x="268456" y="832013"/>
                  </a:lnTo>
                  <a:lnTo>
                    <a:pt x="312512" y="847335"/>
                  </a:lnTo>
                  <a:lnTo>
                    <a:pt x="358584" y="857910"/>
                  </a:lnTo>
                  <a:lnTo>
                    <a:pt x="317626" y="876030"/>
                  </a:lnTo>
                  <a:lnTo>
                    <a:pt x="282921" y="902009"/>
                  </a:lnTo>
                  <a:lnTo>
                    <a:pt x="255850" y="934596"/>
                  </a:lnTo>
                  <a:lnTo>
                    <a:pt x="237794" y="972540"/>
                  </a:lnTo>
                </a:path>
              </a:pathLst>
            </a:custGeom>
            <a:ln w="25399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5108008" y="4507749"/>
              <a:ext cx="467359" cy="255270"/>
            </a:xfrm>
            <a:custGeom>
              <a:avLst/>
              <a:gdLst/>
              <a:ahLst/>
              <a:cxnLst/>
              <a:rect l="l" t="t" r="r" b="b"/>
              <a:pathLst>
                <a:path w="467360" h="255270">
                  <a:moveTo>
                    <a:pt x="467156" y="0"/>
                  </a:moveTo>
                  <a:lnTo>
                    <a:pt x="0" y="0"/>
                  </a:lnTo>
                  <a:lnTo>
                    <a:pt x="0" y="254774"/>
                  </a:lnTo>
                  <a:lnTo>
                    <a:pt x="467156" y="254774"/>
                  </a:lnTo>
                  <a:lnTo>
                    <a:pt x="46715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5108008" y="4507749"/>
              <a:ext cx="467359" cy="255270"/>
            </a:xfrm>
            <a:custGeom>
              <a:avLst/>
              <a:gdLst/>
              <a:ahLst/>
              <a:cxnLst/>
              <a:rect l="l" t="t" r="r" b="b"/>
              <a:pathLst>
                <a:path w="467360" h="255270">
                  <a:moveTo>
                    <a:pt x="467156" y="254774"/>
                  </a:moveTo>
                  <a:lnTo>
                    <a:pt x="0" y="254774"/>
                  </a:lnTo>
                  <a:lnTo>
                    <a:pt x="0" y="127393"/>
                  </a:lnTo>
                  <a:lnTo>
                    <a:pt x="0" y="0"/>
                  </a:lnTo>
                  <a:lnTo>
                    <a:pt x="467156" y="0"/>
                  </a:lnTo>
                  <a:lnTo>
                    <a:pt x="467156" y="254774"/>
                  </a:lnTo>
                  <a:close/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5108008" y="4622439"/>
              <a:ext cx="467359" cy="25400"/>
            </a:xfrm>
            <a:custGeom>
              <a:avLst/>
              <a:gdLst/>
              <a:ahLst/>
              <a:cxnLst/>
              <a:rect l="l" t="t" r="r" b="b"/>
              <a:pathLst>
                <a:path w="467360" h="25400">
                  <a:moveTo>
                    <a:pt x="0" y="25400"/>
                  </a:moveTo>
                  <a:lnTo>
                    <a:pt x="467156" y="25400"/>
                  </a:lnTo>
                  <a:lnTo>
                    <a:pt x="467156" y="0"/>
                  </a:lnTo>
                  <a:lnTo>
                    <a:pt x="0" y="0"/>
                  </a:lnTo>
                  <a:lnTo>
                    <a:pt x="0" y="25400"/>
                  </a:lnTo>
                  <a:close/>
                </a:path>
              </a:pathLst>
            </a:custGeom>
            <a:solidFill>
              <a:srgbClr val="2B2F32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4737722" y="4439036"/>
              <a:ext cx="106045" cy="69215"/>
            </a:xfrm>
            <a:custGeom>
              <a:avLst/>
              <a:gdLst/>
              <a:ahLst/>
              <a:cxnLst/>
              <a:rect l="l" t="t" r="r" b="b"/>
              <a:pathLst>
                <a:path w="106045" h="69214">
                  <a:moveTo>
                    <a:pt x="105816" y="0"/>
                  </a:moveTo>
                  <a:lnTo>
                    <a:pt x="0" y="68719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4737722" y="4439036"/>
              <a:ext cx="106045" cy="69215"/>
            </a:xfrm>
            <a:custGeom>
              <a:avLst/>
              <a:gdLst/>
              <a:ahLst/>
              <a:cxnLst/>
              <a:rect l="l" t="t" r="r" b="b"/>
              <a:pathLst>
                <a:path w="106045" h="69214">
                  <a:moveTo>
                    <a:pt x="0" y="68719"/>
                  </a:moveTo>
                  <a:lnTo>
                    <a:pt x="105816" y="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object 22"/>
            <p:cNvSpPr/>
            <p:nvPr/>
          </p:nvSpPr>
          <p:spPr>
            <a:xfrm>
              <a:off x="4647024" y="4215320"/>
              <a:ext cx="144145" cy="0"/>
            </a:xfrm>
            <a:custGeom>
              <a:avLst/>
              <a:gdLst/>
              <a:ahLst/>
              <a:cxnLst/>
              <a:rect l="l" t="t" r="r" b="b"/>
              <a:pathLst>
                <a:path w="144145">
                  <a:moveTo>
                    <a:pt x="143611" y="0"/>
                  </a:move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4647024" y="4215320"/>
              <a:ext cx="144145" cy="0"/>
            </a:xfrm>
            <a:custGeom>
              <a:avLst/>
              <a:gdLst/>
              <a:ahLst/>
              <a:cxnLst/>
              <a:rect l="l" t="t" r="r" b="b"/>
              <a:pathLst>
                <a:path w="144145">
                  <a:moveTo>
                    <a:pt x="0" y="0"/>
                  </a:moveTo>
                  <a:lnTo>
                    <a:pt x="143611" y="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object 24"/>
            <p:cNvSpPr/>
            <p:nvPr/>
          </p:nvSpPr>
          <p:spPr>
            <a:xfrm>
              <a:off x="4674234" y="3928107"/>
              <a:ext cx="116839" cy="45720"/>
            </a:xfrm>
            <a:custGeom>
              <a:avLst/>
              <a:gdLst/>
              <a:ahLst/>
              <a:cxnLst/>
              <a:rect l="l" t="t" r="r" b="b"/>
              <a:pathLst>
                <a:path w="116839" h="45720">
                  <a:moveTo>
                    <a:pt x="0" y="0"/>
                  </a:moveTo>
                  <a:lnTo>
                    <a:pt x="116395" y="45351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5" name="object 25"/>
            <p:cNvSpPr/>
            <p:nvPr/>
          </p:nvSpPr>
          <p:spPr>
            <a:xfrm>
              <a:off x="4674234" y="3928107"/>
              <a:ext cx="116839" cy="45720"/>
            </a:xfrm>
            <a:custGeom>
              <a:avLst/>
              <a:gdLst/>
              <a:ahLst/>
              <a:cxnLst/>
              <a:rect l="l" t="t" r="r" b="b"/>
              <a:pathLst>
                <a:path w="116839" h="45720">
                  <a:moveTo>
                    <a:pt x="0" y="0"/>
                  </a:moveTo>
                  <a:lnTo>
                    <a:pt x="116395" y="45351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4819348" y="3668104"/>
              <a:ext cx="90170" cy="88265"/>
            </a:xfrm>
            <a:custGeom>
              <a:avLst/>
              <a:gdLst/>
              <a:ahLst/>
              <a:cxnLst/>
              <a:rect l="l" t="t" r="r" b="b"/>
              <a:pathLst>
                <a:path w="90170" h="88264">
                  <a:moveTo>
                    <a:pt x="0" y="0"/>
                  </a:moveTo>
                  <a:lnTo>
                    <a:pt x="89916" y="87680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7" name="object 27"/>
            <p:cNvSpPr/>
            <p:nvPr/>
          </p:nvSpPr>
          <p:spPr>
            <a:xfrm>
              <a:off x="4819348" y="3668104"/>
              <a:ext cx="90170" cy="88265"/>
            </a:xfrm>
            <a:custGeom>
              <a:avLst/>
              <a:gdLst/>
              <a:ahLst/>
              <a:cxnLst/>
              <a:rect l="l" t="t" r="r" b="b"/>
              <a:pathLst>
                <a:path w="90170" h="88264">
                  <a:moveTo>
                    <a:pt x="0" y="0"/>
                  </a:moveTo>
                  <a:lnTo>
                    <a:pt x="89916" y="8768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8" name="object 28"/>
            <p:cNvSpPr/>
            <p:nvPr/>
          </p:nvSpPr>
          <p:spPr>
            <a:xfrm>
              <a:off x="5055166" y="3498811"/>
              <a:ext cx="53340" cy="118110"/>
            </a:xfrm>
            <a:custGeom>
              <a:avLst/>
              <a:gdLst/>
              <a:ahLst/>
              <a:cxnLst/>
              <a:rect l="l" t="t" r="r" b="b"/>
              <a:pathLst>
                <a:path w="53339" h="118110">
                  <a:moveTo>
                    <a:pt x="0" y="0"/>
                  </a:moveTo>
                  <a:lnTo>
                    <a:pt x="52844" y="117894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object 29"/>
            <p:cNvSpPr/>
            <p:nvPr/>
          </p:nvSpPr>
          <p:spPr>
            <a:xfrm>
              <a:off x="5055166" y="3498811"/>
              <a:ext cx="53340" cy="118110"/>
            </a:xfrm>
            <a:custGeom>
              <a:avLst/>
              <a:gdLst/>
              <a:ahLst/>
              <a:cxnLst/>
              <a:rect l="l" t="t" r="r" b="b"/>
              <a:pathLst>
                <a:path w="53339" h="118110">
                  <a:moveTo>
                    <a:pt x="0" y="0"/>
                  </a:moveTo>
                  <a:lnTo>
                    <a:pt x="52844" y="117894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object 30"/>
            <p:cNvSpPr/>
            <p:nvPr/>
          </p:nvSpPr>
          <p:spPr>
            <a:xfrm>
              <a:off x="5341587" y="3432298"/>
              <a:ext cx="0" cy="139065"/>
            </a:xfrm>
            <a:custGeom>
              <a:avLst/>
              <a:gdLst/>
              <a:ahLst/>
              <a:cxnLst/>
              <a:rect l="l" t="t" r="r" b="b"/>
              <a:pathLst>
                <a:path h="139064">
                  <a:moveTo>
                    <a:pt x="0" y="0"/>
                  </a:moveTo>
                  <a:lnTo>
                    <a:pt x="0" y="139065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1" name="object 31"/>
            <p:cNvSpPr/>
            <p:nvPr/>
          </p:nvSpPr>
          <p:spPr>
            <a:xfrm>
              <a:off x="5341587" y="3432298"/>
              <a:ext cx="0" cy="139065"/>
            </a:xfrm>
            <a:custGeom>
              <a:avLst/>
              <a:gdLst/>
              <a:ahLst/>
              <a:cxnLst/>
              <a:rect l="l" t="t" r="r" b="b"/>
              <a:pathLst>
                <a:path h="139064">
                  <a:moveTo>
                    <a:pt x="0" y="0"/>
                  </a:moveTo>
                  <a:lnTo>
                    <a:pt x="0" y="139065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2" name="object 32"/>
            <p:cNvSpPr/>
            <p:nvPr/>
          </p:nvSpPr>
          <p:spPr>
            <a:xfrm>
              <a:off x="5859316" y="4439036"/>
              <a:ext cx="106045" cy="69215"/>
            </a:xfrm>
            <a:custGeom>
              <a:avLst/>
              <a:gdLst/>
              <a:ahLst/>
              <a:cxnLst/>
              <a:rect l="l" t="t" r="r" b="b"/>
              <a:pathLst>
                <a:path w="106045" h="69214">
                  <a:moveTo>
                    <a:pt x="0" y="0"/>
                  </a:moveTo>
                  <a:lnTo>
                    <a:pt x="105816" y="68719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3" name="object 33"/>
            <p:cNvSpPr/>
            <p:nvPr/>
          </p:nvSpPr>
          <p:spPr>
            <a:xfrm>
              <a:off x="5859316" y="4439036"/>
              <a:ext cx="106045" cy="69215"/>
            </a:xfrm>
            <a:custGeom>
              <a:avLst/>
              <a:gdLst/>
              <a:ahLst/>
              <a:cxnLst/>
              <a:rect l="l" t="t" r="r" b="b"/>
              <a:pathLst>
                <a:path w="106045" h="69214">
                  <a:moveTo>
                    <a:pt x="105816" y="68719"/>
                  </a:moveTo>
                  <a:lnTo>
                    <a:pt x="0" y="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4" name="object 34"/>
            <p:cNvSpPr/>
            <p:nvPr/>
          </p:nvSpPr>
          <p:spPr>
            <a:xfrm>
              <a:off x="5912219" y="4215320"/>
              <a:ext cx="144145" cy="0"/>
            </a:xfrm>
            <a:custGeom>
              <a:avLst/>
              <a:gdLst/>
              <a:ahLst/>
              <a:cxnLst/>
              <a:rect l="l" t="t" r="r" b="b"/>
              <a:pathLst>
                <a:path w="144145">
                  <a:moveTo>
                    <a:pt x="143611" y="0"/>
                  </a:move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5" name="object 35"/>
            <p:cNvSpPr/>
            <p:nvPr/>
          </p:nvSpPr>
          <p:spPr>
            <a:xfrm>
              <a:off x="5912219" y="4215320"/>
              <a:ext cx="144145" cy="0"/>
            </a:xfrm>
            <a:custGeom>
              <a:avLst/>
              <a:gdLst/>
              <a:ahLst/>
              <a:cxnLst/>
              <a:rect l="l" t="t" r="r" b="b"/>
              <a:pathLst>
                <a:path w="144145">
                  <a:moveTo>
                    <a:pt x="143611" y="0"/>
                  </a:moveTo>
                  <a:lnTo>
                    <a:pt x="0" y="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6" name="object 36"/>
            <p:cNvSpPr/>
            <p:nvPr/>
          </p:nvSpPr>
          <p:spPr>
            <a:xfrm>
              <a:off x="5912224" y="3928107"/>
              <a:ext cx="116839" cy="45720"/>
            </a:xfrm>
            <a:custGeom>
              <a:avLst/>
              <a:gdLst/>
              <a:ahLst/>
              <a:cxnLst/>
              <a:rect l="l" t="t" r="r" b="b"/>
              <a:pathLst>
                <a:path w="116839" h="45720">
                  <a:moveTo>
                    <a:pt x="116395" y="0"/>
                  </a:moveTo>
                  <a:lnTo>
                    <a:pt x="0" y="45351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7" name="object 37"/>
            <p:cNvSpPr/>
            <p:nvPr/>
          </p:nvSpPr>
          <p:spPr>
            <a:xfrm>
              <a:off x="5912224" y="3928107"/>
              <a:ext cx="116839" cy="45720"/>
            </a:xfrm>
            <a:custGeom>
              <a:avLst/>
              <a:gdLst/>
              <a:ahLst/>
              <a:cxnLst/>
              <a:rect l="l" t="t" r="r" b="b"/>
              <a:pathLst>
                <a:path w="116839" h="45720">
                  <a:moveTo>
                    <a:pt x="116395" y="0"/>
                  </a:moveTo>
                  <a:lnTo>
                    <a:pt x="0" y="45351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8" name="object 38"/>
            <p:cNvSpPr/>
            <p:nvPr/>
          </p:nvSpPr>
          <p:spPr>
            <a:xfrm>
              <a:off x="5793590" y="3668104"/>
              <a:ext cx="90170" cy="88265"/>
            </a:xfrm>
            <a:custGeom>
              <a:avLst/>
              <a:gdLst/>
              <a:ahLst/>
              <a:cxnLst/>
              <a:rect l="l" t="t" r="r" b="b"/>
              <a:pathLst>
                <a:path w="90170" h="88264">
                  <a:moveTo>
                    <a:pt x="89915" y="0"/>
                  </a:moveTo>
                  <a:lnTo>
                    <a:pt x="0" y="87680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9" name="object 39"/>
            <p:cNvSpPr/>
            <p:nvPr/>
          </p:nvSpPr>
          <p:spPr>
            <a:xfrm>
              <a:off x="5793590" y="3668104"/>
              <a:ext cx="90170" cy="88265"/>
            </a:xfrm>
            <a:custGeom>
              <a:avLst/>
              <a:gdLst/>
              <a:ahLst/>
              <a:cxnLst/>
              <a:rect l="l" t="t" r="r" b="b"/>
              <a:pathLst>
                <a:path w="90170" h="88264">
                  <a:moveTo>
                    <a:pt x="89915" y="0"/>
                  </a:moveTo>
                  <a:lnTo>
                    <a:pt x="0" y="8768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0" name="object 40"/>
            <p:cNvSpPr/>
            <p:nvPr/>
          </p:nvSpPr>
          <p:spPr>
            <a:xfrm>
              <a:off x="5594837" y="3498811"/>
              <a:ext cx="53340" cy="118110"/>
            </a:xfrm>
            <a:custGeom>
              <a:avLst/>
              <a:gdLst/>
              <a:ahLst/>
              <a:cxnLst/>
              <a:rect l="l" t="t" r="r" b="b"/>
              <a:pathLst>
                <a:path w="53339" h="118110">
                  <a:moveTo>
                    <a:pt x="52857" y="0"/>
                  </a:moveTo>
                  <a:lnTo>
                    <a:pt x="0" y="117894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1" name="object 41"/>
            <p:cNvSpPr/>
            <p:nvPr/>
          </p:nvSpPr>
          <p:spPr>
            <a:xfrm>
              <a:off x="5594837" y="3498811"/>
              <a:ext cx="53340" cy="118110"/>
            </a:xfrm>
            <a:custGeom>
              <a:avLst/>
              <a:gdLst/>
              <a:ahLst/>
              <a:cxnLst/>
              <a:rect l="l" t="t" r="r" b="b"/>
              <a:pathLst>
                <a:path w="53339" h="118110">
                  <a:moveTo>
                    <a:pt x="52857" y="0"/>
                  </a:moveTo>
                  <a:lnTo>
                    <a:pt x="0" y="117894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81E71A3B-FF1F-4781-A68E-04780547CD55}"/>
              </a:ext>
            </a:extLst>
          </p:cNvPr>
          <p:cNvSpPr txBox="1"/>
          <p:nvPr/>
        </p:nvSpPr>
        <p:spPr>
          <a:xfrm>
            <a:off x="950158" y="1619658"/>
            <a:ext cx="5257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</a:rPr>
              <a:t>С учетом статистической информации, экспертных оценок, сложившегося профиля территорий.</a:t>
            </a:r>
          </a:p>
          <a:p>
            <a:r>
              <a:rPr lang="ru-RU" sz="1400" dirty="0">
                <a:solidFill>
                  <a:schemeClr val="bg1"/>
                </a:solidFill>
              </a:rPr>
              <a:t>* - только по 15 МО, вошедшим в разработку </a:t>
            </a:r>
            <a:r>
              <a:rPr lang="en-US" sz="1400" dirty="0">
                <a:solidFill>
                  <a:schemeClr val="bg1"/>
                </a:solidFill>
              </a:rPr>
              <a:t>I </a:t>
            </a:r>
            <a:r>
              <a:rPr lang="ru-RU" sz="1400" dirty="0">
                <a:solidFill>
                  <a:schemeClr val="bg1"/>
                </a:solidFill>
              </a:rPr>
              <a:t>очереди</a:t>
            </a:r>
          </a:p>
        </p:txBody>
      </p:sp>
    </p:spTree>
    <p:extLst>
      <p:ext uri="{BB962C8B-B14F-4D97-AF65-F5344CB8AC3E}">
        <p14:creationId xmlns:p14="http://schemas.microsoft.com/office/powerpoint/2010/main" val="10224593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304804" y="215569"/>
            <a:ext cx="10079010" cy="611376"/>
          </a:xfrm>
          <a:custGeom>
            <a:avLst/>
            <a:gdLst/>
            <a:ahLst/>
            <a:cxnLst/>
            <a:rect l="l" t="t" r="r" b="b"/>
            <a:pathLst>
              <a:path w="10688320" h="648335">
                <a:moveTo>
                  <a:pt x="10688104" y="88"/>
                </a:moveTo>
                <a:lnTo>
                  <a:pt x="0" y="0"/>
                </a:lnTo>
                <a:lnTo>
                  <a:pt x="0" y="646290"/>
                </a:lnTo>
                <a:lnTo>
                  <a:pt x="10688104" y="648309"/>
                </a:lnTo>
                <a:lnTo>
                  <a:pt x="10688104" y="88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4572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743480" y="355180"/>
            <a:ext cx="8455232" cy="317561"/>
          </a:xfrm>
          <a:prstGeom prst="rect">
            <a:avLst/>
          </a:prstGeom>
        </p:spPr>
        <p:txBody>
          <a:bodyPr vert="horz" wrap="square" lIns="0" tIns="11976" rIns="0" bIns="0" rtlCol="0" anchor="ctr">
            <a:spAutoFit/>
          </a:bodyPr>
          <a:lstStyle/>
          <a:p>
            <a:pPr marL="11976">
              <a:lnSpc>
                <a:spcPct val="100000"/>
              </a:lnSpc>
              <a:spcBef>
                <a:spcPts val="95"/>
              </a:spcBef>
            </a:pPr>
            <a:r>
              <a:rPr lang="ru-RU" sz="1985" dirty="0">
                <a:solidFill>
                  <a:schemeClr val="bg1"/>
                </a:solidFill>
                <a:latin typeface="+mn-lt"/>
                <a:ea typeface="Microsoft JhengHei UI" panose="020B0604030504040204" pitchFamily="34" charset="-120"/>
                <a:cs typeface="Montserrat ExtraBold"/>
              </a:rPr>
              <a:t>Дикоросы: центры сбора и переработки</a:t>
            </a:r>
          </a:p>
        </p:txBody>
      </p:sp>
      <p:pic>
        <p:nvPicPr>
          <p:cNvPr id="5" name="Picture 2" descr="Территориальные подразделения УМВД России по Тюменской области">
            <a:extLst>
              <a:ext uri="{FF2B5EF4-FFF2-40B4-BE49-F238E27FC236}">
                <a16:creationId xmlns:a16="http://schemas.microsoft.com/office/drawing/2014/main" id="{B5C90DF9-C60E-4496-8F45-8EA68ED74D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4" y="1082850"/>
            <a:ext cx="7323288" cy="64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Ягоды – Бесплатные иконки: еда">
            <a:extLst>
              <a:ext uri="{FF2B5EF4-FFF2-40B4-BE49-F238E27FC236}">
                <a16:creationId xmlns:a16="http://schemas.microsoft.com/office/drawing/2014/main" id="{B02666AD-BD81-4F54-9DA5-3307E2633A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0" y="5848350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Ягоды – Бесплатные иконки: еда">
            <a:extLst>
              <a:ext uri="{FF2B5EF4-FFF2-40B4-BE49-F238E27FC236}">
                <a16:creationId xmlns:a16="http://schemas.microsoft.com/office/drawing/2014/main" id="{2AD56A55-87E7-4192-9DC4-3DD0063C37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600" y="6139050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ёд, орехи, фиточай, травы и специи, лаванда купить">
            <a:extLst>
              <a:ext uri="{FF2B5EF4-FFF2-40B4-BE49-F238E27FC236}">
                <a16:creationId xmlns:a16="http://schemas.microsoft.com/office/drawing/2014/main" id="{22B277C5-B5E4-4ED8-811E-34E15ECAB2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975" y="6961836"/>
            <a:ext cx="360000" cy="245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6" descr="Мёд, орехи, фиточай, травы и специи, лаванда купить">
            <a:extLst>
              <a:ext uri="{FF2B5EF4-FFF2-40B4-BE49-F238E27FC236}">
                <a16:creationId xmlns:a16="http://schemas.microsoft.com/office/drawing/2014/main" id="{52A67744-7F6F-49E5-AE41-50EDC3C82E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600" y="7101447"/>
            <a:ext cx="360000" cy="245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4" descr="Ягоды – Бесплатные иконки: еда">
            <a:extLst>
              <a:ext uri="{FF2B5EF4-FFF2-40B4-BE49-F238E27FC236}">
                <a16:creationId xmlns:a16="http://schemas.microsoft.com/office/drawing/2014/main" id="{DD9A11DF-09D4-437E-9B19-819A5E59BF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2475" y="4448175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" descr="Ягоды – Бесплатные иконки: еда">
            <a:extLst>
              <a:ext uri="{FF2B5EF4-FFF2-40B4-BE49-F238E27FC236}">
                <a16:creationId xmlns:a16="http://schemas.microsoft.com/office/drawing/2014/main" id="{8933E6A7-A36C-4C4F-AC38-27040B4564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1600" y="3310654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Сосновая шишка | Бесплатно значок">
            <a:extLst>
              <a:ext uri="{FF2B5EF4-FFF2-40B4-BE49-F238E27FC236}">
                <a16:creationId xmlns:a16="http://schemas.microsoft.com/office/drawing/2014/main" id="{02B231B9-9D5A-4C1F-B2B8-ADF3BB98FB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72400" y="3303242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" descr="Ягоды – Бесплатные иконки: еда">
            <a:extLst>
              <a:ext uri="{FF2B5EF4-FFF2-40B4-BE49-F238E27FC236}">
                <a16:creationId xmlns:a16="http://schemas.microsoft.com/office/drawing/2014/main" id="{8DDCB24D-F39B-4216-806F-3A51DC8186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9825" y="2405779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10" descr="Сосновая шишка | Бесплатно значок">
            <a:extLst>
              <a:ext uri="{FF2B5EF4-FFF2-40B4-BE49-F238E27FC236}">
                <a16:creationId xmlns:a16="http://schemas.microsoft.com/office/drawing/2014/main" id="{00498D7F-0AE1-4FA5-8E44-B468705338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10625" y="2398367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4" descr="Ягоды – Бесплатные иконки: еда">
            <a:extLst>
              <a:ext uri="{FF2B5EF4-FFF2-40B4-BE49-F238E27FC236}">
                <a16:creationId xmlns:a16="http://schemas.microsoft.com/office/drawing/2014/main" id="{3AA8DCC4-C442-4C03-B2EE-1C29806BB8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4142850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10" descr="Сосновая шишка | Бесплатно значок">
            <a:extLst>
              <a:ext uri="{FF2B5EF4-FFF2-40B4-BE49-F238E27FC236}">
                <a16:creationId xmlns:a16="http://schemas.microsoft.com/office/drawing/2014/main" id="{AF504801-BA60-4DF1-A8C5-FB77254EB2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881325" y="4088175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" descr="Ягоды – Бесплатные иконки: еда">
            <a:extLst>
              <a:ext uri="{FF2B5EF4-FFF2-40B4-BE49-F238E27FC236}">
                <a16:creationId xmlns:a16="http://schemas.microsoft.com/office/drawing/2014/main" id="{31AFD8C4-D907-473D-8753-403B82DFB3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325" y="4923900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4" descr="Ягоды – Бесплатные иконки: еда">
            <a:extLst>
              <a:ext uri="{FF2B5EF4-FFF2-40B4-BE49-F238E27FC236}">
                <a16:creationId xmlns:a16="http://schemas.microsoft.com/office/drawing/2014/main" id="{6A07E2BB-F305-4083-8A85-A258EE60BB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675" y="5488350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38395" y="3738731"/>
            <a:ext cx="5272663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Суть решения: создание сети специализированных центров приема дикоросов у населения и предприятий.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Управление технологической и коммерческой деятельностью централизовано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единые ТУ; единые параметры качества сырья и готовой продукции; единый бренд, планирование логистики и продаж. Консолидация объемов и стандартизация обеспечат конкурентное положение и выход на ритейл.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Фактор нестабильности урожаев может быть снижен за счет широты ассортимента и приема у населения культурных ягод.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Рядом расположенные территории –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альтернативные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точки возможной организации специализированных пунктов заготовки и переработки (например Казанский или Сладковский МР; Вагайский, Тобольский или Уватский МР)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– конкуренция территорий за первенство в реализации.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Специализация пунктов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 севере, западе или юго-востоке региона определяется особенностями сырьевой базы: ягода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/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гриб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/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шишка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/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иван-чай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/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лечебные травы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/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др.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/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2361361" y="1778563"/>
            <a:ext cx="2823586" cy="2825121"/>
          </a:xfrm>
          <a:prstGeom prst="ellipse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848574" y="4367908"/>
            <a:ext cx="1973025" cy="1028057"/>
          </a:xfrm>
          <a:prstGeom prst="ellipse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1567648" y="5334321"/>
            <a:ext cx="1973025" cy="1028057"/>
          </a:xfrm>
          <a:prstGeom prst="ellipse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2904087" y="6551301"/>
            <a:ext cx="1973025" cy="1028057"/>
          </a:xfrm>
          <a:prstGeom prst="ellipse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Гриб | Бесплатно значок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324" y="2171104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Гриб | Бесплатно значок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6094" y="3057011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426110" y="1082850"/>
            <a:ext cx="49577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Сверхзадача: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формирование сырьевой базы для создания в регионе производства БАДов, производства фармацевтического сырья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B2D1DA-FA39-4AB4-8ABE-4FB2E29575AF}"/>
              </a:ext>
            </a:extLst>
          </p:cNvPr>
          <p:cNvSpPr txBox="1"/>
          <p:nvPr/>
        </p:nvSpPr>
        <p:spPr>
          <a:xfrm>
            <a:off x="207394" y="6976837"/>
            <a:ext cx="2478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* С учетом Лесного плана Тюменской области</a:t>
            </a:r>
          </a:p>
        </p:txBody>
      </p:sp>
      <p:sp>
        <p:nvSpPr>
          <p:cNvPr id="28" name="Номер слайда 5">
            <a:extLst>
              <a:ext uri="{FF2B5EF4-FFF2-40B4-BE49-F238E27FC236}">
                <a16:creationId xmlns:a16="http://schemas.microsoft.com/office/drawing/2014/main" id="{14376784-045F-4244-BF78-7DB3A88C9146}"/>
              </a:ext>
            </a:extLst>
          </p:cNvPr>
          <p:cNvSpPr txBox="1">
            <a:spLocks/>
          </p:cNvSpPr>
          <p:nvPr/>
        </p:nvSpPr>
        <p:spPr>
          <a:xfrm>
            <a:off x="10099989" y="7161321"/>
            <a:ext cx="411127" cy="18596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rgbClr val="2B2F32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24</a:t>
            </a:fld>
            <a:endParaRPr lang="ru-RU" sz="1000" b="1" dirty="0">
              <a:solidFill>
                <a:srgbClr val="2B2F32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6500060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304804" y="215569"/>
            <a:ext cx="10079010" cy="611376"/>
          </a:xfrm>
          <a:custGeom>
            <a:avLst/>
            <a:gdLst/>
            <a:ahLst/>
            <a:cxnLst/>
            <a:rect l="l" t="t" r="r" b="b"/>
            <a:pathLst>
              <a:path w="10688320" h="648335">
                <a:moveTo>
                  <a:pt x="10688104" y="88"/>
                </a:moveTo>
                <a:lnTo>
                  <a:pt x="0" y="0"/>
                </a:lnTo>
                <a:lnTo>
                  <a:pt x="0" y="646290"/>
                </a:lnTo>
                <a:lnTo>
                  <a:pt x="10688104" y="648309"/>
                </a:lnTo>
                <a:lnTo>
                  <a:pt x="10688104" y="88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4572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743480" y="355180"/>
            <a:ext cx="8455232" cy="317561"/>
          </a:xfrm>
          <a:prstGeom prst="rect">
            <a:avLst/>
          </a:prstGeom>
        </p:spPr>
        <p:txBody>
          <a:bodyPr vert="horz" wrap="square" lIns="0" tIns="11976" rIns="0" bIns="0" rtlCol="0" anchor="ctr">
            <a:spAutoFit/>
          </a:bodyPr>
          <a:lstStyle/>
          <a:p>
            <a:pPr marL="11976">
              <a:lnSpc>
                <a:spcPct val="100000"/>
              </a:lnSpc>
              <a:spcBef>
                <a:spcPts val="95"/>
              </a:spcBef>
            </a:pPr>
            <a:r>
              <a:rPr lang="ru-RU" sz="1985" dirty="0">
                <a:solidFill>
                  <a:schemeClr val="bg1"/>
                </a:solidFill>
                <a:latin typeface="+mn-lt"/>
                <a:ea typeface="Microsoft JhengHei UI" panose="020B0604030504040204" pitchFamily="34" charset="-120"/>
                <a:cs typeface="Montserrat ExtraBold"/>
              </a:rPr>
              <a:t>Прием и переработка меда</a:t>
            </a:r>
          </a:p>
        </p:txBody>
      </p:sp>
      <p:pic>
        <p:nvPicPr>
          <p:cNvPr id="5" name="Picture 2" descr="Территориальные подразделения УМВД России по Тюменской области">
            <a:extLst>
              <a:ext uri="{FF2B5EF4-FFF2-40B4-BE49-F238E27FC236}">
                <a16:creationId xmlns:a16="http://schemas.microsoft.com/office/drawing/2014/main" id="{B5C90DF9-C60E-4496-8F45-8EA68ED74D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4" y="1082850"/>
            <a:ext cx="7323288" cy="64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Мед – Бесплатные иконки: еда и ресторан">
            <a:extLst>
              <a:ext uri="{FF2B5EF4-FFF2-40B4-BE49-F238E27FC236}">
                <a16:creationId xmlns:a16="http://schemas.microsoft.com/office/drawing/2014/main" id="{A911A2A6-D710-49F1-9C4C-28650757FD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075" y="6156000"/>
            <a:ext cx="324000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Мед – Бесплатные иконки: еда и ресторан">
            <a:extLst>
              <a:ext uri="{FF2B5EF4-FFF2-40B4-BE49-F238E27FC236}">
                <a16:creationId xmlns:a16="http://schemas.microsoft.com/office/drawing/2014/main" id="{E05AADDB-4C69-419B-A66D-3A8EE7477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650" y="5832000"/>
            <a:ext cx="324000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Мед – Бесплатные иконки: еда и ресторан">
            <a:extLst>
              <a:ext uri="{FF2B5EF4-FFF2-40B4-BE49-F238E27FC236}">
                <a16:creationId xmlns:a16="http://schemas.microsoft.com/office/drawing/2014/main" id="{87E05609-B06A-487F-9983-9385E7646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8350" y="7023281"/>
            <a:ext cx="324000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Мед – Бесплатные иконки: еда и ресторан">
            <a:extLst>
              <a:ext uri="{FF2B5EF4-FFF2-40B4-BE49-F238E27FC236}">
                <a16:creationId xmlns:a16="http://schemas.microsoft.com/office/drawing/2014/main" id="{A8B91CBF-3515-4C81-8A32-F96589443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125" y="7128131"/>
            <a:ext cx="324000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Мед – Бесплатные иконки: еда и ресторан">
            <a:extLst>
              <a:ext uri="{FF2B5EF4-FFF2-40B4-BE49-F238E27FC236}">
                <a16:creationId xmlns:a16="http://schemas.microsoft.com/office/drawing/2014/main" id="{2D4A860D-BCE7-4232-9703-FE49B989B1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625" y="2603025"/>
            <a:ext cx="324000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Мед – Бесплатные иконки: еда и ресторан">
            <a:extLst>
              <a:ext uri="{FF2B5EF4-FFF2-40B4-BE49-F238E27FC236}">
                <a16:creationId xmlns:a16="http://schemas.microsoft.com/office/drawing/2014/main" id="{09F81B3A-85B2-4C10-A050-8B03504CA4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725" y="4936650"/>
            <a:ext cx="324000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Мед – Бесплатные иконки: еда и ресторан">
            <a:extLst>
              <a:ext uri="{FF2B5EF4-FFF2-40B4-BE49-F238E27FC236}">
                <a16:creationId xmlns:a16="http://schemas.microsoft.com/office/drawing/2014/main" id="{D99DD21E-4F78-43EA-B311-EA537BCD19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725" y="5308275"/>
            <a:ext cx="324000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Мед – Бесплатные иконки: еда и ресторан">
            <a:extLst>
              <a:ext uri="{FF2B5EF4-FFF2-40B4-BE49-F238E27FC236}">
                <a16:creationId xmlns:a16="http://schemas.microsoft.com/office/drawing/2014/main" id="{2ADB74DB-9764-4ADF-B413-60A32949CD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625" y="5470275"/>
            <a:ext cx="324000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5340496" y="4102395"/>
            <a:ext cx="5220322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Суть решения: создание сети центров сбора, первичной подготовки и фасовки меда и продукции пчеловодства. Центры могут быть организованы на принципах кооператива.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Управление технологической и коммерческой деятельностью централизовано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единые ТУ; единые параметры качества принимаемого сырья и готовой продукции; единый бренд, планирование логистики и продаж. Консолидация объемов и стандартизация дадут конкурентоспособность и выход на ритейл.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Рядом расположенные территории –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альтернативные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точки возможной организации специализированных пунктов приема, заготовки и фасовки (например, Казанский, Сладковский и Абатский МР).</a:t>
            </a:r>
          </a:p>
        </p:txBody>
      </p:sp>
      <p:sp>
        <p:nvSpPr>
          <p:cNvPr id="19" name="Овал 18"/>
          <p:cNvSpPr/>
          <p:nvPr/>
        </p:nvSpPr>
        <p:spPr>
          <a:xfrm>
            <a:off x="1205472" y="4594660"/>
            <a:ext cx="2072305" cy="1751230"/>
          </a:xfrm>
          <a:prstGeom prst="ellipse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2892584" y="5832000"/>
            <a:ext cx="2072305" cy="1751230"/>
          </a:xfrm>
          <a:prstGeom prst="ellipse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426110" y="1082850"/>
            <a:ext cx="49577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Сверхзадача: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создание устойчивых условий для развития в регионе пчеловодства, в том числе, в направлении производства фармацевтического сырья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4BEB305-D2C3-4B80-A7D4-B80A8971E254}"/>
              </a:ext>
            </a:extLst>
          </p:cNvPr>
          <p:cNvSpPr txBox="1"/>
          <p:nvPr/>
        </p:nvSpPr>
        <p:spPr>
          <a:xfrm>
            <a:off x="207393" y="6976837"/>
            <a:ext cx="30703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* С учетом фактического развития вида деятельности на территориях и потенциала </a:t>
            </a:r>
          </a:p>
        </p:txBody>
      </p:sp>
      <p:sp>
        <p:nvSpPr>
          <p:cNvPr id="23" name="Номер слайда 5">
            <a:extLst>
              <a:ext uri="{FF2B5EF4-FFF2-40B4-BE49-F238E27FC236}">
                <a16:creationId xmlns:a16="http://schemas.microsoft.com/office/drawing/2014/main" id="{D120995E-4BF3-41E7-BD95-EFDC39AC3B5F}"/>
              </a:ext>
            </a:extLst>
          </p:cNvPr>
          <p:cNvSpPr txBox="1">
            <a:spLocks/>
          </p:cNvSpPr>
          <p:nvPr/>
        </p:nvSpPr>
        <p:spPr>
          <a:xfrm>
            <a:off x="10099989" y="7161321"/>
            <a:ext cx="411127" cy="18596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rgbClr val="2B2F32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25</a:t>
            </a:fld>
            <a:endParaRPr lang="ru-RU" sz="1000" b="1" dirty="0">
              <a:solidFill>
                <a:srgbClr val="2B2F32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326510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304804" y="215569"/>
            <a:ext cx="10079010" cy="611376"/>
          </a:xfrm>
          <a:custGeom>
            <a:avLst/>
            <a:gdLst/>
            <a:ahLst/>
            <a:cxnLst/>
            <a:rect l="l" t="t" r="r" b="b"/>
            <a:pathLst>
              <a:path w="10688320" h="648335">
                <a:moveTo>
                  <a:pt x="10688104" y="88"/>
                </a:moveTo>
                <a:lnTo>
                  <a:pt x="0" y="0"/>
                </a:lnTo>
                <a:lnTo>
                  <a:pt x="0" y="646290"/>
                </a:lnTo>
                <a:lnTo>
                  <a:pt x="10688104" y="648309"/>
                </a:lnTo>
                <a:lnTo>
                  <a:pt x="10688104" y="88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4572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743480" y="355180"/>
            <a:ext cx="8455232" cy="317561"/>
          </a:xfrm>
          <a:prstGeom prst="rect">
            <a:avLst/>
          </a:prstGeom>
        </p:spPr>
        <p:txBody>
          <a:bodyPr vert="horz" wrap="square" lIns="0" tIns="11976" rIns="0" bIns="0" rtlCol="0" anchor="ctr">
            <a:spAutoFit/>
          </a:bodyPr>
          <a:lstStyle/>
          <a:p>
            <a:pPr marL="11976">
              <a:lnSpc>
                <a:spcPct val="100000"/>
              </a:lnSpc>
              <a:spcBef>
                <a:spcPts val="95"/>
              </a:spcBef>
            </a:pPr>
            <a:r>
              <a:rPr lang="ru-RU" sz="1985" dirty="0">
                <a:solidFill>
                  <a:schemeClr val="bg1"/>
                </a:solidFill>
                <a:latin typeface="+mn-lt"/>
                <a:ea typeface="Microsoft JhengHei UI" panose="020B0604030504040204" pitchFamily="34" charset="-120"/>
                <a:cs typeface="Montserrat ExtraBold"/>
              </a:rPr>
              <a:t>Приемка, производство (теплицы / открытый грунт) и переработка овощей</a:t>
            </a:r>
          </a:p>
        </p:txBody>
      </p:sp>
      <p:pic>
        <p:nvPicPr>
          <p:cNvPr id="5" name="Picture 2" descr="Территориальные подразделения УМВД России по Тюменской области">
            <a:extLst>
              <a:ext uri="{FF2B5EF4-FFF2-40B4-BE49-F238E27FC236}">
                <a16:creationId xmlns:a16="http://schemas.microsoft.com/office/drawing/2014/main" id="{B5C90DF9-C60E-4496-8F45-8EA68ED74D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4" y="1082850"/>
            <a:ext cx="7323288" cy="64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Овощи | Бесплатно значок">
            <a:extLst>
              <a:ext uri="{FF2B5EF4-FFF2-40B4-BE49-F238E27FC236}">
                <a16:creationId xmlns:a16="http://schemas.microsoft.com/office/drawing/2014/main" id="{673DCEF8-10CC-4EC7-9DA1-5557D0454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650" y="5819775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Овощи | Бесплатно значок">
            <a:extLst>
              <a:ext uri="{FF2B5EF4-FFF2-40B4-BE49-F238E27FC236}">
                <a16:creationId xmlns:a16="http://schemas.microsoft.com/office/drawing/2014/main" id="{8B070512-8C7B-423E-8A74-66A1F2CCF2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125" y="6155175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Овощи | Бесплатно значок">
            <a:extLst>
              <a:ext uri="{FF2B5EF4-FFF2-40B4-BE49-F238E27FC236}">
                <a16:creationId xmlns:a16="http://schemas.microsoft.com/office/drawing/2014/main" id="{740A829B-56B0-4B83-A9A1-F329776D20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825" y="6987281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Овощи | Бесплатно значок">
            <a:extLst>
              <a:ext uri="{FF2B5EF4-FFF2-40B4-BE49-F238E27FC236}">
                <a16:creationId xmlns:a16="http://schemas.microsoft.com/office/drawing/2014/main" id="{0B00B2B9-F911-4B2F-9340-883349DBB1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762" y="5725575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Овощи | Бесплатно значок">
            <a:extLst>
              <a:ext uri="{FF2B5EF4-FFF2-40B4-BE49-F238E27FC236}">
                <a16:creationId xmlns:a16="http://schemas.microsoft.com/office/drawing/2014/main" id="{048DCCB7-2558-46C2-80BD-9D3AE52BE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612" y="3934875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Овощи | Бесплатно значок">
            <a:extLst>
              <a:ext uri="{FF2B5EF4-FFF2-40B4-BE49-F238E27FC236}">
                <a16:creationId xmlns:a16="http://schemas.microsoft.com/office/drawing/2014/main" id="{BE64A6EF-AA41-46F0-9146-83E5A7B68F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8825" y="2413360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Овощи | Бесплатно значок">
            <a:extLst>
              <a:ext uri="{FF2B5EF4-FFF2-40B4-BE49-F238E27FC236}">
                <a16:creationId xmlns:a16="http://schemas.microsoft.com/office/drawing/2014/main" id="{4B861C01-1194-474A-BA42-5BFEF33C28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160" y="4142850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Овощи | Бесплатно значок">
            <a:extLst>
              <a:ext uri="{FF2B5EF4-FFF2-40B4-BE49-F238E27FC236}">
                <a16:creationId xmlns:a16="http://schemas.microsoft.com/office/drawing/2014/main" id="{4CF66C09-2A8A-4C61-8A09-2648560B1D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200" y="4924425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Овощи | Бесплатно значок">
            <a:extLst>
              <a:ext uri="{FF2B5EF4-FFF2-40B4-BE49-F238E27FC236}">
                <a16:creationId xmlns:a16="http://schemas.microsoft.com/office/drawing/2014/main" id="{4066314F-32D3-425D-A5CC-9C96611780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6200" y="5284425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Овощи | Бесплатно значок">
            <a:extLst>
              <a:ext uri="{FF2B5EF4-FFF2-40B4-BE49-F238E27FC236}">
                <a16:creationId xmlns:a16="http://schemas.microsoft.com/office/drawing/2014/main" id="{600C9513-CC9A-428D-BDA3-81CAEC6E97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437" y="5459775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5338396" y="3738731"/>
            <a:ext cx="504541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Суть решения: создание сети тепличных комплексов и пунктов приемки у ЛПХ и КФХ овощей открытого грунта, а также 2-3 центров переработки (замороженные смеси, консервация).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Пункты приемки могут быть созданы на базе кооперативов.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Управление технологической и коммерческой деятельностью централизовано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единые ТУ; единые параметры качества принимаемого на переработку сырья и готовой продукции; единый бренд, планирование логистики и продаж. Консолидация объемов и стандартизация обеспечат конкурентное положение и выход на ритейл.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Рядом расположенные территории –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альтернативные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точки возможной организации теплиц и предприятий переработки (например Ялуторовский, Заводоуковский и Омутинский районы) –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конкуренция территорий за первенство в реализации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Специализация тепличных хозяйств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 различных территориях определяется природно-климатическими условиями.</a:t>
            </a:r>
          </a:p>
        </p:txBody>
      </p:sp>
      <p:sp>
        <p:nvSpPr>
          <p:cNvPr id="18" name="Овал 17"/>
          <p:cNvSpPr/>
          <p:nvPr/>
        </p:nvSpPr>
        <p:spPr>
          <a:xfrm>
            <a:off x="842858" y="4513256"/>
            <a:ext cx="1817792" cy="1817206"/>
          </a:xfrm>
          <a:prstGeom prst="ellipse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2410267" y="5303676"/>
            <a:ext cx="2385785" cy="2187944"/>
          </a:xfrm>
          <a:prstGeom prst="ellipse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26110" y="1082850"/>
            <a:ext cx="49577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Сверхзадача: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увеличение доли перерабатываемой овощной продукции, увеличение добавленной стоимости в овощеводстве, интенсификация использования земель сельскохозяйственного назначения.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977609B-3444-4D78-8A96-C870B686F3CC}"/>
              </a:ext>
            </a:extLst>
          </p:cNvPr>
          <p:cNvSpPr txBox="1"/>
          <p:nvPr/>
        </p:nvSpPr>
        <p:spPr>
          <a:xfrm>
            <a:off x="207393" y="6976837"/>
            <a:ext cx="28132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* С учетом наличия земель по назначению и потребности рынка</a:t>
            </a:r>
          </a:p>
        </p:txBody>
      </p:sp>
      <p:sp>
        <p:nvSpPr>
          <p:cNvPr id="22" name="Номер слайда 5">
            <a:extLst>
              <a:ext uri="{FF2B5EF4-FFF2-40B4-BE49-F238E27FC236}">
                <a16:creationId xmlns:a16="http://schemas.microsoft.com/office/drawing/2014/main" id="{98F8B27E-C1D5-4994-8055-6031CC12ABF6}"/>
              </a:ext>
            </a:extLst>
          </p:cNvPr>
          <p:cNvSpPr txBox="1">
            <a:spLocks/>
          </p:cNvSpPr>
          <p:nvPr/>
        </p:nvSpPr>
        <p:spPr>
          <a:xfrm>
            <a:off x="10099989" y="7161321"/>
            <a:ext cx="411127" cy="18596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rgbClr val="2B2F32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26</a:t>
            </a:fld>
            <a:endParaRPr lang="ru-RU" sz="1000" b="1" dirty="0">
              <a:solidFill>
                <a:srgbClr val="2B2F32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6838738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304804" y="215569"/>
            <a:ext cx="10079010" cy="611376"/>
          </a:xfrm>
          <a:custGeom>
            <a:avLst/>
            <a:gdLst/>
            <a:ahLst/>
            <a:cxnLst/>
            <a:rect l="l" t="t" r="r" b="b"/>
            <a:pathLst>
              <a:path w="10688320" h="648335">
                <a:moveTo>
                  <a:pt x="10688104" y="88"/>
                </a:moveTo>
                <a:lnTo>
                  <a:pt x="0" y="0"/>
                </a:lnTo>
                <a:lnTo>
                  <a:pt x="0" y="646290"/>
                </a:lnTo>
                <a:lnTo>
                  <a:pt x="10688104" y="648309"/>
                </a:lnTo>
                <a:lnTo>
                  <a:pt x="10688104" y="88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4572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743479" y="355180"/>
            <a:ext cx="9533995" cy="317561"/>
          </a:xfrm>
          <a:prstGeom prst="rect">
            <a:avLst/>
          </a:prstGeom>
        </p:spPr>
        <p:txBody>
          <a:bodyPr vert="horz" wrap="square" lIns="0" tIns="11976" rIns="0" bIns="0" rtlCol="0" anchor="ctr">
            <a:spAutoFit/>
          </a:bodyPr>
          <a:lstStyle/>
          <a:p>
            <a:pPr marL="11976">
              <a:lnSpc>
                <a:spcPct val="100000"/>
              </a:lnSpc>
              <a:spcBef>
                <a:spcPts val="95"/>
              </a:spcBef>
            </a:pPr>
            <a:r>
              <a:rPr lang="ru-RU" sz="1985" dirty="0">
                <a:solidFill>
                  <a:schemeClr val="bg1"/>
                </a:solidFill>
                <a:latin typeface="+mn-lt"/>
                <a:ea typeface="Microsoft JhengHei UI" panose="020B0604030504040204" pitchFamily="34" charset="-120"/>
                <a:cs typeface="Montserrat ExtraBold"/>
              </a:rPr>
              <a:t>Комплексный придорожный сервис (без СТО для большегрузной и спецтехники)</a:t>
            </a:r>
          </a:p>
        </p:txBody>
      </p:sp>
      <p:pic>
        <p:nvPicPr>
          <p:cNvPr id="5" name="Picture 2" descr="Территориальные подразделения УМВД России по Тюменской области">
            <a:extLst>
              <a:ext uri="{FF2B5EF4-FFF2-40B4-BE49-F238E27FC236}">
                <a16:creationId xmlns:a16="http://schemas.microsoft.com/office/drawing/2014/main" id="{B5C90DF9-C60E-4496-8F45-8EA68ED74D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4" y="1082850"/>
            <a:ext cx="7323288" cy="64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Придорожный сервис">
            <a:extLst>
              <a:ext uri="{FF2B5EF4-FFF2-40B4-BE49-F238E27FC236}">
                <a16:creationId xmlns:a16="http://schemas.microsoft.com/office/drawing/2014/main" id="{A9912E81-E9ED-462A-AA44-7A4471C29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075" y="5844073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Придорожный сервис">
            <a:extLst>
              <a:ext uri="{FF2B5EF4-FFF2-40B4-BE49-F238E27FC236}">
                <a16:creationId xmlns:a16="http://schemas.microsoft.com/office/drawing/2014/main" id="{04F8AAB2-A77C-4EA2-AE4D-8EFC9DA718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6550" y="6169271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Придорожный сервис">
            <a:extLst>
              <a:ext uri="{FF2B5EF4-FFF2-40B4-BE49-F238E27FC236}">
                <a16:creationId xmlns:a16="http://schemas.microsoft.com/office/drawing/2014/main" id="{9759959D-BF3B-4DF8-BBE5-A06DB1F4E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7887" y="5742596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Придорожный сервис">
            <a:extLst>
              <a:ext uri="{FF2B5EF4-FFF2-40B4-BE49-F238E27FC236}">
                <a16:creationId xmlns:a16="http://schemas.microsoft.com/office/drawing/2014/main" id="{6A37F91C-2D28-4DE0-B413-DD336D0283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4487" y="3008921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Придорожный сервис">
            <a:extLst>
              <a:ext uri="{FF2B5EF4-FFF2-40B4-BE49-F238E27FC236}">
                <a16:creationId xmlns:a16="http://schemas.microsoft.com/office/drawing/2014/main" id="{8473CF98-138F-4BD9-9B0E-58A2282D7E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200" y="4929673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Придорожный сервис">
            <a:extLst>
              <a:ext uri="{FF2B5EF4-FFF2-40B4-BE49-F238E27FC236}">
                <a16:creationId xmlns:a16="http://schemas.microsoft.com/office/drawing/2014/main" id="{451A1CB7-9519-4494-B3C7-3A47B985CD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346" y="5566869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5338395" y="3738731"/>
            <a:ext cx="516213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Суть решения: создание вдоль федеральных трасс сети стандартизованных центров придорожного сервиса (включая заведение общественного питания, магазин, санитарный узел, площадку для отдыха, парковку, небольшое СТО, предпочтительно – АЗС).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Формат: разработка собственного или использование франшизы.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Сеть может быть организована на базе одной компании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/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группы компаний или независимыми участниками на основе договора.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Элементом интеграции может быть не только маркетинг, но и материально-техническое снабжение, управление качеством, продажи, подбор и обучение персонала.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Рядом расположенные территории –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альтернативные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точки возможной организации сервисов (например Ялуторовский, Заводоуковский районы) –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конкуренция территорий за первенство в реализации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  <p:sp>
        <p:nvSpPr>
          <p:cNvPr id="15" name="Овал 14"/>
          <p:cNvSpPr/>
          <p:nvPr/>
        </p:nvSpPr>
        <p:spPr>
          <a:xfrm>
            <a:off x="920087" y="4771779"/>
            <a:ext cx="1363405" cy="1330817"/>
          </a:xfrm>
          <a:prstGeom prst="ellipse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2492687" y="5591953"/>
            <a:ext cx="2254741" cy="1120346"/>
          </a:xfrm>
          <a:prstGeom prst="ellipse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426110" y="1082850"/>
            <a:ext cx="49577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Сверхзадача: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создание комфортных туристических условий для транзитного легкового трафика за счет формирования единого стандартного узнаваемого сервиса.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2113EFC-9727-42E3-AA54-9A6DED5A6172}"/>
              </a:ext>
            </a:extLst>
          </p:cNvPr>
          <p:cNvSpPr txBox="1"/>
          <p:nvPr/>
        </p:nvSpPr>
        <p:spPr>
          <a:xfrm>
            <a:off x="207394" y="6976837"/>
            <a:ext cx="26770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* С учетом трафика и сложившейся сетки придорожных объектов</a:t>
            </a:r>
          </a:p>
        </p:txBody>
      </p:sp>
      <p:sp>
        <p:nvSpPr>
          <p:cNvPr id="18" name="Номер слайда 5">
            <a:extLst>
              <a:ext uri="{FF2B5EF4-FFF2-40B4-BE49-F238E27FC236}">
                <a16:creationId xmlns:a16="http://schemas.microsoft.com/office/drawing/2014/main" id="{3F46B8FA-AB97-457E-B73E-520CE9DD6BE4}"/>
              </a:ext>
            </a:extLst>
          </p:cNvPr>
          <p:cNvSpPr txBox="1">
            <a:spLocks/>
          </p:cNvSpPr>
          <p:nvPr/>
        </p:nvSpPr>
        <p:spPr>
          <a:xfrm>
            <a:off x="10099989" y="7161321"/>
            <a:ext cx="411127" cy="18596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rgbClr val="2B2F32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27</a:t>
            </a:fld>
            <a:endParaRPr lang="ru-RU" sz="1000" b="1" dirty="0">
              <a:solidFill>
                <a:srgbClr val="2B2F32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065530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304804" y="215569"/>
            <a:ext cx="10079010" cy="611376"/>
          </a:xfrm>
          <a:custGeom>
            <a:avLst/>
            <a:gdLst/>
            <a:ahLst/>
            <a:cxnLst/>
            <a:rect l="l" t="t" r="r" b="b"/>
            <a:pathLst>
              <a:path w="10688320" h="648335">
                <a:moveTo>
                  <a:pt x="10688104" y="88"/>
                </a:moveTo>
                <a:lnTo>
                  <a:pt x="0" y="0"/>
                </a:lnTo>
                <a:lnTo>
                  <a:pt x="0" y="646290"/>
                </a:lnTo>
                <a:lnTo>
                  <a:pt x="10688104" y="648309"/>
                </a:lnTo>
                <a:lnTo>
                  <a:pt x="10688104" y="88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4572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743479" y="355180"/>
            <a:ext cx="9533995" cy="317561"/>
          </a:xfrm>
          <a:prstGeom prst="rect">
            <a:avLst/>
          </a:prstGeom>
        </p:spPr>
        <p:txBody>
          <a:bodyPr vert="horz" wrap="square" lIns="0" tIns="11976" rIns="0" bIns="0" rtlCol="0" anchor="ctr">
            <a:spAutoFit/>
          </a:bodyPr>
          <a:lstStyle/>
          <a:p>
            <a:pPr marL="11976">
              <a:lnSpc>
                <a:spcPct val="100000"/>
              </a:lnSpc>
              <a:spcBef>
                <a:spcPts val="95"/>
              </a:spcBef>
            </a:pPr>
            <a:r>
              <a:rPr lang="ru-RU" sz="1985" dirty="0">
                <a:solidFill>
                  <a:schemeClr val="bg1"/>
                </a:solidFill>
                <a:latin typeface="+mn-lt"/>
                <a:ea typeface="Microsoft JhengHei UI" panose="020B0604030504040204" pitchFamily="34" charset="-120"/>
                <a:cs typeface="Montserrat ExtraBold"/>
              </a:rPr>
              <a:t>Специализированные СТО для большегрузной и спецтехники</a:t>
            </a:r>
          </a:p>
        </p:txBody>
      </p:sp>
      <p:pic>
        <p:nvPicPr>
          <p:cNvPr id="5" name="Picture 2" descr="Территориальные подразделения УМВД России по Тюменской области">
            <a:extLst>
              <a:ext uri="{FF2B5EF4-FFF2-40B4-BE49-F238E27FC236}">
                <a16:creationId xmlns:a16="http://schemas.microsoft.com/office/drawing/2014/main" id="{B5C90DF9-C60E-4496-8F45-8EA68ED74D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4" y="1082850"/>
            <a:ext cx="7323288" cy="64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Грузовой автосервис в Екатеринбурге - Автоколонна 1212">
            <a:extLst>
              <a:ext uri="{FF2B5EF4-FFF2-40B4-BE49-F238E27FC236}">
                <a16:creationId xmlns:a16="http://schemas.microsoft.com/office/drawing/2014/main" id="{D21F1540-BA5C-4DE9-A2E1-A63F121A8D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475" y="3190875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Грузовой автосервис в Екатеринбурге - Автоколонна 1212">
            <a:extLst>
              <a:ext uri="{FF2B5EF4-FFF2-40B4-BE49-F238E27FC236}">
                <a16:creationId xmlns:a16="http://schemas.microsoft.com/office/drawing/2014/main" id="{1D5BF3B3-9ED3-472C-BC2C-FCBFBE424E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4475" y="3397500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Грузовой автосервис в Екатеринбурге - Автоколонна 1212">
            <a:extLst>
              <a:ext uri="{FF2B5EF4-FFF2-40B4-BE49-F238E27FC236}">
                <a16:creationId xmlns:a16="http://schemas.microsoft.com/office/drawing/2014/main" id="{EAAE1D96-2064-46A4-91A2-A67155045E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8450" y="2314575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Грузовой автосервис в Екатеринбурге - Автоколонна 1212">
            <a:extLst>
              <a:ext uri="{FF2B5EF4-FFF2-40B4-BE49-F238E27FC236}">
                <a16:creationId xmlns:a16="http://schemas.microsoft.com/office/drawing/2014/main" id="{F5502D81-874E-45E9-8B1F-0CD5F07687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9075" y="4988175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Грузовой автосервис в Екатеринбурге - Автоколонна 1212">
            <a:extLst>
              <a:ext uri="{FF2B5EF4-FFF2-40B4-BE49-F238E27FC236}">
                <a16:creationId xmlns:a16="http://schemas.microsoft.com/office/drawing/2014/main" id="{7FB4359B-E294-488F-8C3A-B729435CA2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650" y="5759700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Грузовой автосервис в Екатеринбурге - Автоколонна 1212">
            <a:extLst>
              <a:ext uri="{FF2B5EF4-FFF2-40B4-BE49-F238E27FC236}">
                <a16:creationId xmlns:a16="http://schemas.microsoft.com/office/drawing/2014/main" id="{4030C31E-E2EB-43AD-B005-6325A79DC2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0600" y="5579700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338395" y="3738731"/>
            <a:ext cx="5162131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Суть решения: создание сети специализированных СТО для большегрузной, длинномерной техники и спецтехники вдоль федеральных трасс в местах с большим транзитным трафиком и концентрацией собственной спецтехники на территориях.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Единый формат и стандарты обслуживания: разработка собственного или использование франшизы.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Сеть может быть организована на базе одной компании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/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группы компаний или независимыми участниками на основе договора.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Элементом интеграции может быть не только маркетинг, но и материально-техническое снабжение, управление качеством, продажи, подбор и обучение персонала.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Рядом расположенные территории –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альтернативные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точки возможной организации сервисов (например Ялуторовский, Заводоуковский, Омутинский районы, Тобольск и Тобольский МР) –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конкуренция территорий за первенство в реализации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  <p:sp>
        <p:nvSpPr>
          <p:cNvPr id="14" name="Овал 13"/>
          <p:cNvSpPr/>
          <p:nvPr/>
        </p:nvSpPr>
        <p:spPr>
          <a:xfrm>
            <a:off x="881335" y="4671097"/>
            <a:ext cx="1817792" cy="1817206"/>
          </a:xfrm>
          <a:prstGeom prst="ellipse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2316135" y="2837672"/>
            <a:ext cx="1135084" cy="1164549"/>
          </a:xfrm>
          <a:prstGeom prst="ellipse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26110" y="1082850"/>
            <a:ext cx="49577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Сверхзадача: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создание условий для дальнейшего устойчивого увеличения грузового трафика в условиях повышения стандартов транспортных компаний за счет формирования.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3475FE6-C243-40C1-82B6-86E4331ED53A}"/>
              </a:ext>
            </a:extLst>
          </p:cNvPr>
          <p:cNvSpPr txBox="1"/>
          <p:nvPr/>
        </p:nvSpPr>
        <p:spPr>
          <a:xfrm>
            <a:off x="207393" y="6976837"/>
            <a:ext cx="31581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* С учетом грузового трафика и концентрации промышленной техники в МО</a:t>
            </a:r>
          </a:p>
        </p:txBody>
      </p:sp>
      <p:sp>
        <p:nvSpPr>
          <p:cNvPr id="18" name="Номер слайда 5">
            <a:extLst>
              <a:ext uri="{FF2B5EF4-FFF2-40B4-BE49-F238E27FC236}">
                <a16:creationId xmlns:a16="http://schemas.microsoft.com/office/drawing/2014/main" id="{BE54E69E-E08C-4F02-899D-6314177D111E}"/>
              </a:ext>
            </a:extLst>
          </p:cNvPr>
          <p:cNvSpPr txBox="1">
            <a:spLocks/>
          </p:cNvSpPr>
          <p:nvPr/>
        </p:nvSpPr>
        <p:spPr>
          <a:xfrm>
            <a:off x="10099989" y="7161321"/>
            <a:ext cx="411127" cy="18596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rgbClr val="2B2F32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28</a:t>
            </a:fld>
            <a:endParaRPr lang="ru-RU" sz="1000" b="1" dirty="0">
              <a:solidFill>
                <a:srgbClr val="2B2F32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784153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304804" y="215569"/>
            <a:ext cx="10079010" cy="611376"/>
          </a:xfrm>
          <a:custGeom>
            <a:avLst/>
            <a:gdLst/>
            <a:ahLst/>
            <a:cxnLst/>
            <a:rect l="l" t="t" r="r" b="b"/>
            <a:pathLst>
              <a:path w="10688320" h="648335">
                <a:moveTo>
                  <a:pt x="10688104" y="88"/>
                </a:moveTo>
                <a:lnTo>
                  <a:pt x="0" y="0"/>
                </a:lnTo>
                <a:lnTo>
                  <a:pt x="0" y="646290"/>
                </a:lnTo>
                <a:lnTo>
                  <a:pt x="10688104" y="648309"/>
                </a:lnTo>
                <a:lnTo>
                  <a:pt x="10688104" y="88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4572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743479" y="355180"/>
            <a:ext cx="9533995" cy="317561"/>
          </a:xfrm>
          <a:prstGeom prst="rect">
            <a:avLst/>
          </a:prstGeom>
        </p:spPr>
        <p:txBody>
          <a:bodyPr vert="horz" wrap="square" lIns="0" tIns="11976" rIns="0" bIns="0" rtlCol="0" anchor="ctr">
            <a:spAutoFit/>
          </a:bodyPr>
          <a:lstStyle/>
          <a:p>
            <a:pPr marL="11976">
              <a:lnSpc>
                <a:spcPct val="100000"/>
              </a:lnSpc>
              <a:spcBef>
                <a:spcPts val="95"/>
              </a:spcBef>
            </a:pPr>
            <a:r>
              <a:rPr lang="ru-RU" sz="1985" dirty="0">
                <a:solidFill>
                  <a:schemeClr val="bg1"/>
                </a:solidFill>
                <a:latin typeface="+mn-lt"/>
                <a:ea typeface="Microsoft JhengHei UI" panose="020B0604030504040204" pitchFamily="34" charset="-120"/>
                <a:cs typeface="Montserrat ExtraBold"/>
              </a:rPr>
              <a:t>Специализированные СТО для техники АПК, в т.ч. сервис и прокат малой техники</a:t>
            </a:r>
          </a:p>
        </p:txBody>
      </p:sp>
      <p:pic>
        <p:nvPicPr>
          <p:cNvPr id="5" name="Picture 2" descr="Территориальные подразделения УМВД России по Тюменской области">
            <a:extLst>
              <a:ext uri="{FF2B5EF4-FFF2-40B4-BE49-F238E27FC236}">
                <a16:creationId xmlns:a16="http://schemas.microsoft.com/office/drawing/2014/main" id="{B5C90DF9-C60E-4496-8F45-8EA68ED74D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4" y="1082850"/>
            <a:ext cx="7323288" cy="64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КАТАЛОГ ПРУЖИН. Белорецкий завод рессор и пружин | Белорецкий завод рессор  и пружин">
            <a:extLst>
              <a:ext uri="{FF2B5EF4-FFF2-40B4-BE49-F238E27FC236}">
                <a16:creationId xmlns:a16="http://schemas.microsoft.com/office/drawing/2014/main" id="{1FAD220C-02B0-404A-9860-E7BD55C297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3025" y="5857875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КАТАЛОГ ПРУЖИН. Белорецкий завод рессор и пружин | Белорецкий завод рессор  и пружин">
            <a:extLst>
              <a:ext uri="{FF2B5EF4-FFF2-40B4-BE49-F238E27FC236}">
                <a16:creationId xmlns:a16="http://schemas.microsoft.com/office/drawing/2014/main" id="{D0E6DC7C-9C34-4335-A89D-AEAD9DCA67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075" y="6120000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КАТАЛОГ ПРУЖИН. Белорецкий завод рессор и пружин | Белорецкий завод рессор  и пружин">
            <a:extLst>
              <a:ext uri="{FF2B5EF4-FFF2-40B4-BE49-F238E27FC236}">
                <a16:creationId xmlns:a16="http://schemas.microsoft.com/office/drawing/2014/main" id="{9631AE41-97DC-4E8C-BEC4-87246370A0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975" y="6924581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КАТАЛОГ ПРУЖИН. Белорецкий завод рессор и пружин | Белорецкий завод рессор  и пружин">
            <a:extLst>
              <a:ext uri="{FF2B5EF4-FFF2-40B4-BE49-F238E27FC236}">
                <a16:creationId xmlns:a16="http://schemas.microsoft.com/office/drawing/2014/main" id="{CDCC14DA-A176-42CF-84F7-E8762D8660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975" y="6217875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КАТАЛОГ ПРУЖИН. Белорецкий завод рессор и пружин | Белорецкий завод рессор  и пружин">
            <a:extLst>
              <a:ext uri="{FF2B5EF4-FFF2-40B4-BE49-F238E27FC236}">
                <a16:creationId xmlns:a16="http://schemas.microsoft.com/office/drawing/2014/main" id="{F662E5B8-A441-4530-8A06-2ABB926B63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3025" y="3227926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КАТАЛОГ ПРУЖИН. Белорецкий завод рессор и пружин | Белорецкий завод рессор  и пружин">
            <a:extLst>
              <a:ext uri="{FF2B5EF4-FFF2-40B4-BE49-F238E27FC236}">
                <a16:creationId xmlns:a16="http://schemas.microsoft.com/office/drawing/2014/main" id="{24E00648-A730-41B8-9BD6-52CC90A026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625" y="4905375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КАТАЛОГ ПРУЖИН. Белорецкий завод рессор и пружин | Белорецкий завод рессор  и пружин">
            <a:extLst>
              <a:ext uri="{FF2B5EF4-FFF2-40B4-BE49-F238E27FC236}">
                <a16:creationId xmlns:a16="http://schemas.microsoft.com/office/drawing/2014/main" id="{AD15B398-B166-48E6-B091-AF620716F8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9550" y="5379380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КАТАЛОГ ПРУЖИН. Белорецкий завод рессор и пружин | Белорецкий завод рессор  и пружин">
            <a:extLst>
              <a:ext uri="{FF2B5EF4-FFF2-40B4-BE49-F238E27FC236}">
                <a16:creationId xmlns:a16="http://schemas.microsoft.com/office/drawing/2014/main" id="{E90857D5-B3CA-47C2-BB7C-D57E43E27C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575" y="5555025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5255288" y="3738731"/>
            <a:ext cx="5345723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Суть решения: создание сети специализированных станций обслуживания сельскохозяйственной техники и спецтехники (обеспечение постгарантийного сервиса, оперативный ремонт по месту базирования техники, поставка комплектующих).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Отличительная особенность: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возможность сервиса и проката малой сельскохозяйственной техники для нужд ЛПХ и небольших КФХ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оказание сезонных услуг (формат МТС).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Сеть может быть организована на базе одной компании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/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группы компаний или независимыми участниками на основе договора.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Элементом интеграции должно стать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материально-техническое снабжение, управление качеством, подбор и обучение персонала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Рядом расположенные территории –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альтернативные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точки возможной организации сервисов (например г. Ишим, Ишимский, Абатский, Казанский МР) –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конкуренция территорий за первенство в реализации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Критерии выбора территорий: концентрация техники АПК, спецтехники, межрайонная логистика.</a:t>
            </a:r>
          </a:p>
        </p:txBody>
      </p:sp>
      <p:sp>
        <p:nvSpPr>
          <p:cNvPr id="17" name="Овал 16"/>
          <p:cNvSpPr/>
          <p:nvPr/>
        </p:nvSpPr>
        <p:spPr>
          <a:xfrm>
            <a:off x="3057552" y="5735025"/>
            <a:ext cx="1817792" cy="1817206"/>
          </a:xfrm>
          <a:prstGeom prst="ellipse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920451" y="4771253"/>
            <a:ext cx="2394540" cy="1567543"/>
          </a:xfrm>
          <a:prstGeom prst="ellipse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426110" y="1082850"/>
            <a:ext cx="49577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Сверхзадача: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снижение времени простоя техники в период сезонных работ, обеспечение доступа к технике малых хозяйств (ЛПХ и КФХ), снижение эксплуатационных расходов хозяйств.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D74230A-1C93-4B4F-AAE9-A11D89E968B7}"/>
              </a:ext>
            </a:extLst>
          </p:cNvPr>
          <p:cNvSpPr txBox="1"/>
          <p:nvPr/>
        </p:nvSpPr>
        <p:spPr>
          <a:xfrm>
            <a:off x="207393" y="6976837"/>
            <a:ext cx="31581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* С учетом концентрации техники АПК и предложенных реестров бизнес-идей</a:t>
            </a:r>
          </a:p>
        </p:txBody>
      </p:sp>
      <p:sp>
        <p:nvSpPr>
          <p:cNvPr id="21" name="Номер слайда 5">
            <a:extLst>
              <a:ext uri="{FF2B5EF4-FFF2-40B4-BE49-F238E27FC236}">
                <a16:creationId xmlns:a16="http://schemas.microsoft.com/office/drawing/2014/main" id="{C3EB5CDF-D087-476A-9173-92AD54036882}"/>
              </a:ext>
            </a:extLst>
          </p:cNvPr>
          <p:cNvSpPr txBox="1">
            <a:spLocks/>
          </p:cNvSpPr>
          <p:nvPr/>
        </p:nvSpPr>
        <p:spPr>
          <a:xfrm>
            <a:off x="10099989" y="7161321"/>
            <a:ext cx="411127" cy="18596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rgbClr val="2B2F32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29</a:t>
            </a:fld>
            <a:endParaRPr lang="ru-RU" sz="1000" b="1" dirty="0">
              <a:solidFill>
                <a:srgbClr val="2B2F32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8382503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304804" y="215569"/>
            <a:ext cx="10079010" cy="611376"/>
          </a:xfrm>
          <a:custGeom>
            <a:avLst/>
            <a:gdLst/>
            <a:ahLst/>
            <a:cxnLst/>
            <a:rect l="l" t="t" r="r" b="b"/>
            <a:pathLst>
              <a:path w="10688320" h="648335">
                <a:moveTo>
                  <a:pt x="10688104" y="88"/>
                </a:moveTo>
                <a:lnTo>
                  <a:pt x="0" y="0"/>
                </a:lnTo>
                <a:lnTo>
                  <a:pt x="0" y="646290"/>
                </a:lnTo>
                <a:lnTo>
                  <a:pt x="10688104" y="648309"/>
                </a:lnTo>
                <a:lnTo>
                  <a:pt x="10688104" y="88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4572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743479" y="355180"/>
            <a:ext cx="9533995" cy="317561"/>
          </a:xfrm>
          <a:prstGeom prst="rect">
            <a:avLst/>
          </a:prstGeom>
        </p:spPr>
        <p:txBody>
          <a:bodyPr vert="horz" wrap="square" lIns="0" tIns="11976" rIns="0" bIns="0" rtlCol="0" anchor="ctr">
            <a:spAutoFit/>
          </a:bodyPr>
          <a:lstStyle/>
          <a:p>
            <a:pPr marL="11976">
              <a:lnSpc>
                <a:spcPct val="100000"/>
              </a:lnSpc>
              <a:spcBef>
                <a:spcPts val="95"/>
              </a:spcBef>
            </a:pPr>
            <a:r>
              <a:rPr lang="ru-RU" sz="1985" dirty="0">
                <a:solidFill>
                  <a:schemeClr val="bg1"/>
                </a:solidFill>
                <a:latin typeface="+mn-lt"/>
                <a:ea typeface="Microsoft JhengHei UI" panose="020B0604030504040204" pitchFamily="34" charset="-120"/>
                <a:cs typeface="Montserrat ExtraBold"/>
              </a:rPr>
              <a:t>Фермерские рынки с единым коммерческим центром</a:t>
            </a:r>
          </a:p>
        </p:txBody>
      </p:sp>
      <p:pic>
        <p:nvPicPr>
          <p:cNvPr id="5" name="Picture 2" descr="Территориальные подразделения УМВД России по Тюменской области">
            <a:extLst>
              <a:ext uri="{FF2B5EF4-FFF2-40B4-BE49-F238E27FC236}">
                <a16:creationId xmlns:a16="http://schemas.microsoft.com/office/drawing/2014/main" id="{B5C90DF9-C60E-4496-8F45-8EA68ED74D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4" y="1082850"/>
            <a:ext cx="7323288" cy="64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>
            <a:extLst>
              <a:ext uri="{FF2B5EF4-FFF2-40B4-BE49-F238E27FC236}">
                <a16:creationId xmlns:a16="http://schemas.microsoft.com/office/drawing/2014/main" id="{145933D8-59BB-494B-9B68-90093C67F2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650" y="6198075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106D4854-1F50-4D27-AC1D-45BC747085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6275" y="4483575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B68F91C7-D941-437C-8BFE-BF5939A147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0200" y="302625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DA681A6F-4082-48CD-AA19-BCF9B562BD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200" y="495030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338395" y="3738731"/>
            <a:ext cx="5272663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Суть решения: создание сети специализированных фермерских рынков вдоль федеральных трасс – основного межрегионального трафика.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Специализация рынков: обеспечение сбыта для местных производителей (приоритет – КФХ и ЛПХ) мясной продукции, молочной продукции, продукции пчеловодства, народных промыслов, дикоросов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со стандартизованными параметрами качества, брендирования, мерчандайзинга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Целесообразно предоставление дополнительных услуг: транспортировка, хранение, услуги товароведа, лаборатории.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Управление технологической и коммерческой деятельностью централизовано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единые ТУ; единые параметры качества продаваемой продукции; единая линейка брендов. Консолидация объемов и стандартизация обеспечат конкурентное положение и узнаваемость.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26110" y="1082850"/>
            <a:ext cx="495770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Сверхзадача: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обеспечение устойчивыми каналами реализации фермерских хозяйств и ЛПХ, ремесленников, малых предприятий пищевой промышленности региона при одновременном повышении туристической привлекательности.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BD3C44-C8DE-4ADB-92F9-45C66ACB2D6A}"/>
              </a:ext>
            </a:extLst>
          </p:cNvPr>
          <p:cNvSpPr txBox="1"/>
          <p:nvPr/>
        </p:nvSpPr>
        <p:spPr>
          <a:xfrm>
            <a:off x="207393" y="6976837"/>
            <a:ext cx="31581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* С учетом трафика туристического потока (в т.ч. внутреннего), трафика автотранспорта </a:t>
            </a: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98783BD2-ED00-410C-ADD8-683E67DA17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479" y="495030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Номер слайда 5">
            <a:extLst>
              <a:ext uri="{FF2B5EF4-FFF2-40B4-BE49-F238E27FC236}">
                <a16:creationId xmlns:a16="http://schemas.microsoft.com/office/drawing/2014/main" id="{9E24F44C-DC99-420D-ABDC-514BD3EC1F0A}"/>
              </a:ext>
            </a:extLst>
          </p:cNvPr>
          <p:cNvSpPr txBox="1">
            <a:spLocks/>
          </p:cNvSpPr>
          <p:nvPr/>
        </p:nvSpPr>
        <p:spPr>
          <a:xfrm>
            <a:off x="10099989" y="7161321"/>
            <a:ext cx="411127" cy="18596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rgbClr val="2B2F32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30</a:t>
            </a:fld>
            <a:endParaRPr lang="ru-RU" sz="1000" b="1" dirty="0">
              <a:solidFill>
                <a:srgbClr val="2B2F32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88578236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304804" y="215569"/>
            <a:ext cx="10079010" cy="611376"/>
          </a:xfrm>
          <a:custGeom>
            <a:avLst/>
            <a:gdLst/>
            <a:ahLst/>
            <a:cxnLst/>
            <a:rect l="l" t="t" r="r" b="b"/>
            <a:pathLst>
              <a:path w="10688320" h="648335">
                <a:moveTo>
                  <a:pt x="10688104" y="88"/>
                </a:moveTo>
                <a:lnTo>
                  <a:pt x="0" y="0"/>
                </a:lnTo>
                <a:lnTo>
                  <a:pt x="0" y="646290"/>
                </a:lnTo>
                <a:lnTo>
                  <a:pt x="10688104" y="648309"/>
                </a:lnTo>
                <a:lnTo>
                  <a:pt x="10688104" y="88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4572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743479" y="355180"/>
            <a:ext cx="9533995" cy="317561"/>
          </a:xfrm>
          <a:prstGeom prst="rect">
            <a:avLst/>
          </a:prstGeom>
        </p:spPr>
        <p:txBody>
          <a:bodyPr vert="horz" wrap="square" lIns="0" tIns="11976" rIns="0" bIns="0" rtlCol="0" anchor="ctr">
            <a:spAutoFit/>
          </a:bodyPr>
          <a:lstStyle/>
          <a:p>
            <a:pPr marL="11976">
              <a:lnSpc>
                <a:spcPct val="100000"/>
              </a:lnSpc>
              <a:spcBef>
                <a:spcPts val="95"/>
              </a:spcBef>
            </a:pPr>
            <a:r>
              <a:rPr lang="ru-RU" sz="1985" dirty="0">
                <a:solidFill>
                  <a:schemeClr val="bg1"/>
                </a:solidFill>
                <a:latin typeface="+mn-lt"/>
                <a:ea typeface="Microsoft JhengHei UI" panose="020B0604030504040204" pitchFamily="34" charset="-120"/>
                <a:cs typeface="Montserrat ExtraBold"/>
              </a:rPr>
              <a:t>Переработка мяса с единым коммерческим центром</a:t>
            </a:r>
          </a:p>
        </p:txBody>
      </p:sp>
      <p:pic>
        <p:nvPicPr>
          <p:cNvPr id="5" name="Picture 2" descr="Территориальные подразделения УМВД России по Тюменской области">
            <a:extLst>
              <a:ext uri="{FF2B5EF4-FFF2-40B4-BE49-F238E27FC236}">
                <a16:creationId xmlns:a16="http://schemas.microsoft.com/office/drawing/2014/main" id="{B5C90DF9-C60E-4496-8F45-8EA68ED74D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4" y="1082850"/>
            <a:ext cx="7323288" cy="64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Куриная ножка контур с укусом | Бесплатно значок">
            <a:extLst>
              <a:ext uri="{FF2B5EF4-FFF2-40B4-BE49-F238E27FC236}">
                <a16:creationId xmlns:a16="http://schemas.microsoft.com/office/drawing/2014/main" id="{3CF6B4C0-8D88-441A-ACEC-248E0DB44F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2275" y="6175050"/>
            <a:ext cx="324000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Куриная ножка контур с укусом | Бесплатно значок">
            <a:extLst>
              <a:ext uri="{FF2B5EF4-FFF2-40B4-BE49-F238E27FC236}">
                <a16:creationId xmlns:a16="http://schemas.microsoft.com/office/drawing/2014/main" id="{BD00532B-218F-424E-ADE0-558817FC02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1700" y="7023281"/>
            <a:ext cx="324000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Куриная ножка контур с укусом | Бесплатно значок">
            <a:extLst>
              <a:ext uri="{FF2B5EF4-FFF2-40B4-BE49-F238E27FC236}">
                <a16:creationId xmlns:a16="http://schemas.microsoft.com/office/drawing/2014/main" id="{520E247E-90D6-4416-BD17-CB10FFCDF4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0750" y="7102820"/>
            <a:ext cx="324000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Куриная ножка контур с укусом | Бесплатно значок">
            <a:extLst>
              <a:ext uri="{FF2B5EF4-FFF2-40B4-BE49-F238E27FC236}">
                <a16:creationId xmlns:a16="http://schemas.microsoft.com/office/drawing/2014/main" id="{65213844-7A13-42DA-B689-A9296A0944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150" y="4470075"/>
            <a:ext cx="324000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Куриная ножка контур с укусом | Бесплатно значок">
            <a:extLst>
              <a:ext uri="{FF2B5EF4-FFF2-40B4-BE49-F238E27FC236}">
                <a16:creationId xmlns:a16="http://schemas.microsoft.com/office/drawing/2014/main" id="{6F7B9417-26F1-4BD3-8AF8-B568549470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050" y="3003225"/>
            <a:ext cx="324000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Куриная ножка контур с укусом | Бесплатно значок">
            <a:extLst>
              <a:ext uri="{FF2B5EF4-FFF2-40B4-BE49-F238E27FC236}">
                <a16:creationId xmlns:a16="http://schemas.microsoft.com/office/drawing/2014/main" id="{835235DE-8F58-431A-B797-69F94D15D2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700" y="2298375"/>
            <a:ext cx="324000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Куриная ножка контур с укусом | Бесплатно значок">
            <a:extLst>
              <a:ext uri="{FF2B5EF4-FFF2-40B4-BE49-F238E27FC236}">
                <a16:creationId xmlns:a16="http://schemas.microsoft.com/office/drawing/2014/main" id="{7FDCDE84-CC8D-4B84-859B-C744540E6F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3675" y="4160850"/>
            <a:ext cx="324000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Куриная ножка контур с укусом | Бесплатно значок">
            <a:extLst>
              <a:ext uri="{FF2B5EF4-FFF2-40B4-BE49-F238E27FC236}">
                <a16:creationId xmlns:a16="http://schemas.microsoft.com/office/drawing/2014/main" id="{ADE8A7C4-3E94-48E0-8C44-A0ECC53F85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925" y="4951425"/>
            <a:ext cx="324000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Куриная ножка контур с укусом | Бесплатно значок">
            <a:extLst>
              <a:ext uri="{FF2B5EF4-FFF2-40B4-BE49-F238E27FC236}">
                <a16:creationId xmlns:a16="http://schemas.microsoft.com/office/drawing/2014/main" id="{6BC35480-AAF5-41B6-B271-7FEA222A29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5350" y="5503875"/>
            <a:ext cx="324000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5340496" y="4102395"/>
            <a:ext cx="522032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Суть решения: создание сети центров забоя скота и первичной переработки мяса (охлажденная продукция) для нужд КФХ и ЛПХ. Центры целесообразно создавать на принципах кооператива.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Управление технологической и коммерческой деятельностью централизовано по региону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единые ТУ; единые параметры качества принимаемого скота (КРС, МРС, свиньи) и готовой продукции; единый бренд, планирование логистики и продаж (в том числе, через сеть фермерских рынков). Консолидация объемов и стандартизация дадут конкурентоспособность и выход на ритейл.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Рядом расположенные территории –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альтернативные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точки возможной организации специализированных пунктов приема, заготовки и фасовки (например, Казанский, Сладковский и Абатский МР).</a:t>
            </a:r>
          </a:p>
        </p:txBody>
      </p:sp>
      <p:sp>
        <p:nvSpPr>
          <p:cNvPr id="18" name="Овал 17"/>
          <p:cNvSpPr/>
          <p:nvPr/>
        </p:nvSpPr>
        <p:spPr>
          <a:xfrm>
            <a:off x="3057552" y="5735025"/>
            <a:ext cx="1817792" cy="1817206"/>
          </a:xfrm>
          <a:prstGeom prst="ellipse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2455908" y="2769989"/>
            <a:ext cx="1817792" cy="1817206"/>
          </a:xfrm>
          <a:prstGeom prst="ellipse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1160792" y="4141586"/>
            <a:ext cx="1316087" cy="1343025"/>
          </a:xfrm>
          <a:prstGeom prst="ellipse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426110" y="1082850"/>
            <a:ext cx="49577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Сверхзадача: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создание устойчивых условий для развития мясного животноводства в малых формах хозяйствования (ЛПХ и КФХ) с вовлечением в оборот пастбищ и сенокосов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39F16D8-1D9E-4EFE-B8B5-0E69DE680520}"/>
              </a:ext>
            </a:extLst>
          </p:cNvPr>
          <p:cNvSpPr txBox="1"/>
          <p:nvPr/>
        </p:nvSpPr>
        <p:spPr>
          <a:xfrm>
            <a:off x="207393" y="6976837"/>
            <a:ext cx="32343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* С учетом специализации территорий (сектор ЛПХ и КФХ) и предложенных бизнес-идей</a:t>
            </a:r>
          </a:p>
        </p:txBody>
      </p:sp>
      <p:sp>
        <p:nvSpPr>
          <p:cNvPr id="23" name="Номер слайда 5">
            <a:extLst>
              <a:ext uri="{FF2B5EF4-FFF2-40B4-BE49-F238E27FC236}">
                <a16:creationId xmlns:a16="http://schemas.microsoft.com/office/drawing/2014/main" id="{762EBAD2-1332-4A32-AA16-509894F0D1A5}"/>
              </a:ext>
            </a:extLst>
          </p:cNvPr>
          <p:cNvSpPr txBox="1">
            <a:spLocks/>
          </p:cNvSpPr>
          <p:nvPr/>
        </p:nvSpPr>
        <p:spPr>
          <a:xfrm>
            <a:off x="10099989" y="7161321"/>
            <a:ext cx="411127" cy="18596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rgbClr val="2B2F32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31</a:t>
            </a:fld>
            <a:endParaRPr lang="ru-RU" sz="1000" b="1" dirty="0">
              <a:solidFill>
                <a:srgbClr val="2B2F32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176539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304804" y="215569"/>
            <a:ext cx="10079010" cy="611376"/>
          </a:xfrm>
          <a:custGeom>
            <a:avLst/>
            <a:gdLst/>
            <a:ahLst/>
            <a:cxnLst/>
            <a:rect l="l" t="t" r="r" b="b"/>
            <a:pathLst>
              <a:path w="10688320" h="648335">
                <a:moveTo>
                  <a:pt x="10688104" y="88"/>
                </a:moveTo>
                <a:lnTo>
                  <a:pt x="0" y="0"/>
                </a:lnTo>
                <a:lnTo>
                  <a:pt x="0" y="646290"/>
                </a:lnTo>
                <a:lnTo>
                  <a:pt x="10688104" y="648309"/>
                </a:lnTo>
                <a:lnTo>
                  <a:pt x="10688104" y="88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4572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743479" y="355180"/>
            <a:ext cx="9533995" cy="317561"/>
          </a:xfrm>
          <a:prstGeom prst="rect">
            <a:avLst/>
          </a:prstGeom>
        </p:spPr>
        <p:txBody>
          <a:bodyPr vert="horz" wrap="square" lIns="0" tIns="11976" rIns="0" bIns="0" rtlCol="0" anchor="ctr">
            <a:spAutoFit/>
          </a:bodyPr>
          <a:lstStyle/>
          <a:p>
            <a:pPr marL="11976">
              <a:lnSpc>
                <a:spcPct val="100000"/>
              </a:lnSpc>
              <a:spcBef>
                <a:spcPts val="95"/>
              </a:spcBef>
            </a:pPr>
            <a:r>
              <a:rPr lang="ru-RU" sz="1985" dirty="0">
                <a:solidFill>
                  <a:schemeClr val="bg1"/>
                </a:solidFill>
                <a:latin typeface="+mn-lt"/>
                <a:ea typeface="Microsoft JhengHei UI" panose="020B0604030504040204" pitchFamily="34" charset="-120"/>
                <a:cs typeface="Montserrat ExtraBold"/>
              </a:rPr>
              <a:t>Переработка молока с единым коммерческим центром</a:t>
            </a:r>
          </a:p>
        </p:txBody>
      </p:sp>
      <p:pic>
        <p:nvPicPr>
          <p:cNvPr id="5" name="Picture 2" descr="Территориальные подразделения УМВД России по Тюменской области">
            <a:extLst>
              <a:ext uri="{FF2B5EF4-FFF2-40B4-BE49-F238E27FC236}">
                <a16:creationId xmlns:a16="http://schemas.microsoft.com/office/drawing/2014/main" id="{B5C90DF9-C60E-4496-8F45-8EA68ED74D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4" y="1082850"/>
            <a:ext cx="7323288" cy="64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ree Icon | Milk bottle">
            <a:extLst>
              <a:ext uri="{FF2B5EF4-FFF2-40B4-BE49-F238E27FC236}">
                <a16:creationId xmlns:a16="http://schemas.microsoft.com/office/drawing/2014/main" id="{761CE79F-7C47-49BE-BAD3-09ED8DC22F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1300" y="7096125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ree Icon | Milk bottle">
            <a:extLst>
              <a:ext uri="{FF2B5EF4-FFF2-40B4-BE49-F238E27FC236}">
                <a16:creationId xmlns:a16="http://schemas.microsoft.com/office/drawing/2014/main" id="{D77B8908-5BBF-48AA-949A-2914AB85D7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1300" y="2409825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ree Icon | Milk bottle">
            <a:extLst>
              <a:ext uri="{FF2B5EF4-FFF2-40B4-BE49-F238E27FC236}">
                <a16:creationId xmlns:a16="http://schemas.microsoft.com/office/drawing/2014/main" id="{5F340A02-7707-44D8-8623-D902F8746C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300" y="4273275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ree Icon | Milk bottle">
            <a:extLst>
              <a:ext uri="{FF2B5EF4-FFF2-40B4-BE49-F238E27FC236}">
                <a16:creationId xmlns:a16="http://schemas.microsoft.com/office/drawing/2014/main" id="{076E856C-A08C-43A0-A02B-C6266194D7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300" y="4924425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Free Icon | Milk bottle">
            <a:extLst>
              <a:ext uri="{FF2B5EF4-FFF2-40B4-BE49-F238E27FC236}">
                <a16:creationId xmlns:a16="http://schemas.microsoft.com/office/drawing/2014/main" id="{B5A6A20E-4D18-4997-B298-6A21A04ED2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075" y="5473425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340496" y="4102395"/>
            <a:ext cx="5220322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Суть решения: создание сети центров приема и переработки молока для нужд КФХ и ЛПХ. Центры целесообразно создавать на принципах кооператива.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Основная продукция – брендированная фермерская молочная и кисломолочная продукция с ориентиром на средний ценовой сегмент.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Управление технологической и коммерческой деятельностью централизовано по региону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единые ТУ; единые параметры качества принимаемого молока и готовой продукции; единый бренд, планирование логистики и продаж (в том числе,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через сеть фермерских рынков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).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Консолидация объемов и стандартизация дадут конкурентоспособность и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выход на ритейл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26110" y="1082850"/>
            <a:ext cx="49577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Сверхзадача: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создание устойчивых условий для развития молочного животноводства в малых формах хозяйствования (ЛПХ и КФХ), в том числе, за счет развития рынка в среднем ценовом сегменте.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4F34399-EAAD-4F09-AB2C-4AE78E1D105D}"/>
              </a:ext>
            </a:extLst>
          </p:cNvPr>
          <p:cNvSpPr txBox="1"/>
          <p:nvPr/>
        </p:nvSpPr>
        <p:spPr>
          <a:xfrm>
            <a:off x="207393" y="6976837"/>
            <a:ext cx="32343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* С учетом специализации территорий (сектор ЛПХ и КФХ) и предложенных бизнес-идей</a:t>
            </a:r>
          </a:p>
        </p:txBody>
      </p:sp>
      <p:sp>
        <p:nvSpPr>
          <p:cNvPr id="15" name="Номер слайда 5">
            <a:extLst>
              <a:ext uri="{FF2B5EF4-FFF2-40B4-BE49-F238E27FC236}">
                <a16:creationId xmlns:a16="http://schemas.microsoft.com/office/drawing/2014/main" id="{9A773581-02AA-4553-BE20-05F862F9DBB0}"/>
              </a:ext>
            </a:extLst>
          </p:cNvPr>
          <p:cNvSpPr txBox="1">
            <a:spLocks/>
          </p:cNvSpPr>
          <p:nvPr/>
        </p:nvSpPr>
        <p:spPr>
          <a:xfrm>
            <a:off x="10099989" y="7161321"/>
            <a:ext cx="411127" cy="18596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rgbClr val="2B2F32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32</a:t>
            </a:fld>
            <a:endParaRPr lang="ru-RU" sz="1000" b="1" dirty="0">
              <a:solidFill>
                <a:srgbClr val="2B2F32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59884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304804" y="215569"/>
            <a:ext cx="10079010" cy="611376"/>
          </a:xfrm>
          <a:custGeom>
            <a:avLst/>
            <a:gdLst/>
            <a:ahLst/>
            <a:cxnLst/>
            <a:rect l="l" t="t" r="r" b="b"/>
            <a:pathLst>
              <a:path w="10688320" h="648335">
                <a:moveTo>
                  <a:pt x="10688104" y="88"/>
                </a:moveTo>
                <a:lnTo>
                  <a:pt x="0" y="0"/>
                </a:lnTo>
                <a:lnTo>
                  <a:pt x="0" y="646290"/>
                </a:lnTo>
                <a:lnTo>
                  <a:pt x="10688104" y="648309"/>
                </a:lnTo>
                <a:lnTo>
                  <a:pt x="10688104" y="88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4572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743479" y="355180"/>
            <a:ext cx="9533995" cy="317561"/>
          </a:xfrm>
          <a:prstGeom prst="rect">
            <a:avLst/>
          </a:prstGeom>
        </p:spPr>
        <p:txBody>
          <a:bodyPr vert="horz" wrap="square" lIns="0" tIns="11976" rIns="0" bIns="0" rtlCol="0" anchor="ctr">
            <a:spAutoFit/>
          </a:bodyPr>
          <a:lstStyle/>
          <a:p>
            <a:pPr marL="11976">
              <a:lnSpc>
                <a:spcPct val="100000"/>
              </a:lnSpc>
              <a:spcBef>
                <a:spcPts val="95"/>
              </a:spcBef>
            </a:pPr>
            <a:r>
              <a:rPr lang="ru-RU" sz="1985" dirty="0">
                <a:solidFill>
                  <a:schemeClr val="bg1"/>
                </a:solidFill>
                <a:latin typeface="+mn-lt"/>
                <a:ea typeface="Microsoft JhengHei UI" panose="020B0604030504040204" pitchFamily="34" charset="-120"/>
                <a:cs typeface="Montserrat ExtraBold"/>
              </a:rPr>
              <a:t>Бальнеологические проекты</a:t>
            </a:r>
          </a:p>
        </p:txBody>
      </p:sp>
      <p:pic>
        <p:nvPicPr>
          <p:cNvPr id="5" name="Picture 2" descr="Территориальные подразделения УМВД России по Тюменской области">
            <a:extLst>
              <a:ext uri="{FF2B5EF4-FFF2-40B4-BE49-F238E27FC236}">
                <a16:creationId xmlns:a16="http://schemas.microsoft.com/office/drawing/2014/main" id="{B5C90DF9-C60E-4496-8F45-8EA68ED74D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4" y="1082850"/>
            <a:ext cx="7323288" cy="64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Бальнеологические курорты, бальнеология, бальнеотерапия, бальнеологические  методы лечения :минеральные ванны">
            <a:extLst>
              <a:ext uri="{FF2B5EF4-FFF2-40B4-BE49-F238E27FC236}">
                <a16:creationId xmlns:a16="http://schemas.microsoft.com/office/drawing/2014/main" id="{3E458303-DC68-4FF5-A1CA-CC3D3F67F1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600" y="6181725"/>
            <a:ext cx="360000" cy="36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Бальнеологические курорты, бальнеология, бальнеотерапия, бальнеологические  методы лечения :минеральные ванны">
            <a:extLst>
              <a:ext uri="{FF2B5EF4-FFF2-40B4-BE49-F238E27FC236}">
                <a16:creationId xmlns:a16="http://schemas.microsoft.com/office/drawing/2014/main" id="{9C281D32-A14A-49E2-B144-00D8C037B4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5500" y="6978641"/>
            <a:ext cx="360000" cy="36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Бальнеологические курорты, бальнеология, бальнеотерапия, бальнеологические  методы лечения :минеральные ванны">
            <a:extLst>
              <a:ext uri="{FF2B5EF4-FFF2-40B4-BE49-F238E27FC236}">
                <a16:creationId xmlns:a16="http://schemas.microsoft.com/office/drawing/2014/main" id="{6023966C-A5A9-4665-B420-C8BB6D2BFB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198" y="6253449"/>
            <a:ext cx="360000" cy="36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Бальнеологические курорты, бальнеология, бальнеотерапия, бальнеологические  методы лечения :минеральные ванны">
            <a:extLst>
              <a:ext uri="{FF2B5EF4-FFF2-40B4-BE49-F238E27FC236}">
                <a16:creationId xmlns:a16="http://schemas.microsoft.com/office/drawing/2014/main" id="{31F2046A-6F68-4D51-8300-686E947110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600" y="7096125"/>
            <a:ext cx="360000" cy="36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Бальнеологические курорты, бальнеология, бальнеотерапия, бальнеологические  методы лечения :минеральные ванны">
            <a:extLst>
              <a:ext uri="{FF2B5EF4-FFF2-40B4-BE49-F238E27FC236}">
                <a16:creationId xmlns:a16="http://schemas.microsoft.com/office/drawing/2014/main" id="{5A53C3D8-EF83-4082-A693-6C7C3F14CA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7275" y="3265944"/>
            <a:ext cx="360000" cy="36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Бальнеологические курорты, бальнеология, бальнеотерапия, бальнеологические  методы лечения :минеральные ванны">
            <a:extLst>
              <a:ext uri="{FF2B5EF4-FFF2-40B4-BE49-F238E27FC236}">
                <a16:creationId xmlns:a16="http://schemas.microsoft.com/office/drawing/2014/main" id="{1CA3095C-548E-4BA2-B547-38FCD4899F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273" y="5767674"/>
            <a:ext cx="360000" cy="36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Бальнеологические курорты, бальнеология, бальнеотерапия, бальнеологические  методы лечения :минеральные ванны">
            <a:extLst>
              <a:ext uri="{FF2B5EF4-FFF2-40B4-BE49-F238E27FC236}">
                <a16:creationId xmlns:a16="http://schemas.microsoft.com/office/drawing/2014/main" id="{7ECD3E63-AB36-4015-9714-2CE3180198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275" y="5449038"/>
            <a:ext cx="360000" cy="36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5338395" y="3738731"/>
            <a:ext cx="5272663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Суть решения: создание в регионе 2-3 бальнеологических центров межрегионального уровня на базе расположенных на территориях термальных источников и грязей, а также с использованием продукции местной флоры.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Центры могут быть разделены по специализации на отдельных группах заболеваний. Важным аспект: получение статуса центров реабилитации с вхождением в программы ОМС.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Рядом расположенные территории –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альтернативные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точки возможной организации санаторно-курортных объектов (например Абатский, Ишимский, Казанский и Сладковский МР)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– конкуренция территорий за первенство в реализации.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426110" y="1082850"/>
            <a:ext cx="49577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Сверхзадача: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развитие идеи Тюменской области, как термального курорта с продвижением на рынках УрФО, СФО и Северного Казахстана бальнеологических ресурсов региона – получение синергетического маркетингового эффекта.</a:t>
            </a:r>
          </a:p>
        </p:txBody>
      </p:sp>
      <p:sp>
        <p:nvSpPr>
          <p:cNvPr id="17" name="Овал 16"/>
          <p:cNvSpPr/>
          <p:nvPr/>
        </p:nvSpPr>
        <p:spPr>
          <a:xfrm>
            <a:off x="3068302" y="5817678"/>
            <a:ext cx="1817792" cy="1817206"/>
          </a:xfrm>
          <a:prstGeom prst="ellipse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1467659" y="5253003"/>
            <a:ext cx="1205591" cy="1129349"/>
          </a:xfrm>
          <a:prstGeom prst="ellipse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05E3EE2-A088-415F-A1B8-AE6A8068968F}"/>
              </a:ext>
            </a:extLst>
          </p:cNvPr>
          <p:cNvSpPr txBox="1"/>
          <p:nvPr/>
        </p:nvSpPr>
        <p:spPr>
          <a:xfrm>
            <a:off x="207393" y="6976837"/>
            <a:ext cx="2898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* С учетом наличия ресурсов и транспортной доступности </a:t>
            </a:r>
          </a:p>
        </p:txBody>
      </p:sp>
      <p:sp>
        <p:nvSpPr>
          <p:cNvPr id="20" name="Номер слайда 5">
            <a:extLst>
              <a:ext uri="{FF2B5EF4-FFF2-40B4-BE49-F238E27FC236}">
                <a16:creationId xmlns:a16="http://schemas.microsoft.com/office/drawing/2014/main" id="{A30AB20E-A722-4D66-B8EA-61393B6CAF3E}"/>
              </a:ext>
            </a:extLst>
          </p:cNvPr>
          <p:cNvSpPr txBox="1">
            <a:spLocks/>
          </p:cNvSpPr>
          <p:nvPr/>
        </p:nvSpPr>
        <p:spPr>
          <a:xfrm>
            <a:off x="10099989" y="7161321"/>
            <a:ext cx="411127" cy="18596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rgbClr val="2B2F32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33</a:t>
            </a:fld>
            <a:endParaRPr lang="ru-RU" sz="1000" b="1" dirty="0">
              <a:solidFill>
                <a:srgbClr val="2B2F32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13109116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304804" y="215569"/>
            <a:ext cx="10079010" cy="611376"/>
          </a:xfrm>
          <a:custGeom>
            <a:avLst/>
            <a:gdLst/>
            <a:ahLst/>
            <a:cxnLst/>
            <a:rect l="l" t="t" r="r" b="b"/>
            <a:pathLst>
              <a:path w="10688320" h="648335">
                <a:moveTo>
                  <a:pt x="10688104" y="88"/>
                </a:moveTo>
                <a:lnTo>
                  <a:pt x="0" y="0"/>
                </a:lnTo>
                <a:lnTo>
                  <a:pt x="0" y="646290"/>
                </a:lnTo>
                <a:lnTo>
                  <a:pt x="10688104" y="648309"/>
                </a:lnTo>
                <a:lnTo>
                  <a:pt x="10688104" y="88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4572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JhengHei UI" panose="020B0604030504040204" pitchFamily="34" charset="-120"/>
              <a:cs typeface="+mn-cs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743479" y="355180"/>
            <a:ext cx="9533995" cy="317561"/>
          </a:xfrm>
          <a:prstGeom prst="rect">
            <a:avLst/>
          </a:prstGeom>
        </p:spPr>
        <p:txBody>
          <a:bodyPr vert="horz" wrap="square" lIns="0" tIns="11976" rIns="0" bIns="0" rtlCol="0" anchor="ctr">
            <a:spAutoFit/>
          </a:bodyPr>
          <a:lstStyle/>
          <a:p>
            <a:pPr marL="11976">
              <a:lnSpc>
                <a:spcPct val="100000"/>
              </a:lnSpc>
              <a:spcBef>
                <a:spcPts val="95"/>
              </a:spcBef>
            </a:pPr>
            <a:r>
              <a:rPr lang="ru-RU" sz="1985" dirty="0">
                <a:solidFill>
                  <a:schemeClr val="bg1"/>
                </a:solidFill>
                <a:latin typeface="+mn-lt"/>
                <a:ea typeface="Microsoft JhengHei UI" panose="020B0604030504040204" pitchFamily="34" charset="-120"/>
                <a:cs typeface="Montserrat ExtraBold"/>
              </a:rPr>
              <a:t>Возможные центры компетенций</a:t>
            </a:r>
          </a:p>
        </p:txBody>
      </p:sp>
      <p:pic>
        <p:nvPicPr>
          <p:cNvPr id="5" name="Picture 2" descr="Территориальные подразделения УМВД России по Тюменской области">
            <a:extLst>
              <a:ext uri="{FF2B5EF4-FFF2-40B4-BE49-F238E27FC236}">
                <a16:creationId xmlns:a16="http://schemas.microsoft.com/office/drawing/2014/main" id="{B5C90DF9-C60E-4496-8F45-8EA68ED74D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4" y="1082850"/>
            <a:ext cx="7323288" cy="64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B6497D7-7B99-47A6-8092-EF3BB6D2B58C}"/>
              </a:ext>
            </a:extLst>
          </p:cNvPr>
          <p:cNvSpPr txBox="1"/>
          <p:nvPr/>
        </p:nvSpPr>
        <p:spPr>
          <a:xfrm>
            <a:off x="5524500" y="4655066"/>
            <a:ext cx="475297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Казанский МР – семеноводство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dirty="0">
                <a:solidFill>
                  <a:prstClr val="black"/>
                </a:solidFill>
                <a:latin typeface="Calibri" panose="020F0502020204030204"/>
              </a:rPr>
              <a:t>Сладковский МР - рыбоводство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Голышмановский ГО – животноводство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Абатский МР / Ялуторовский МР – кооперация ЛПХ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г. Ишим – экотехнопарк по переработке органики АПК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г. Тобольск / Тобольский МР – ЛПК, ТЭК, туризм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Омутинский МР – охотничий туризм</a:t>
            </a:r>
          </a:p>
        </p:txBody>
      </p:sp>
      <p:pic>
        <p:nvPicPr>
          <p:cNvPr id="11270" name="Picture 6" descr="SVG &amp;gt; поставить галочку ответ символ выберите - Свободное изображение и  значок SVG. | SVG Silh">
            <a:extLst>
              <a:ext uri="{FF2B5EF4-FFF2-40B4-BE49-F238E27FC236}">
                <a16:creationId xmlns:a16="http://schemas.microsoft.com/office/drawing/2014/main" id="{11562897-EC6D-4D55-B7E8-971D7F72CD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7567" y="6985647"/>
            <a:ext cx="360000" cy="269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SVG &amp;gt; поставить галочку ответ символ выберите - Свободное изображение и  значок SVG. | SVG Silh">
            <a:extLst>
              <a:ext uri="{FF2B5EF4-FFF2-40B4-BE49-F238E27FC236}">
                <a16:creationId xmlns:a16="http://schemas.microsoft.com/office/drawing/2014/main" id="{52D7C078-65C2-41AD-98D1-2904989D19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5092" y="5918847"/>
            <a:ext cx="360000" cy="269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SVG &amp;gt; поставить галочку ответ символ выберите - Свободное изображение и  значок SVG. | SVG Silh">
            <a:extLst>
              <a:ext uri="{FF2B5EF4-FFF2-40B4-BE49-F238E27FC236}">
                <a16:creationId xmlns:a16="http://schemas.microsoft.com/office/drawing/2014/main" id="{8112F9FA-EF2F-4D48-9CC8-83F1EC803C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0517" y="6188495"/>
            <a:ext cx="360000" cy="269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SVG &amp;gt; поставить галочку ответ символ выберите - Свободное изображение и  значок SVG. | SVG Silh">
            <a:extLst>
              <a:ext uri="{FF2B5EF4-FFF2-40B4-BE49-F238E27FC236}">
                <a16:creationId xmlns:a16="http://schemas.microsoft.com/office/drawing/2014/main" id="{3A8A6BC6-137F-46DB-851A-87AFEC2982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6448" y="6305890"/>
            <a:ext cx="360000" cy="269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SVG &amp;gt; поставить галочку ответ символ выберите - Свободное изображение и  значок SVG. | SVG Silh">
            <a:extLst>
              <a:ext uri="{FF2B5EF4-FFF2-40B4-BE49-F238E27FC236}">
                <a16:creationId xmlns:a16="http://schemas.microsoft.com/office/drawing/2014/main" id="{E7654FF1-C1A9-4E40-9C68-805462270B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1709" y="3096377"/>
            <a:ext cx="360000" cy="269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SVG &amp;gt; поставить галочку ответ символ выберите - Свободное изображение и  значок SVG. | SVG Silh">
            <a:extLst>
              <a:ext uri="{FF2B5EF4-FFF2-40B4-BE49-F238E27FC236}">
                <a16:creationId xmlns:a16="http://schemas.microsoft.com/office/drawing/2014/main" id="{E19C4C73-49F2-485E-BCD5-519D4D1822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2542" y="4970193"/>
            <a:ext cx="360000" cy="269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SVG &amp;gt; поставить галочку ответ символ выберите - Свободное изображение и  значок SVG. | SVG Silh">
            <a:extLst>
              <a:ext uri="{FF2B5EF4-FFF2-40B4-BE49-F238E27FC236}">
                <a16:creationId xmlns:a16="http://schemas.microsoft.com/office/drawing/2014/main" id="{6E20DFDB-7F8C-464F-8139-DDEC619CF7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642" y="5554969"/>
            <a:ext cx="360000" cy="269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5426110" y="1082850"/>
            <a:ext cx="495770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Сверхзадача: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вывод Тюменской области в качестве экспертного центра на федеральный уровень по направлениям центров компетенций; решение вопроса кадрового голода по узким, высококвалифицированным специалистам.</a:t>
            </a:r>
          </a:p>
        </p:txBody>
      </p:sp>
      <p:pic>
        <p:nvPicPr>
          <p:cNvPr id="18" name="Picture 6" descr="SVG &amp;gt; поставить галочку ответ символ выберите - Свободное изображение и  значок SVG. | SVG Silh">
            <a:extLst>
              <a:ext uri="{FF2B5EF4-FFF2-40B4-BE49-F238E27FC236}">
                <a16:creationId xmlns:a16="http://schemas.microsoft.com/office/drawing/2014/main" id="{569BCC6F-608C-40AD-9FD5-5667D653F7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6354" y="7120471"/>
            <a:ext cx="360000" cy="269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Номер слайда 5">
            <a:extLst>
              <a:ext uri="{FF2B5EF4-FFF2-40B4-BE49-F238E27FC236}">
                <a16:creationId xmlns:a16="http://schemas.microsoft.com/office/drawing/2014/main" id="{D5D1382A-9478-4662-850A-398FA502F3B1}"/>
              </a:ext>
            </a:extLst>
          </p:cNvPr>
          <p:cNvSpPr txBox="1">
            <a:spLocks/>
          </p:cNvSpPr>
          <p:nvPr/>
        </p:nvSpPr>
        <p:spPr>
          <a:xfrm>
            <a:off x="10099989" y="7161321"/>
            <a:ext cx="411127" cy="18596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>
              <a:spcBef>
                <a:spcPts val="210"/>
              </a:spcBef>
              <a:defRPr/>
            </a:pPr>
            <a:fld id="{81D60167-4931-47E6-BA6A-407CBD079E47}" type="slidenum">
              <a:rPr lang="ru-RU" sz="1000" b="1" smtClean="0">
                <a:solidFill>
                  <a:srgbClr val="2B2F32"/>
                </a:solidFill>
                <a:latin typeface="Calibri" panose="020F0502020204030204"/>
              </a:rPr>
              <a:pPr marL="62230">
                <a:spcBef>
                  <a:spcPts val="210"/>
                </a:spcBef>
                <a:defRPr/>
              </a:pPr>
              <a:t>34</a:t>
            </a:fld>
            <a:endParaRPr lang="ru-RU" sz="1000" b="1" dirty="0">
              <a:solidFill>
                <a:srgbClr val="2B2F32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7323271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13491</TotalTime>
  <Words>6439</Words>
  <Application>Microsoft Office PowerPoint</Application>
  <PresentationFormat>Произвольный</PresentationFormat>
  <Paragraphs>865</Paragraphs>
  <Slides>34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34</vt:i4>
      </vt:variant>
    </vt:vector>
  </HeadingPairs>
  <TitlesOfParts>
    <vt:vector size="49" baseType="lpstr">
      <vt:lpstr>Microsoft JhengHei UI</vt:lpstr>
      <vt:lpstr>Arial</vt:lpstr>
      <vt:lpstr>Calibri</vt:lpstr>
      <vt:lpstr>Calibri Light</vt:lpstr>
      <vt:lpstr>DIN Pro Black</vt:lpstr>
      <vt:lpstr>DIN Pro Bold</vt:lpstr>
      <vt:lpstr>DIN Pro Medium</vt:lpstr>
      <vt:lpstr>Montserrat</vt:lpstr>
      <vt:lpstr>Montserrat ExtraBold</vt:lpstr>
      <vt:lpstr>Montserrat SemiBold</vt:lpstr>
      <vt:lpstr>Wingdings</vt:lpstr>
      <vt:lpstr>Office Theme</vt:lpstr>
      <vt:lpstr>2_Office Theme</vt:lpstr>
      <vt:lpstr>Тема Office</vt:lpstr>
      <vt:lpstr>1_Тема Office</vt:lpstr>
      <vt:lpstr>Презентация PowerPoint</vt:lpstr>
      <vt:lpstr>Презентация PowerPoint</vt:lpstr>
      <vt:lpstr>РЕЗУЛЬТАТЫ РАЗРАБОТКИ  ИНВЕСТИЦИОННОГО ПРОФИЛЯ</vt:lpstr>
      <vt:lpstr>50 ИНВЕСТИЦИОННЫХ ИДЕЙ И ПРОЕКТА</vt:lpstr>
      <vt:lpstr>ПРОЕКТЫ, ПРЕДЛОЖЕННЫЕ БИЗНЕСОМ </vt:lpstr>
      <vt:lpstr>40 БИЗНЕС-ИДЕЙ РАЗРАБОТАНО КОМАНДОЙ ПРОЕКТА  </vt:lpstr>
      <vt:lpstr>ИНВЕСТИЦИОННЫЕ ИДЕИ </vt:lpstr>
      <vt:lpstr>ИНВЕСТИЦИОННЫЕ ИДЕИ </vt:lpstr>
      <vt:lpstr>ОБРАЗ БУДУЩЕГО </vt:lpstr>
      <vt:lpstr>ПРОРЫВНЫЕ ИНВЕСТИЦИОННЫЕ ИДЕИ С ИНТЕГРАЦИЕЙ</vt:lpstr>
      <vt:lpstr>ПАРТНЕРЫ ДЛЯ ПРОРЫВНЫХ ИДЕЙ </vt:lpstr>
      <vt:lpstr>ИСХОДНЫЕ ДАННЫЕ ДЛЯ ИНВЕСТИЦИОННОГО ПРОФИЛЯ</vt:lpstr>
      <vt:lpstr>БАЗА КЛЮЧЕВЫХ РЕСУРСОВ, СОСТОЯНИЕ ЛОГИСТИКИ  – данные открытых источников (г. Тобольск и Тобольский район)</vt:lpstr>
      <vt:lpstr>СПЕЦИАЛИЗАЦИЯ г. ТОБОЛЬСКА И ТРЕНДЫ РАЗВИТИЯ</vt:lpstr>
      <vt:lpstr>Презентация PowerPoint</vt:lpstr>
      <vt:lpstr>АНАЛИЗ ЦЕПОЧЕК ПОСТАВОК ГОТОВОЙ ПРОДУКЦИИ</vt:lpstr>
      <vt:lpstr>ПУЛ ИНВЕСТИЦИОННЫХ ПРОЕКТОВ С ПЕРЕЧНЕМ ПОТЕНЦИАЛЬНЫХ ИНВЕСТОРОВ</vt:lpstr>
      <vt:lpstr>Всесезонный детский парк развлечений с аттракционами</vt:lpstr>
      <vt:lpstr>Строительство пригородной базы отдыха семейного типа (на термальном источнике / берегу реки) </vt:lpstr>
      <vt:lpstr>Открытие нишевой пекарни: бездрожжевой, безглютеновый хлеб, выпечка без сахара </vt:lpstr>
      <vt:lpstr>Открытие кофейни </vt:lpstr>
      <vt:lpstr>Создание бальнеологического медицинского центра в формате дневного стационара: вода минерального источника, грязи и глины Тюменской области, кедровые бочки, соляная пещера и т. п.</vt:lpstr>
      <vt:lpstr>СЕТЕВЫЕ (МЕЖМУНИЦИПАЛЬНЫЕ) ПРОЕКТЫ</vt:lpstr>
      <vt:lpstr>Дикоросы: центры сбора и переработки</vt:lpstr>
      <vt:lpstr>Прием и переработка меда</vt:lpstr>
      <vt:lpstr>Приемка, производство (теплицы / открытый грунт) и переработка овощей</vt:lpstr>
      <vt:lpstr>Комплексный придорожный сервис (без СТО для большегрузной и спецтехники)</vt:lpstr>
      <vt:lpstr>Специализированные СТО для большегрузной и спецтехники</vt:lpstr>
      <vt:lpstr>Специализированные СТО для техники АПК, в т.ч. сервис и прокат малой техники</vt:lpstr>
      <vt:lpstr>Фермерские рынки с единым коммерческим центром</vt:lpstr>
      <vt:lpstr>Переработка мяса с единым коммерческим центром</vt:lpstr>
      <vt:lpstr>Переработка молока с единым коммерческим центром</vt:lpstr>
      <vt:lpstr>Бальнеологические проекты</vt:lpstr>
      <vt:lpstr>Возможные центры компетенций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Березники</dc:title>
  <dc:creator>Валерончик</dc:creator>
  <cp:lastModifiedBy>User</cp:lastModifiedBy>
  <cp:revision>602</cp:revision>
  <cp:lastPrinted>2021-08-03T08:07:00Z</cp:lastPrinted>
  <dcterms:created xsi:type="dcterms:W3CDTF">2021-02-25T09:40:18Z</dcterms:created>
  <dcterms:modified xsi:type="dcterms:W3CDTF">2023-12-12T10:40:55Z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2021-02-21T00:00:00Z</vt:filetime>
  </property>
  <property fmtid="{D5CDD505-2E9C-101B-9397-08002B2CF9AE}" pid="3" name="Creator">
    <vt:lpwstr>Adobe Illustrator 25.0 (Windows)</vt:lpwstr>
  </property>
  <property fmtid="{D5CDD505-2E9C-101B-9397-08002B2CF9AE}" pid="4" name="LastSaved">
    <vt:filetime>2021-02-25T00:00:00Z</vt:filetime>
  </property>
</Properties>
</file>