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98" r:id="rId2"/>
    <p:sldMasterId id="2147483705" r:id="rId3"/>
    <p:sldMasterId id="2147483711" r:id="rId4"/>
  </p:sldMasterIdLst>
  <p:notesMasterIdLst>
    <p:notesMasterId r:id="rId58"/>
  </p:notesMasterIdLst>
  <p:handoutMasterIdLst>
    <p:handoutMasterId r:id="rId59"/>
  </p:handoutMasterIdLst>
  <p:sldIdLst>
    <p:sldId id="373" r:id="rId5"/>
    <p:sldId id="5676" r:id="rId6"/>
    <p:sldId id="5726" r:id="rId7"/>
    <p:sldId id="530" r:id="rId8"/>
    <p:sldId id="534" r:id="rId9"/>
    <p:sldId id="395" r:id="rId10"/>
    <p:sldId id="263" r:id="rId11"/>
    <p:sldId id="5693" r:id="rId12"/>
    <p:sldId id="546" r:id="rId13"/>
    <p:sldId id="535" r:id="rId14"/>
    <p:sldId id="536" r:id="rId15"/>
    <p:sldId id="5727" r:id="rId16"/>
    <p:sldId id="548" r:id="rId17"/>
    <p:sldId id="5696" r:id="rId18"/>
    <p:sldId id="5697" r:id="rId19"/>
    <p:sldId id="5698" r:id="rId20"/>
    <p:sldId id="549" r:id="rId21"/>
    <p:sldId id="550" r:id="rId22"/>
    <p:sldId id="553" r:id="rId23"/>
    <p:sldId id="554" r:id="rId24"/>
    <p:sldId id="555" r:id="rId25"/>
    <p:sldId id="556" r:id="rId26"/>
    <p:sldId id="489" r:id="rId27"/>
    <p:sldId id="5710" r:id="rId28"/>
    <p:sldId id="5715" r:id="rId29"/>
    <p:sldId id="5716" r:id="rId30"/>
    <p:sldId id="5711" r:id="rId31"/>
    <p:sldId id="5712" r:id="rId32"/>
    <p:sldId id="5713" r:id="rId33"/>
    <p:sldId id="5714" r:id="rId34"/>
    <p:sldId id="5717" r:id="rId35"/>
    <p:sldId id="392" r:id="rId36"/>
    <p:sldId id="393" r:id="rId37"/>
    <p:sldId id="5718" r:id="rId38"/>
    <p:sldId id="407" r:id="rId39"/>
    <p:sldId id="5719" r:id="rId40"/>
    <p:sldId id="5720" r:id="rId41"/>
    <p:sldId id="5722" r:id="rId42"/>
    <p:sldId id="5723" r:id="rId43"/>
    <p:sldId id="5724" r:id="rId44"/>
    <p:sldId id="492" r:id="rId45"/>
    <p:sldId id="390" r:id="rId46"/>
    <p:sldId id="5686" r:id="rId47"/>
    <p:sldId id="5692" r:id="rId48"/>
    <p:sldId id="5694" r:id="rId49"/>
    <p:sldId id="427" r:id="rId50"/>
    <p:sldId id="428" r:id="rId51"/>
    <p:sldId id="429" r:id="rId52"/>
    <p:sldId id="431" r:id="rId53"/>
    <p:sldId id="432" r:id="rId54"/>
    <p:sldId id="433" r:id="rId55"/>
    <p:sldId id="434" r:id="rId56"/>
    <p:sldId id="435" r:id="rId57"/>
  </p:sldIdLst>
  <p:sldSz cx="10693400" cy="7562850"/>
  <p:notesSz cx="9928225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6" userDrawn="1">
          <p15:clr>
            <a:srgbClr val="A4A3A4"/>
          </p15:clr>
        </p15:guide>
        <p15:guide id="2" pos="1544" userDrawn="1">
          <p15:clr>
            <a:srgbClr val="A4A3A4"/>
          </p15:clr>
        </p15:guide>
        <p15:guide id="3" pos="5096" userDrawn="1">
          <p15:clr>
            <a:srgbClr val="A4A3A4"/>
          </p15:clr>
        </p15:guide>
        <p15:guide id="4" orient="horz" pos="180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алерия" initials="В" lastIdx="1" clrIdx="0">
    <p:extLst>
      <p:ext uri="{19B8F6BF-5375-455C-9EA6-DF929625EA0E}">
        <p15:presenceInfo xmlns:p15="http://schemas.microsoft.com/office/powerpoint/2012/main" userId="50554060a6a4863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00"/>
    <a:srgbClr val="FFDE16"/>
    <a:srgbClr val="C2C3C3"/>
    <a:srgbClr val="75FFB3"/>
    <a:srgbClr val="FB8005"/>
    <a:srgbClr val="2B2F32"/>
    <a:srgbClr val="FFA401"/>
    <a:srgbClr val="292929"/>
    <a:srgbClr val="EF4136"/>
    <a:srgbClr val="00A1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810" autoAdjust="0"/>
    <p:restoredTop sz="93491" autoAdjust="0"/>
  </p:normalViewPr>
  <p:slideViewPr>
    <p:cSldViewPr>
      <p:cViewPr varScale="1">
        <p:scale>
          <a:sx n="97" d="100"/>
          <a:sy n="97" d="100"/>
        </p:scale>
        <p:origin x="948" y="108"/>
      </p:cViewPr>
      <p:guideLst>
        <p:guide orient="horz" pos="846"/>
        <p:guide pos="1544"/>
        <p:guide pos="5096"/>
        <p:guide orient="horz" pos="18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adioz\Downloads\&#1048;&#1089;&#1077;&#1090;&#1089;&#1082;_&#1040;&#1085;&#1082;&#1077;&#1090;&#1072;%20&#1078;&#1080;&#1090;&#1077;&#1083;&#1103;%20&#1084;&#1091;&#1085;&#1080;&#1094;&#1080;&#1087;&#1072;&#1083;&#1100;&#1085;&#1086;&#1075;&#1086;%20&#1086;&#1073;&#1088;&#1072;&#1079;&#1086;&#1074;&#1072;&#1085;&#1080;&#1103;%20-%202020%20(&#1054;&#1090;&#1074;&#1077;&#1090;&#1099;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adioz\Downloads\&#1048;&#1089;&#1077;&#1090;&#1089;&#1082;_&#1040;&#1085;&#1082;&#1077;&#1090;&#1072;%20&#1078;&#1080;&#1090;&#1077;&#1083;&#1103;%20&#1084;&#1091;&#1085;&#1080;&#1094;&#1080;&#1087;&#1072;&#1083;&#1100;&#1085;&#1086;&#1075;&#1086;%20&#1086;&#1073;&#1088;&#1072;&#1079;&#1086;&#1074;&#1072;&#1085;&#1080;&#1103;%20-%202020%20(&#1054;&#1090;&#1074;&#1077;&#1090;&#1099;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adioz\Downloads\&#1048;&#1089;&#1077;&#1090;&#1089;&#1082;_&#1040;&#1085;&#1082;&#1077;&#1090;&#1072;%20&#1078;&#1080;&#1090;&#1077;&#1083;&#1103;%20&#1084;&#1091;&#1085;&#1080;&#1094;&#1080;&#1087;&#1072;&#1083;&#1100;&#1085;&#1086;&#1075;&#1086;%20&#1086;&#1073;&#1088;&#1072;&#1079;&#1086;&#1074;&#1072;&#1085;&#1080;&#1103;%20-%202020%20(&#1054;&#1090;&#1074;&#1077;&#1090;&#1099;)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adioz\Downloads\&#1048;&#1089;&#1077;&#1090;&#1089;&#1082;_&#1040;&#1085;&#1082;&#1077;&#1090;&#1072;%20&#1078;&#1080;&#1090;&#1077;&#1083;&#1103;%20&#1084;&#1091;&#1085;&#1080;&#1094;&#1080;&#1087;&#1072;&#1083;&#1100;&#1085;&#1086;&#1075;&#1086;%20&#1086;&#1073;&#1088;&#1072;&#1079;&#1086;&#1074;&#1072;&#1085;&#1080;&#1103;%20-%202020%20(&#1054;&#1090;&#1074;&#1077;&#1090;&#1099;)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1071;\Documents\Dropbox\&#1055;&#1088;&#1086;&#1077;&#1082;&#1090;&#1085;&#1072;&#1103;\5.%20&#1059;&#1089;&#1083;&#1091;&#1075;&#1080;\_&#1058;&#1054;_&#1048;&#1085;&#1074;&#1077;&#1089;&#1090;.&#1055;&#1088;&#1086;&#1092;&#1080;&#1083;&#1080;_&#1052;&#1054;\&#1048;&#1089;&#1077;&#1090;&#1089;&#1082;&#1080;&#1081;\&#1054;&#1087;&#1088;&#1086;&#1089;%20&#1087;&#1088;&#1077;&#1076;&#1087;&#1088;&#1080;&#1085;&#1080;&#1084;&#1072;&#1090;&#1077;&#1083;&#1077;&#1081;\_&#1054;&#1087;&#1088;&#1086;&#1089;%20&#1087;&#1088;&#1077;&#1087;&#1088;&#1080;&#1085;&#1080;&#1084;&#1072;&#1090;&#1077;&#1083;&#1077;&#1081;_&#1088;&#1077;&#1079;&#1091;&#1083;&#1100;&#1090;&#1072;&#1090;&#1099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206394122974185"/>
          <c:y val="0.17447857098983616"/>
          <c:w val="0.38176195556743581"/>
          <c:h val="0.72945705424834284"/>
        </c:manualLayout>
      </c:layout>
      <c:radarChart>
        <c:radarStyle val="marker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Целевое значение</c:v>
                </c:pt>
              </c:strCache>
            </c:strRef>
          </c:tx>
          <c:spPr>
            <a:ln w="28575" cap="rnd">
              <a:solidFill>
                <a:srgbClr val="44546A"/>
              </a:solidFill>
              <a:round/>
            </a:ln>
            <a:effectLst/>
          </c:spPr>
          <c:marker>
            <c:symbol val="none"/>
          </c:marker>
          <c:cat>
            <c:strRef>
              <c:f>Лист1!$A$2:$A$9</c:f>
              <c:strCache>
                <c:ptCount val="8"/>
                <c:pt idx="0">
                  <c:v>Привлечение</c:v>
                </c:pt>
                <c:pt idx="1">
                  <c:v>Сопровождение</c:v>
                </c:pt>
                <c:pt idx="2">
                  <c:v>Создание контента</c:v>
                </c:pt>
                <c:pt idx="3">
                  <c:v>PR</c:v>
                </c:pt>
                <c:pt idx="4">
                  <c:v>Документооборот</c:v>
                </c:pt>
                <c:pt idx="5">
                  <c:v>Команда МО и региона</c:v>
                </c:pt>
                <c:pt idx="6">
                  <c:v>Активность</c:v>
                </c:pt>
                <c:pt idx="7">
                  <c:v>Полезность инвестору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C0-4A38-AD10-4310FE6E093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Исетский район</c:v>
                </c:pt>
              </c:strCache>
            </c:strRef>
          </c:tx>
          <c:spPr>
            <a:ln w="28575" cap="rnd">
              <a:solidFill>
                <a:srgbClr val="548235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3.1250000000000002E-3"/>
                  <c:y val="3.98437475489821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6C0-4A38-AD10-4310FE6E0932}"/>
                </c:ext>
              </c:extLst>
            </c:dLbl>
            <c:dLbl>
              <c:idx val="1"/>
              <c:layout>
                <c:manualLayout>
                  <c:x val="-2.0312500000000001E-2"/>
                  <c:y val="3.74999976931595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6C0-4A38-AD10-4310FE6E0932}"/>
                </c:ext>
              </c:extLst>
            </c:dLbl>
            <c:dLbl>
              <c:idx val="2"/>
              <c:layout>
                <c:manualLayout>
                  <c:x val="-2.8125000000000001E-2"/>
                  <c:y val="-2.34374985582247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6C0-4A38-AD10-4310FE6E0932}"/>
                </c:ext>
              </c:extLst>
            </c:dLbl>
            <c:dLbl>
              <c:idx val="3"/>
              <c:layout>
                <c:manualLayout>
                  <c:x val="-2.5000000000000001E-2"/>
                  <c:y val="-3.74999976931595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6C0-4A38-AD10-4310FE6E0932}"/>
                </c:ext>
              </c:extLst>
            </c:dLbl>
            <c:dLbl>
              <c:idx val="4"/>
              <c:layout>
                <c:manualLayout>
                  <c:x val="-1.1458200967217999E-16"/>
                  <c:y val="-4.2187497404804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6C0-4A38-AD10-4310FE6E0932}"/>
                </c:ext>
              </c:extLst>
            </c:dLbl>
            <c:dLbl>
              <c:idx val="5"/>
              <c:layout>
                <c:manualLayout>
                  <c:x val="4.0625000000000001E-2"/>
                  <c:y val="-7.03124956746743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6C0-4A38-AD10-4310FE6E0932}"/>
                </c:ext>
              </c:extLst>
            </c:dLbl>
            <c:dLbl>
              <c:idx val="6"/>
              <c:layout>
                <c:manualLayout>
                  <c:x val="7.03125E-2"/>
                  <c:y val="4.68749971164494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6C0-4A38-AD10-4310FE6E0932}"/>
                </c:ext>
              </c:extLst>
            </c:dLbl>
            <c:dLbl>
              <c:idx val="7"/>
              <c:layout>
                <c:manualLayout>
                  <c:x val="3.1249999999999899E-2"/>
                  <c:y val="1.406249913493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6C0-4A38-AD10-4310FE6E09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Привлечение</c:v>
                </c:pt>
                <c:pt idx="1">
                  <c:v>Сопровождение</c:v>
                </c:pt>
                <c:pt idx="2">
                  <c:v>Создание контента</c:v>
                </c:pt>
                <c:pt idx="3">
                  <c:v>PR</c:v>
                </c:pt>
                <c:pt idx="4">
                  <c:v>Документооборот</c:v>
                </c:pt>
                <c:pt idx="5">
                  <c:v>Команда МО и региона</c:v>
                </c:pt>
                <c:pt idx="6">
                  <c:v>Активность</c:v>
                </c:pt>
                <c:pt idx="7">
                  <c:v>Полезность инвестору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1</c:v>
                </c:pt>
                <c:pt idx="1">
                  <c:v>8</c:v>
                </c:pt>
                <c:pt idx="2">
                  <c:v>4</c:v>
                </c:pt>
                <c:pt idx="3">
                  <c:v>4</c:v>
                </c:pt>
                <c:pt idx="4">
                  <c:v>6</c:v>
                </c:pt>
                <c:pt idx="5">
                  <c:v>6</c:v>
                </c:pt>
                <c:pt idx="6">
                  <c:v>3</c:v>
                </c:pt>
                <c:pt idx="7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6C0-4A38-AD10-4310FE6E09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81979728"/>
        <c:axId val="381976592"/>
      </c:radarChart>
      <c:catAx>
        <c:axId val="381979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81976592"/>
        <c:crosses val="autoZero"/>
        <c:auto val="1"/>
        <c:lblAlgn val="ctr"/>
        <c:lblOffset val="100"/>
        <c:noMultiLvlLbl val="0"/>
      </c:catAx>
      <c:valAx>
        <c:axId val="381976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81979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9289567495696604E-2"/>
          <c:y val="0.96071815963667562"/>
          <c:w val="0.46402764303704713"/>
          <c:h val="2.9193287859811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accent6">
                  <a:lumMod val="1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200" b="1" i="0" u="none" strike="noStrike" kern="1200" spc="0" baseline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200" b="1" dirty="0">
                <a:solidFill>
                  <a:schemeClr val="tx2"/>
                </a:solidFill>
              </a:rPr>
              <a:t>Думают ли о переезде</a:t>
            </a:r>
          </a:p>
        </c:rich>
      </c:tx>
      <c:layout>
        <c:manualLayout>
          <c:xMode val="edge"/>
          <c:yMode val="edge"/>
          <c:x val="0.14034640041811527"/>
          <c:y val="4.64658509532974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200" b="1" i="0" u="none" strike="noStrike" kern="1200" spc="0" baseline="0">
              <a:solidFill>
                <a:schemeClr val="tx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6608209228595"/>
          <c:y val="0.15358024691357999"/>
          <c:w val="0.85386310865431503"/>
          <c:h val="0.3934445416545149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Диаграммы!$B$6</c:f>
              <c:strCache>
                <c:ptCount val="1"/>
                <c:pt idx="0">
                  <c:v>Да, бывало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Диаграммы!$C$5:$H$5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Диаграммы!$C$6:$H$6</c:f>
              <c:numCache>
                <c:formatCode>0.0</c:formatCode>
                <c:ptCount val="6"/>
                <c:pt idx="0">
                  <c:v>22.222222222222221</c:v>
                </c:pt>
                <c:pt idx="1">
                  <c:v>43.529411764705877</c:v>
                </c:pt>
                <c:pt idx="2">
                  <c:v>36.936936936936931</c:v>
                </c:pt>
                <c:pt idx="3">
                  <c:v>30.3448275862069</c:v>
                </c:pt>
                <c:pt idx="4">
                  <c:v>22.64150943396227</c:v>
                </c:pt>
                <c:pt idx="5">
                  <c:v>31.578947368421051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03-4A0E-9CA8-1AB0A3526C82}"/>
            </c:ext>
          </c:extLst>
        </c:ser>
        <c:ser>
          <c:idx val="1"/>
          <c:order val="1"/>
          <c:tx>
            <c:strRef>
              <c:f>Диаграммы!$B$7</c:f>
              <c:strCache>
                <c:ptCount val="1"/>
                <c:pt idx="0">
                  <c:v>Да, и сейчас думаю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Диаграммы!$C$5:$H$5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Диаграммы!$C$7:$H$7</c:f>
              <c:numCache>
                <c:formatCode>0.0</c:formatCode>
                <c:ptCount val="6"/>
                <c:pt idx="0">
                  <c:v>33.333333333333329</c:v>
                </c:pt>
                <c:pt idx="1">
                  <c:v>12.941176470588241</c:v>
                </c:pt>
                <c:pt idx="2">
                  <c:v>19.81981981981982</c:v>
                </c:pt>
                <c:pt idx="3">
                  <c:v>5.5172413793103452</c:v>
                </c:pt>
                <c:pt idx="4">
                  <c:v>5.6603773584905657</c:v>
                </c:pt>
                <c:pt idx="5">
                  <c:v>21.05263157894737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03-4A0E-9CA8-1AB0A3526C82}"/>
            </c:ext>
          </c:extLst>
        </c:ser>
        <c:ser>
          <c:idx val="2"/>
          <c:order val="2"/>
          <c:tx>
            <c:strRef>
              <c:f>Диаграммы!$B$8</c:f>
              <c:strCache>
                <c:ptCount val="1"/>
                <c:pt idx="0">
                  <c:v>Нет, никогда не думал о переезде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Диаграммы!$C$5:$H$5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Диаграммы!$C$8:$H$8</c:f>
              <c:numCache>
                <c:formatCode>0.0</c:formatCode>
                <c:ptCount val="6"/>
                <c:pt idx="0">
                  <c:v>44.444444444444443</c:v>
                </c:pt>
                <c:pt idx="1">
                  <c:v>43.529411764705877</c:v>
                </c:pt>
                <c:pt idx="2">
                  <c:v>43.243243243243242</c:v>
                </c:pt>
                <c:pt idx="3">
                  <c:v>64.137931034482747</c:v>
                </c:pt>
                <c:pt idx="4">
                  <c:v>71.698113207547166</c:v>
                </c:pt>
                <c:pt idx="5">
                  <c:v>47.368421052631582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603-4A0E-9CA8-1AB0A3526C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0917392"/>
        <c:axId val="240918176"/>
      </c:barChart>
      <c:catAx>
        <c:axId val="240917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0918176"/>
        <c:crosses val="autoZero"/>
        <c:auto val="1"/>
        <c:lblAlgn val="ctr"/>
        <c:lblOffset val="100"/>
        <c:noMultiLvlLbl val="0"/>
      </c:catAx>
      <c:valAx>
        <c:axId val="24091817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0917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9093722146544911E-3"/>
          <c:y val="0.60909048654457898"/>
          <c:w val="0.96571635022172897"/>
          <c:h val="4.727935406373436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6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200" b="0" i="0" u="none" strike="noStrike" kern="1200" spc="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200" b="1" dirty="0"/>
              <a:t>Удовлетворенность комфортом проживания,</a:t>
            </a:r>
          </a:p>
          <a:p>
            <a:pPr algn="l">
              <a:defRPr sz="1200"/>
            </a:pPr>
            <a:r>
              <a:rPr lang="ru-RU" sz="1200" b="1" dirty="0"/>
              <a:t>по 5-балльной шкале</a:t>
            </a:r>
          </a:p>
        </c:rich>
      </c:tx>
      <c:layout>
        <c:manualLayout>
          <c:xMode val="edge"/>
          <c:yMode val="edge"/>
          <c:x val="0.1043546372234684"/>
          <c:y val="7.6420192934473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200" b="0" i="0" u="none" strike="noStrike" kern="1200" spc="0" baseline="0">
              <a:solidFill>
                <a:srgbClr val="20386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9648858622423064E-2"/>
          <c:y val="0.26067494300603911"/>
          <c:w val="0.91222713726829152"/>
          <c:h val="0.602362360877827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Диаграммы!$B$30</c:f>
              <c:strCache>
                <c:ptCount val="1"/>
                <c:pt idx="0">
                  <c:v>Оценка по 5-балльной шкале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Диаграммы!$C$29:$H$29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Диаграммы!$C$30:$H$30</c:f>
              <c:numCache>
                <c:formatCode>0.00</c:formatCode>
                <c:ptCount val="6"/>
                <c:pt idx="0">
                  <c:v>4</c:v>
                </c:pt>
                <c:pt idx="1">
                  <c:v>3.9411764705882351</c:v>
                </c:pt>
                <c:pt idx="2">
                  <c:v>3.5585585585585591</c:v>
                </c:pt>
                <c:pt idx="3">
                  <c:v>3.5724137931034479</c:v>
                </c:pt>
                <c:pt idx="4">
                  <c:v>3.8490566037735849</c:v>
                </c:pt>
                <c:pt idx="5">
                  <c:v>3.6842105263157889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33-4A7A-8946-DC830AE12D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40039288"/>
        <c:axId val="241599840"/>
      </c:barChart>
      <c:catAx>
        <c:axId val="240039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1599840"/>
        <c:crosses val="autoZero"/>
        <c:auto val="1"/>
        <c:lblAlgn val="ctr"/>
        <c:lblOffset val="100"/>
        <c:noMultiLvlLbl val="0"/>
      </c:catAx>
      <c:valAx>
        <c:axId val="241599840"/>
        <c:scaling>
          <c:orientation val="minMax"/>
        </c:scaling>
        <c:delete val="0"/>
        <c:axPos val="l"/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0039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203864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200" b="1" i="0" u="none" strike="noStrike" kern="1200" spc="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200" b="1" dirty="0"/>
              <a:t>Желание заняться бизнесом</a:t>
            </a:r>
          </a:p>
        </c:rich>
      </c:tx>
      <c:layout>
        <c:manualLayout>
          <c:xMode val="edge"/>
          <c:yMode val="edge"/>
          <c:x val="0.15835642122356053"/>
          <c:y val="4.61691006931726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200" b="1" i="0" u="none" strike="noStrike" kern="1200" spc="0" baseline="0">
              <a:solidFill>
                <a:srgbClr val="20386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057467059443901"/>
          <c:y val="0.16057311551950301"/>
          <c:w val="0.83878046702941"/>
          <c:h val="0.4056049409420253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Диаграммы!$B$51</c:f>
              <c:strCache>
                <c:ptCount val="1"/>
                <c:pt idx="0">
                  <c:v>Нет и не планировал(а)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Диаграммы!$C$50:$H$50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Диаграммы!$C$51:$H$51</c:f>
              <c:numCache>
                <c:formatCode>0.0</c:formatCode>
                <c:ptCount val="6"/>
                <c:pt idx="0">
                  <c:v>88.888888888888886</c:v>
                </c:pt>
                <c:pt idx="1">
                  <c:v>63.52941176470587</c:v>
                </c:pt>
                <c:pt idx="2">
                  <c:v>68.468468468468473</c:v>
                </c:pt>
                <c:pt idx="3">
                  <c:v>84.827586206896555</c:v>
                </c:pt>
                <c:pt idx="4">
                  <c:v>94.339622641509436</c:v>
                </c:pt>
                <c:pt idx="5">
                  <c:v>31.578947368421051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0D1-434C-8046-FCDB8D72537D}"/>
            </c:ext>
          </c:extLst>
        </c:ser>
        <c:ser>
          <c:idx val="1"/>
          <c:order val="1"/>
          <c:tx>
            <c:strRef>
              <c:f>Диаграммы!$B$52</c:f>
              <c:strCache>
                <c:ptCount val="1"/>
                <c:pt idx="0">
                  <c:v>Была такая мысль, но не хватает решимости и знаний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Диаграммы!$C$50:$H$50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Диаграммы!$C$52:$H$52</c:f>
              <c:numCache>
                <c:formatCode>0.0</c:formatCode>
                <c:ptCount val="6"/>
                <c:pt idx="0">
                  <c:v>0</c:v>
                </c:pt>
                <c:pt idx="1">
                  <c:v>30.588235294117649</c:v>
                </c:pt>
                <c:pt idx="2">
                  <c:v>22.522522522522522</c:v>
                </c:pt>
                <c:pt idx="3">
                  <c:v>13.103448275862069</c:v>
                </c:pt>
                <c:pt idx="4">
                  <c:v>5.6603773584905657</c:v>
                </c:pt>
                <c:pt idx="5">
                  <c:v>15.789473684210529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0D1-434C-8046-FCDB8D72537D}"/>
            </c:ext>
          </c:extLst>
        </c:ser>
        <c:ser>
          <c:idx val="2"/>
          <c:order val="2"/>
          <c:tx>
            <c:strRef>
              <c:f>Диаграммы!$B$53</c:f>
              <c:strCache>
                <c:ptCount val="1"/>
                <c:pt idx="0">
                  <c:v>Готовлю бизнес-план, нужна помощь в подготовке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Диаграммы!$C$50:$H$50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Диаграммы!$C$53:$H$53</c:f>
              <c:numCache>
                <c:formatCode>0.0</c:formatCode>
                <c:ptCount val="6"/>
                <c:pt idx="0">
                  <c:v>11.111111111111111</c:v>
                </c:pt>
                <c:pt idx="1">
                  <c:v>1.1764705882352939</c:v>
                </c:pt>
                <c:pt idx="2">
                  <c:v>1.801801801801802</c:v>
                </c:pt>
                <c:pt idx="3">
                  <c:v>1.3793103448275861</c:v>
                </c:pt>
                <c:pt idx="4">
                  <c:v>0</c:v>
                </c:pt>
                <c:pt idx="5">
                  <c:v>10.52631578947368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D1-434C-8046-FCDB8D72537D}"/>
            </c:ext>
          </c:extLst>
        </c:ser>
        <c:ser>
          <c:idx val="3"/>
          <c:order val="3"/>
          <c:tx>
            <c:strRef>
              <c:f>Диаграммы!$B$54</c:f>
              <c:strCache>
                <c:ptCount val="1"/>
                <c:pt idx="0">
                  <c:v>Бизнес-план готов, по крайней мере, есть полное понимание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Диаграммы!$C$50:$H$50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Диаграммы!$C$54:$H$54</c:f>
              <c:numCache>
                <c:formatCode>0.0</c:formatCode>
                <c:ptCount val="6"/>
                <c:pt idx="0">
                  <c:v>0</c:v>
                </c:pt>
                <c:pt idx="1">
                  <c:v>2.3529411764705879</c:v>
                </c:pt>
                <c:pt idx="2">
                  <c:v>0.90090090090090102</c:v>
                </c:pt>
                <c:pt idx="3">
                  <c:v>0</c:v>
                </c:pt>
                <c:pt idx="4">
                  <c:v>0</c:v>
                </c:pt>
                <c:pt idx="5">
                  <c:v>5.2631578947368416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0D1-434C-8046-FCDB8D72537D}"/>
            </c:ext>
          </c:extLst>
        </c:ser>
        <c:ser>
          <c:idx val="4"/>
          <c:order val="4"/>
          <c:tx>
            <c:strRef>
              <c:f>Диаграммы!$B$55</c:f>
              <c:strCache>
                <c:ptCount val="1"/>
                <c:pt idx="0">
                  <c:v>Я уже предприниматель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Диаграммы!$C$50:$H$50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Диаграммы!$C$55:$H$55</c:f>
              <c:numCache>
                <c:formatCode>0.0</c:formatCode>
                <c:ptCount val="6"/>
                <c:pt idx="0">
                  <c:v>0</c:v>
                </c:pt>
                <c:pt idx="1">
                  <c:v>2.3529411764705879</c:v>
                </c:pt>
                <c:pt idx="2">
                  <c:v>6.3063063063063058</c:v>
                </c:pt>
                <c:pt idx="3">
                  <c:v>0.68965517241379304</c:v>
                </c:pt>
                <c:pt idx="4">
                  <c:v>0</c:v>
                </c:pt>
                <c:pt idx="5">
                  <c:v>36.842105263157897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0D1-434C-8046-FCDB8D7253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1598272"/>
        <c:axId val="241599056"/>
      </c:barChart>
      <c:catAx>
        <c:axId val="241598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1599056"/>
        <c:crosses val="autoZero"/>
        <c:auto val="1"/>
        <c:lblAlgn val="ctr"/>
        <c:lblOffset val="100"/>
        <c:noMultiLvlLbl val="0"/>
      </c:catAx>
      <c:valAx>
        <c:axId val="24159905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1598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64440582881866781"/>
          <c:w val="1"/>
          <c:h val="9.09282867234449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20386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203864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200" b="1" dirty="0"/>
              <a:t>Информированность о господдержке бизнеса</a:t>
            </a:r>
          </a:p>
        </c:rich>
      </c:tx>
      <c:layout>
        <c:manualLayout>
          <c:xMode val="edge"/>
          <c:yMode val="edge"/>
          <c:x val="9.9385431541779395E-2"/>
          <c:y val="5.51906358439278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rgbClr val="20386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5647028192257179E-2"/>
          <c:y val="0.18307211938560217"/>
          <c:w val="0.90760804224052438"/>
          <c:h val="0.49234573963781325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Диаграммы!$B$76</c:f>
              <c:strCache>
                <c:ptCount val="1"/>
                <c:pt idx="0">
                  <c:v>Нет, не слышал(а)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Диаграммы!$C$75:$H$75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Диаграммы!$C$76:$H$76</c:f>
              <c:numCache>
                <c:formatCode>0.0</c:formatCode>
                <c:ptCount val="6"/>
                <c:pt idx="0">
                  <c:v>88.888888888888886</c:v>
                </c:pt>
                <c:pt idx="1">
                  <c:v>25.882352941176471</c:v>
                </c:pt>
                <c:pt idx="2">
                  <c:v>32.432432432432442</c:v>
                </c:pt>
                <c:pt idx="3">
                  <c:v>30.3448275862069</c:v>
                </c:pt>
                <c:pt idx="4">
                  <c:v>28.30188679245283</c:v>
                </c:pt>
                <c:pt idx="5">
                  <c:v>26.315789473684209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15-4134-AD23-43AF164C40F2}"/>
            </c:ext>
          </c:extLst>
        </c:ser>
        <c:ser>
          <c:idx val="1"/>
          <c:order val="1"/>
          <c:tx>
            <c:strRef>
              <c:f>Диаграммы!$B$77</c:f>
              <c:strCache>
                <c:ptCount val="1"/>
                <c:pt idx="0">
                  <c:v>Да, что-то слышал (а), но в целом ясности нет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Диаграммы!$C$75:$H$75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Диаграммы!$C$77:$H$77</c:f>
              <c:numCache>
                <c:formatCode>0.0</c:formatCode>
                <c:ptCount val="6"/>
                <c:pt idx="0">
                  <c:v>11.111111111111111</c:v>
                </c:pt>
                <c:pt idx="1">
                  <c:v>51.764705882352942</c:v>
                </c:pt>
                <c:pt idx="2">
                  <c:v>36.936936936936931</c:v>
                </c:pt>
                <c:pt idx="3">
                  <c:v>35.862068965517238</c:v>
                </c:pt>
                <c:pt idx="4">
                  <c:v>28.30188679245283</c:v>
                </c:pt>
                <c:pt idx="5">
                  <c:v>26.315789473684209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15-4134-AD23-43AF164C40F2}"/>
            </c:ext>
          </c:extLst>
        </c:ser>
        <c:ser>
          <c:idx val="2"/>
          <c:order val="2"/>
          <c:tx>
            <c:strRef>
              <c:f>Диаграммы!$B$78</c:f>
              <c:strCache>
                <c:ptCount val="1"/>
                <c:pt idx="0">
                  <c:v>Да, есть понимание основных форм поддержки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Диаграммы!$C$75:$H$75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Диаграммы!$C$78:$H$78</c:f>
              <c:numCache>
                <c:formatCode>0.0</c:formatCode>
                <c:ptCount val="6"/>
                <c:pt idx="0">
                  <c:v>0</c:v>
                </c:pt>
                <c:pt idx="1">
                  <c:v>12.941176470588241</c:v>
                </c:pt>
                <c:pt idx="2">
                  <c:v>23.423423423423419</c:v>
                </c:pt>
                <c:pt idx="3">
                  <c:v>28.27586206896552</c:v>
                </c:pt>
                <c:pt idx="4">
                  <c:v>39.622641509433961</c:v>
                </c:pt>
                <c:pt idx="5">
                  <c:v>21.05263157894737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15-4134-AD23-43AF164C40F2}"/>
            </c:ext>
          </c:extLst>
        </c:ser>
        <c:ser>
          <c:idx val="3"/>
          <c:order val="3"/>
          <c:tx>
            <c:strRef>
              <c:f>Диаграммы!$B$79</c:f>
              <c:strCache>
                <c:ptCount val="1"/>
                <c:pt idx="0">
                  <c:v>Да, и уже воспользовался поддержкой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Диаграммы!$C$75:$H$75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Диаграммы!$C$79:$H$79</c:f>
              <c:numCache>
                <c:formatCode>0.0</c:formatCode>
                <c:ptCount val="6"/>
                <c:pt idx="0">
                  <c:v>0</c:v>
                </c:pt>
                <c:pt idx="1">
                  <c:v>1.1764705882352939</c:v>
                </c:pt>
                <c:pt idx="2">
                  <c:v>1.801801801801802</c:v>
                </c:pt>
                <c:pt idx="3">
                  <c:v>0</c:v>
                </c:pt>
                <c:pt idx="4">
                  <c:v>0</c:v>
                </c:pt>
                <c:pt idx="5">
                  <c:v>10.52631578947368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415-4134-AD23-43AF164C40F2}"/>
            </c:ext>
          </c:extLst>
        </c:ser>
        <c:ser>
          <c:idx val="4"/>
          <c:order val="4"/>
          <c:tx>
            <c:strRef>
              <c:f>Диаграммы!$B$80</c:f>
              <c:strCache>
                <c:ptCount val="1"/>
                <c:pt idx="0">
                  <c:v>Да, воспользовался поддержкой и буду еще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Диаграммы!$C$75:$H$75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Диаграммы!$C$80:$H$80</c:f>
              <c:numCache>
                <c:formatCode>0.0</c:formatCode>
                <c:ptCount val="6"/>
                <c:pt idx="0">
                  <c:v>0</c:v>
                </c:pt>
                <c:pt idx="1">
                  <c:v>1.1764705882352939</c:v>
                </c:pt>
                <c:pt idx="2">
                  <c:v>0.90090090090090102</c:v>
                </c:pt>
                <c:pt idx="3">
                  <c:v>0</c:v>
                </c:pt>
                <c:pt idx="4">
                  <c:v>0</c:v>
                </c:pt>
                <c:pt idx="5">
                  <c:v>10.52631578947368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415-4134-AD23-43AF164C40F2}"/>
            </c:ext>
          </c:extLst>
        </c:ser>
        <c:ser>
          <c:idx val="5"/>
          <c:order val="5"/>
          <c:tx>
            <c:strRef>
              <c:f>Диаграммы!$B$81</c:f>
              <c:strCache>
                <c:ptCount val="1"/>
                <c:pt idx="0">
                  <c:v>Ни она форма поддержки меня не устраивает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Диаграммы!$C$75:$H$75</c:f>
              <c:strCache>
                <c:ptCount val="6"/>
                <c:pt idx="0">
                  <c:v>16-22 лет</c:v>
                </c:pt>
                <c:pt idx="1">
                  <c:v>23-35 лет</c:v>
                </c:pt>
                <c:pt idx="2">
                  <c:v>36-45 лет</c:v>
                </c:pt>
                <c:pt idx="3">
                  <c:v>46-60 лет</c:v>
                </c:pt>
                <c:pt idx="4">
                  <c:v>&gt;60 лет</c:v>
                </c:pt>
                <c:pt idx="5">
                  <c:v>Предприниматели</c:v>
                </c:pt>
              </c:strCache>
            </c:strRef>
          </c:cat>
          <c:val>
            <c:numRef>
              <c:f>Диаграммы!$C$81:$H$81</c:f>
              <c:numCache>
                <c:formatCode>0.0</c:formatCode>
                <c:ptCount val="6"/>
                <c:pt idx="0">
                  <c:v>0</c:v>
                </c:pt>
                <c:pt idx="1">
                  <c:v>7.0588235294117636</c:v>
                </c:pt>
                <c:pt idx="2">
                  <c:v>4.5045045045045047</c:v>
                </c:pt>
                <c:pt idx="3">
                  <c:v>5.5172413793103452</c:v>
                </c:pt>
                <c:pt idx="4">
                  <c:v>3.773584905660377</c:v>
                </c:pt>
                <c:pt idx="5">
                  <c:v>5.2631578947368416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415-4134-AD23-43AF164C40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1599448"/>
        <c:axId val="241600624"/>
      </c:barChart>
      <c:catAx>
        <c:axId val="241599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1600624"/>
        <c:crosses val="autoZero"/>
        <c:auto val="1"/>
        <c:lblAlgn val="ctr"/>
        <c:lblOffset val="100"/>
        <c:noMultiLvlLbl val="0"/>
      </c:catAx>
      <c:valAx>
        <c:axId val="24160062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1599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7900794920040491E-2"/>
          <c:y val="0.77198046744005988"/>
          <c:w val="0.93992048974197606"/>
          <c:h val="0.212751890465562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20386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203864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000" b="1" i="0" u="none" strike="noStrike" kern="1200" baseline="0">
                <a:solidFill>
                  <a:srgbClr val="20386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000" dirty="0">
                <a:solidFill>
                  <a:srgbClr val="203864"/>
                </a:solidFill>
              </a:rPr>
              <a:t>Готовность расширять бизнес (3-х балльная шкала): на сегодня / при улучшении поддержки</a:t>
            </a:r>
          </a:p>
        </c:rich>
      </c:tx>
      <c:layout>
        <c:manualLayout>
          <c:xMode val="edge"/>
          <c:yMode val="edge"/>
          <c:x val="0.11591475241808356"/>
          <c:y val="5.46482770194313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000" b="1" i="0" u="none" strike="noStrike" kern="1200" baseline="0">
              <a:solidFill>
                <a:srgbClr val="20386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Лист1!$BP$4:$BR$4</c:f>
            </c:numRef>
          </c:val>
          <c:extLst>
            <c:ext xmlns:c16="http://schemas.microsoft.com/office/drawing/2014/chart" uri="{C3380CC4-5D6E-409C-BE32-E72D297353CC}">
              <c16:uniqueId val="{00000000-D592-4025-B7E2-92B0E2305FBF}"/>
            </c:ext>
          </c:extLst>
        </c:ser>
        <c:ser>
          <c:idx val="1"/>
          <c:order val="1"/>
          <c:spPr>
            <a:solidFill>
              <a:schemeClr val="accent3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Лист1!$BP$5:$BR$5</c:f>
            </c:numRef>
          </c:val>
          <c:extLst>
            <c:ext xmlns:c16="http://schemas.microsoft.com/office/drawing/2014/chart" uri="{C3380CC4-5D6E-409C-BE32-E72D297353CC}">
              <c16:uniqueId val="{00000001-D592-4025-B7E2-92B0E2305FBF}"/>
            </c:ext>
          </c:extLst>
        </c:ser>
        <c:ser>
          <c:idx val="2"/>
          <c:order val="2"/>
          <c:spPr>
            <a:solidFill>
              <a:schemeClr val="accent5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Лист1!$BP$6:$BR$6</c:f>
            </c:numRef>
          </c:val>
          <c:extLst>
            <c:ext xmlns:c16="http://schemas.microsoft.com/office/drawing/2014/chart" uri="{C3380CC4-5D6E-409C-BE32-E72D297353CC}">
              <c16:uniqueId val="{00000002-D592-4025-B7E2-92B0E2305FBF}"/>
            </c:ext>
          </c:extLst>
        </c:ser>
        <c:ser>
          <c:idx val="3"/>
          <c:order val="3"/>
          <c:spPr>
            <a:solidFill>
              <a:schemeClr val="accent1">
                <a:lumMod val="6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Лист1!$BP$7:$BR$7</c:f>
            </c:numRef>
          </c:val>
          <c:extLst>
            <c:ext xmlns:c16="http://schemas.microsoft.com/office/drawing/2014/chart" uri="{C3380CC4-5D6E-409C-BE32-E72D297353CC}">
              <c16:uniqueId val="{00000003-D592-4025-B7E2-92B0E2305FBF}"/>
            </c:ext>
          </c:extLst>
        </c:ser>
        <c:ser>
          <c:idx val="4"/>
          <c:order val="4"/>
          <c:spPr>
            <a:solidFill>
              <a:schemeClr val="accent3">
                <a:lumMod val="6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Лист1!$BP$8:$BR$8</c:f>
            </c:numRef>
          </c:val>
          <c:extLst>
            <c:ext xmlns:c16="http://schemas.microsoft.com/office/drawing/2014/chart" uri="{C3380CC4-5D6E-409C-BE32-E72D297353CC}">
              <c16:uniqueId val="{00000004-D592-4025-B7E2-92B0E2305FBF}"/>
            </c:ext>
          </c:extLst>
        </c:ser>
        <c:ser>
          <c:idx val="5"/>
          <c:order val="5"/>
          <c:spPr>
            <a:solidFill>
              <a:schemeClr val="accent5">
                <a:lumMod val="6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Лист1!$BP$9:$BR$9</c:f>
            </c:numRef>
          </c:val>
          <c:extLst>
            <c:ext xmlns:c16="http://schemas.microsoft.com/office/drawing/2014/chart" uri="{C3380CC4-5D6E-409C-BE32-E72D297353CC}">
              <c16:uniqueId val="{00000005-D592-4025-B7E2-92B0E2305FBF}"/>
            </c:ext>
          </c:extLst>
        </c:ser>
        <c:ser>
          <c:idx val="6"/>
          <c:order val="6"/>
          <c:spPr>
            <a:solidFill>
              <a:schemeClr val="accent1">
                <a:lumMod val="80000"/>
                <a:lumOff val="2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Лист1!$BP$10:$BR$10</c:f>
            </c:numRef>
          </c:val>
          <c:extLst>
            <c:ext xmlns:c16="http://schemas.microsoft.com/office/drawing/2014/chart" uri="{C3380CC4-5D6E-409C-BE32-E72D297353CC}">
              <c16:uniqueId val="{00000006-D592-4025-B7E2-92B0E2305FBF}"/>
            </c:ext>
          </c:extLst>
        </c:ser>
        <c:ser>
          <c:idx val="7"/>
          <c:order val="7"/>
          <c:spPr>
            <a:solidFill>
              <a:schemeClr val="accent3">
                <a:lumMod val="80000"/>
                <a:lumOff val="2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Лист1!$BP$11:$BR$11</c:f>
            </c:numRef>
          </c:val>
          <c:extLst>
            <c:ext xmlns:c16="http://schemas.microsoft.com/office/drawing/2014/chart" uri="{C3380CC4-5D6E-409C-BE32-E72D297353CC}">
              <c16:uniqueId val="{00000007-D592-4025-B7E2-92B0E2305FBF}"/>
            </c:ext>
          </c:extLst>
        </c:ser>
        <c:ser>
          <c:idx val="8"/>
          <c:order val="8"/>
          <c:spPr>
            <a:solidFill>
              <a:schemeClr val="accent5">
                <a:lumMod val="80000"/>
                <a:lumOff val="2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Лист1!$BP$12:$BR$12</c:f>
            </c:numRef>
          </c:val>
          <c:extLst>
            <c:ext xmlns:c16="http://schemas.microsoft.com/office/drawing/2014/chart" uri="{C3380CC4-5D6E-409C-BE32-E72D297353CC}">
              <c16:uniqueId val="{00000008-D592-4025-B7E2-92B0E2305FBF}"/>
            </c:ext>
          </c:extLst>
        </c:ser>
        <c:ser>
          <c:idx val="9"/>
          <c:order val="9"/>
          <c:spPr>
            <a:solidFill>
              <a:schemeClr val="accent1">
                <a:lumMod val="8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Лист1!$BP$13:$BR$13</c:f>
            </c:numRef>
          </c:val>
          <c:extLst>
            <c:ext xmlns:c16="http://schemas.microsoft.com/office/drawing/2014/chart" uri="{C3380CC4-5D6E-409C-BE32-E72D297353CC}">
              <c16:uniqueId val="{00000009-D592-4025-B7E2-92B0E2305FBF}"/>
            </c:ext>
          </c:extLst>
        </c:ser>
        <c:ser>
          <c:idx val="10"/>
          <c:order val="10"/>
          <c:spPr>
            <a:solidFill>
              <a:schemeClr val="accent3">
                <a:lumMod val="8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Лист1!$BP$14:$BR$14</c:f>
            </c:numRef>
          </c:val>
          <c:extLst>
            <c:ext xmlns:c16="http://schemas.microsoft.com/office/drawing/2014/chart" uri="{C3380CC4-5D6E-409C-BE32-E72D297353CC}">
              <c16:uniqueId val="{0000000A-D592-4025-B7E2-92B0E2305FBF}"/>
            </c:ext>
          </c:extLst>
        </c:ser>
        <c:ser>
          <c:idx val="11"/>
          <c:order val="11"/>
          <c:spPr>
            <a:solidFill>
              <a:schemeClr val="accent5">
                <a:lumMod val="8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Лист1!$BP$15:$BR$15</c:f>
            </c:numRef>
          </c:val>
          <c:extLst>
            <c:ext xmlns:c16="http://schemas.microsoft.com/office/drawing/2014/chart" uri="{C3380CC4-5D6E-409C-BE32-E72D297353CC}">
              <c16:uniqueId val="{0000000B-D592-4025-B7E2-92B0E2305FBF}"/>
            </c:ext>
          </c:extLst>
        </c:ser>
        <c:ser>
          <c:idx val="12"/>
          <c:order val="12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Лист1!$BP$16:$BR$16</c:f>
            </c:numRef>
          </c:val>
          <c:extLst>
            <c:ext xmlns:c16="http://schemas.microsoft.com/office/drawing/2014/chart" uri="{C3380CC4-5D6E-409C-BE32-E72D297353CC}">
              <c16:uniqueId val="{0000000C-D592-4025-B7E2-92B0E2305FBF}"/>
            </c:ext>
          </c:extLst>
        </c:ser>
        <c:ser>
          <c:idx val="13"/>
          <c:order val="13"/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Лист1!$BP$17:$BR$17</c:f>
            </c:numRef>
          </c:val>
          <c:extLst>
            <c:ext xmlns:c16="http://schemas.microsoft.com/office/drawing/2014/chart" uri="{C3380CC4-5D6E-409C-BE32-E72D297353CC}">
              <c16:uniqueId val="{0000000D-D592-4025-B7E2-92B0E2305FBF}"/>
            </c:ext>
          </c:extLst>
        </c:ser>
        <c:ser>
          <c:idx val="14"/>
          <c:order val="14"/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Лист1!$BP$18:$BR$18</c:f>
            </c:numRef>
          </c:val>
          <c:extLst>
            <c:ext xmlns:c16="http://schemas.microsoft.com/office/drawing/2014/chart" uri="{C3380CC4-5D6E-409C-BE32-E72D297353CC}">
              <c16:uniqueId val="{0000000E-D592-4025-B7E2-92B0E2305FBF}"/>
            </c:ext>
          </c:extLst>
        </c:ser>
        <c:ser>
          <c:idx val="15"/>
          <c:order val="15"/>
          <c:spPr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Лист1!$BP$19:$BR$19</c:f>
            </c:numRef>
          </c:val>
          <c:extLst>
            <c:ext xmlns:c16="http://schemas.microsoft.com/office/drawing/2014/chart" uri="{C3380CC4-5D6E-409C-BE32-E72D297353CC}">
              <c16:uniqueId val="{0000000F-D592-4025-B7E2-92B0E2305FBF}"/>
            </c:ext>
          </c:extLst>
        </c:ser>
        <c:ser>
          <c:idx val="16"/>
          <c:order val="16"/>
          <c:spPr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Лист1!$BP$20:$BR$20</c:f>
            </c:numRef>
          </c:val>
          <c:extLst>
            <c:ext xmlns:c16="http://schemas.microsoft.com/office/drawing/2014/chart" uri="{C3380CC4-5D6E-409C-BE32-E72D297353CC}">
              <c16:uniqueId val="{00000010-D592-4025-B7E2-92B0E2305FBF}"/>
            </c:ext>
          </c:extLst>
        </c:ser>
        <c:ser>
          <c:idx val="17"/>
          <c:order val="17"/>
          <c:spPr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Лист1!$BP$21:$BR$21</c:f>
            </c:numRef>
          </c:val>
          <c:extLst>
            <c:ext xmlns:c16="http://schemas.microsoft.com/office/drawing/2014/chart" uri="{C3380CC4-5D6E-409C-BE32-E72D297353CC}">
              <c16:uniqueId val="{00000011-D592-4025-B7E2-92B0E2305FBF}"/>
            </c:ext>
          </c:extLst>
        </c:ser>
        <c:ser>
          <c:idx val="18"/>
          <c:order val="18"/>
          <c:spPr>
            <a:solidFill>
              <a:schemeClr val="accent1">
                <a:lumMod val="70000"/>
                <a:lumOff val="3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Лист1!$BP$22:$BR$22</c:f>
            </c:numRef>
          </c:val>
          <c:extLst>
            <c:ext xmlns:c16="http://schemas.microsoft.com/office/drawing/2014/chart" uri="{C3380CC4-5D6E-409C-BE32-E72D297353CC}">
              <c16:uniqueId val="{00000012-D592-4025-B7E2-92B0E2305FBF}"/>
            </c:ext>
          </c:extLst>
        </c:ser>
        <c:ser>
          <c:idx val="19"/>
          <c:order val="19"/>
          <c:spPr>
            <a:solidFill>
              <a:schemeClr val="accent3">
                <a:lumMod val="70000"/>
                <a:lumOff val="3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Лист1!$BP$23:$BR$23</c:f>
            </c:numRef>
          </c:val>
          <c:extLst>
            <c:ext xmlns:c16="http://schemas.microsoft.com/office/drawing/2014/chart" uri="{C3380CC4-5D6E-409C-BE32-E72D297353CC}">
              <c16:uniqueId val="{00000013-D592-4025-B7E2-92B0E2305FBF}"/>
            </c:ext>
          </c:extLst>
        </c:ser>
        <c:ser>
          <c:idx val="20"/>
          <c:order val="20"/>
          <c:spPr>
            <a:solidFill>
              <a:schemeClr val="accent5">
                <a:lumMod val="70000"/>
                <a:lumOff val="3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Лист1!$BP$24:$BR$24</c:f>
            </c:numRef>
          </c:val>
          <c:extLst>
            <c:ext xmlns:c16="http://schemas.microsoft.com/office/drawing/2014/chart" uri="{C3380CC4-5D6E-409C-BE32-E72D297353CC}">
              <c16:uniqueId val="{00000014-D592-4025-B7E2-92B0E2305FBF}"/>
            </c:ext>
          </c:extLst>
        </c:ser>
        <c:ser>
          <c:idx val="21"/>
          <c:order val="21"/>
          <c:spPr>
            <a:solidFill>
              <a:schemeClr val="accent1">
                <a:lumMod val="7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Лист1!$BP$25:$BR$25</c:f>
            </c:numRef>
          </c:val>
          <c:extLst>
            <c:ext xmlns:c16="http://schemas.microsoft.com/office/drawing/2014/chart" uri="{C3380CC4-5D6E-409C-BE32-E72D297353CC}">
              <c16:uniqueId val="{00000015-D592-4025-B7E2-92B0E2305FBF}"/>
            </c:ext>
          </c:extLst>
        </c:ser>
        <c:ser>
          <c:idx val="22"/>
          <c:order val="22"/>
          <c:spPr>
            <a:solidFill>
              <a:schemeClr val="accent3">
                <a:lumMod val="7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Лист1!$BP$26:$BR$26</c:f>
            </c:numRef>
          </c:val>
          <c:extLst>
            <c:ext xmlns:c16="http://schemas.microsoft.com/office/drawing/2014/chart" uri="{C3380CC4-5D6E-409C-BE32-E72D297353CC}">
              <c16:uniqueId val="{00000016-D592-4025-B7E2-92B0E2305FBF}"/>
            </c:ext>
          </c:extLst>
        </c:ser>
        <c:ser>
          <c:idx val="23"/>
          <c:order val="23"/>
          <c:spPr>
            <a:solidFill>
              <a:schemeClr val="accent5">
                <a:lumMod val="7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Лист1!$BP$27:$BR$27</c:f>
            </c:numRef>
          </c:val>
          <c:extLst>
            <c:ext xmlns:c16="http://schemas.microsoft.com/office/drawing/2014/chart" uri="{C3380CC4-5D6E-409C-BE32-E72D297353CC}">
              <c16:uniqueId val="{00000017-D592-4025-B7E2-92B0E2305FBF}"/>
            </c:ext>
          </c:extLst>
        </c:ser>
        <c:ser>
          <c:idx val="24"/>
          <c:order val="24"/>
          <c:spPr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Лист1!$BP$28:$BR$28</c:f>
            </c:numRef>
          </c:val>
          <c:extLst>
            <c:ext xmlns:c16="http://schemas.microsoft.com/office/drawing/2014/chart" uri="{C3380CC4-5D6E-409C-BE32-E72D297353CC}">
              <c16:uniqueId val="{00000018-D592-4025-B7E2-92B0E2305FBF}"/>
            </c:ext>
          </c:extLst>
        </c:ser>
        <c:ser>
          <c:idx val="25"/>
          <c:order val="25"/>
          <c:spPr>
            <a:solidFill>
              <a:schemeClr val="accent3">
                <a:lumMod val="50000"/>
                <a:lumOff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Лист1!$BP$29:$BR$29</c:f>
            </c:numRef>
          </c:val>
          <c:extLst>
            <c:ext xmlns:c16="http://schemas.microsoft.com/office/drawing/2014/chart" uri="{C3380CC4-5D6E-409C-BE32-E72D297353CC}">
              <c16:uniqueId val="{00000019-D592-4025-B7E2-92B0E2305FBF}"/>
            </c:ext>
          </c:extLst>
        </c:ser>
        <c:ser>
          <c:idx val="26"/>
          <c:order val="26"/>
          <c:spPr>
            <a:solidFill>
              <a:schemeClr val="accent5">
                <a:lumMod val="50000"/>
                <a:lumOff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Лист1!$BP$30:$BR$30</c:f>
            </c:numRef>
          </c:val>
          <c:extLst>
            <c:ext xmlns:c16="http://schemas.microsoft.com/office/drawing/2014/chart" uri="{C3380CC4-5D6E-409C-BE32-E72D297353CC}">
              <c16:uniqueId val="{0000001A-D592-4025-B7E2-92B0E2305FBF}"/>
            </c:ext>
          </c:extLst>
        </c:ser>
        <c:ser>
          <c:idx val="27"/>
          <c:order val="27"/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Лист1!$BP$31:$BR$31</c:f>
            </c:numRef>
          </c:val>
          <c:extLst>
            <c:ext xmlns:c16="http://schemas.microsoft.com/office/drawing/2014/chart" uri="{C3380CC4-5D6E-409C-BE32-E72D297353CC}">
              <c16:uniqueId val="{0000001B-D592-4025-B7E2-92B0E2305FBF}"/>
            </c:ext>
          </c:extLst>
        </c:ser>
        <c:ser>
          <c:idx val="28"/>
          <c:order val="28"/>
          <c:spPr>
            <a:solidFill>
              <a:schemeClr val="accent3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Лист1!$BP$32:$BR$32</c:f>
            </c:numRef>
          </c:val>
          <c:extLst>
            <c:ext xmlns:c16="http://schemas.microsoft.com/office/drawing/2014/chart" uri="{C3380CC4-5D6E-409C-BE32-E72D297353CC}">
              <c16:uniqueId val="{0000001C-D592-4025-B7E2-92B0E2305FBF}"/>
            </c:ext>
          </c:extLst>
        </c:ser>
        <c:ser>
          <c:idx val="29"/>
          <c:order val="29"/>
          <c:spPr>
            <a:solidFill>
              <a:schemeClr val="accent5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Лист1!$BP$33:$BR$33</c:f>
            </c:numRef>
          </c:val>
          <c:extLst>
            <c:ext xmlns:c16="http://schemas.microsoft.com/office/drawing/2014/chart" uri="{C3380CC4-5D6E-409C-BE32-E72D297353CC}">
              <c16:uniqueId val="{0000001D-D592-4025-B7E2-92B0E2305FBF}"/>
            </c:ext>
          </c:extLst>
        </c:ser>
        <c:ser>
          <c:idx val="30"/>
          <c:order val="30"/>
          <c:spPr>
            <a:solidFill>
              <a:schemeClr val="accent1">
                <a:lumMod val="6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Лист1!$BP$34:$BR$34</c:f>
            </c:numRef>
          </c:val>
          <c:extLst>
            <c:ext xmlns:c16="http://schemas.microsoft.com/office/drawing/2014/chart" uri="{C3380CC4-5D6E-409C-BE32-E72D297353CC}">
              <c16:uniqueId val="{0000001E-D592-4025-B7E2-92B0E2305FBF}"/>
            </c:ext>
          </c:extLst>
        </c:ser>
        <c:ser>
          <c:idx val="31"/>
          <c:order val="31"/>
          <c:spPr>
            <a:solidFill>
              <a:schemeClr val="accent3">
                <a:lumMod val="6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Лист1!$BP$35:$BR$35</c:f>
            </c:numRef>
          </c:val>
          <c:extLst>
            <c:ext xmlns:c16="http://schemas.microsoft.com/office/drawing/2014/chart" uri="{C3380CC4-5D6E-409C-BE32-E72D297353CC}">
              <c16:uniqueId val="{0000001F-D592-4025-B7E2-92B0E2305FBF}"/>
            </c:ext>
          </c:extLst>
        </c:ser>
        <c:ser>
          <c:idx val="32"/>
          <c:order val="32"/>
          <c:spPr>
            <a:solidFill>
              <a:schemeClr val="accent5">
                <a:lumMod val="6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Лист1!$BP$36:$BR$36</c:f>
            </c:numRef>
          </c:val>
          <c:extLst>
            <c:ext xmlns:c16="http://schemas.microsoft.com/office/drawing/2014/chart" uri="{C3380CC4-5D6E-409C-BE32-E72D297353CC}">
              <c16:uniqueId val="{00000020-D592-4025-B7E2-92B0E2305FBF}"/>
            </c:ext>
          </c:extLst>
        </c:ser>
        <c:ser>
          <c:idx val="33"/>
          <c:order val="33"/>
          <c:spPr>
            <a:solidFill>
              <a:schemeClr val="accent1">
                <a:lumMod val="80000"/>
                <a:lumOff val="2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Лист1!$BP$37:$BR$37</c:f>
            </c:numRef>
          </c:val>
          <c:extLst>
            <c:ext xmlns:c16="http://schemas.microsoft.com/office/drawing/2014/chart" uri="{C3380CC4-5D6E-409C-BE32-E72D297353CC}">
              <c16:uniqueId val="{00000021-D592-4025-B7E2-92B0E2305FBF}"/>
            </c:ext>
          </c:extLst>
        </c:ser>
        <c:ser>
          <c:idx val="34"/>
          <c:order val="34"/>
          <c:spPr>
            <a:solidFill>
              <a:schemeClr val="accent3">
                <a:lumMod val="80000"/>
                <a:lumOff val="2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Лист1!$BP$38:$BR$38</c:f>
            </c:numRef>
          </c:val>
          <c:extLst>
            <c:ext xmlns:c16="http://schemas.microsoft.com/office/drawing/2014/chart" uri="{C3380CC4-5D6E-409C-BE32-E72D297353CC}">
              <c16:uniqueId val="{00000022-D592-4025-B7E2-92B0E2305FBF}"/>
            </c:ext>
          </c:extLst>
        </c:ser>
        <c:ser>
          <c:idx val="35"/>
          <c:order val="35"/>
          <c:spPr>
            <a:solidFill>
              <a:schemeClr val="accent5">
                <a:lumMod val="80000"/>
                <a:lumOff val="2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Лист1!$BP$39:$BR$39</c:f>
            </c:numRef>
          </c:val>
          <c:extLst>
            <c:ext xmlns:c16="http://schemas.microsoft.com/office/drawing/2014/chart" uri="{C3380CC4-5D6E-409C-BE32-E72D297353CC}">
              <c16:uniqueId val="{00000023-D592-4025-B7E2-92B0E2305FBF}"/>
            </c:ext>
          </c:extLst>
        </c:ser>
        <c:ser>
          <c:idx val="36"/>
          <c:order val="36"/>
          <c:spPr>
            <a:solidFill>
              <a:schemeClr val="accent1">
                <a:lumMod val="8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Лист1!$BP$40:$BR$40</c:f>
            </c:numRef>
          </c:val>
          <c:extLst>
            <c:ext xmlns:c16="http://schemas.microsoft.com/office/drawing/2014/chart" uri="{C3380CC4-5D6E-409C-BE32-E72D297353CC}">
              <c16:uniqueId val="{00000024-D592-4025-B7E2-92B0E2305FBF}"/>
            </c:ext>
          </c:extLst>
        </c:ser>
        <c:ser>
          <c:idx val="37"/>
          <c:order val="37"/>
          <c:spPr>
            <a:solidFill>
              <a:schemeClr val="accent3">
                <a:lumMod val="8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Лист1!$BP$41:$BR$41</c:f>
            </c:numRef>
          </c:val>
          <c:extLst>
            <c:ext xmlns:c16="http://schemas.microsoft.com/office/drawing/2014/chart" uri="{C3380CC4-5D6E-409C-BE32-E72D297353CC}">
              <c16:uniqueId val="{00000025-D592-4025-B7E2-92B0E2305FBF}"/>
            </c:ext>
          </c:extLst>
        </c:ser>
        <c:ser>
          <c:idx val="38"/>
          <c:order val="38"/>
          <c:spPr>
            <a:solidFill>
              <a:schemeClr val="accent5">
                <a:lumMod val="8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Лист1!$BP$42:$BR$42</c:f>
            </c:numRef>
          </c:val>
          <c:extLst>
            <c:ext xmlns:c16="http://schemas.microsoft.com/office/drawing/2014/chart" uri="{C3380CC4-5D6E-409C-BE32-E72D297353CC}">
              <c16:uniqueId val="{00000026-D592-4025-B7E2-92B0E2305FBF}"/>
            </c:ext>
          </c:extLst>
        </c:ser>
        <c:ser>
          <c:idx val="39"/>
          <c:order val="39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Лист1!$BP$43:$BR$43</c:f>
            </c:numRef>
          </c:val>
          <c:extLst>
            <c:ext xmlns:c16="http://schemas.microsoft.com/office/drawing/2014/chart" uri="{C3380CC4-5D6E-409C-BE32-E72D297353CC}">
              <c16:uniqueId val="{00000027-D592-4025-B7E2-92B0E2305FBF}"/>
            </c:ext>
          </c:extLst>
        </c:ser>
        <c:ser>
          <c:idx val="40"/>
          <c:order val="40"/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Лист1!$BP$44:$BR$44</c:f>
            </c:numRef>
          </c:val>
          <c:extLst>
            <c:ext xmlns:c16="http://schemas.microsoft.com/office/drawing/2014/chart" uri="{C3380CC4-5D6E-409C-BE32-E72D297353CC}">
              <c16:uniqueId val="{00000028-D592-4025-B7E2-92B0E2305FBF}"/>
            </c:ext>
          </c:extLst>
        </c:ser>
        <c:ser>
          <c:idx val="41"/>
          <c:order val="41"/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Лист1!$BP$45:$BR$45</c:f>
            </c:numRef>
          </c:val>
          <c:extLst>
            <c:ext xmlns:c16="http://schemas.microsoft.com/office/drawing/2014/chart" uri="{C3380CC4-5D6E-409C-BE32-E72D297353CC}">
              <c16:uniqueId val="{00000029-D592-4025-B7E2-92B0E2305FBF}"/>
            </c:ext>
          </c:extLst>
        </c:ser>
        <c:ser>
          <c:idx val="42"/>
          <c:order val="42"/>
          <c:spPr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Лист1!$BP$46:$BR$46</c:f>
            </c:numRef>
          </c:val>
          <c:extLst>
            <c:ext xmlns:c16="http://schemas.microsoft.com/office/drawing/2014/chart" uri="{C3380CC4-5D6E-409C-BE32-E72D297353CC}">
              <c16:uniqueId val="{0000002A-D592-4025-B7E2-92B0E2305FBF}"/>
            </c:ext>
          </c:extLst>
        </c:ser>
        <c:ser>
          <c:idx val="43"/>
          <c:order val="43"/>
          <c:spPr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Лист1!$BP$47:$BR$47</c:f>
            </c:numRef>
          </c:val>
          <c:extLst>
            <c:ext xmlns:c16="http://schemas.microsoft.com/office/drawing/2014/chart" uri="{C3380CC4-5D6E-409C-BE32-E72D297353CC}">
              <c16:uniqueId val="{0000002B-D592-4025-B7E2-92B0E2305FBF}"/>
            </c:ext>
          </c:extLst>
        </c:ser>
        <c:ser>
          <c:idx val="44"/>
          <c:order val="44"/>
          <c:spPr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Лист1!$BP$48:$BR$48</c:f>
            </c:numRef>
          </c:val>
          <c:extLst>
            <c:ext xmlns:c16="http://schemas.microsoft.com/office/drawing/2014/chart" uri="{C3380CC4-5D6E-409C-BE32-E72D297353CC}">
              <c16:uniqueId val="{0000002C-D592-4025-B7E2-92B0E2305FBF}"/>
            </c:ext>
          </c:extLst>
        </c:ser>
        <c:ser>
          <c:idx val="45"/>
          <c:order val="45"/>
          <c:spPr>
            <a:solidFill>
              <a:schemeClr val="accent1">
                <a:lumMod val="70000"/>
                <a:lumOff val="3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Лист1!$BP$49:$BR$49</c:f>
            </c:numRef>
          </c:val>
          <c:extLst>
            <c:ext xmlns:c16="http://schemas.microsoft.com/office/drawing/2014/chart" uri="{C3380CC4-5D6E-409C-BE32-E72D297353CC}">
              <c16:uniqueId val="{0000002D-D592-4025-B7E2-92B0E2305FBF}"/>
            </c:ext>
          </c:extLst>
        </c:ser>
        <c:ser>
          <c:idx val="46"/>
          <c:order val="46"/>
          <c:spPr>
            <a:solidFill>
              <a:schemeClr val="accent3">
                <a:lumMod val="70000"/>
                <a:lumOff val="3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Лист1!$BP$50:$BR$50</c:f>
            </c:numRef>
          </c:val>
          <c:extLst>
            <c:ext xmlns:c16="http://schemas.microsoft.com/office/drawing/2014/chart" uri="{C3380CC4-5D6E-409C-BE32-E72D297353CC}">
              <c16:uniqueId val="{0000002E-D592-4025-B7E2-92B0E2305FBF}"/>
            </c:ext>
          </c:extLst>
        </c:ser>
        <c:ser>
          <c:idx val="47"/>
          <c:order val="47"/>
          <c:spPr>
            <a:solidFill>
              <a:schemeClr val="accent5">
                <a:lumMod val="70000"/>
                <a:lumOff val="3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Лист1!$BP$51:$BR$51</c:f>
            </c:numRef>
          </c:val>
          <c:extLst>
            <c:ext xmlns:c16="http://schemas.microsoft.com/office/drawing/2014/chart" uri="{C3380CC4-5D6E-409C-BE32-E72D297353CC}">
              <c16:uniqueId val="{0000002F-D592-4025-B7E2-92B0E2305FBF}"/>
            </c:ext>
          </c:extLst>
        </c:ser>
        <c:ser>
          <c:idx val="48"/>
          <c:order val="48"/>
          <c:spPr>
            <a:solidFill>
              <a:schemeClr val="accent1">
                <a:lumMod val="7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Лист1!$BP$52:$BR$52</c:f>
            </c:numRef>
          </c:val>
          <c:extLst>
            <c:ext xmlns:c16="http://schemas.microsoft.com/office/drawing/2014/chart" uri="{C3380CC4-5D6E-409C-BE32-E72D297353CC}">
              <c16:uniqueId val="{00000030-D592-4025-B7E2-92B0E2305FBF}"/>
            </c:ext>
          </c:extLst>
        </c:ser>
        <c:ser>
          <c:idx val="49"/>
          <c:order val="49"/>
          <c:spPr>
            <a:solidFill>
              <a:schemeClr val="accent3">
                <a:lumMod val="7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Лист1!$BP$53:$BR$53</c:f>
              <c:numCache>
                <c:formatCode>0.0</c:formatCode>
                <c:ptCount val="3"/>
                <c:pt idx="0">
                  <c:v>1.543478260869565</c:v>
                </c:pt>
                <c:pt idx="1">
                  <c:v>0.3125</c:v>
                </c:pt>
                <c:pt idx="2">
                  <c:v>0.53125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31-D592-4025-B7E2-92B0E2305FBF}"/>
            </c:ext>
          </c:extLst>
        </c:ser>
        <c:ser>
          <c:idx val="50"/>
          <c:order val="50"/>
          <c:spPr>
            <a:solidFill>
              <a:schemeClr val="accent5">
                <a:lumMod val="7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accent6">
                        <a:lumMod val="10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Лист1!$BP$3:$BR$3</c:f>
              <c:strCache>
                <c:ptCount val="3"/>
                <c:pt idx="0">
                  <c:v>в территории района</c:v>
                </c:pt>
                <c:pt idx="1">
                  <c:v>на других территориях</c:v>
                </c:pt>
                <c:pt idx="2">
                  <c:v>в т.ч. осваивать новые виды бизнеса</c:v>
                </c:pt>
              </c:strCache>
            </c:strRef>
          </c:cat>
          <c:val>
            <c:numRef>
              <c:f>Лист1!$BP$54:$BR$54</c:f>
              <c:numCache>
                <c:formatCode>0.0</c:formatCode>
                <c:ptCount val="3"/>
                <c:pt idx="0">
                  <c:v>2.2790697674418601</c:v>
                </c:pt>
                <c:pt idx="1">
                  <c:v>0.37037037037037002</c:v>
                </c:pt>
                <c:pt idx="2">
                  <c:v>0.66666666666666696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32-D592-4025-B7E2-92B0E2305FB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41594744"/>
        <c:axId val="241601016"/>
      </c:barChart>
      <c:catAx>
        <c:axId val="241594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1601016"/>
        <c:crosses val="autoZero"/>
        <c:auto val="1"/>
        <c:lblAlgn val="ctr"/>
        <c:lblOffset val="100"/>
        <c:noMultiLvlLbl val="0"/>
      </c:catAx>
      <c:valAx>
        <c:axId val="241601016"/>
        <c:scaling>
          <c:orientation val="minMax"/>
          <c:max val="3"/>
        </c:scaling>
        <c:delete val="0"/>
        <c:axPos val="l"/>
        <c:numFmt formatCode="#,##0.0" sourceLinked="0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41594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900">
          <a:solidFill>
            <a:schemeClr val="accent6">
              <a:lumMod val="10000"/>
            </a:schemeClr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B301E14B-54B7-45C1-9A3C-E41E57B93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330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60DA6F8-6CE9-4D06-B8E5-D147785C01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4422" y="0"/>
            <a:ext cx="4300856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r">
              <a:defRPr sz="1100"/>
            </a:lvl1pPr>
          </a:lstStyle>
          <a:p>
            <a:fld id="{D59886AE-6448-4BC3-ADB2-89C8559181E2}" type="datetimeFigureOut">
              <a:rPr lang="ru-RU" smtClean="0"/>
              <a:pPr/>
              <a:t>28.11.2023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6A5E972-6B55-4F41-966E-5068A7C888F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6651"/>
            <a:ext cx="4302330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50CAD19-E280-4D50-A2DC-50B70D2271C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4422" y="6456651"/>
            <a:ext cx="4300856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r">
              <a:defRPr sz="1100"/>
            </a:lvl1pPr>
          </a:lstStyle>
          <a:p>
            <a:fld id="{8C06396E-933E-40C4-9731-1C6041D4615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19141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330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4422" y="0"/>
            <a:ext cx="4300856" cy="341026"/>
          </a:xfrm>
          <a:prstGeom prst="rect">
            <a:avLst/>
          </a:prstGeom>
        </p:spPr>
        <p:txBody>
          <a:bodyPr vert="horz" lIns="83503" tIns="41752" rIns="83503" bIns="41752" rtlCol="0"/>
          <a:lstStyle>
            <a:lvl1pPr algn="r">
              <a:defRPr sz="1100"/>
            </a:lvl1pPr>
          </a:lstStyle>
          <a:p>
            <a:fld id="{115CFA51-6EFD-47F3-882F-D4452498096F}" type="datetimeFigureOut">
              <a:rPr lang="ru-RU" smtClean="0"/>
              <a:pPr/>
              <a:t>28.11.2023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43275" y="850900"/>
            <a:ext cx="3241675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503" tIns="41752" rIns="83503" bIns="41752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413" y="3271845"/>
            <a:ext cx="7941401" cy="2676834"/>
          </a:xfrm>
          <a:prstGeom prst="rect">
            <a:avLst/>
          </a:prstGeom>
        </p:spPr>
        <p:txBody>
          <a:bodyPr vert="horz" lIns="83503" tIns="41752" rIns="83503" bIns="41752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651"/>
            <a:ext cx="4302330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4422" y="6456651"/>
            <a:ext cx="4300856" cy="341025"/>
          </a:xfrm>
          <a:prstGeom prst="rect">
            <a:avLst/>
          </a:prstGeom>
        </p:spPr>
        <p:txBody>
          <a:bodyPr vert="horz" lIns="83503" tIns="41752" rIns="83503" bIns="41752" rtlCol="0" anchor="b"/>
          <a:lstStyle>
            <a:lvl1pPr algn="r">
              <a:defRPr sz="1100"/>
            </a:lvl1pPr>
          </a:lstStyle>
          <a:p>
            <a:fld id="{A7787262-06E7-4FFC-B03F-D3D964B3618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3729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87262-06E7-4FFC-B03F-D3D964B36180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6424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87262-06E7-4FFC-B03F-D3D964B36180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3855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8350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787262-06E7-4FFC-B03F-D3D964B36180}" type="slidenum">
              <a:rPr kumimoji="0" lang="ru-RU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8350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9415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image" Target="../media/image47.png"/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r>
              <a:rPr lang="ru-RU"/>
              <a:t>Образец подзаголовка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FAE0F-5E79-4839-AAE9-374C638317BC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307777"/>
          </a:xfrm>
        </p:spPr>
        <p:txBody>
          <a:bodyPr lIns="0" tIns="0" rIns="0" bIns="0"/>
          <a:lstStyle>
            <a:lvl1pPr>
              <a:defRPr sz="1000" b="1" i="0">
                <a:solidFill>
                  <a:schemeClr val="bg1">
                    <a:lumMod val="50000"/>
                  </a:schemeClr>
                </a:solidFill>
                <a:latin typeface="+mn-lt"/>
                <a:cs typeface="Montserrat"/>
              </a:defRPr>
            </a:lvl1pPr>
          </a:lstStyle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721C6-06A6-47DD-9EC2-E863F73E6CDA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307777"/>
          </a:xfrm>
        </p:spPr>
        <p:txBody>
          <a:bodyPr lIns="0" tIns="0" rIns="0" bIns="0"/>
          <a:lstStyle>
            <a:lvl1pPr>
              <a:defRPr sz="1000" b="1" i="0">
                <a:solidFill>
                  <a:schemeClr val="bg1">
                    <a:lumMod val="50000"/>
                  </a:schemeClr>
                </a:solidFill>
                <a:latin typeface="+mn-lt"/>
                <a:cs typeface="Montserrat"/>
              </a:defRPr>
            </a:lvl1pPr>
          </a:lstStyle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Два объект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23305" y="4952672"/>
            <a:ext cx="4774565" cy="764540"/>
          </a:xfrm>
          <a:custGeom>
            <a:avLst/>
            <a:gdLst/>
            <a:ahLst/>
            <a:cxnLst/>
            <a:rect l="l" t="t" r="r" b="b"/>
            <a:pathLst>
              <a:path w="4774565" h="764539">
                <a:moveTo>
                  <a:pt x="4773942" y="0"/>
                </a:moveTo>
                <a:lnTo>
                  <a:pt x="0" y="1727"/>
                </a:lnTo>
                <a:lnTo>
                  <a:pt x="0" y="764451"/>
                </a:lnTo>
                <a:lnTo>
                  <a:pt x="4098124" y="763790"/>
                </a:lnTo>
                <a:lnTo>
                  <a:pt x="4773942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g object 17"/>
          <p:cNvSpPr/>
          <p:nvPr/>
        </p:nvSpPr>
        <p:spPr>
          <a:xfrm>
            <a:off x="496763" y="4900597"/>
            <a:ext cx="876935" cy="876935"/>
          </a:xfrm>
          <a:custGeom>
            <a:avLst/>
            <a:gdLst/>
            <a:ahLst/>
            <a:cxnLst/>
            <a:rect l="l" t="t" r="r" b="b"/>
            <a:pathLst>
              <a:path w="876935" h="876935">
                <a:moveTo>
                  <a:pt x="436803" y="0"/>
                </a:moveTo>
                <a:lnTo>
                  <a:pt x="389067" y="2719"/>
                </a:lnTo>
                <a:lnTo>
                  <a:pt x="342836" y="10397"/>
                </a:lnTo>
                <a:lnTo>
                  <a:pt x="298375" y="22767"/>
                </a:lnTo>
                <a:lnTo>
                  <a:pt x="255952" y="39560"/>
                </a:lnTo>
                <a:lnTo>
                  <a:pt x="215834" y="60508"/>
                </a:lnTo>
                <a:lnTo>
                  <a:pt x="178286" y="85344"/>
                </a:lnTo>
                <a:lnTo>
                  <a:pt x="143575" y="113798"/>
                </a:lnTo>
                <a:lnTo>
                  <a:pt x="111967" y="145603"/>
                </a:lnTo>
                <a:lnTo>
                  <a:pt x="83730" y="180490"/>
                </a:lnTo>
                <a:lnTo>
                  <a:pt x="59129" y="218192"/>
                </a:lnTo>
                <a:lnTo>
                  <a:pt x="38431" y="258440"/>
                </a:lnTo>
                <a:lnTo>
                  <a:pt x="21903" y="300967"/>
                </a:lnTo>
                <a:lnTo>
                  <a:pt x="9810" y="345503"/>
                </a:lnTo>
                <a:lnTo>
                  <a:pt x="2420" y="391782"/>
                </a:lnTo>
                <a:lnTo>
                  <a:pt x="0" y="439534"/>
                </a:lnTo>
                <a:lnTo>
                  <a:pt x="2721" y="487270"/>
                </a:lnTo>
                <a:lnTo>
                  <a:pt x="10402" y="533501"/>
                </a:lnTo>
                <a:lnTo>
                  <a:pt x="22774" y="577961"/>
                </a:lnTo>
                <a:lnTo>
                  <a:pt x="39570" y="620383"/>
                </a:lnTo>
                <a:lnTo>
                  <a:pt x="60520" y="660501"/>
                </a:lnTo>
                <a:lnTo>
                  <a:pt x="85357" y="698048"/>
                </a:lnTo>
                <a:lnTo>
                  <a:pt x="113813" y="732758"/>
                </a:lnTo>
                <a:lnTo>
                  <a:pt x="145619" y="764365"/>
                </a:lnTo>
                <a:lnTo>
                  <a:pt x="180508" y="792602"/>
                </a:lnTo>
                <a:lnTo>
                  <a:pt x="218210" y="817203"/>
                </a:lnTo>
                <a:lnTo>
                  <a:pt x="258458" y="837901"/>
                </a:lnTo>
                <a:lnTo>
                  <a:pt x="300984" y="854430"/>
                </a:lnTo>
                <a:lnTo>
                  <a:pt x="345520" y="866523"/>
                </a:lnTo>
                <a:lnTo>
                  <a:pt x="391797" y="873914"/>
                </a:lnTo>
                <a:lnTo>
                  <a:pt x="439547" y="876338"/>
                </a:lnTo>
                <a:lnTo>
                  <a:pt x="487280" y="873616"/>
                </a:lnTo>
                <a:lnTo>
                  <a:pt x="533510" y="865936"/>
                </a:lnTo>
                <a:lnTo>
                  <a:pt x="577968" y="853564"/>
                </a:lnTo>
                <a:lnTo>
                  <a:pt x="620390" y="836769"/>
                </a:lnTo>
                <a:lnTo>
                  <a:pt x="660507" y="815820"/>
                </a:lnTo>
                <a:lnTo>
                  <a:pt x="698054" y="790983"/>
                </a:lnTo>
                <a:lnTo>
                  <a:pt x="732764" y="762528"/>
                </a:lnTo>
                <a:lnTo>
                  <a:pt x="764371" y="730723"/>
                </a:lnTo>
                <a:lnTo>
                  <a:pt x="792608" y="695835"/>
                </a:lnTo>
                <a:lnTo>
                  <a:pt x="817209" y="658133"/>
                </a:lnTo>
                <a:lnTo>
                  <a:pt x="837906" y="617884"/>
                </a:lnTo>
                <a:lnTo>
                  <a:pt x="854435" y="575358"/>
                </a:lnTo>
                <a:lnTo>
                  <a:pt x="866527" y="530821"/>
                </a:lnTo>
                <a:lnTo>
                  <a:pt x="873917" y="484543"/>
                </a:lnTo>
                <a:lnTo>
                  <a:pt x="876338" y="436791"/>
                </a:lnTo>
                <a:lnTo>
                  <a:pt x="873616" y="389055"/>
                </a:lnTo>
                <a:lnTo>
                  <a:pt x="865936" y="342823"/>
                </a:lnTo>
                <a:lnTo>
                  <a:pt x="853564" y="298364"/>
                </a:lnTo>
                <a:lnTo>
                  <a:pt x="836770" y="255942"/>
                </a:lnTo>
                <a:lnTo>
                  <a:pt x="815820" y="215824"/>
                </a:lnTo>
                <a:lnTo>
                  <a:pt x="790984" y="178277"/>
                </a:lnTo>
                <a:lnTo>
                  <a:pt x="762530" y="143568"/>
                </a:lnTo>
                <a:lnTo>
                  <a:pt x="730725" y="111961"/>
                </a:lnTo>
                <a:lnTo>
                  <a:pt x="695838" y="83725"/>
                </a:lnTo>
                <a:lnTo>
                  <a:pt x="658137" y="59126"/>
                </a:lnTo>
                <a:lnTo>
                  <a:pt x="617889" y="38429"/>
                </a:lnTo>
                <a:lnTo>
                  <a:pt x="575364" y="21901"/>
                </a:lnTo>
                <a:lnTo>
                  <a:pt x="530829" y="9810"/>
                </a:lnTo>
                <a:lnTo>
                  <a:pt x="484553" y="2420"/>
                </a:lnTo>
                <a:lnTo>
                  <a:pt x="436803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g object 18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137502" y="0"/>
                </a:move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  <a:lnTo>
                  <a:pt x="354279" y="384682"/>
                </a:ln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g object 19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354279" y="384682"/>
                </a:move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</a:path>
            </a:pathLst>
          </a:custGeom>
          <a:ln w="29209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g object 20"/>
          <p:cNvSpPr/>
          <p:nvPr/>
        </p:nvSpPr>
        <p:spPr>
          <a:xfrm>
            <a:off x="1142389" y="5409280"/>
            <a:ext cx="66040" cy="73025"/>
          </a:xfrm>
          <a:custGeom>
            <a:avLst/>
            <a:gdLst/>
            <a:ahLst/>
            <a:cxnLst/>
            <a:rect l="l" t="t" r="r" b="b"/>
            <a:pathLst>
              <a:path w="66040" h="73025">
                <a:moveTo>
                  <a:pt x="65735" y="32791"/>
                </a:moveTo>
                <a:lnTo>
                  <a:pt x="7251" y="70548"/>
                </a:lnTo>
                <a:lnTo>
                  <a:pt x="4114" y="72567"/>
                </a:lnTo>
                <a:lnTo>
                  <a:pt x="0" y="70332"/>
                </a:lnTo>
                <a:lnTo>
                  <a:pt x="0" y="66611"/>
                </a:lnTo>
                <a:lnTo>
                  <a:pt x="0" y="0"/>
                </a:lnTo>
              </a:path>
            </a:pathLst>
          </a:custGeom>
          <a:ln w="25400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g object 21"/>
          <p:cNvSpPr/>
          <p:nvPr/>
        </p:nvSpPr>
        <p:spPr>
          <a:xfrm>
            <a:off x="6052751" y="3864279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g object 22"/>
          <p:cNvSpPr/>
          <p:nvPr/>
        </p:nvSpPr>
        <p:spPr>
          <a:xfrm>
            <a:off x="5900355" y="1604200"/>
            <a:ext cx="3890010" cy="764540"/>
          </a:xfrm>
          <a:custGeom>
            <a:avLst/>
            <a:gdLst/>
            <a:ahLst/>
            <a:cxnLst/>
            <a:rect l="l" t="t" r="r" b="b"/>
            <a:pathLst>
              <a:path w="3890009" h="764539">
                <a:moveTo>
                  <a:pt x="0" y="0"/>
                </a:moveTo>
                <a:lnTo>
                  <a:pt x="675830" y="763790"/>
                </a:lnTo>
                <a:lnTo>
                  <a:pt x="3889819" y="764451"/>
                </a:lnTo>
                <a:lnTo>
                  <a:pt x="3889819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g object 23"/>
          <p:cNvSpPr/>
          <p:nvPr/>
        </p:nvSpPr>
        <p:spPr>
          <a:xfrm>
            <a:off x="6052751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g object 24"/>
          <p:cNvSpPr/>
          <p:nvPr/>
        </p:nvSpPr>
        <p:spPr>
          <a:xfrm>
            <a:off x="6052751" y="6089172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40">
                <a:moveTo>
                  <a:pt x="3550221" y="0"/>
                </a:moveTo>
                <a:lnTo>
                  <a:pt x="675830" y="660"/>
                </a:lnTo>
                <a:lnTo>
                  <a:pt x="0" y="764451"/>
                </a:lnTo>
                <a:lnTo>
                  <a:pt x="3550221" y="762723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bg object 25"/>
          <p:cNvSpPr/>
          <p:nvPr/>
        </p:nvSpPr>
        <p:spPr>
          <a:xfrm>
            <a:off x="4956030" y="4952672"/>
            <a:ext cx="4647565" cy="764540"/>
          </a:xfrm>
          <a:custGeom>
            <a:avLst/>
            <a:gdLst/>
            <a:ahLst/>
            <a:cxnLst/>
            <a:rect l="l" t="t" r="r" b="b"/>
            <a:pathLst>
              <a:path w="4647565" h="764539">
                <a:moveTo>
                  <a:pt x="0" y="0"/>
                </a:moveTo>
                <a:lnTo>
                  <a:pt x="675817" y="763790"/>
                </a:lnTo>
                <a:lnTo>
                  <a:pt x="4646942" y="764451"/>
                </a:lnTo>
                <a:lnTo>
                  <a:pt x="4646942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bg object 26"/>
          <p:cNvSpPr/>
          <p:nvPr/>
        </p:nvSpPr>
        <p:spPr>
          <a:xfrm>
            <a:off x="0" y="286033"/>
            <a:ext cx="4060825" cy="4538980"/>
          </a:xfrm>
          <a:custGeom>
            <a:avLst/>
            <a:gdLst/>
            <a:ahLst/>
            <a:cxnLst/>
            <a:rect l="l" t="t" r="r" b="b"/>
            <a:pathLst>
              <a:path w="4060825" h="4538980">
                <a:moveTo>
                  <a:pt x="1086345" y="2832"/>
                </a:moveTo>
                <a:lnTo>
                  <a:pt x="1062443" y="2857"/>
                </a:lnTo>
                <a:lnTo>
                  <a:pt x="0" y="1434020"/>
                </a:lnTo>
                <a:lnTo>
                  <a:pt x="0" y="1466189"/>
                </a:lnTo>
                <a:lnTo>
                  <a:pt x="1086345" y="2832"/>
                </a:lnTo>
                <a:close/>
              </a:path>
              <a:path w="4060825" h="4538980">
                <a:moveTo>
                  <a:pt x="4060685" y="0"/>
                </a:moveTo>
                <a:lnTo>
                  <a:pt x="4001300" y="50"/>
                </a:lnTo>
                <a:lnTo>
                  <a:pt x="3404324" y="204406"/>
                </a:lnTo>
                <a:lnTo>
                  <a:pt x="3472904" y="558"/>
                </a:lnTo>
                <a:lnTo>
                  <a:pt x="3452672" y="571"/>
                </a:lnTo>
                <a:lnTo>
                  <a:pt x="3388233" y="192100"/>
                </a:lnTo>
                <a:lnTo>
                  <a:pt x="3311067" y="711"/>
                </a:lnTo>
                <a:lnTo>
                  <a:pt x="3290366" y="723"/>
                </a:lnTo>
                <a:lnTo>
                  <a:pt x="3377044" y="215722"/>
                </a:lnTo>
                <a:lnTo>
                  <a:pt x="1901507" y="1084453"/>
                </a:lnTo>
                <a:lnTo>
                  <a:pt x="0" y="2203958"/>
                </a:lnTo>
                <a:lnTo>
                  <a:pt x="0" y="2226195"/>
                </a:lnTo>
                <a:lnTo>
                  <a:pt x="3348812" y="254609"/>
                </a:lnTo>
                <a:lnTo>
                  <a:pt x="1244892" y="2879115"/>
                </a:lnTo>
                <a:lnTo>
                  <a:pt x="0" y="4432033"/>
                </a:lnTo>
                <a:lnTo>
                  <a:pt x="0" y="4462704"/>
                </a:lnTo>
                <a:lnTo>
                  <a:pt x="753935" y="3522218"/>
                </a:lnTo>
                <a:lnTo>
                  <a:pt x="3373323" y="254736"/>
                </a:lnTo>
                <a:lnTo>
                  <a:pt x="2750172" y="3898392"/>
                </a:lnTo>
                <a:lnTo>
                  <a:pt x="0" y="4519168"/>
                </a:lnTo>
                <a:lnTo>
                  <a:pt x="0" y="4538815"/>
                </a:lnTo>
                <a:lnTo>
                  <a:pt x="2763570" y="3915029"/>
                </a:lnTo>
                <a:lnTo>
                  <a:pt x="2768003" y="3907929"/>
                </a:lnTo>
                <a:lnTo>
                  <a:pt x="3392792" y="254673"/>
                </a:lnTo>
                <a:lnTo>
                  <a:pt x="3397516" y="227025"/>
                </a:lnTo>
                <a:lnTo>
                  <a:pt x="3463531" y="204406"/>
                </a:lnTo>
                <a:lnTo>
                  <a:pt x="40606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bg object 27"/>
          <p:cNvSpPr/>
          <p:nvPr/>
        </p:nvSpPr>
        <p:spPr>
          <a:xfrm>
            <a:off x="2748356" y="30187"/>
            <a:ext cx="7943850" cy="7529830"/>
          </a:xfrm>
          <a:custGeom>
            <a:avLst/>
            <a:gdLst/>
            <a:ahLst/>
            <a:cxnLst/>
            <a:rect l="l" t="t" r="r" b="b"/>
            <a:pathLst>
              <a:path w="7943850" h="7529830">
                <a:moveTo>
                  <a:pt x="7943634" y="5328780"/>
                </a:moveTo>
                <a:lnTo>
                  <a:pt x="5632577" y="5187124"/>
                </a:lnTo>
                <a:lnTo>
                  <a:pt x="5303050" y="5166919"/>
                </a:lnTo>
                <a:lnTo>
                  <a:pt x="5299151" y="4961661"/>
                </a:lnTo>
                <a:lnTo>
                  <a:pt x="5282984" y="4111955"/>
                </a:lnTo>
                <a:lnTo>
                  <a:pt x="5282984" y="5167261"/>
                </a:lnTo>
                <a:lnTo>
                  <a:pt x="3479203" y="5321744"/>
                </a:lnTo>
                <a:lnTo>
                  <a:pt x="3750665" y="5085893"/>
                </a:lnTo>
                <a:lnTo>
                  <a:pt x="5142509" y="3876675"/>
                </a:lnTo>
                <a:lnTo>
                  <a:pt x="5282984" y="5167261"/>
                </a:lnTo>
                <a:lnTo>
                  <a:pt x="5282984" y="4111955"/>
                </a:lnTo>
                <a:lnTo>
                  <a:pt x="5279923" y="3951084"/>
                </a:lnTo>
                <a:lnTo>
                  <a:pt x="5279923" y="4961407"/>
                </a:lnTo>
                <a:lnTo>
                  <a:pt x="5161839" y="3876637"/>
                </a:lnTo>
                <a:lnTo>
                  <a:pt x="5159895" y="3858780"/>
                </a:lnTo>
                <a:lnTo>
                  <a:pt x="5254612" y="3630714"/>
                </a:lnTo>
                <a:lnTo>
                  <a:pt x="5279923" y="4961407"/>
                </a:lnTo>
                <a:lnTo>
                  <a:pt x="5279923" y="3951084"/>
                </a:lnTo>
                <a:lnTo>
                  <a:pt x="5273827" y="3630688"/>
                </a:lnTo>
                <a:lnTo>
                  <a:pt x="5272989" y="3586721"/>
                </a:lnTo>
                <a:lnTo>
                  <a:pt x="5273383" y="3585883"/>
                </a:lnTo>
                <a:lnTo>
                  <a:pt x="5273357" y="3585553"/>
                </a:lnTo>
                <a:lnTo>
                  <a:pt x="5273929" y="3584181"/>
                </a:lnTo>
                <a:lnTo>
                  <a:pt x="5273383" y="3582352"/>
                </a:lnTo>
                <a:lnTo>
                  <a:pt x="5277116" y="3558540"/>
                </a:lnTo>
                <a:lnTo>
                  <a:pt x="5806325" y="172504"/>
                </a:lnTo>
                <a:lnTo>
                  <a:pt x="6910578" y="1842579"/>
                </a:lnTo>
                <a:lnTo>
                  <a:pt x="6911416" y="1846275"/>
                </a:lnTo>
                <a:lnTo>
                  <a:pt x="6913943" y="1847697"/>
                </a:lnTo>
                <a:lnTo>
                  <a:pt x="6914540" y="1848586"/>
                </a:lnTo>
                <a:lnTo>
                  <a:pt x="6917791" y="1850212"/>
                </a:lnTo>
                <a:lnTo>
                  <a:pt x="6918363" y="1850186"/>
                </a:lnTo>
                <a:lnTo>
                  <a:pt x="6920471" y="1851380"/>
                </a:lnTo>
                <a:lnTo>
                  <a:pt x="6926212" y="1849882"/>
                </a:lnTo>
                <a:lnTo>
                  <a:pt x="6927253" y="1848180"/>
                </a:lnTo>
                <a:lnTo>
                  <a:pt x="6927583" y="1847964"/>
                </a:lnTo>
                <a:lnTo>
                  <a:pt x="6928917" y="1845449"/>
                </a:lnTo>
                <a:lnTo>
                  <a:pt x="7113054" y="1541767"/>
                </a:lnTo>
                <a:lnTo>
                  <a:pt x="7289355" y="1251013"/>
                </a:lnTo>
                <a:lnTo>
                  <a:pt x="7291489" y="1246543"/>
                </a:lnTo>
                <a:lnTo>
                  <a:pt x="7290549" y="1241818"/>
                </a:lnTo>
                <a:lnTo>
                  <a:pt x="7287196" y="1239024"/>
                </a:lnTo>
                <a:lnTo>
                  <a:pt x="7283234" y="1235659"/>
                </a:lnTo>
                <a:lnTo>
                  <a:pt x="7268540" y="1223213"/>
                </a:lnTo>
                <a:lnTo>
                  <a:pt x="7268540" y="1248346"/>
                </a:lnTo>
                <a:lnTo>
                  <a:pt x="7090651" y="1541691"/>
                </a:lnTo>
                <a:lnTo>
                  <a:pt x="7253592" y="1235671"/>
                </a:lnTo>
                <a:lnTo>
                  <a:pt x="7268540" y="1248346"/>
                </a:lnTo>
                <a:lnTo>
                  <a:pt x="7268540" y="1223213"/>
                </a:lnTo>
                <a:lnTo>
                  <a:pt x="7260260" y="1216190"/>
                </a:lnTo>
                <a:lnTo>
                  <a:pt x="7260145" y="1215656"/>
                </a:lnTo>
                <a:lnTo>
                  <a:pt x="7256564" y="1213053"/>
                </a:lnTo>
                <a:lnTo>
                  <a:pt x="7256424" y="1212938"/>
                </a:lnTo>
                <a:lnTo>
                  <a:pt x="7254722" y="1211478"/>
                </a:lnTo>
                <a:lnTo>
                  <a:pt x="7254291" y="1211376"/>
                </a:lnTo>
                <a:lnTo>
                  <a:pt x="7238352" y="1199578"/>
                </a:lnTo>
                <a:lnTo>
                  <a:pt x="7238352" y="1223403"/>
                </a:lnTo>
                <a:lnTo>
                  <a:pt x="6919773" y="1821764"/>
                </a:lnTo>
                <a:lnTo>
                  <a:pt x="5838660" y="186664"/>
                </a:lnTo>
                <a:lnTo>
                  <a:pt x="7238352" y="1223403"/>
                </a:lnTo>
                <a:lnTo>
                  <a:pt x="7238352" y="1199578"/>
                </a:lnTo>
                <a:lnTo>
                  <a:pt x="5870905" y="186664"/>
                </a:lnTo>
                <a:lnTo>
                  <a:pt x="5807189" y="139484"/>
                </a:lnTo>
                <a:lnTo>
                  <a:pt x="5805957" y="138061"/>
                </a:lnTo>
                <a:lnTo>
                  <a:pt x="5804420" y="137426"/>
                </a:lnTo>
                <a:lnTo>
                  <a:pt x="5802642" y="136105"/>
                </a:lnTo>
                <a:lnTo>
                  <a:pt x="5797474" y="136410"/>
                </a:lnTo>
                <a:lnTo>
                  <a:pt x="5796686" y="137160"/>
                </a:lnTo>
                <a:lnTo>
                  <a:pt x="5789409" y="137439"/>
                </a:lnTo>
                <a:lnTo>
                  <a:pt x="5789409" y="156603"/>
                </a:lnTo>
                <a:lnTo>
                  <a:pt x="5257711" y="3558540"/>
                </a:lnTo>
                <a:lnTo>
                  <a:pt x="5250929" y="3548164"/>
                </a:lnTo>
                <a:lnTo>
                  <a:pt x="5250929" y="3583317"/>
                </a:lnTo>
                <a:lnTo>
                  <a:pt x="5236718" y="3597033"/>
                </a:lnTo>
                <a:lnTo>
                  <a:pt x="5236718" y="3623716"/>
                </a:lnTo>
                <a:lnTo>
                  <a:pt x="5142077" y="3851605"/>
                </a:lnTo>
                <a:lnTo>
                  <a:pt x="4442422" y="4459478"/>
                </a:lnTo>
                <a:lnTo>
                  <a:pt x="3721633" y="5085689"/>
                </a:lnTo>
                <a:lnTo>
                  <a:pt x="3879748" y="4933112"/>
                </a:lnTo>
                <a:lnTo>
                  <a:pt x="5236718" y="3623716"/>
                </a:lnTo>
                <a:lnTo>
                  <a:pt x="5236718" y="3597033"/>
                </a:lnTo>
                <a:lnTo>
                  <a:pt x="3458781" y="5312651"/>
                </a:lnTo>
                <a:lnTo>
                  <a:pt x="3096006" y="284619"/>
                </a:lnTo>
                <a:lnTo>
                  <a:pt x="5250929" y="3583317"/>
                </a:lnTo>
                <a:lnTo>
                  <a:pt x="5250929" y="3548164"/>
                </a:lnTo>
                <a:lnTo>
                  <a:pt x="3118929" y="284543"/>
                </a:lnTo>
                <a:lnTo>
                  <a:pt x="3101060" y="257200"/>
                </a:lnTo>
                <a:lnTo>
                  <a:pt x="5789409" y="156603"/>
                </a:lnTo>
                <a:lnTo>
                  <a:pt x="5789409" y="137439"/>
                </a:lnTo>
                <a:lnTo>
                  <a:pt x="3091307" y="238391"/>
                </a:lnTo>
                <a:lnTo>
                  <a:pt x="3086760" y="218617"/>
                </a:lnTo>
                <a:lnTo>
                  <a:pt x="3036443" y="0"/>
                </a:lnTo>
                <a:lnTo>
                  <a:pt x="3016796" y="25"/>
                </a:lnTo>
                <a:lnTo>
                  <a:pt x="3067100" y="218617"/>
                </a:lnTo>
                <a:lnTo>
                  <a:pt x="3063379" y="214998"/>
                </a:lnTo>
                <a:lnTo>
                  <a:pt x="3063379" y="257632"/>
                </a:lnTo>
                <a:lnTo>
                  <a:pt x="25628" y="3874732"/>
                </a:lnTo>
                <a:lnTo>
                  <a:pt x="648779" y="231127"/>
                </a:lnTo>
                <a:lnTo>
                  <a:pt x="2260231" y="248805"/>
                </a:lnTo>
                <a:lnTo>
                  <a:pt x="3063379" y="257632"/>
                </a:lnTo>
                <a:lnTo>
                  <a:pt x="3063379" y="214998"/>
                </a:lnTo>
                <a:lnTo>
                  <a:pt x="2843111" y="190"/>
                </a:lnTo>
                <a:lnTo>
                  <a:pt x="2829382" y="203"/>
                </a:lnTo>
                <a:lnTo>
                  <a:pt x="2815679" y="215"/>
                </a:lnTo>
                <a:lnTo>
                  <a:pt x="3059912" y="238404"/>
                </a:lnTo>
                <a:lnTo>
                  <a:pt x="2994698" y="237693"/>
                </a:lnTo>
                <a:lnTo>
                  <a:pt x="2393772" y="231089"/>
                </a:lnTo>
                <a:lnTo>
                  <a:pt x="2392921" y="231089"/>
                </a:lnTo>
                <a:lnTo>
                  <a:pt x="696544" y="212483"/>
                </a:lnTo>
                <a:lnTo>
                  <a:pt x="1312405" y="1638"/>
                </a:lnTo>
                <a:lnTo>
                  <a:pt x="1252969" y="1701"/>
                </a:lnTo>
                <a:lnTo>
                  <a:pt x="639089" y="211848"/>
                </a:lnTo>
                <a:lnTo>
                  <a:pt x="636104" y="211810"/>
                </a:lnTo>
                <a:lnTo>
                  <a:pt x="633933" y="213563"/>
                </a:lnTo>
                <a:lnTo>
                  <a:pt x="633107" y="213829"/>
                </a:lnTo>
                <a:lnTo>
                  <a:pt x="632650" y="214591"/>
                </a:lnTo>
                <a:lnTo>
                  <a:pt x="631863" y="215226"/>
                </a:lnTo>
                <a:lnTo>
                  <a:pt x="631736" y="216154"/>
                </a:lnTo>
                <a:lnTo>
                  <a:pt x="630478" y="218274"/>
                </a:lnTo>
                <a:lnTo>
                  <a:pt x="630961" y="221437"/>
                </a:lnTo>
                <a:lnTo>
                  <a:pt x="0" y="3910634"/>
                </a:lnTo>
                <a:lnTo>
                  <a:pt x="2222" y="3914851"/>
                </a:lnTo>
                <a:lnTo>
                  <a:pt x="10096" y="3918521"/>
                </a:lnTo>
                <a:lnTo>
                  <a:pt x="14757" y="3917467"/>
                </a:lnTo>
                <a:lnTo>
                  <a:pt x="50647" y="3874732"/>
                </a:lnTo>
                <a:lnTo>
                  <a:pt x="3075863" y="272580"/>
                </a:lnTo>
                <a:lnTo>
                  <a:pt x="3440760" y="5330025"/>
                </a:lnTo>
                <a:lnTo>
                  <a:pt x="3440252" y="5330520"/>
                </a:lnTo>
                <a:lnTo>
                  <a:pt x="3440099" y="5336375"/>
                </a:lnTo>
                <a:lnTo>
                  <a:pt x="3441344" y="5337759"/>
                </a:lnTo>
                <a:lnTo>
                  <a:pt x="3441382" y="5338203"/>
                </a:lnTo>
                <a:lnTo>
                  <a:pt x="3443097" y="5340528"/>
                </a:lnTo>
                <a:lnTo>
                  <a:pt x="3443465" y="5341353"/>
                </a:lnTo>
                <a:lnTo>
                  <a:pt x="3446018" y="5342902"/>
                </a:lnTo>
                <a:lnTo>
                  <a:pt x="3447135" y="5344096"/>
                </a:lnTo>
                <a:lnTo>
                  <a:pt x="3453079" y="5344439"/>
                </a:lnTo>
                <a:lnTo>
                  <a:pt x="3454323" y="5343360"/>
                </a:lnTo>
                <a:lnTo>
                  <a:pt x="3454666" y="5343283"/>
                </a:lnTo>
                <a:lnTo>
                  <a:pt x="3454895" y="5343068"/>
                </a:lnTo>
                <a:lnTo>
                  <a:pt x="3703878" y="5321744"/>
                </a:lnTo>
                <a:lnTo>
                  <a:pt x="5290134" y="5185867"/>
                </a:lnTo>
                <a:lnTo>
                  <a:pt x="7741209" y="7529817"/>
                </a:lnTo>
                <a:lnTo>
                  <a:pt x="7768945" y="7529817"/>
                </a:lnTo>
                <a:lnTo>
                  <a:pt x="5319179" y="5187124"/>
                </a:lnTo>
                <a:lnTo>
                  <a:pt x="7943634" y="5347995"/>
                </a:lnTo>
                <a:lnTo>
                  <a:pt x="7943634" y="532878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bg object 28"/>
          <p:cNvSpPr/>
          <p:nvPr/>
        </p:nvSpPr>
        <p:spPr>
          <a:xfrm>
            <a:off x="0" y="34663"/>
            <a:ext cx="1086485" cy="1463675"/>
          </a:xfrm>
          <a:custGeom>
            <a:avLst/>
            <a:gdLst/>
            <a:ahLst/>
            <a:cxnLst/>
            <a:rect l="l" t="t" r="r" b="b"/>
            <a:pathLst>
              <a:path w="1086485" h="1463675">
                <a:moveTo>
                  <a:pt x="1086321" y="22"/>
                </a:moveTo>
                <a:lnTo>
                  <a:pt x="1062434" y="22"/>
                </a:lnTo>
                <a:lnTo>
                  <a:pt x="0" y="1431178"/>
                </a:lnTo>
                <a:lnTo>
                  <a:pt x="0" y="1463347"/>
                </a:lnTo>
                <a:lnTo>
                  <a:pt x="1086321" y="22"/>
                </a:lnTo>
                <a:close/>
              </a:path>
              <a:path w="1086485" h="1463675">
                <a:moveTo>
                  <a:pt x="1086338" y="0"/>
                </a:moveTo>
                <a:lnTo>
                  <a:pt x="0" y="1036"/>
                </a:lnTo>
                <a:lnTo>
                  <a:pt x="1086321" y="2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bg object 29"/>
          <p:cNvSpPr/>
          <p:nvPr/>
        </p:nvSpPr>
        <p:spPr>
          <a:xfrm>
            <a:off x="6142761" y="5195646"/>
            <a:ext cx="4375150" cy="2364740"/>
          </a:xfrm>
          <a:custGeom>
            <a:avLst/>
            <a:gdLst/>
            <a:ahLst/>
            <a:cxnLst/>
            <a:rect l="l" t="t" r="r" b="b"/>
            <a:pathLst>
              <a:path w="4375150" h="2364740">
                <a:moveTo>
                  <a:pt x="4374540" y="2364359"/>
                </a:moveTo>
                <a:lnTo>
                  <a:pt x="1926539" y="23355"/>
                </a:lnTo>
                <a:lnTo>
                  <a:pt x="1907273" y="4940"/>
                </a:lnTo>
                <a:lnTo>
                  <a:pt x="1906460" y="2946"/>
                </a:lnTo>
                <a:lnTo>
                  <a:pt x="1903006" y="850"/>
                </a:lnTo>
                <a:lnTo>
                  <a:pt x="1902307" y="177"/>
                </a:lnTo>
                <a:lnTo>
                  <a:pt x="1896795" y="0"/>
                </a:lnTo>
                <a:lnTo>
                  <a:pt x="1895360" y="1206"/>
                </a:lnTo>
                <a:lnTo>
                  <a:pt x="1869884" y="3390"/>
                </a:lnTo>
                <a:lnTo>
                  <a:pt x="1869884" y="22593"/>
                </a:lnTo>
                <a:lnTo>
                  <a:pt x="110604" y="1502283"/>
                </a:lnTo>
                <a:lnTo>
                  <a:pt x="20485" y="1578076"/>
                </a:lnTo>
                <a:lnTo>
                  <a:pt x="65595" y="177165"/>
                </a:lnTo>
                <a:lnTo>
                  <a:pt x="1869884" y="22593"/>
                </a:lnTo>
                <a:lnTo>
                  <a:pt x="1869884" y="3390"/>
                </a:lnTo>
                <a:lnTo>
                  <a:pt x="50584" y="159181"/>
                </a:lnTo>
                <a:lnTo>
                  <a:pt x="46812" y="163080"/>
                </a:lnTo>
                <a:lnTo>
                  <a:pt x="46697" y="168033"/>
                </a:lnTo>
                <a:lnTo>
                  <a:pt x="698" y="1595996"/>
                </a:lnTo>
                <a:lnTo>
                  <a:pt x="0" y="1597977"/>
                </a:lnTo>
                <a:lnTo>
                  <a:pt x="558" y="1600288"/>
                </a:lnTo>
                <a:lnTo>
                  <a:pt x="469" y="1602727"/>
                </a:lnTo>
                <a:lnTo>
                  <a:pt x="1612" y="1604606"/>
                </a:lnTo>
                <a:lnTo>
                  <a:pt x="1714" y="1605013"/>
                </a:lnTo>
                <a:lnTo>
                  <a:pt x="2095" y="1605407"/>
                </a:lnTo>
                <a:lnTo>
                  <a:pt x="2590" y="1606207"/>
                </a:lnTo>
                <a:lnTo>
                  <a:pt x="3200" y="1606511"/>
                </a:lnTo>
                <a:lnTo>
                  <a:pt x="4457" y="1607769"/>
                </a:lnTo>
                <a:lnTo>
                  <a:pt x="6946" y="1608366"/>
                </a:lnTo>
                <a:lnTo>
                  <a:pt x="9372" y="1609547"/>
                </a:lnTo>
                <a:lnTo>
                  <a:pt x="11087" y="1609331"/>
                </a:lnTo>
                <a:lnTo>
                  <a:pt x="3225165" y="2364359"/>
                </a:lnTo>
                <a:lnTo>
                  <a:pt x="3308997" y="2364359"/>
                </a:lnTo>
                <a:lnTo>
                  <a:pt x="31013" y="1594294"/>
                </a:lnTo>
                <a:lnTo>
                  <a:pt x="1898802" y="23355"/>
                </a:lnTo>
                <a:lnTo>
                  <a:pt x="4346803" y="2364359"/>
                </a:lnTo>
                <a:lnTo>
                  <a:pt x="4374540" y="236435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bg object 30"/>
          <p:cNvSpPr/>
          <p:nvPr/>
        </p:nvSpPr>
        <p:spPr>
          <a:xfrm>
            <a:off x="8538439" y="26517"/>
            <a:ext cx="2153920" cy="1235075"/>
          </a:xfrm>
          <a:custGeom>
            <a:avLst/>
            <a:gdLst/>
            <a:ahLst/>
            <a:cxnLst/>
            <a:rect l="l" t="t" r="r" b="b"/>
            <a:pathLst>
              <a:path w="2153920" h="1235075">
                <a:moveTo>
                  <a:pt x="2153564" y="133553"/>
                </a:moveTo>
                <a:lnTo>
                  <a:pt x="1463751" y="1201762"/>
                </a:lnTo>
                <a:lnTo>
                  <a:pt x="1463001" y="1199286"/>
                </a:lnTo>
                <a:lnTo>
                  <a:pt x="1095717" y="0"/>
                </a:lnTo>
                <a:lnTo>
                  <a:pt x="1075664" y="12"/>
                </a:lnTo>
                <a:lnTo>
                  <a:pt x="1442910" y="1199273"/>
                </a:lnTo>
                <a:lnTo>
                  <a:pt x="22517" y="147129"/>
                </a:lnTo>
                <a:lnTo>
                  <a:pt x="88138" y="965"/>
                </a:lnTo>
                <a:lnTo>
                  <a:pt x="67094" y="977"/>
                </a:lnTo>
                <a:lnTo>
                  <a:pt x="0" y="150431"/>
                </a:lnTo>
                <a:lnTo>
                  <a:pt x="1270" y="155270"/>
                </a:lnTo>
                <a:lnTo>
                  <a:pt x="1452384" y="1230134"/>
                </a:lnTo>
                <a:lnTo>
                  <a:pt x="1452562" y="1230655"/>
                </a:lnTo>
                <a:lnTo>
                  <a:pt x="1455597" y="1233271"/>
                </a:lnTo>
                <a:lnTo>
                  <a:pt x="1456880" y="1233462"/>
                </a:lnTo>
                <a:lnTo>
                  <a:pt x="1458239" y="1234452"/>
                </a:lnTo>
                <a:lnTo>
                  <a:pt x="1462773" y="1234541"/>
                </a:lnTo>
                <a:lnTo>
                  <a:pt x="1463332" y="1234147"/>
                </a:lnTo>
                <a:lnTo>
                  <a:pt x="1466672" y="1232611"/>
                </a:lnTo>
                <a:lnTo>
                  <a:pt x="1467866" y="1230782"/>
                </a:lnTo>
                <a:lnTo>
                  <a:pt x="1468602" y="1229893"/>
                </a:lnTo>
                <a:lnTo>
                  <a:pt x="1469047" y="1228953"/>
                </a:lnTo>
                <a:lnTo>
                  <a:pt x="1486611" y="1201762"/>
                </a:lnTo>
                <a:lnTo>
                  <a:pt x="2153564" y="168948"/>
                </a:lnTo>
                <a:lnTo>
                  <a:pt x="2153564" y="13355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bg object 31"/>
          <p:cNvSpPr/>
          <p:nvPr/>
        </p:nvSpPr>
        <p:spPr>
          <a:xfrm>
            <a:off x="3290372" y="32386"/>
            <a:ext cx="182538" cy="229549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bg object 32"/>
          <p:cNvSpPr/>
          <p:nvPr/>
        </p:nvSpPr>
        <p:spPr>
          <a:xfrm>
            <a:off x="8001622" y="166052"/>
            <a:ext cx="2690495" cy="5050790"/>
          </a:xfrm>
          <a:custGeom>
            <a:avLst/>
            <a:gdLst/>
            <a:ahLst/>
            <a:cxnLst/>
            <a:rect l="l" t="t" r="r" b="b"/>
            <a:pathLst>
              <a:path w="2690495" h="5050790">
                <a:moveTo>
                  <a:pt x="2690380" y="2029142"/>
                </a:moveTo>
                <a:lnTo>
                  <a:pt x="1734045" y="1716328"/>
                </a:lnTo>
                <a:lnTo>
                  <a:pt x="1673580" y="1696580"/>
                </a:lnTo>
                <a:lnTo>
                  <a:pt x="1656397" y="1670596"/>
                </a:lnTo>
                <a:lnTo>
                  <a:pt x="1656397" y="1705330"/>
                </a:lnTo>
                <a:lnTo>
                  <a:pt x="1473073" y="2079675"/>
                </a:lnTo>
                <a:lnTo>
                  <a:pt x="1324902" y="2382202"/>
                </a:lnTo>
                <a:lnTo>
                  <a:pt x="1311910" y="2342057"/>
                </a:lnTo>
                <a:lnTo>
                  <a:pt x="1311910" y="2404376"/>
                </a:lnTo>
                <a:lnTo>
                  <a:pt x="1295958" y="2417026"/>
                </a:lnTo>
                <a:lnTo>
                  <a:pt x="1295958" y="2441498"/>
                </a:lnTo>
                <a:lnTo>
                  <a:pt x="49174" y="5000053"/>
                </a:lnTo>
                <a:lnTo>
                  <a:pt x="19761" y="3453409"/>
                </a:lnTo>
                <a:lnTo>
                  <a:pt x="1295958" y="2441498"/>
                </a:lnTo>
                <a:lnTo>
                  <a:pt x="1295958" y="2417026"/>
                </a:lnTo>
                <a:lnTo>
                  <a:pt x="436308" y="3098635"/>
                </a:lnTo>
                <a:lnTo>
                  <a:pt x="23342" y="3426066"/>
                </a:lnTo>
                <a:lnTo>
                  <a:pt x="550672" y="51968"/>
                </a:lnTo>
                <a:lnTo>
                  <a:pt x="1311910" y="2404376"/>
                </a:lnTo>
                <a:lnTo>
                  <a:pt x="1311910" y="2342057"/>
                </a:lnTo>
                <a:lnTo>
                  <a:pt x="578180" y="74688"/>
                </a:lnTo>
                <a:lnTo>
                  <a:pt x="1656397" y="1705330"/>
                </a:lnTo>
                <a:lnTo>
                  <a:pt x="1656397" y="1670596"/>
                </a:lnTo>
                <a:lnTo>
                  <a:pt x="601167" y="74650"/>
                </a:lnTo>
                <a:lnTo>
                  <a:pt x="556145" y="6578"/>
                </a:lnTo>
                <a:lnTo>
                  <a:pt x="555167" y="3530"/>
                </a:lnTo>
                <a:lnTo>
                  <a:pt x="553313" y="2311"/>
                </a:lnTo>
                <a:lnTo>
                  <a:pt x="552754" y="1435"/>
                </a:lnTo>
                <a:lnTo>
                  <a:pt x="551522" y="1104"/>
                </a:lnTo>
                <a:lnTo>
                  <a:pt x="551103" y="812"/>
                </a:lnTo>
                <a:lnTo>
                  <a:pt x="550633" y="850"/>
                </a:lnTo>
                <a:lnTo>
                  <a:pt x="547585" y="0"/>
                </a:lnTo>
                <a:lnTo>
                  <a:pt x="544906" y="1308"/>
                </a:lnTo>
                <a:lnTo>
                  <a:pt x="542213" y="1511"/>
                </a:lnTo>
                <a:lnTo>
                  <a:pt x="539292" y="3975"/>
                </a:lnTo>
                <a:lnTo>
                  <a:pt x="538975" y="4114"/>
                </a:lnTo>
                <a:lnTo>
                  <a:pt x="538886" y="4305"/>
                </a:lnTo>
                <a:lnTo>
                  <a:pt x="538467" y="4660"/>
                </a:lnTo>
                <a:lnTo>
                  <a:pt x="538365" y="5473"/>
                </a:lnTo>
                <a:lnTo>
                  <a:pt x="536790" y="9042"/>
                </a:lnTo>
                <a:lnTo>
                  <a:pt x="537578" y="11518"/>
                </a:lnTo>
                <a:lnTo>
                  <a:pt x="990" y="3444824"/>
                </a:lnTo>
                <a:lnTo>
                  <a:pt x="431" y="3446056"/>
                </a:lnTo>
                <a:lnTo>
                  <a:pt x="457" y="3448266"/>
                </a:lnTo>
                <a:lnTo>
                  <a:pt x="0" y="3451237"/>
                </a:lnTo>
                <a:lnTo>
                  <a:pt x="520" y="3452368"/>
                </a:lnTo>
                <a:lnTo>
                  <a:pt x="546" y="3453409"/>
                </a:lnTo>
                <a:lnTo>
                  <a:pt x="30746" y="5040274"/>
                </a:lnTo>
                <a:lnTo>
                  <a:pt x="30848" y="5044681"/>
                </a:lnTo>
                <a:lnTo>
                  <a:pt x="33972" y="5048491"/>
                </a:lnTo>
                <a:lnTo>
                  <a:pt x="38303" y="5049431"/>
                </a:lnTo>
                <a:lnTo>
                  <a:pt x="42608" y="5050409"/>
                </a:lnTo>
                <a:lnTo>
                  <a:pt x="47040" y="5048250"/>
                </a:lnTo>
                <a:lnTo>
                  <a:pt x="70523" y="5000053"/>
                </a:lnTo>
                <a:lnTo>
                  <a:pt x="1317320" y="2441498"/>
                </a:lnTo>
                <a:lnTo>
                  <a:pt x="1329385" y="2416708"/>
                </a:lnTo>
                <a:lnTo>
                  <a:pt x="1509268" y="2396261"/>
                </a:lnTo>
                <a:lnTo>
                  <a:pt x="2690380" y="2262073"/>
                </a:lnTo>
                <a:lnTo>
                  <a:pt x="2690380" y="2242756"/>
                </a:lnTo>
                <a:lnTo>
                  <a:pt x="1339418" y="2396261"/>
                </a:lnTo>
                <a:lnTo>
                  <a:pt x="1672386" y="1716328"/>
                </a:lnTo>
                <a:lnTo>
                  <a:pt x="2690380" y="2049297"/>
                </a:lnTo>
                <a:lnTo>
                  <a:pt x="2690380" y="202914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bg object 33"/>
          <p:cNvSpPr/>
          <p:nvPr/>
        </p:nvSpPr>
        <p:spPr>
          <a:xfrm>
            <a:off x="2748584" y="267893"/>
            <a:ext cx="3460750" cy="5106035"/>
          </a:xfrm>
          <a:custGeom>
            <a:avLst/>
            <a:gdLst/>
            <a:ahLst/>
            <a:cxnLst/>
            <a:rect l="l" t="t" r="r" b="b"/>
            <a:pathLst>
              <a:path w="3460750" h="5106035">
                <a:moveTo>
                  <a:pt x="3460153" y="5097069"/>
                </a:moveTo>
                <a:lnTo>
                  <a:pt x="3459302" y="5085258"/>
                </a:lnTo>
                <a:lnTo>
                  <a:pt x="3440061" y="4818583"/>
                </a:lnTo>
                <a:lnTo>
                  <a:pt x="3440061" y="5085258"/>
                </a:lnTo>
                <a:lnTo>
                  <a:pt x="1843252" y="4901755"/>
                </a:lnTo>
                <a:lnTo>
                  <a:pt x="1845144" y="4894377"/>
                </a:lnTo>
                <a:lnTo>
                  <a:pt x="2957423" y="542658"/>
                </a:lnTo>
                <a:lnTo>
                  <a:pt x="3078213" y="70129"/>
                </a:lnTo>
                <a:lnTo>
                  <a:pt x="3440061" y="5085258"/>
                </a:lnTo>
                <a:lnTo>
                  <a:pt x="3440061" y="4818583"/>
                </a:lnTo>
                <a:lnTo>
                  <a:pt x="3097479" y="70129"/>
                </a:lnTo>
                <a:lnTo>
                  <a:pt x="3093224" y="11353"/>
                </a:lnTo>
                <a:lnTo>
                  <a:pt x="3093936" y="8585"/>
                </a:lnTo>
                <a:lnTo>
                  <a:pt x="3092831" y="6159"/>
                </a:lnTo>
                <a:lnTo>
                  <a:pt x="3092754" y="5168"/>
                </a:lnTo>
                <a:lnTo>
                  <a:pt x="3092056" y="4470"/>
                </a:lnTo>
                <a:lnTo>
                  <a:pt x="3091891" y="4089"/>
                </a:lnTo>
                <a:lnTo>
                  <a:pt x="3091484" y="3886"/>
                </a:lnTo>
                <a:lnTo>
                  <a:pt x="3089059" y="1409"/>
                </a:lnTo>
                <a:lnTo>
                  <a:pt x="3086176" y="1168"/>
                </a:lnTo>
                <a:lnTo>
                  <a:pt x="3083915" y="0"/>
                </a:lnTo>
                <a:lnTo>
                  <a:pt x="3080499" y="685"/>
                </a:lnTo>
                <a:lnTo>
                  <a:pt x="3079724" y="609"/>
                </a:lnTo>
                <a:lnTo>
                  <a:pt x="3079254" y="927"/>
                </a:lnTo>
                <a:lnTo>
                  <a:pt x="3079051" y="965"/>
                </a:lnTo>
                <a:lnTo>
                  <a:pt x="3078861" y="1193"/>
                </a:lnTo>
                <a:lnTo>
                  <a:pt x="3075571" y="3403"/>
                </a:lnTo>
                <a:lnTo>
                  <a:pt x="3074860" y="5956"/>
                </a:lnTo>
                <a:lnTo>
                  <a:pt x="3063811" y="19113"/>
                </a:lnTo>
                <a:lnTo>
                  <a:pt x="3063811" y="48958"/>
                </a:lnTo>
                <a:lnTo>
                  <a:pt x="1825332" y="4894377"/>
                </a:lnTo>
                <a:lnTo>
                  <a:pt x="24130" y="3668331"/>
                </a:lnTo>
                <a:lnTo>
                  <a:pt x="3063811" y="48958"/>
                </a:lnTo>
                <a:lnTo>
                  <a:pt x="3063811" y="19113"/>
                </a:lnTo>
                <a:lnTo>
                  <a:pt x="2590" y="3664127"/>
                </a:lnTo>
                <a:lnTo>
                  <a:pt x="825" y="3666274"/>
                </a:lnTo>
                <a:lnTo>
                  <a:pt x="0" y="3668941"/>
                </a:lnTo>
                <a:lnTo>
                  <a:pt x="431" y="3671608"/>
                </a:lnTo>
                <a:lnTo>
                  <a:pt x="812" y="3674275"/>
                </a:lnTo>
                <a:lnTo>
                  <a:pt x="2324" y="3676688"/>
                </a:lnTo>
                <a:lnTo>
                  <a:pt x="1824329" y="4916906"/>
                </a:lnTo>
                <a:lnTo>
                  <a:pt x="1824901" y="4917732"/>
                </a:lnTo>
                <a:lnTo>
                  <a:pt x="1827403" y="4919205"/>
                </a:lnTo>
                <a:lnTo>
                  <a:pt x="1827771" y="4919256"/>
                </a:lnTo>
                <a:lnTo>
                  <a:pt x="1828444" y="4919700"/>
                </a:lnTo>
                <a:lnTo>
                  <a:pt x="1831708" y="4920056"/>
                </a:lnTo>
                <a:lnTo>
                  <a:pt x="1832432" y="4919789"/>
                </a:lnTo>
                <a:lnTo>
                  <a:pt x="3452190" y="5105933"/>
                </a:lnTo>
                <a:lnTo>
                  <a:pt x="3455009" y="5104981"/>
                </a:lnTo>
                <a:lnTo>
                  <a:pt x="3457956" y="5102199"/>
                </a:lnTo>
                <a:lnTo>
                  <a:pt x="3458603" y="5101272"/>
                </a:lnTo>
                <a:lnTo>
                  <a:pt x="3459823" y="5098732"/>
                </a:lnTo>
                <a:lnTo>
                  <a:pt x="3460153" y="509706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bg object 34"/>
          <p:cNvSpPr/>
          <p:nvPr/>
        </p:nvSpPr>
        <p:spPr>
          <a:xfrm>
            <a:off x="9658007" y="160095"/>
            <a:ext cx="1034415" cy="2055495"/>
          </a:xfrm>
          <a:custGeom>
            <a:avLst/>
            <a:gdLst/>
            <a:ahLst/>
            <a:cxnLst/>
            <a:rect l="l" t="t" r="r" b="b"/>
            <a:pathLst>
              <a:path w="1034415" h="2055495">
                <a:moveTo>
                  <a:pt x="1033995" y="596607"/>
                </a:moveTo>
                <a:lnTo>
                  <a:pt x="950023" y="819619"/>
                </a:lnTo>
                <a:lnTo>
                  <a:pt x="941019" y="843546"/>
                </a:lnTo>
                <a:lnTo>
                  <a:pt x="927862" y="848753"/>
                </a:lnTo>
                <a:lnTo>
                  <a:pt x="883818" y="866152"/>
                </a:lnTo>
                <a:lnTo>
                  <a:pt x="883818" y="886752"/>
                </a:lnTo>
                <a:lnTo>
                  <a:pt x="808583" y="942327"/>
                </a:lnTo>
                <a:lnTo>
                  <a:pt x="630148" y="1074089"/>
                </a:lnTo>
                <a:lnTo>
                  <a:pt x="607009" y="1074661"/>
                </a:lnTo>
                <a:lnTo>
                  <a:pt x="607009" y="1096606"/>
                </a:lnTo>
                <a:lnTo>
                  <a:pt x="61150" y="1646478"/>
                </a:lnTo>
                <a:lnTo>
                  <a:pt x="377113" y="1125334"/>
                </a:lnTo>
                <a:lnTo>
                  <a:pt x="416826" y="1120368"/>
                </a:lnTo>
                <a:lnTo>
                  <a:pt x="528751" y="1106373"/>
                </a:lnTo>
                <a:lnTo>
                  <a:pt x="596912" y="1097851"/>
                </a:lnTo>
                <a:lnTo>
                  <a:pt x="607009" y="1096606"/>
                </a:lnTo>
                <a:lnTo>
                  <a:pt x="607009" y="1074661"/>
                </a:lnTo>
                <a:lnTo>
                  <a:pt x="449173" y="1078534"/>
                </a:lnTo>
                <a:lnTo>
                  <a:pt x="442366" y="1078699"/>
                </a:lnTo>
                <a:lnTo>
                  <a:pt x="442366" y="1097851"/>
                </a:lnTo>
                <a:lnTo>
                  <a:pt x="375462" y="1106233"/>
                </a:lnTo>
                <a:lnTo>
                  <a:pt x="374332" y="1106373"/>
                </a:lnTo>
                <a:lnTo>
                  <a:pt x="366483" y="1099693"/>
                </a:lnTo>
                <a:lnTo>
                  <a:pt x="442366" y="1097851"/>
                </a:lnTo>
                <a:lnTo>
                  <a:pt x="442366" y="1078699"/>
                </a:lnTo>
                <a:lnTo>
                  <a:pt x="394792" y="1079842"/>
                </a:lnTo>
                <a:lnTo>
                  <a:pt x="883818" y="886752"/>
                </a:lnTo>
                <a:lnTo>
                  <a:pt x="883818" y="866152"/>
                </a:lnTo>
                <a:lnTo>
                  <a:pt x="365302" y="1070838"/>
                </a:lnTo>
                <a:lnTo>
                  <a:pt x="1033983" y="35344"/>
                </a:lnTo>
                <a:lnTo>
                  <a:pt x="1033983" y="0"/>
                </a:lnTo>
                <a:lnTo>
                  <a:pt x="334937" y="1082509"/>
                </a:lnTo>
                <a:lnTo>
                  <a:pt x="333895" y="1083208"/>
                </a:lnTo>
                <a:lnTo>
                  <a:pt x="333184" y="1083475"/>
                </a:lnTo>
                <a:lnTo>
                  <a:pt x="330708" y="1088034"/>
                </a:lnTo>
                <a:lnTo>
                  <a:pt x="331038" y="1089660"/>
                </a:lnTo>
                <a:lnTo>
                  <a:pt x="331038" y="1090345"/>
                </a:lnTo>
                <a:lnTo>
                  <a:pt x="330708" y="1091311"/>
                </a:lnTo>
                <a:lnTo>
                  <a:pt x="331012" y="1092492"/>
                </a:lnTo>
                <a:lnTo>
                  <a:pt x="331012" y="1093609"/>
                </a:lnTo>
                <a:lnTo>
                  <a:pt x="331470" y="1094193"/>
                </a:lnTo>
                <a:lnTo>
                  <a:pt x="331825" y="1095463"/>
                </a:lnTo>
                <a:lnTo>
                  <a:pt x="332320" y="1095895"/>
                </a:lnTo>
                <a:lnTo>
                  <a:pt x="332587" y="1097165"/>
                </a:lnTo>
                <a:lnTo>
                  <a:pt x="336651" y="1100404"/>
                </a:lnTo>
                <a:lnTo>
                  <a:pt x="337616" y="1100391"/>
                </a:lnTo>
                <a:lnTo>
                  <a:pt x="358889" y="1118400"/>
                </a:lnTo>
                <a:lnTo>
                  <a:pt x="3378" y="1704695"/>
                </a:lnTo>
                <a:lnTo>
                  <a:pt x="1930" y="1706194"/>
                </a:lnTo>
                <a:lnTo>
                  <a:pt x="1663" y="1707108"/>
                </a:lnTo>
                <a:lnTo>
                  <a:pt x="0" y="1709280"/>
                </a:lnTo>
                <a:lnTo>
                  <a:pt x="1358" y="1715122"/>
                </a:lnTo>
                <a:lnTo>
                  <a:pt x="2489" y="1716024"/>
                </a:lnTo>
                <a:lnTo>
                  <a:pt x="4902" y="1718652"/>
                </a:lnTo>
                <a:lnTo>
                  <a:pt x="6502" y="1719186"/>
                </a:lnTo>
                <a:lnTo>
                  <a:pt x="8966" y="1721116"/>
                </a:lnTo>
                <a:lnTo>
                  <a:pt x="11887" y="1720951"/>
                </a:lnTo>
                <a:lnTo>
                  <a:pt x="1033983" y="2055279"/>
                </a:lnTo>
                <a:lnTo>
                  <a:pt x="1033983" y="2035111"/>
                </a:lnTo>
                <a:lnTo>
                  <a:pt x="28803" y="1706321"/>
                </a:lnTo>
                <a:lnTo>
                  <a:pt x="88112" y="1646567"/>
                </a:lnTo>
                <a:lnTo>
                  <a:pt x="632587" y="1098080"/>
                </a:lnTo>
                <a:lnTo>
                  <a:pt x="1033995" y="1606359"/>
                </a:lnTo>
                <a:lnTo>
                  <a:pt x="1033995" y="1575371"/>
                </a:lnTo>
                <a:lnTo>
                  <a:pt x="794308" y="1271879"/>
                </a:lnTo>
                <a:lnTo>
                  <a:pt x="657034" y="1098042"/>
                </a:lnTo>
                <a:lnTo>
                  <a:pt x="647077" y="1085443"/>
                </a:lnTo>
                <a:lnTo>
                  <a:pt x="649274" y="1083818"/>
                </a:lnTo>
                <a:lnTo>
                  <a:pt x="649516" y="1083640"/>
                </a:lnTo>
                <a:lnTo>
                  <a:pt x="654646" y="1079855"/>
                </a:lnTo>
                <a:lnTo>
                  <a:pt x="916127" y="886739"/>
                </a:lnTo>
                <a:lnTo>
                  <a:pt x="944384" y="865860"/>
                </a:lnTo>
                <a:lnTo>
                  <a:pt x="1033995" y="1078712"/>
                </a:lnTo>
                <a:lnTo>
                  <a:pt x="1033995" y="1029284"/>
                </a:lnTo>
                <a:lnTo>
                  <a:pt x="965212" y="865847"/>
                </a:lnTo>
                <a:lnTo>
                  <a:pt x="958824" y="850709"/>
                </a:lnTo>
                <a:lnTo>
                  <a:pt x="1024801" y="675474"/>
                </a:lnTo>
                <a:lnTo>
                  <a:pt x="1033983" y="651090"/>
                </a:lnTo>
                <a:lnTo>
                  <a:pt x="1033995" y="596607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" name="bg object 35"/>
          <p:cNvSpPr/>
          <p:nvPr/>
        </p:nvSpPr>
        <p:spPr>
          <a:xfrm>
            <a:off x="0" y="3928033"/>
            <a:ext cx="6209030" cy="3632200"/>
          </a:xfrm>
          <a:custGeom>
            <a:avLst/>
            <a:gdLst/>
            <a:ahLst/>
            <a:cxnLst/>
            <a:rect l="l" t="t" r="r" b="b"/>
            <a:pathLst>
              <a:path w="6209030" h="3632200">
                <a:moveTo>
                  <a:pt x="6208928" y="1435303"/>
                </a:moveTo>
                <a:lnTo>
                  <a:pt x="6208661" y="1434528"/>
                </a:lnTo>
                <a:lnTo>
                  <a:pt x="6208763" y="1432369"/>
                </a:lnTo>
                <a:lnTo>
                  <a:pt x="6207087" y="1429740"/>
                </a:lnTo>
                <a:lnTo>
                  <a:pt x="6206985" y="1429397"/>
                </a:lnTo>
                <a:lnTo>
                  <a:pt x="6206769" y="1429232"/>
                </a:lnTo>
                <a:lnTo>
                  <a:pt x="6206515" y="1428813"/>
                </a:lnTo>
                <a:lnTo>
                  <a:pt x="6205931" y="1428559"/>
                </a:lnTo>
                <a:lnTo>
                  <a:pt x="6203835" y="1426857"/>
                </a:lnTo>
                <a:lnTo>
                  <a:pt x="6201664" y="1426616"/>
                </a:lnTo>
                <a:lnTo>
                  <a:pt x="6199454" y="1425600"/>
                </a:lnTo>
                <a:lnTo>
                  <a:pt x="6196812" y="1426057"/>
                </a:lnTo>
                <a:lnTo>
                  <a:pt x="6188659" y="1425130"/>
                </a:lnTo>
                <a:lnTo>
                  <a:pt x="6188659" y="1458861"/>
                </a:lnTo>
                <a:lnTo>
                  <a:pt x="6143701" y="2855861"/>
                </a:lnTo>
                <a:lnTo>
                  <a:pt x="5017109" y="2695359"/>
                </a:lnTo>
                <a:lnTo>
                  <a:pt x="4893030" y="2677693"/>
                </a:lnTo>
                <a:lnTo>
                  <a:pt x="4902632" y="2668651"/>
                </a:lnTo>
                <a:lnTo>
                  <a:pt x="4905895" y="2665577"/>
                </a:lnTo>
                <a:lnTo>
                  <a:pt x="4980356" y="2595537"/>
                </a:lnTo>
                <a:lnTo>
                  <a:pt x="6188659" y="1458861"/>
                </a:lnTo>
                <a:lnTo>
                  <a:pt x="6188659" y="1425130"/>
                </a:lnTo>
                <a:lnTo>
                  <a:pt x="6177394" y="1423835"/>
                </a:lnTo>
                <a:lnTo>
                  <a:pt x="6177394" y="1443113"/>
                </a:lnTo>
                <a:lnTo>
                  <a:pt x="4877917" y="2665577"/>
                </a:lnTo>
                <a:lnTo>
                  <a:pt x="4877562" y="2663774"/>
                </a:lnTo>
                <a:lnTo>
                  <a:pt x="4857978" y="2567673"/>
                </a:lnTo>
                <a:lnTo>
                  <a:pt x="4857978" y="2663774"/>
                </a:lnTo>
                <a:lnTo>
                  <a:pt x="2918231" y="1397647"/>
                </a:lnTo>
                <a:lnTo>
                  <a:pt x="4572139" y="1260132"/>
                </a:lnTo>
                <a:lnTo>
                  <a:pt x="4857978" y="2663774"/>
                </a:lnTo>
                <a:lnTo>
                  <a:pt x="4857978" y="2567673"/>
                </a:lnTo>
                <a:lnTo>
                  <a:pt x="4702289" y="1803146"/>
                </a:lnTo>
                <a:lnTo>
                  <a:pt x="4591875" y="1260906"/>
                </a:lnTo>
                <a:lnTo>
                  <a:pt x="6177394" y="1443113"/>
                </a:lnTo>
                <a:lnTo>
                  <a:pt x="6177394" y="1423835"/>
                </a:lnTo>
                <a:lnTo>
                  <a:pt x="4759947" y="1260906"/>
                </a:lnTo>
                <a:lnTo>
                  <a:pt x="4585043" y="1240802"/>
                </a:lnTo>
                <a:lnTo>
                  <a:pt x="4583874" y="1239926"/>
                </a:lnTo>
                <a:lnTo>
                  <a:pt x="4582414" y="1240053"/>
                </a:lnTo>
                <a:lnTo>
                  <a:pt x="4552048" y="1219390"/>
                </a:lnTo>
                <a:lnTo>
                  <a:pt x="4552048" y="1242542"/>
                </a:lnTo>
                <a:lnTo>
                  <a:pt x="2898292" y="1380032"/>
                </a:lnTo>
                <a:lnTo>
                  <a:pt x="2796108" y="304203"/>
                </a:lnTo>
                <a:lnTo>
                  <a:pt x="2770035" y="29565"/>
                </a:lnTo>
                <a:lnTo>
                  <a:pt x="4552048" y="1242542"/>
                </a:lnTo>
                <a:lnTo>
                  <a:pt x="4552048" y="1219390"/>
                </a:lnTo>
                <a:lnTo>
                  <a:pt x="2804096" y="29552"/>
                </a:lnTo>
                <a:lnTo>
                  <a:pt x="2764396" y="2540"/>
                </a:lnTo>
                <a:lnTo>
                  <a:pt x="2764167" y="2362"/>
                </a:lnTo>
                <a:lnTo>
                  <a:pt x="2761932" y="762"/>
                </a:lnTo>
                <a:lnTo>
                  <a:pt x="2761729" y="723"/>
                </a:lnTo>
                <a:lnTo>
                  <a:pt x="2760865" y="127"/>
                </a:lnTo>
                <a:lnTo>
                  <a:pt x="2756865" y="0"/>
                </a:lnTo>
                <a:lnTo>
                  <a:pt x="2754934" y="1143"/>
                </a:lnTo>
                <a:lnTo>
                  <a:pt x="0" y="622998"/>
                </a:lnTo>
                <a:lnTo>
                  <a:pt x="0" y="642645"/>
                </a:lnTo>
                <a:lnTo>
                  <a:pt x="2750007" y="21894"/>
                </a:lnTo>
                <a:lnTo>
                  <a:pt x="2878759" y="1377810"/>
                </a:lnTo>
                <a:lnTo>
                  <a:pt x="1277683" y="979068"/>
                </a:lnTo>
                <a:lnTo>
                  <a:pt x="0" y="660857"/>
                </a:lnTo>
                <a:lnTo>
                  <a:pt x="0" y="680605"/>
                </a:lnTo>
                <a:lnTo>
                  <a:pt x="2864916" y="1394129"/>
                </a:lnTo>
                <a:lnTo>
                  <a:pt x="0" y="3128911"/>
                </a:lnTo>
                <a:lnTo>
                  <a:pt x="0" y="3151327"/>
                </a:lnTo>
                <a:lnTo>
                  <a:pt x="2889427" y="1401711"/>
                </a:lnTo>
                <a:lnTo>
                  <a:pt x="4862220" y="2689466"/>
                </a:lnTo>
                <a:lnTo>
                  <a:pt x="4833582" y="3631971"/>
                </a:lnTo>
                <a:lnTo>
                  <a:pt x="4852771" y="3631971"/>
                </a:lnTo>
                <a:lnTo>
                  <a:pt x="4881219" y="2695397"/>
                </a:lnTo>
                <a:lnTo>
                  <a:pt x="5831002" y="2830690"/>
                </a:lnTo>
                <a:lnTo>
                  <a:pt x="6125286" y="2872613"/>
                </a:lnTo>
                <a:lnTo>
                  <a:pt x="4889474" y="3631971"/>
                </a:lnTo>
                <a:lnTo>
                  <a:pt x="4926127" y="3631971"/>
                </a:lnTo>
                <a:lnTo>
                  <a:pt x="6155906" y="2876296"/>
                </a:lnTo>
                <a:lnTo>
                  <a:pt x="6157036" y="2875965"/>
                </a:lnTo>
                <a:lnTo>
                  <a:pt x="6158687" y="2874594"/>
                </a:lnTo>
                <a:lnTo>
                  <a:pt x="6159563" y="2874048"/>
                </a:lnTo>
                <a:lnTo>
                  <a:pt x="6160846" y="2872613"/>
                </a:lnTo>
                <a:lnTo>
                  <a:pt x="6161024" y="2872232"/>
                </a:lnTo>
                <a:lnTo>
                  <a:pt x="6162167" y="2869831"/>
                </a:lnTo>
                <a:lnTo>
                  <a:pt x="6162497" y="2869146"/>
                </a:lnTo>
                <a:lnTo>
                  <a:pt x="6162751" y="2867037"/>
                </a:lnTo>
                <a:lnTo>
                  <a:pt x="6162548" y="2865996"/>
                </a:lnTo>
                <a:lnTo>
                  <a:pt x="6162878" y="2855874"/>
                </a:lnTo>
                <a:lnTo>
                  <a:pt x="6207874" y="1458849"/>
                </a:lnTo>
                <a:lnTo>
                  <a:pt x="6208522" y="1438338"/>
                </a:lnTo>
                <a:lnTo>
                  <a:pt x="6208750" y="1437881"/>
                </a:lnTo>
                <a:lnTo>
                  <a:pt x="6208928" y="143530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bg object 36"/>
          <p:cNvSpPr/>
          <p:nvPr/>
        </p:nvSpPr>
        <p:spPr>
          <a:xfrm>
            <a:off x="5765152" y="27634"/>
            <a:ext cx="2794000" cy="260985"/>
          </a:xfrm>
          <a:custGeom>
            <a:avLst/>
            <a:gdLst/>
            <a:ahLst/>
            <a:cxnLst/>
            <a:rect l="l" t="t" r="r" b="b"/>
            <a:pathLst>
              <a:path w="2794000" h="260985">
                <a:moveTo>
                  <a:pt x="2793949" y="150291"/>
                </a:moveTo>
                <a:lnTo>
                  <a:pt x="2793746" y="146824"/>
                </a:lnTo>
                <a:lnTo>
                  <a:pt x="2701277" y="0"/>
                </a:lnTo>
                <a:lnTo>
                  <a:pt x="2678646" y="12"/>
                </a:lnTo>
                <a:lnTo>
                  <a:pt x="2766898" y="140169"/>
                </a:lnTo>
                <a:lnTo>
                  <a:pt x="83083" y="240626"/>
                </a:lnTo>
                <a:lnTo>
                  <a:pt x="206921" y="2374"/>
                </a:lnTo>
                <a:lnTo>
                  <a:pt x="199694" y="2387"/>
                </a:lnTo>
                <a:lnTo>
                  <a:pt x="185293" y="2400"/>
                </a:lnTo>
                <a:lnTo>
                  <a:pt x="70472" y="223240"/>
                </a:lnTo>
                <a:lnTo>
                  <a:pt x="19672" y="2552"/>
                </a:lnTo>
                <a:lnTo>
                  <a:pt x="0" y="2578"/>
                </a:lnTo>
                <a:lnTo>
                  <a:pt x="56845" y="249643"/>
                </a:lnTo>
                <a:lnTo>
                  <a:pt x="56997" y="253072"/>
                </a:lnTo>
                <a:lnTo>
                  <a:pt x="58000" y="254660"/>
                </a:lnTo>
                <a:lnTo>
                  <a:pt x="58521" y="256870"/>
                </a:lnTo>
                <a:lnTo>
                  <a:pt x="61747" y="259816"/>
                </a:lnTo>
                <a:lnTo>
                  <a:pt x="62826" y="259956"/>
                </a:lnTo>
                <a:lnTo>
                  <a:pt x="63906" y="260515"/>
                </a:lnTo>
                <a:lnTo>
                  <a:pt x="66522" y="260426"/>
                </a:lnTo>
                <a:lnTo>
                  <a:pt x="69748" y="260819"/>
                </a:lnTo>
                <a:lnTo>
                  <a:pt x="70827" y="260261"/>
                </a:lnTo>
                <a:lnTo>
                  <a:pt x="595579" y="240626"/>
                </a:lnTo>
                <a:lnTo>
                  <a:pt x="2787662" y="158572"/>
                </a:lnTo>
                <a:lnTo>
                  <a:pt x="2790748" y="156641"/>
                </a:lnTo>
                <a:lnTo>
                  <a:pt x="2792374" y="153593"/>
                </a:lnTo>
                <a:lnTo>
                  <a:pt x="2793949" y="15029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" name="bg object 37"/>
          <p:cNvSpPr/>
          <p:nvPr/>
        </p:nvSpPr>
        <p:spPr>
          <a:xfrm>
            <a:off x="8443803" y="27471"/>
            <a:ext cx="182785" cy="15991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bg object 38"/>
          <p:cNvSpPr/>
          <p:nvPr/>
        </p:nvSpPr>
        <p:spPr>
          <a:xfrm>
            <a:off x="8031556" y="2408834"/>
            <a:ext cx="2660650" cy="2969895"/>
          </a:xfrm>
          <a:custGeom>
            <a:avLst/>
            <a:gdLst/>
            <a:ahLst/>
            <a:cxnLst/>
            <a:rect l="l" t="t" r="r" b="b"/>
            <a:pathLst>
              <a:path w="2660650" h="2969895">
                <a:moveTo>
                  <a:pt x="2660446" y="0"/>
                </a:moveTo>
                <a:lnTo>
                  <a:pt x="1294803" y="155117"/>
                </a:lnTo>
                <a:lnTo>
                  <a:pt x="1292567" y="154025"/>
                </a:lnTo>
                <a:lnTo>
                  <a:pt x="1286840" y="156032"/>
                </a:lnTo>
                <a:lnTo>
                  <a:pt x="1286103" y="157530"/>
                </a:lnTo>
                <a:lnTo>
                  <a:pt x="1284389" y="159169"/>
                </a:lnTo>
                <a:lnTo>
                  <a:pt x="1283919" y="162026"/>
                </a:lnTo>
                <a:lnTo>
                  <a:pt x="3187" y="2790240"/>
                </a:lnTo>
                <a:lnTo>
                  <a:pt x="2209" y="2790736"/>
                </a:lnTo>
                <a:lnTo>
                  <a:pt x="127" y="2795016"/>
                </a:lnTo>
                <a:lnTo>
                  <a:pt x="355" y="2796121"/>
                </a:lnTo>
                <a:lnTo>
                  <a:pt x="0" y="2796857"/>
                </a:lnTo>
                <a:lnTo>
                  <a:pt x="774" y="2801239"/>
                </a:lnTo>
                <a:lnTo>
                  <a:pt x="1600" y="2802064"/>
                </a:lnTo>
                <a:lnTo>
                  <a:pt x="1905" y="2803487"/>
                </a:lnTo>
                <a:lnTo>
                  <a:pt x="5511" y="2806623"/>
                </a:lnTo>
                <a:lnTo>
                  <a:pt x="6286" y="2806674"/>
                </a:lnTo>
                <a:lnTo>
                  <a:pt x="6654" y="2807030"/>
                </a:lnTo>
                <a:lnTo>
                  <a:pt x="11099" y="2807703"/>
                </a:lnTo>
                <a:lnTo>
                  <a:pt x="12395" y="2807055"/>
                </a:lnTo>
                <a:lnTo>
                  <a:pt x="2660446" y="2969323"/>
                </a:lnTo>
                <a:lnTo>
                  <a:pt x="2660446" y="2950108"/>
                </a:lnTo>
                <a:lnTo>
                  <a:pt x="46215" y="2789898"/>
                </a:lnTo>
                <a:lnTo>
                  <a:pt x="73926" y="2775839"/>
                </a:lnTo>
                <a:lnTo>
                  <a:pt x="2660446" y="1464081"/>
                </a:lnTo>
                <a:lnTo>
                  <a:pt x="2660446" y="1442580"/>
                </a:lnTo>
                <a:lnTo>
                  <a:pt x="1762150" y="1898167"/>
                </a:lnTo>
                <a:lnTo>
                  <a:pt x="31559" y="2775839"/>
                </a:lnTo>
                <a:lnTo>
                  <a:pt x="1297597" y="177749"/>
                </a:lnTo>
                <a:lnTo>
                  <a:pt x="2660434" y="834961"/>
                </a:lnTo>
                <a:lnTo>
                  <a:pt x="2660446" y="813676"/>
                </a:lnTo>
                <a:lnTo>
                  <a:pt x="1341729" y="177749"/>
                </a:lnTo>
                <a:lnTo>
                  <a:pt x="1329194" y="171704"/>
                </a:lnTo>
                <a:lnTo>
                  <a:pt x="1327200" y="170738"/>
                </a:lnTo>
                <a:lnTo>
                  <a:pt x="2660446" y="19304"/>
                </a:lnTo>
                <a:lnTo>
                  <a:pt x="266044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" name="bg object 39"/>
          <p:cNvSpPr/>
          <p:nvPr/>
        </p:nvSpPr>
        <p:spPr>
          <a:xfrm>
            <a:off x="0" y="4466913"/>
            <a:ext cx="59055" cy="224154"/>
          </a:xfrm>
          <a:custGeom>
            <a:avLst/>
            <a:gdLst/>
            <a:ahLst/>
            <a:cxnLst/>
            <a:rect l="l" t="t" r="r" b="b"/>
            <a:pathLst>
              <a:path w="59055" h="224154">
                <a:moveTo>
                  <a:pt x="0" y="0"/>
                </a:moveTo>
                <a:lnTo>
                  <a:pt x="0" y="224144"/>
                </a:lnTo>
                <a:lnTo>
                  <a:pt x="20550" y="208590"/>
                </a:lnTo>
                <a:lnTo>
                  <a:pt x="45939" y="171925"/>
                </a:lnTo>
                <a:lnTo>
                  <a:pt x="58496" y="129145"/>
                </a:lnTo>
                <a:lnTo>
                  <a:pt x="57113" y="86133"/>
                </a:lnTo>
                <a:lnTo>
                  <a:pt x="42872" y="45947"/>
                </a:lnTo>
                <a:lnTo>
                  <a:pt x="16858" y="11646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" name="bg object 40"/>
          <p:cNvSpPr/>
          <p:nvPr/>
        </p:nvSpPr>
        <p:spPr>
          <a:xfrm>
            <a:off x="2681762" y="3861474"/>
            <a:ext cx="153535" cy="15336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bg object 41"/>
          <p:cNvSpPr/>
          <p:nvPr/>
        </p:nvSpPr>
        <p:spPr>
          <a:xfrm>
            <a:off x="3295972" y="158615"/>
            <a:ext cx="186690" cy="186055"/>
          </a:xfrm>
          <a:custGeom>
            <a:avLst/>
            <a:gdLst/>
            <a:ahLst/>
            <a:cxnLst/>
            <a:rect l="l" t="t" r="r" b="b"/>
            <a:pathLst>
              <a:path w="186689" h="186054">
                <a:moveTo>
                  <a:pt x="97319" y="0"/>
                </a:moveTo>
                <a:lnTo>
                  <a:pt x="61999" y="5262"/>
                </a:lnTo>
                <a:lnTo>
                  <a:pt x="31228" y="23370"/>
                </a:lnTo>
                <a:lnTo>
                  <a:pt x="9003" y="52910"/>
                </a:lnTo>
                <a:lnTo>
                  <a:pt x="0" y="88754"/>
                </a:lnTo>
                <a:lnTo>
                  <a:pt x="5269" y="124039"/>
                </a:lnTo>
                <a:lnTo>
                  <a:pt x="23398" y="154776"/>
                </a:lnTo>
                <a:lnTo>
                  <a:pt x="52970" y="176976"/>
                </a:lnTo>
                <a:lnTo>
                  <a:pt x="88847" y="185975"/>
                </a:lnTo>
                <a:lnTo>
                  <a:pt x="124167" y="180711"/>
                </a:lnTo>
                <a:lnTo>
                  <a:pt x="154933" y="162601"/>
                </a:lnTo>
                <a:lnTo>
                  <a:pt x="177151" y="133059"/>
                </a:lnTo>
                <a:lnTo>
                  <a:pt x="186164" y="97220"/>
                </a:lnTo>
                <a:lnTo>
                  <a:pt x="180901" y="61935"/>
                </a:lnTo>
                <a:lnTo>
                  <a:pt x="162774" y="31195"/>
                </a:lnTo>
                <a:lnTo>
                  <a:pt x="133196" y="8993"/>
                </a:lnTo>
                <a:lnTo>
                  <a:pt x="9731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" name="bg object 42"/>
          <p:cNvSpPr/>
          <p:nvPr/>
        </p:nvSpPr>
        <p:spPr>
          <a:xfrm>
            <a:off x="0" y="4458694"/>
            <a:ext cx="65405" cy="241300"/>
          </a:xfrm>
          <a:custGeom>
            <a:avLst/>
            <a:gdLst/>
            <a:ahLst/>
            <a:cxnLst/>
            <a:rect l="l" t="t" r="r" b="b"/>
            <a:pathLst>
              <a:path w="65405" h="241300">
                <a:moveTo>
                  <a:pt x="0" y="0"/>
                </a:moveTo>
                <a:lnTo>
                  <a:pt x="0" y="240844"/>
                </a:lnTo>
                <a:lnTo>
                  <a:pt x="25491" y="221556"/>
                </a:lnTo>
                <a:lnTo>
                  <a:pt x="52132" y="183094"/>
                </a:lnTo>
                <a:lnTo>
                  <a:pt x="65303" y="138210"/>
                </a:lnTo>
                <a:lnTo>
                  <a:pt x="63848" y="93084"/>
                </a:lnTo>
                <a:lnTo>
                  <a:pt x="48905" y="50923"/>
                </a:lnTo>
                <a:lnTo>
                  <a:pt x="21612" y="14934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" name="bg object 43"/>
          <p:cNvSpPr/>
          <p:nvPr/>
        </p:nvSpPr>
        <p:spPr>
          <a:xfrm>
            <a:off x="3331667" y="194284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114757" y="59931"/>
                </a:moveTo>
                <a:lnTo>
                  <a:pt x="111518" y="38188"/>
                </a:lnTo>
                <a:lnTo>
                  <a:pt x="100342" y="19240"/>
                </a:lnTo>
                <a:lnTo>
                  <a:pt x="82118" y="5549"/>
                </a:lnTo>
                <a:lnTo>
                  <a:pt x="59994" y="0"/>
                </a:lnTo>
                <a:lnTo>
                  <a:pt x="38227" y="3251"/>
                </a:lnTo>
                <a:lnTo>
                  <a:pt x="19253" y="14414"/>
                </a:lnTo>
                <a:lnTo>
                  <a:pt x="5562" y="32613"/>
                </a:lnTo>
                <a:lnTo>
                  <a:pt x="0" y="54711"/>
                </a:lnTo>
                <a:lnTo>
                  <a:pt x="3251" y="76454"/>
                </a:lnTo>
                <a:lnTo>
                  <a:pt x="14427" y="95415"/>
                </a:lnTo>
                <a:lnTo>
                  <a:pt x="32664" y="109093"/>
                </a:lnTo>
                <a:lnTo>
                  <a:pt x="54775" y="114642"/>
                </a:lnTo>
                <a:lnTo>
                  <a:pt x="76542" y="111391"/>
                </a:lnTo>
                <a:lnTo>
                  <a:pt x="95504" y="100228"/>
                </a:lnTo>
                <a:lnTo>
                  <a:pt x="109207" y="82016"/>
                </a:lnTo>
                <a:lnTo>
                  <a:pt x="114757" y="5993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" name="bg object 44"/>
          <p:cNvSpPr/>
          <p:nvPr/>
        </p:nvSpPr>
        <p:spPr>
          <a:xfrm>
            <a:off x="9605619" y="1807288"/>
            <a:ext cx="126871" cy="12674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" name="bg object 45"/>
          <p:cNvSpPr/>
          <p:nvPr/>
        </p:nvSpPr>
        <p:spPr>
          <a:xfrm>
            <a:off x="9908735" y="1160558"/>
            <a:ext cx="180716" cy="180521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" name="bg object 46"/>
          <p:cNvSpPr/>
          <p:nvPr/>
        </p:nvSpPr>
        <p:spPr>
          <a:xfrm>
            <a:off x="8398740" y="27524"/>
            <a:ext cx="300990" cy="299720"/>
          </a:xfrm>
          <a:custGeom>
            <a:avLst/>
            <a:gdLst/>
            <a:ahLst/>
            <a:cxnLst/>
            <a:rect l="l" t="t" r="r" b="b"/>
            <a:pathLst>
              <a:path w="300990" h="299720">
                <a:moveTo>
                  <a:pt x="172105" y="0"/>
                </a:moveTo>
                <a:lnTo>
                  <a:pt x="122220" y="589"/>
                </a:lnTo>
                <a:lnTo>
                  <a:pt x="78518" y="16043"/>
                </a:lnTo>
                <a:lnTo>
                  <a:pt x="41218" y="44274"/>
                </a:lnTo>
                <a:lnTo>
                  <a:pt x="13644" y="84105"/>
                </a:lnTo>
                <a:lnTo>
                  <a:pt x="0" y="130583"/>
                </a:lnTo>
                <a:lnTo>
                  <a:pt x="1502" y="177307"/>
                </a:lnTo>
                <a:lnTo>
                  <a:pt x="16973" y="220959"/>
                </a:lnTo>
                <a:lnTo>
                  <a:pt x="45234" y="258219"/>
                </a:lnTo>
                <a:lnTo>
                  <a:pt x="85107" y="285769"/>
                </a:lnTo>
                <a:lnTo>
                  <a:pt x="131622" y="299399"/>
                </a:lnTo>
                <a:lnTo>
                  <a:pt x="178395" y="297899"/>
                </a:lnTo>
                <a:lnTo>
                  <a:pt x="222098" y="282445"/>
                </a:lnTo>
                <a:lnTo>
                  <a:pt x="259404" y="254214"/>
                </a:lnTo>
                <a:lnTo>
                  <a:pt x="286986" y="214382"/>
                </a:lnTo>
                <a:lnTo>
                  <a:pt x="300625" y="167910"/>
                </a:lnTo>
                <a:lnTo>
                  <a:pt x="299122" y="121186"/>
                </a:lnTo>
                <a:lnTo>
                  <a:pt x="283653" y="77532"/>
                </a:lnTo>
                <a:lnTo>
                  <a:pt x="255394" y="40269"/>
                </a:lnTo>
                <a:lnTo>
                  <a:pt x="215523" y="12719"/>
                </a:lnTo>
                <a:lnTo>
                  <a:pt x="1721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" name="bg object 47"/>
          <p:cNvSpPr/>
          <p:nvPr/>
        </p:nvSpPr>
        <p:spPr>
          <a:xfrm>
            <a:off x="9598546" y="1800223"/>
            <a:ext cx="141017" cy="140871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" name="bg object 48"/>
          <p:cNvSpPr/>
          <p:nvPr/>
        </p:nvSpPr>
        <p:spPr>
          <a:xfrm>
            <a:off x="9964341" y="1216108"/>
            <a:ext cx="109923" cy="105273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" name="bg object 49"/>
          <p:cNvSpPr/>
          <p:nvPr/>
        </p:nvSpPr>
        <p:spPr>
          <a:xfrm>
            <a:off x="5741101" y="187512"/>
            <a:ext cx="182063" cy="181881"/>
          </a:xfrm>
          <a:prstGeom prst="rect">
            <a:avLst/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" name="bg object 50"/>
          <p:cNvSpPr/>
          <p:nvPr/>
        </p:nvSpPr>
        <p:spPr>
          <a:xfrm>
            <a:off x="7870988" y="3474342"/>
            <a:ext cx="281940" cy="281305"/>
          </a:xfrm>
          <a:custGeom>
            <a:avLst/>
            <a:gdLst/>
            <a:ahLst/>
            <a:cxnLst/>
            <a:rect l="l" t="t" r="r" b="b"/>
            <a:pathLst>
              <a:path w="281940" h="281304">
                <a:moveTo>
                  <a:pt x="158186" y="0"/>
                </a:moveTo>
                <a:lnTo>
                  <a:pt x="114405" y="1404"/>
                </a:lnTo>
                <a:lnTo>
                  <a:pt x="73501" y="15869"/>
                </a:lnTo>
                <a:lnTo>
                  <a:pt x="38585" y="42294"/>
                </a:lnTo>
                <a:lnTo>
                  <a:pt x="12767" y="79582"/>
                </a:lnTo>
                <a:lnTo>
                  <a:pt x="0" y="123081"/>
                </a:lnTo>
                <a:lnTo>
                  <a:pt x="1408" y="166817"/>
                </a:lnTo>
                <a:lnTo>
                  <a:pt x="15890" y="207679"/>
                </a:lnTo>
                <a:lnTo>
                  <a:pt x="42341" y="242557"/>
                </a:lnTo>
                <a:lnTo>
                  <a:pt x="79658" y="268342"/>
                </a:lnTo>
                <a:lnTo>
                  <a:pt x="123204" y="281101"/>
                </a:lnTo>
                <a:lnTo>
                  <a:pt x="166987" y="279697"/>
                </a:lnTo>
                <a:lnTo>
                  <a:pt x="207893" y="265231"/>
                </a:lnTo>
                <a:lnTo>
                  <a:pt x="242808" y="238803"/>
                </a:lnTo>
                <a:lnTo>
                  <a:pt x="268621" y="201514"/>
                </a:lnTo>
                <a:lnTo>
                  <a:pt x="281396" y="158020"/>
                </a:lnTo>
                <a:lnTo>
                  <a:pt x="279993" y="114285"/>
                </a:lnTo>
                <a:lnTo>
                  <a:pt x="265513" y="73421"/>
                </a:lnTo>
                <a:lnTo>
                  <a:pt x="239059" y="38540"/>
                </a:lnTo>
                <a:lnTo>
                  <a:pt x="201730" y="12754"/>
                </a:lnTo>
                <a:lnTo>
                  <a:pt x="15818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" name="bg object 51"/>
          <p:cNvSpPr/>
          <p:nvPr/>
        </p:nvSpPr>
        <p:spPr>
          <a:xfrm>
            <a:off x="8504627" y="132387"/>
            <a:ext cx="88850" cy="88765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" name="bg object 52"/>
          <p:cNvSpPr/>
          <p:nvPr/>
        </p:nvSpPr>
        <p:spPr>
          <a:xfrm>
            <a:off x="5632513" y="79057"/>
            <a:ext cx="399415" cy="399415"/>
          </a:xfrm>
          <a:custGeom>
            <a:avLst/>
            <a:gdLst/>
            <a:ahLst/>
            <a:cxnLst/>
            <a:rect l="l" t="t" r="r" b="b"/>
            <a:pathLst>
              <a:path w="399414" h="399415">
                <a:moveTo>
                  <a:pt x="399224" y="197396"/>
                </a:moveTo>
                <a:lnTo>
                  <a:pt x="393915" y="153847"/>
                </a:lnTo>
                <a:lnTo>
                  <a:pt x="379323" y="112687"/>
                </a:lnTo>
                <a:lnTo>
                  <a:pt x="356031" y="75501"/>
                </a:lnTo>
                <a:lnTo>
                  <a:pt x="324586" y="43903"/>
                </a:lnTo>
                <a:lnTo>
                  <a:pt x="285559" y="19469"/>
                </a:lnTo>
                <a:lnTo>
                  <a:pt x="241985" y="4533"/>
                </a:lnTo>
                <a:lnTo>
                  <a:pt x="197599" y="0"/>
                </a:lnTo>
                <a:lnTo>
                  <a:pt x="154012" y="5295"/>
                </a:lnTo>
                <a:lnTo>
                  <a:pt x="112814" y="19862"/>
                </a:lnTo>
                <a:lnTo>
                  <a:pt x="75590" y="43141"/>
                </a:lnTo>
                <a:lnTo>
                  <a:pt x="43954" y="74549"/>
                </a:lnTo>
                <a:lnTo>
                  <a:pt x="19494" y="113550"/>
                </a:lnTo>
                <a:lnTo>
                  <a:pt x="4546" y="157073"/>
                </a:lnTo>
                <a:lnTo>
                  <a:pt x="0" y="201409"/>
                </a:lnTo>
                <a:lnTo>
                  <a:pt x="5308" y="244944"/>
                </a:lnTo>
                <a:lnTo>
                  <a:pt x="19900" y="286105"/>
                </a:lnTo>
                <a:lnTo>
                  <a:pt x="43192" y="323291"/>
                </a:lnTo>
                <a:lnTo>
                  <a:pt x="74637" y="354901"/>
                </a:lnTo>
                <a:lnTo>
                  <a:pt x="113677" y="379349"/>
                </a:lnTo>
                <a:lnTo>
                  <a:pt x="157238" y="394271"/>
                </a:lnTo>
                <a:lnTo>
                  <a:pt x="201625" y="398805"/>
                </a:lnTo>
                <a:lnTo>
                  <a:pt x="245211" y="393509"/>
                </a:lnTo>
                <a:lnTo>
                  <a:pt x="286410" y="378929"/>
                </a:lnTo>
                <a:lnTo>
                  <a:pt x="323634" y="355650"/>
                </a:lnTo>
                <a:lnTo>
                  <a:pt x="355269" y="324243"/>
                </a:lnTo>
                <a:lnTo>
                  <a:pt x="379742" y="285254"/>
                </a:lnTo>
                <a:lnTo>
                  <a:pt x="394677" y="241731"/>
                </a:lnTo>
                <a:lnTo>
                  <a:pt x="399224" y="19739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" name="bg object 53"/>
          <p:cNvSpPr/>
          <p:nvPr/>
        </p:nvSpPr>
        <p:spPr>
          <a:xfrm>
            <a:off x="3278443" y="141106"/>
            <a:ext cx="221615" cy="221615"/>
          </a:xfrm>
          <a:custGeom>
            <a:avLst/>
            <a:gdLst/>
            <a:ahLst/>
            <a:cxnLst/>
            <a:rect l="l" t="t" r="r" b="b"/>
            <a:pathLst>
              <a:path w="221614" h="221615">
                <a:moveTo>
                  <a:pt x="115648" y="0"/>
                </a:moveTo>
                <a:lnTo>
                  <a:pt x="73676" y="6252"/>
                </a:lnTo>
                <a:lnTo>
                  <a:pt x="37115" y="27772"/>
                </a:lnTo>
                <a:lnTo>
                  <a:pt x="10710" y="62877"/>
                </a:lnTo>
                <a:lnTo>
                  <a:pt x="0" y="105466"/>
                </a:lnTo>
                <a:lnTo>
                  <a:pt x="6257" y="147394"/>
                </a:lnTo>
                <a:lnTo>
                  <a:pt x="27799" y="183919"/>
                </a:lnTo>
                <a:lnTo>
                  <a:pt x="62945" y="210299"/>
                </a:lnTo>
                <a:lnTo>
                  <a:pt x="105581" y="220992"/>
                </a:lnTo>
                <a:lnTo>
                  <a:pt x="147552" y="214739"/>
                </a:lnTo>
                <a:lnTo>
                  <a:pt x="184114" y="193220"/>
                </a:lnTo>
                <a:lnTo>
                  <a:pt x="210519" y="158114"/>
                </a:lnTo>
                <a:lnTo>
                  <a:pt x="221224" y="115525"/>
                </a:lnTo>
                <a:lnTo>
                  <a:pt x="214967" y="73597"/>
                </a:lnTo>
                <a:lnTo>
                  <a:pt x="193427" y="37072"/>
                </a:lnTo>
                <a:lnTo>
                  <a:pt x="158284" y="10693"/>
                </a:lnTo>
                <a:lnTo>
                  <a:pt x="11564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" name="bg object 54"/>
          <p:cNvSpPr/>
          <p:nvPr/>
        </p:nvSpPr>
        <p:spPr>
          <a:xfrm>
            <a:off x="5756978" y="203375"/>
            <a:ext cx="150495" cy="150495"/>
          </a:xfrm>
          <a:custGeom>
            <a:avLst/>
            <a:gdLst/>
            <a:ahLst/>
            <a:cxnLst/>
            <a:rect l="l" t="t" r="r" b="b"/>
            <a:pathLst>
              <a:path w="150495" h="150495">
                <a:moveTo>
                  <a:pt x="78573" y="0"/>
                </a:moveTo>
                <a:lnTo>
                  <a:pt x="50051" y="4247"/>
                </a:lnTo>
                <a:lnTo>
                  <a:pt x="25208" y="18866"/>
                </a:lnTo>
                <a:lnTo>
                  <a:pt x="7269" y="42717"/>
                </a:lnTo>
                <a:lnTo>
                  <a:pt x="0" y="71656"/>
                </a:lnTo>
                <a:lnTo>
                  <a:pt x="4253" y="100145"/>
                </a:lnTo>
                <a:lnTo>
                  <a:pt x="18888" y="124965"/>
                </a:lnTo>
                <a:lnTo>
                  <a:pt x="42766" y="142895"/>
                </a:lnTo>
                <a:lnTo>
                  <a:pt x="71734" y="150154"/>
                </a:lnTo>
                <a:lnTo>
                  <a:pt x="100254" y="145906"/>
                </a:lnTo>
                <a:lnTo>
                  <a:pt x="125099" y="131288"/>
                </a:lnTo>
                <a:lnTo>
                  <a:pt x="143045" y="107437"/>
                </a:lnTo>
                <a:lnTo>
                  <a:pt x="150314" y="78498"/>
                </a:lnTo>
                <a:lnTo>
                  <a:pt x="146061" y="50009"/>
                </a:lnTo>
                <a:lnTo>
                  <a:pt x="131425" y="25189"/>
                </a:lnTo>
                <a:lnTo>
                  <a:pt x="107548" y="7259"/>
                </a:lnTo>
                <a:lnTo>
                  <a:pt x="7857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" name="bg object 55"/>
          <p:cNvSpPr/>
          <p:nvPr/>
        </p:nvSpPr>
        <p:spPr>
          <a:xfrm>
            <a:off x="2737579" y="3917227"/>
            <a:ext cx="41910" cy="41910"/>
          </a:xfrm>
          <a:custGeom>
            <a:avLst/>
            <a:gdLst/>
            <a:ahLst/>
            <a:cxnLst/>
            <a:rect l="l" t="t" r="r" b="b"/>
            <a:pathLst>
              <a:path w="41910" h="41910">
                <a:moveTo>
                  <a:pt x="21903" y="0"/>
                </a:moveTo>
                <a:lnTo>
                  <a:pt x="13951" y="1187"/>
                </a:lnTo>
                <a:lnTo>
                  <a:pt x="7025" y="5265"/>
                </a:lnTo>
                <a:lnTo>
                  <a:pt x="2027" y="11915"/>
                </a:lnTo>
                <a:lnTo>
                  <a:pt x="0" y="19981"/>
                </a:lnTo>
                <a:lnTo>
                  <a:pt x="1188" y="27920"/>
                </a:lnTo>
                <a:lnTo>
                  <a:pt x="5269" y="34836"/>
                </a:lnTo>
                <a:lnTo>
                  <a:pt x="11921" y="39830"/>
                </a:lnTo>
                <a:lnTo>
                  <a:pt x="19998" y="41854"/>
                </a:lnTo>
                <a:lnTo>
                  <a:pt x="27950" y="40671"/>
                </a:lnTo>
                <a:lnTo>
                  <a:pt x="34875" y="36597"/>
                </a:lnTo>
                <a:lnTo>
                  <a:pt x="39873" y="29949"/>
                </a:lnTo>
                <a:lnTo>
                  <a:pt x="41903" y="21883"/>
                </a:lnTo>
                <a:lnTo>
                  <a:pt x="40718" y="13943"/>
                </a:lnTo>
                <a:lnTo>
                  <a:pt x="36637" y="7023"/>
                </a:lnTo>
                <a:lnTo>
                  <a:pt x="29980" y="2022"/>
                </a:lnTo>
                <a:lnTo>
                  <a:pt x="2190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" name="bg object 56"/>
          <p:cNvSpPr/>
          <p:nvPr/>
        </p:nvSpPr>
        <p:spPr>
          <a:xfrm>
            <a:off x="3354877" y="21745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79">
                <a:moveTo>
                  <a:pt x="35732" y="0"/>
                </a:moveTo>
                <a:lnTo>
                  <a:pt x="22763" y="1930"/>
                </a:lnTo>
                <a:lnTo>
                  <a:pt x="11466" y="8581"/>
                </a:lnTo>
                <a:lnTo>
                  <a:pt x="3310" y="19434"/>
                </a:lnTo>
                <a:lnTo>
                  <a:pt x="0" y="32594"/>
                </a:lnTo>
                <a:lnTo>
                  <a:pt x="1932" y="45550"/>
                </a:lnTo>
                <a:lnTo>
                  <a:pt x="8589" y="56837"/>
                </a:lnTo>
                <a:lnTo>
                  <a:pt x="19452" y="64989"/>
                </a:lnTo>
                <a:lnTo>
                  <a:pt x="32629" y="68295"/>
                </a:lnTo>
                <a:lnTo>
                  <a:pt x="45598" y="66364"/>
                </a:lnTo>
                <a:lnTo>
                  <a:pt x="56896" y="59713"/>
                </a:lnTo>
                <a:lnTo>
                  <a:pt x="65058" y="48860"/>
                </a:lnTo>
                <a:lnTo>
                  <a:pt x="68361" y="35700"/>
                </a:lnTo>
                <a:lnTo>
                  <a:pt x="66424" y="22744"/>
                </a:lnTo>
                <a:lnTo>
                  <a:pt x="59766" y="11457"/>
                </a:lnTo>
                <a:lnTo>
                  <a:pt x="48903" y="3305"/>
                </a:lnTo>
                <a:lnTo>
                  <a:pt x="357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" name="bg object 57"/>
          <p:cNvSpPr/>
          <p:nvPr/>
        </p:nvSpPr>
        <p:spPr>
          <a:xfrm>
            <a:off x="5764555" y="210942"/>
            <a:ext cx="135255" cy="135255"/>
          </a:xfrm>
          <a:custGeom>
            <a:avLst/>
            <a:gdLst/>
            <a:ahLst/>
            <a:cxnLst/>
            <a:rect l="l" t="t" r="r" b="b"/>
            <a:pathLst>
              <a:path w="135254" h="135254">
                <a:moveTo>
                  <a:pt x="70660" y="0"/>
                </a:moveTo>
                <a:lnTo>
                  <a:pt x="45015" y="3821"/>
                </a:lnTo>
                <a:lnTo>
                  <a:pt x="22673" y="16969"/>
                </a:lnTo>
                <a:lnTo>
                  <a:pt x="6536" y="38420"/>
                </a:lnTo>
                <a:lnTo>
                  <a:pt x="0" y="64436"/>
                </a:lnTo>
                <a:lnTo>
                  <a:pt x="3824" y="90051"/>
                </a:lnTo>
                <a:lnTo>
                  <a:pt x="16983" y="112367"/>
                </a:lnTo>
                <a:lnTo>
                  <a:pt x="38451" y="128489"/>
                </a:lnTo>
                <a:lnTo>
                  <a:pt x="64502" y="135020"/>
                </a:lnTo>
                <a:lnTo>
                  <a:pt x="90146" y="131199"/>
                </a:lnTo>
                <a:lnTo>
                  <a:pt x="112485" y="118050"/>
                </a:lnTo>
                <a:lnTo>
                  <a:pt x="128621" y="96599"/>
                </a:lnTo>
                <a:lnTo>
                  <a:pt x="135157" y="70578"/>
                </a:lnTo>
                <a:lnTo>
                  <a:pt x="131332" y="44964"/>
                </a:lnTo>
                <a:lnTo>
                  <a:pt x="118173" y="22651"/>
                </a:lnTo>
                <a:lnTo>
                  <a:pt x="96706" y="6531"/>
                </a:lnTo>
                <a:lnTo>
                  <a:pt x="706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" name="bg object 58"/>
          <p:cNvSpPr/>
          <p:nvPr/>
        </p:nvSpPr>
        <p:spPr>
          <a:xfrm>
            <a:off x="6097115" y="5262134"/>
            <a:ext cx="204470" cy="203835"/>
          </a:xfrm>
          <a:custGeom>
            <a:avLst/>
            <a:gdLst/>
            <a:ahLst/>
            <a:cxnLst/>
            <a:rect l="l" t="t" r="r" b="b"/>
            <a:pathLst>
              <a:path w="204470" h="203835">
                <a:moveTo>
                  <a:pt x="106568" y="0"/>
                </a:moveTo>
                <a:lnTo>
                  <a:pt x="67886" y="5765"/>
                </a:lnTo>
                <a:lnTo>
                  <a:pt x="34193" y="25596"/>
                </a:lnTo>
                <a:lnTo>
                  <a:pt x="9861" y="57944"/>
                </a:lnTo>
                <a:lnTo>
                  <a:pt x="0" y="97195"/>
                </a:lnTo>
                <a:lnTo>
                  <a:pt x="5767" y="135833"/>
                </a:lnTo>
                <a:lnTo>
                  <a:pt x="25615" y="169490"/>
                </a:lnTo>
                <a:lnTo>
                  <a:pt x="57994" y="193796"/>
                </a:lnTo>
                <a:lnTo>
                  <a:pt x="97292" y="203653"/>
                </a:lnTo>
                <a:lnTo>
                  <a:pt x="135974" y="197890"/>
                </a:lnTo>
                <a:lnTo>
                  <a:pt x="169667" y="178057"/>
                </a:lnTo>
                <a:lnTo>
                  <a:pt x="193999" y="145701"/>
                </a:lnTo>
                <a:lnTo>
                  <a:pt x="203862" y="106456"/>
                </a:lnTo>
                <a:lnTo>
                  <a:pt x="198097" y="67817"/>
                </a:lnTo>
                <a:lnTo>
                  <a:pt x="178250" y="34157"/>
                </a:lnTo>
                <a:lnTo>
                  <a:pt x="145866" y="9849"/>
                </a:lnTo>
                <a:lnTo>
                  <a:pt x="10656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" name="bg object 59"/>
          <p:cNvSpPr/>
          <p:nvPr/>
        </p:nvSpPr>
        <p:spPr>
          <a:xfrm>
            <a:off x="7957777" y="3561041"/>
            <a:ext cx="107950" cy="107950"/>
          </a:xfrm>
          <a:custGeom>
            <a:avLst/>
            <a:gdLst/>
            <a:ahLst/>
            <a:cxnLst/>
            <a:rect l="l" t="t" r="r" b="b"/>
            <a:pathLst>
              <a:path w="107950" h="107950">
                <a:moveTo>
                  <a:pt x="56364" y="0"/>
                </a:moveTo>
                <a:lnTo>
                  <a:pt x="35908" y="3049"/>
                </a:lnTo>
                <a:lnTo>
                  <a:pt x="18088" y="13538"/>
                </a:lnTo>
                <a:lnTo>
                  <a:pt x="5220" y="30646"/>
                </a:lnTo>
                <a:lnTo>
                  <a:pt x="0" y="51402"/>
                </a:lnTo>
                <a:lnTo>
                  <a:pt x="3049" y="71835"/>
                </a:lnTo>
                <a:lnTo>
                  <a:pt x="13546" y="89636"/>
                </a:lnTo>
                <a:lnTo>
                  <a:pt x="30671" y="102490"/>
                </a:lnTo>
                <a:lnTo>
                  <a:pt x="51453" y="107701"/>
                </a:lnTo>
                <a:lnTo>
                  <a:pt x="71910" y="104655"/>
                </a:lnTo>
                <a:lnTo>
                  <a:pt x="89730" y="94171"/>
                </a:lnTo>
                <a:lnTo>
                  <a:pt x="102604" y="77065"/>
                </a:lnTo>
                <a:lnTo>
                  <a:pt x="107818" y="56304"/>
                </a:lnTo>
                <a:lnTo>
                  <a:pt x="104765" y="35869"/>
                </a:lnTo>
                <a:lnTo>
                  <a:pt x="94265" y="18068"/>
                </a:lnTo>
                <a:lnTo>
                  <a:pt x="77140" y="5208"/>
                </a:lnTo>
                <a:lnTo>
                  <a:pt x="563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" name="bg object 60"/>
          <p:cNvSpPr/>
          <p:nvPr/>
        </p:nvSpPr>
        <p:spPr>
          <a:xfrm>
            <a:off x="7831591" y="3820759"/>
            <a:ext cx="133729" cy="133582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" name="bg object 61"/>
          <p:cNvSpPr/>
          <p:nvPr/>
        </p:nvSpPr>
        <p:spPr>
          <a:xfrm>
            <a:off x="6108749" y="5273758"/>
            <a:ext cx="180975" cy="180975"/>
          </a:xfrm>
          <a:custGeom>
            <a:avLst/>
            <a:gdLst/>
            <a:ahLst/>
            <a:cxnLst/>
            <a:rect l="l" t="t" r="r" b="b"/>
            <a:pathLst>
              <a:path w="180975" h="180975">
                <a:moveTo>
                  <a:pt x="94402" y="0"/>
                </a:moveTo>
                <a:lnTo>
                  <a:pt x="60138" y="5102"/>
                </a:lnTo>
                <a:lnTo>
                  <a:pt x="30291" y="22665"/>
                </a:lnTo>
                <a:lnTo>
                  <a:pt x="8736" y="51322"/>
                </a:lnTo>
                <a:lnTo>
                  <a:pt x="0" y="86092"/>
                </a:lnTo>
                <a:lnTo>
                  <a:pt x="5109" y="120326"/>
                </a:lnTo>
                <a:lnTo>
                  <a:pt x="22693" y="150147"/>
                </a:lnTo>
                <a:lnTo>
                  <a:pt x="51383" y="171680"/>
                </a:lnTo>
                <a:lnTo>
                  <a:pt x="86189" y="180405"/>
                </a:lnTo>
                <a:lnTo>
                  <a:pt x="120453" y="175299"/>
                </a:lnTo>
                <a:lnTo>
                  <a:pt x="150300" y="157735"/>
                </a:lnTo>
                <a:lnTo>
                  <a:pt x="171855" y="129084"/>
                </a:lnTo>
                <a:lnTo>
                  <a:pt x="180597" y="94308"/>
                </a:lnTo>
                <a:lnTo>
                  <a:pt x="175487" y="60075"/>
                </a:lnTo>
                <a:lnTo>
                  <a:pt x="157900" y="30257"/>
                </a:lnTo>
                <a:lnTo>
                  <a:pt x="129208" y="8726"/>
                </a:lnTo>
                <a:lnTo>
                  <a:pt x="9440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2" name="bg object 62"/>
          <p:cNvSpPr/>
          <p:nvPr/>
        </p:nvSpPr>
        <p:spPr>
          <a:xfrm>
            <a:off x="7904441" y="3507763"/>
            <a:ext cx="214629" cy="214629"/>
          </a:xfrm>
          <a:custGeom>
            <a:avLst/>
            <a:gdLst/>
            <a:ahLst/>
            <a:cxnLst/>
            <a:rect l="l" t="t" r="r" b="b"/>
            <a:pathLst>
              <a:path w="214629" h="214629">
                <a:moveTo>
                  <a:pt x="112120" y="0"/>
                </a:moveTo>
                <a:lnTo>
                  <a:pt x="71425" y="6062"/>
                </a:lnTo>
                <a:lnTo>
                  <a:pt x="35975" y="26927"/>
                </a:lnTo>
                <a:lnTo>
                  <a:pt x="10377" y="60964"/>
                </a:lnTo>
                <a:lnTo>
                  <a:pt x="0" y="102258"/>
                </a:lnTo>
                <a:lnTo>
                  <a:pt x="6069" y="142909"/>
                </a:lnTo>
                <a:lnTo>
                  <a:pt x="26954" y="178320"/>
                </a:lnTo>
                <a:lnTo>
                  <a:pt x="61025" y="203890"/>
                </a:lnTo>
                <a:lnTo>
                  <a:pt x="102366" y="214260"/>
                </a:lnTo>
                <a:lnTo>
                  <a:pt x="143062" y="208200"/>
                </a:lnTo>
                <a:lnTo>
                  <a:pt x="178513" y="187336"/>
                </a:lnTo>
                <a:lnTo>
                  <a:pt x="204116" y="153293"/>
                </a:lnTo>
                <a:lnTo>
                  <a:pt x="214488" y="112002"/>
                </a:lnTo>
                <a:lnTo>
                  <a:pt x="208418" y="71353"/>
                </a:lnTo>
                <a:lnTo>
                  <a:pt x="187532" y="35943"/>
                </a:lnTo>
                <a:lnTo>
                  <a:pt x="153456" y="10367"/>
                </a:lnTo>
                <a:lnTo>
                  <a:pt x="11212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3" name="bg object 63"/>
          <p:cNvSpPr/>
          <p:nvPr/>
        </p:nvSpPr>
        <p:spPr>
          <a:xfrm>
            <a:off x="8014920" y="5179112"/>
            <a:ext cx="54610" cy="54610"/>
          </a:xfrm>
          <a:custGeom>
            <a:avLst/>
            <a:gdLst/>
            <a:ahLst/>
            <a:cxnLst/>
            <a:rect l="l" t="t" r="r" b="b"/>
            <a:pathLst>
              <a:path w="54609" h="54610">
                <a:moveTo>
                  <a:pt x="28296" y="0"/>
                </a:moveTo>
                <a:lnTo>
                  <a:pt x="18027" y="1528"/>
                </a:lnTo>
                <a:lnTo>
                  <a:pt x="9081" y="6792"/>
                </a:lnTo>
                <a:lnTo>
                  <a:pt x="2621" y="15382"/>
                </a:lnTo>
                <a:lnTo>
                  <a:pt x="0" y="25804"/>
                </a:lnTo>
                <a:lnTo>
                  <a:pt x="1534" y="36064"/>
                </a:lnTo>
                <a:lnTo>
                  <a:pt x="6809" y="45000"/>
                </a:lnTo>
                <a:lnTo>
                  <a:pt x="15410" y="51450"/>
                </a:lnTo>
                <a:lnTo>
                  <a:pt x="25836" y="54069"/>
                </a:lnTo>
                <a:lnTo>
                  <a:pt x="36107" y="52540"/>
                </a:lnTo>
                <a:lnTo>
                  <a:pt x="45055" y="47276"/>
                </a:lnTo>
                <a:lnTo>
                  <a:pt x="51516" y="38686"/>
                </a:lnTo>
                <a:lnTo>
                  <a:pt x="54133" y="28266"/>
                </a:lnTo>
                <a:lnTo>
                  <a:pt x="52599" y="18009"/>
                </a:lnTo>
                <a:lnTo>
                  <a:pt x="47327" y="9074"/>
                </a:lnTo>
                <a:lnTo>
                  <a:pt x="38728" y="2618"/>
                </a:lnTo>
                <a:lnTo>
                  <a:pt x="2829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4" name="bg object 64"/>
          <p:cNvSpPr/>
          <p:nvPr/>
        </p:nvSpPr>
        <p:spPr>
          <a:xfrm>
            <a:off x="7756563" y="3395916"/>
            <a:ext cx="474345" cy="633730"/>
          </a:xfrm>
          <a:custGeom>
            <a:avLst/>
            <a:gdLst/>
            <a:ahLst/>
            <a:cxnLst/>
            <a:rect l="l" t="t" r="r" b="b"/>
            <a:pathLst>
              <a:path w="474345" h="633729">
                <a:moveTo>
                  <a:pt x="474332" y="216776"/>
                </a:moveTo>
                <a:lnTo>
                  <a:pt x="468503" y="168960"/>
                </a:lnTo>
                <a:lnTo>
                  <a:pt x="452488" y="123761"/>
                </a:lnTo>
                <a:lnTo>
                  <a:pt x="426897" y="82918"/>
                </a:lnTo>
                <a:lnTo>
                  <a:pt x="392353" y="48209"/>
                </a:lnTo>
                <a:lnTo>
                  <a:pt x="349491" y="21374"/>
                </a:lnTo>
                <a:lnTo>
                  <a:pt x="301637" y="4978"/>
                </a:lnTo>
                <a:lnTo>
                  <a:pt x="252907" y="0"/>
                </a:lnTo>
                <a:lnTo>
                  <a:pt x="205041" y="5816"/>
                </a:lnTo>
                <a:lnTo>
                  <a:pt x="159791" y="21818"/>
                </a:lnTo>
                <a:lnTo>
                  <a:pt x="118910" y="47383"/>
                </a:lnTo>
                <a:lnTo>
                  <a:pt x="84162" y="81876"/>
                </a:lnTo>
                <a:lnTo>
                  <a:pt x="57302" y="124701"/>
                </a:lnTo>
                <a:lnTo>
                  <a:pt x="40881" y="172504"/>
                </a:lnTo>
                <a:lnTo>
                  <a:pt x="35902" y="221183"/>
                </a:lnTo>
                <a:lnTo>
                  <a:pt x="41732" y="268998"/>
                </a:lnTo>
                <a:lnTo>
                  <a:pt x="57746" y="314210"/>
                </a:lnTo>
                <a:lnTo>
                  <a:pt x="83337" y="355041"/>
                </a:lnTo>
                <a:lnTo>
                  <a:pt x="88938" y="360680"/>
                </a:lnTo>
                <a:lnTo>
                  <a:pt x="74117" y="365912"/>
                </a:lnTo>
                <a:lnTo>
                  <a:pt x="38912" y="392557"/>
                </a:lnTo>
                <a:lnTo>
                  <a:pt x="12877" y="430149"/>
                </a:lnTo>
                <a:lnTo>
                  <a:pt x="0" y="474027"/>
                </a:lnTo>
                <a:lnTo>
                  <a:pt x="1422" y="518134"/>
                </a:lnTo>
                <a:lnTo>
                  <a:pt x="16027" y="559333"/>
                </a:lnTo>
                <a:lnTo>
                  <a:pt x="42697" y="594512"/>
                </a:lnTo>
                <a:lnTo>
                  <a:pt x="80340" y="620509"/>
                </a:lnTo>
                <a:lnTo>
                  <a:pt x="124244" y="633374"/>
                </a:lnTo>
                <a:lnTo>
                  <a:pt x="168402" y="631952"/>
                </a:lnTo>
                <a:lnTo>
                  <a:pt x="209651" y="617372"/>
                </a:lnTo>
                <a:lnTo>
                  <a:pt x="244868" y="590727"/>
                </a:lnTo>
                <a:lnTo>
                  <a:pt x="270903" y="553123"/>
                </a:lnTo>
                <a:lnTo>
                  <a:pt x="283768" y="509257"/>
                </a:lnTo>
                <a:lnTo>
                  <a:pt x="282346" y="465150"/>
                </a:lnTo>
                <a:lnTo>
                  <a:pt x="272084" y="436181"/>
                </a:lnTo>
                <a:lnTo>
                  <a:pt x="305193" y="432155"/>
                </a:lnTo>
                <a:lnTo>
                  <a:pt x="350443" y="416153"/>
                </a:lnTo>
                <a:lnTo>
                  <a:pt x="391325" y="390588"/>
                </a:lnTo>
                <a:lnTo>
                  <a:pt x="426072" y="356082"/>
                </a:lnTo>
                <a:lnTo>
                  <a:pt x="452945" y="313258"/>
                </a:lnTo>
                <a:lnTo>
                  <a:pt x="469353" y="265455"/>
                </a:lnTo>
                <a:lnTo>
                  <a:pt x="474332" y="21677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bg object 65"/>
          <p:cNvSpPr/>
          <p:nvPr/>
        </p:nvSpPr>
        <p:spPr>
          <a:xfrm>
            <a:off x="7942284" y="5106547"/>
            <a:ext cx="199414" cy="199194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6" name="bg object 66"/>
          <p:cNvSpPr/>
          <p:nvPr/>
        </p:nvSpPr>
        <p:spPr>
          <a:xfrm>
            <a:off x="6163719" y="5328677"/>
            <a:ext cx="70648" cy="70571"/>
          </a:xfrm>
          <a:prstGeom prst="rect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7" name="bg object 67"/>
          <p:cNvSpPr/>
          <p:nvPr/>
        </p:nvSpPr>
        <p:spPr>
          <a:xfrm>
            <a:off x="7766673" y="3755905"/>
            <a:ext cx="264160" cy="263525"/>
          </a:xfrm>
          <a:custGeom>
            <a:avLst/>
            <a:gdLst/>
            <a:ahLst/>
            <a:cxnLst/>
            <a:rect l="l" t="t" r="r" b="b"/>
            <a:pathLst>
              <a:path w="264159" h="263525">
                <a:moveTo>
                  <a:pt x="148163" y="0"/>
                </a:moveTo>
                <a:lnTo>
                  <a:pt x="107156" y="1318"/>
                </a:lnTo>
                <a:lnTo>
                  <a:pt x="68842" y="14869"/>
                </a:lnTo>
                <a:lnTo>
                  <a:pt x="36138" y="39621"/>
                </a:lnTo>
                <a:lnTo>
                  <a:pt x="11960" y="74543"/>
                </a:lnTo>
                <a:lnTo>
                  <a:pt x="0" y="115286"/>
                </a:lnTo>
                <a:lnTo>
                  <a:pt x="1317" y="156250"/>
                </a:lnTo>
                <a:lnTo>
                  <a:pt x="14879" y="194522"/>
                </a:lnTo>
                <a:lnTo>
                  <a:pt x="39654" y="227189"/>
                </a:lnTo>
                <a:lnTo>
                  <a:pt x="74609" y="251339"/>
                </a:lnTo>
                <a:lnTo>
                  <a:pt x="115399" y="263290"/>
                </a:lnTo>
                <a:lnTo>
                  <a:pt x="156410" y="261975"/>
                </a:lnTo>
                <a:lnTo>
                  <a:pt x="194725" y="248426"/>
                </a:lnTo>
                <a:lnTo>
                  <a:pt x="227430" y="223675"/>
                </a:lnTo>
                <a:lnTo>
                  <a:pt x="251609" y="188754"/>
                </a:lnTo>
                <a:lnTo>
                  <a:pt x="263569" y="148010"/>
                </a:lnTo>
                <a:lnTo>
                  <a:pt x="262251" y="107046"/>
                </a:lnTo>
                <a:lnTo>
                  <a:pt x="248686" y="68772"/>
                </a:lnTo>
                <a:lnTo>
                  <a:pt x="223908" y="36101"/>
                </a:lnTo>
                <a:lnTo>
                  <a:pt x="188947" y="11944"/>
                </a:lnTo>
                <a:lnTo>
                  <a:pt x="14816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8" name="bg object 68"/>
          <p:cNvSpPr/>
          <p:nvPr/>
        </p:nvSpPr>
        <p:spPr>
          <a:xfrm>
            <a:off x="5982509" y="6624646"/>
            <a:ext cx="340995" cy="340995"/>
          </a:xfrm>
          <a:custGeom>
            <a:avLst/>
            <a:gdLst/>
            <a:ahLst/>
            <a:cxnLst/>
            <a:rect l="l" t="t" r="r" b="b"/>
            <a:pathLst>
              <a:path w="340995" h="340995">
                <a:moveTo>
                  <a:pt x="156133" y="0"/>
                </a:moveTo>
                <a:lnTo>
                  <a:pt x="113379" y="9220"/>
                </a:lnTo>
                <a:lnTo>
                  <a:pt x="74340" y="28922"/>
                </a:lnTo>
                <a:lnTo>
                  <a:pt x="41189" y="58337"/>
                </a:lnTo>
                <a:lnTo>
                  <a:pt x="16100" y="96697"/>
                </a:lnTo>
                <a:lnTo>
                  <a:pt x="2034" y="140313"/>
                </a:lnTo>
                <a:lnTo>
                  <a:pt x="0" y="184561"/>
                </a:lnTo>
                <a:lnTo>
                  <a:pt x="9228" y="227269"/>
                </a:lnTo>
                <a:lnTo>
                  <a:pt x="28950" y="266267"/>
                </a:lnTo>
                <a:lnTo>
                  <a:pt x="58396" y="299383"/>
                </a:lnTo>
                <a:lnTo>
                  <a:pt x="96796" y="324446"/>
                </a:lnTo>
                <a:lnTo>
                  <a:pt x="140458" y="338495"/>
                </a:lnTo>
                <a:lnTo>
                  <a:pt x="184753" y="340525"/>
                </a:lnTo>
                <a:lnTo>
                  <a:pt x="227508" y="331304"/>
                </a:lnTo>
                <a:lnTo>
                  <a:pt x="266547" y="311602"/>
                </a:lnTo>
                <a:lnTo>
                  <a:pt x="299698" y="282187"/>
                </a:lnTo>
                <a:lnTo>
                  <a:pt x="324786" y="243827"/>
                </a:lnTo>
                <a:lnTo>
                  <a:pt x="338849" y="200211"/>
                </a:lnTo>
                <a:lnTo>
                  <a:pt x="340882" y="155963"/>
                </a:lnTo>
                <a:lnTo>
                  <a:pt x="331654" y="113255"/>
                </a:lnTo>
                <a:lnTo>
                  <a:pt x="311934" y="74257"/>
                </a:lnTo>
                <a:lnTo>
                  <a:pt x="282490" y="41141"/>
                </a:lnTo>
                <a:lnTo>
                  <a:pt x="244091" y="16078"/>
                </a:lnTo>
                <a:lnTo>
                  <a:pt x="200428" y="2029"/>
                </a:lnTo>
                <a:lnTo>
                  <a:pt x="15613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9" name="bg object 69"/>
          <p:cNvSpPr/>
          <p:nvPr/>
        </p:nvSpPr>
        <p:spPr>
          <a:xfrm>
            <a:off x="6133354" y="5298340"/>
            <a:ext cx="131381" cy="131237"/>
          </a:xfrm>
          <a:prstGeom prst="rect">
            <a:avLst/>
          </a:prstGeom>
          <a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0" name="bg object 70"/>
          <p:cNvSpPr/>
          <p:nvPr/>
        </p:nvSpPr>
        <p:spPr>
          <a:xfrm>
            <a:off x="7983773" y="5147989"/>
            <a:ext cx="116432" cy="116311"/>
          </a:xfrm>
          <a:prstGeom prst="rect">
            <a:avLst/>
          </a:prstGeom>
          <a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1" name="bg object 71"/>
          <p:cNvSpPr/>
          <p:nvPr/>
        </p:nvSpPr>
        <p:spPr>
          <a:xfrm>
            <a:off x="7776264" y="4940697"/>
            <a:ext cx="531495" cy="531495"/>
          </a:xfrm>
          <a:custGeom>
            <a:avLst/>
            <a:gdLst/>
            <a:ahLst/>
            <a:cxnLst/>
            <a:rect l="l" t="t" r="r" b="b"/>
            <a:pathLst>
              <a:path w="531495" h="531495">
                <a:moveTo>
                  <a:pt x="289381" y="85"/>
                </a:moveTo>
                <a:lnTo>
                  <a:pt x="243402" y="0"/>
                </a:lnTo>
                <a:lnTo>
                  <a:pt x="198490" y="7709"/>
                </a:lnTo>
                <a:lnTo>
                  <a:pt x="155652" y="22859"/>
                </a:lnTo>
                <a:lnTo>
                  <a:pt x="115889" y="45095"/>
                </a:lnTo>
                <a:lnTo>
                  <a:pt x="80207" y="74061"/>
                </a:lnTo>
                <a:lnTo>
                  <a:pt x="49608" y="109403"/>
                </a:lnTo>
                <a:lnTo>
                  <a:pt x="25097" y="150766"/>
                </a:lnTo>
                <a:lnTo>
                  <a:pt x="8335" y="195822"/>
                </a:lnTo>
                <a:lnTo>
                  <a:pt x="88" y="241816"/>
                </a:lnTo>
                <a:lnTo>
                  <a:pt x="0" y="287748"/>
                </a:lnTo>
                <a:lnTo>
                  <a:pt x="7715" y="332612"/>
                </a:lnTo>
                <a:lnTo>
                  <a:pt x="22879" y="375408"/>
                </a:lnTo>
                <a:lnTo>
                  <a:pt x="45136" y="415131"/>
                </a:lnTo>
                <a:lnTo>
                  <a:pt x="74131" y="450778"/>
                </a:lnTo>
                <a:lnTo>
                  <a:pt x="109510" y="481346"/>
                </a:lnTo>
                <a:lnTo>
                  <a:pt x="150916" y="505833"/>
                </a:lnTo>
                <a:lnTo>
                  <a:pt x="196022" y="522574"/>
                </a:lnTo>
                <a:lnTo>
                  <a:pt x="242067" y="530810"/>
                </a:lnTo>
                <a:lnTo>
                  <a:pt x="288046" y="530896"/>
                </a:lnTo>
                <a:lnTo>
                  <a:pt x="332957" y="523187"/>
                </a:lnTo>
                <a:lnTo>
                  <a:pt x="375796" y="508038"/>
                </a:lnTo>
                <a:lnTo>
                  <a:pt x="415559" y="485804"/>
                </a:lnTo>
                <a:lnTo>
                  <a:pt x="451241" y="456840"/>
                </a:lnTo>
                <a:lnTo>
                  <a:pt x="481840" y="421500"/>
                </a:lnTo>
                <a:lnTo>
                  <a:pt x="506351" y="380141"/>
                </a:lnTo>
                <a:lnTo>
                  <a:pt x="523112" y="335083"/>
                </a:lnTo>
                <a:lnTo>
                  <a:pt x="531360" y="289086"/>
                </a:lnTo>
                <a:lnTo>
                  <a:pt x="531448" y="243154"/>
                </a:lnTo>
                <a:lnTo>
                  <a:pt x="523733" y="198289"/>
                </a:lnTo>
                <a:lnTo>
                  <a:pt x="508569" y="155493"/>
                </a:lnTo>
                <a:lnTo>
                  <a:pt x="486312" y="115770"/>
                </a:lnTo>
                <a:lnTo>
                  <a:pt x="457317" y="80122"/>
                </a:lnTo>
                <a:lnTo>
                  <a:pt x="421938" y="49552"/>
                </a:lnTo>
                <a:lnTo>
                  <a:pt x="380532" y="25062"/>
                </a:lnTo>
                <a:lnTo>
                  <a:pt x="335426" y="8321"/>
                </a:lnTo>
                <a:lnTo>
                  <a:pt x="289381" y="85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2" name="bg object 72"/>
          <p:cNvSpPr/>
          <p:nvPr/>
        </p:nvSpPr>
        <p:spPr>
          <a:xfrm>
            <a:off x="6033685" y="6675772"/>
            <a:ext cx="238526" cy="238269"/>
          </a:xfrm>
          <a:prstGeom prst="rect">
            <a:avLst/>
          </a:prstGeom>
          <a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3" name="bg object 73"/>
          <p:cNvSpPr/>
          <p:nvPr/>
        </p:nvSpPr>
        <p:spPr>
          <a:xfrm>
            <a:off x="9938450" y="1190246"/>
            <a:ext cx="121274" cy="121145"/>
          </a:xfrm>
          <a:prstGeom prst="rect">
            <a:avLst/>
          </a:prstGeom>
          <a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4" name="bg object 74"/>
          <p:cNvSpPr/>
          <p:nvPr/>
        </p:nvSpPr>
        <p:spPr>
          <a:xfrm>
            <a:off x="8452946" y="80759"/>
            <a:ext cx="192212" cy="192015"/>
          </a:xfrm>
          <a:prstGeom prst="rect">
            <a:avLst/>
          </a:prstGeom>
          <a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5" name="bg object 75"/>
          <p:cNvSpPr/>
          <p:nvPr/>
        </p:nvSpPr>
        <p:spPr>
          <a:xfrm>
            <a:off x="3322525" y="185139"/>
            <a:ext cx="133062" cy="132925"/>
          </a:xfrm>
          <a:prstGeom prst="rect">
            <a:avLst/>
          </a:prstGeom>
          <a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6" name="bg object 76"/>
          <p:cNvSpPr/>
          <p:nvPr/>
        </p:nvSpPr>
        <p:spPr>
          <a:xfrm>
            <a:off x="9273853" y="2522984"/>
            <a:ext cx="101747" cy="10162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7" name="bg object 77"/>
          <p:cNvSpPr/>
          <p:nvPr/>
        </p:nvSpPr>
        <p:spPr>
          <a:xfrm>
            <a:off x="9512882" y="1714661"/>
            <a:ext cx="312420" cy="312420"/>
          </a:xfrm>
          <a:custGeom>
            <a:avLst/>
            <a:gdLst/>
            <a:ahLst/>
            <a:cxnLst/>
            <a:rect l="l" t="t" r="r" b="b"/>
            <a:pathLst>
              <a:path w="312420" h="312419">
                <a:moveTo>
                  <a:pt x="175585" y="0"/>
                </a:moveTo>
                <a:lnTo>
                  <a:pt x="126987" y="1556"/>
                </a:lnTo>
                <a:lnTo>
                  <a:pt x="81585" y="17608"/>
                </a:lnTo>
                <a:lnTo>
                  <a:pt x="42829" y="46935"/>
                </a:lnTo>
                <a:lnTo>
                  <a:pt x="14172" y="88315"/>
                </a:lnTo>
                <a:lnTo>
                  <a:pt x="0" y="136604"/>
                </a:lnTo>
                <a:lnTo>
                  <a:pt x="1562" y="185153"/>
                </a:lnTo>
                <a:lnTo>
                  <a:pt x="17637" y="230510"/>
                </a:lnTo>
                <a:lnTo>
                  <a:pt x="47001" y="269223"/>
                </a:lnTo>
                <a:lnTo>
                  <a:pt x="88429" y="297840"/>
                </a:lnTo>
                <a:lnTo>
                  <a:pt x="136764" y="312000"/>
                </a:lnTo>
                <a:lnTo>
                  <a:pt x="185358" y="310443"/>
                </a:lnTo>
                <a:lnTo>
                  <a:pt x="230758" y="294389"/>
                </a:lnTo>
                <a:lnTo>
                  <a:pt x="269513" y="265058"/>
                </a:lnTo>
                <a:lnTo>
                  <a:pt x="298170" y="223672"/>
                </a:lnTo>
                <a:lnTo>
                  <a:pt x="312344" y="175389"/>
                </a:lnTo>
                <a:lnTo>
                  <a:pt x="310784" y="126844"/>
                </a:lnTo>
                <a:lnTo>
                  <a:pt x="294713" y="81489"/>
                </a:lnTo>
                <a:lnTo>
                  <a:pt x="265353" y="42777"/>
                </a:lnTo>
                <a:lnTo>
                  <a:pt x="223926" y="14160"/>
                </a:lnTo>
                <a:lnTo>
                  <a:pt x="1755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8" name="bg object 78"/>
          <p:cNvSpPr/>
          <p:nvPr/>
        </p:nvSpPr>
        <p:spPr>
          <a:xfrm>
            <a:off x="8450677" y="78493"/>
            <a:ext cx="196752" cy="196549"/>
          </a:xfrm>
          <a:prstGeom prst="rect">
            <a:avLst/>
          </a:prstGeom>
          <a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9" name="bg object 79"/>
          <p:cNvSpPr/>
          <p:nvPr/>
        </p:nvSpPr>
        <p:spPr>
          <a:xfrm>
            <a:off x="9222692" y="2471858"/>
            <a:ext cx="204085" cy="203873"/>
          </a:xfrm>
          <a:prstGeom prst="rect">
            <a:avLst/>
          </a:prstGeom>
          <a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0" name="bg object 80"/>
          <p:cNvSpPr/>
          <p:nvPr/>
        </p:nvSpPr>
        <p:spPr>
          <a:xfrm>
            <a:off x="7921735" y="3525037"/>
            <a:ext cx="179906" cy="179709"/>
          </a:xfrm>
          <a:prstGeom prst="rect">
            <a:avLst/>
          </a:prstGeom>
          <a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1" name="bg object 81"/>
          <p:cNvSpPr/>
          <p:nvPr/>
        </p:nvSpPr>
        <p:spPr>
          <a:xfrm>
            <a:off x="8295157" y="27349"/>
            <a:ext cx="508000" cy="403225"/>
          </a:xfrm>
          <a:custGeom>
            <a:avLst/>
            <a:gdLst/>
            <a:ahLst/>
            <a:cxnLst/>
            <a:rect l="l" t="t" r="r" b="b"/>
            <a:pathLst>
              <a:path w="508000" h="403225">
                <a:moveTo>
                  <a:pt x="459431" y="0"/>
                </a:moveTo>
                <a:lnTo>
                  <a:pt x="47355" y="393"/>
                </a:lnTo>
                <a:lnTo>
                  <a:pt x="23972" y="39842"/>
                </a:lnTo>
                <a:lnTo>
                  <a:pt x="7959" y="82889"/>
                </a:lnTo>
                <a:lnTo>
                  <a:pt x="82" y="126833"/>
                </a:lnTo>
                <a:lnTo>
                  <a:pt x="0" y="170718"/>
                </a:lnTo>
                <a:lnTo>
                  <a:pt x="7373" y="213583"/>
                </a:lnTo>
                <a:lnTo>
                  <a:pt x="21864" y="254472"/>
                </a:lnTo>
                <a:lnTo>
                  <a:pt x="43131" y="292426"/>
                </a:lnTo>
                <a:lnTo>
                  <a:pt x="70836" y="326487"/>
                </a:lnTo>
                <a:lnTo>
                  <a:pt x="104640" y="355697"/>
                </a:lnTo>
                <a:lnTo>
                  <a:pt x="144203" y="379097"/>
                </a:lnTo>
                <a:lnTo>
                  <a:pt x="187297" y="395093"/>
                </a:lnTo>
                <a:lnTo>
                  <a:pt x="231289" y="402963"/>
                </a:lnTo>
                <a:lnTo>
                  <a:pt x="275221" y="403047"/>
                </a:lnTo>
                <a:lnTo>
                  <a:pt x="318132" y="395682"/>
                </a:lnTo>
                <a:lnTo>
                  <a:pt x="359063" y="381209"/>
                </a:lnTo>
                <a:lnTo>
                  <a:pt x="397055" y="359965"/>
                </a:lnTo>
                <a:lnTo>
                  <a:pt x="431148" y="332291"/>
                </a:lnTo>
                <a:lnTo>
                  <a:pt x="460383" y="298525"/>
                </a:lnTo>
                <a:lnTo>
                  <a:pt x="483801" y="259006"/>
                </a:lnTo>
                <a:lnTo>
                  <a:pt x="499817" y="215956"/>
                </a:lnTo>
                <a:lnTo>
                  <a:pt x="507696" y="172008"/>
                </a:lnTo>
                <a:lnTo>
                  <a:pt x="507779" y="128122"/>
                </a:lnTo>
                <a:lnTo>
                  <a:pt x="500406" y="85256"/>
                </a:lnTo>
                <a:lnTo>
                  <a:pt x="485916" y="44367"/>
                </a:lnTo>
                <a:lnTo>
                  <a:pt x="464648" y="6413"/>
                </a:lnTo>
                <a:lnTo>
                  <a:pt x="45943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2" name="bg object 82"/>
          <p:cNvSpPr/>
          <p:nvPr/>
        </p:nvSpPr>
        <p:spPr>
          <a:xfrm>
            <a:off x="9247086" y="2496235"/>
            <a:ext cx="155575" cy="155575"/>
          </a:xfrm>
          <a:custGeom>
            <a:avLst/>
            <a:gdLst/>
            <a:ahLst/>
            <a:cxnLst/>
            <a:rect l="l" t="t" r="r" b="b"/>
            <a:pathLst>
              <a:path w="155575" h="155575">
                <a:moveTo>
                  <a:pt x="81178" y="0"/>
                </a:moveTo>
                <a:lnTo>
                  <a:pt x="51714" y="4389"/>
                </a:lnTo>
                <a:lnTo>
                  <a:pt x="26048" y="19494"/>
                </a:lnTo>
                <a:lnTo>
                  <a:pt x="7513" y="44134"/>
                </a:lnTo>
                <a:lnTo>
                  <a:pt x="0" y="74025"/>
                </a:lnTo>
                <a:lnTo>
                  <a:pt x="4391" y="103455"/>
                </a:lnTo>
                <a:lnTo>
                  <a:pt x="19509" y="129094"/>
                </a:lnTo>
                <a:lnTo>
                  <a:pt x="44178" y="147613"/>
                </a:lnTo>
                <a:lnTo>
                  <a:pt x="74113" y="155122"/>
                </a:lnTo>
                <a:lnTo>
                  <a:pt x="103576" y="150736"/>
                </a:lnTo>
                <a:lnTo>
                  <a:pt x="129239" y="135631"/>
                </a:lnTo>
                <a:lnTo>
                  <a:pt x="147772" y="110986"/>
                </a:lnTo>
                <a:lnTo>
                  <a:pt x="155284" y="81087"/>
                </a:lnTo>
                <a:lnTo>
                  <a:pt x="150890" y="51655"/>
                </a:lnTo>
                <a:lnTo>
                  <a:pt x="135771" y="26019"/>
                </a:lnTo>
                <a:lnTo>
                  <a:pt x="111107" y="7507"/>
                </a:lnTo>
                <a:lnTo>
                  <a:pt x="8117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3" name="bg object 83"/>
          <p:cNvSpPr/>
          <p:nvPr/>
        </p:nvSpPr>
        <p:spPr>
          <a:xfrm>
            <a:off x="9633687" y="1835331"/>
            <a:ext cx="70727" cy="70659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4" name="bg object 84"/>
          <p:cNvSpPr/>
          <p:nvPr/>
        </p:nvSpPr>
        <p:spPr>
          <a:xfrm>
            <a:off x="9243301" y="2492451"/>
            <a:ext cx="163195" cy="163195"/>
          </a:xfrm>
          <a:custGeom>
            <a:avLst/>
            <a:gdLst/>
            <a:ahLst/>
            <a:cxnLst/>
            <a:rect l="l" t="t" r="r" b="b"/>
            <a:pathLst>
              <a:path w="163195" h="163194">
                <a:moveTo>
                  <a:pt x="85125" y="0"/>
                </a:moveTo>
                <a:lnTo>
                  <a:pt x="54232" y="4603"/>
                </a:lnTo>
                <a:lnTo>
                  <a:pt x="27321" y="20443"/>
                </a:lnTo>
                <a:lnTo>
                  <a:pt x="7884" y="46286"/>
                </a:lnTo>
                <a:lnTo>
                  <a:pt x="0" y="77639"/>
                </a:lnTo>
                <a:lnTo>
                  <a:pt x="4609" y="108506"/>
                </a:lnTo>
                <a:lnTo>
                  <a:pt x="20469" y="135397"/>
                </a:lnTo>
                <a:lnTo>
                  <a:pt x="46339" y="154820"/>
                </a:lnTo>
                <a:lnTo>
                  <a:pt x="77723" y="162688"/>
                </a:lnTo>
                <a:lnTo>
                  <a:pt x="108622" y="158085"/>
                </a:lnTo>
                <a:lnTo>
                  <a:pt x="135541" y="142245"/>
                </a:lnTo>
                <a:lnTo>
                  <a:pt x="154988" y="116402"/>
                </a:lnTo>
                <a:lnTo>
                  <a:pt x="162861" y="85044"/>
                </a:lnTo>
                <a:lnTo>
                  <a:pt x="158250" y="54177"/>
                </a:lnTo>
                <a:lnTo>
                  <a:pt x="142388" y="27289"/>
                </a:lnTo>
                <a:lnTo>
                  <a:pt x="116507" y="7868"/>
                </a:lnTo>
                <a:lnTo>
                  <a:pt x="8512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5" name="bg object 85"/>
          <p:cNvSpPr/>
          <p:nvPr/>
        </p:nvSpPr>
        <p:spPr>
          <a:xfrm>
            <a:off x="7984786" y="5148993"/>
            <a:ext cx="114415" cy="114298"/>
          </a:xfrm>
          <a:prstGeom prst="rect">
            <a:avLst/>
          </a:prstGeom>
          <a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6" name="bg object 86"/>
          <p:cNvSpPr/>
          <p:nvPr/>
        </p:nvSpPr>
        <p:spPr>
          <a:xfrm>
            <a:off x="7946869" y="3550142"/>
            <a:ext cx="129633" cy="129498"/>
          </a:xfrm>
          <a:prstGeom prst="rect">
            <a:avLst/>
          </a:prstGeom>
          <a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7" name="bg object 87"/>
          <p:cNvSpPr/>
          <p:nvPr/>
        </p:nvSpPr>
        <p:spPr>
          <a:xfrm>
            <a:off x="4523999" y="5122123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58372" y="0"/>
                </a:moveTo>
                <a:lnTo>
                  <a:pt x="37189" y="3154"/>
                </a:lnTo>
                <a:lnTo>
                  <a:pt x="18732" y="14015"/>
                </a:lnTo>
                <a:lnTo>
                  <a:pt x="5399" y="31736"/>
                </a:lnTo>
                <a:lnTo>
                  <a:pt x="0" y="53235"/>
                </a:lnTo>
                <a:lnTo>
                  <a:pt x="3161" y="74398"/>
                </a:lnTo>
                <a:lnTo>
                  <a:pt x="14032" y="92833"/>
                </a:lnTo>
                <a:lnTo>
                  <a:pt x="31764" y="106145"/>
                </a:lnTo>
                <a:lnTo>
                  <a:pt x="53284" y="111541"/>
                </a:lnTo>
                <a:lnTo>
                  <a:pt x="74470" y="108386"/>
                </a:lnTo>
                <a:lnTo>
                  <a:pt x="92924" y="97526"/>
                </a:lnTo>
                <a:lnTo>
                  <a:pt x="106250" y="79805"/>
                </a:lnTo>
                <a:lnTo>
                  <a:pt x="111656" y="58306"/>
                </a:lnTo>
                <a:lnTo>
                  <a:pt x="108498" y="37143"/>
                </a:lnTo>
                <a:lnTo>
                  <a:pt x="97624" y="18708"/>
                </a:lnTo>
                <a:lnTo>
                  <a:pt x="79884" y="5396"/>
                </a:lnTo>
                <a:lnTo>
                  <a:pt x="5837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8" name="bg object 88"/>
          <p:cNvSpPr/>
          <p:nvPr/>
        </p:nvSpPr>
        <p:spPr>
          <a:xfrm>
            <a:off x="6124658" y="5289652"/>
            <a:ext cx="148768" cy="148617"/>
          </a:xfrm>
          <a:prstGeom prst="rect">
            <a:avLst/>
          </a:prstGeom>
          <a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9" name="bg object 89"/>
          <p:cNvSpPr/>
          <p:nvPr/>
        </p:nvSpPr>
        <p:spPr>
          <a:xfrm>
            <a:off x="5788272" y="234638"/>
            <a:ext cx="88265" cy="87630"/>
          </a:xfrm>
          <a:custGeom>
            <a:avLst/>
            <a:gdLst/>
            <a:ahLst/>
            <a:cxnLst/>
            <a:rect l="l" t="t" r="r" b="b"/>
            <a:pathLst>
              <a:path w="88264" h="87629">
                <a:moveTo>
                  <a:pt x="45858" y="0"/>
                </a:moveTo>
                <a:lnTo>
                  <a:pt x="29210" y="2477"/>
                </a:lnTo>
                <a:lnTo>
                  <a:pt x="14710" y="11008"/>
                </a:lnTo>
                <a:lnTo>
                  <a:pt x="4239" y="24928"/>
                </a:lnTo>
                <a:lnTo>
                  <a:pt x="0" y="41816"/>
                </a:lnTo>
                <a:lnTo>
                  <a:pt x="2480" y="58443"/>
                </a:lnTo>
                <a:lnTo>
                  <a:pt x="11018" y="72926"/>
                </a:lnTo>
                <a:lnTo>
                  <a:pt x="24953" y="83386"/>
                </a:lnTo>
                <a:lnTo>
                  <a:pt x="41865" y="87626"/>
                </a:lnTo>
                <a:lnTo>
                  <a:pt x="58509" y="85148"/>
                </a:lnTo>
                <a:lnTo>
                  <a:pt x="73005" y="76617"/>
                </a:lnTo>
                <a:lnTo>
                  <a:pt x="83474" y="62697"/>
                </a:lnTo>
                <a:lnTo>
                  <a:pt x="87725" y="45803"/>
                </a:lnTo>
                <a:lnTo>
                  <a:pt x="85244" y="29177"/>
                </a:lnTo>
                <a:lnTo>
                  <a:pt x="76704" y="14697"/>
                </a:lnTo>
                <a:lnTo>
                  <a:pt x="62773" y="4239"/>
                </a:lnTo>
                <a:lnTo>
                  <a:pt x="4585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0" name="bg object 90"/>
          <p:cNvSpPr/>
          <p:nvPr/>
        </p:nvSpPr>
        <p:spPr>
          <a:xfrm>
            <a:off x="4527116" y="5125234"/>
            <a:ext cx="106045" cy="105410"/>
          </a:xfrm>
          <a:custGeom>
            <a:avLst/>
            <a:gdLst/>
            <a:ahLst/>
            <a:cxnLst/>
            <a:rect l="l" t="t" r="r" b="b"/>
            <a:pathLst>
              <a:path w="106045" h="105410">
                <a:moveTo>
                  <a:pt x="55112" y="0"/>
                </a:moveTo>
                <a:lnTo>
                  <a:pt x="35108" y="2979"/>
                </a:lnTo>
                <a:lnTo>
                  <a:pt x="17681" y="13234"/>
                </a:lnTo>
                <a:lnTo>
                  <a:pt x="5095" y="29962"/>
                </a:lnTo>
                <a:lnTo>
                  <a:pt x="0" y="50262"/>
                </a:lnTo>
                <a:lnTo>
                  <a:pt x="2984" y="70243"/>
                </a:lnTo>
                <a:lnTo>
                  <a:pt x="13250" y="87648"/>
                </a:lnTo>
                <a:lnTo>
                  <a:pt x="30000" y="100219"/>
                </a:lnTo>
                <a:lnTo>
                  <a:pt x="50315" y="105315"/>
                </a:lnTo>
                <a:lnTo>
                  <a:pt x="70317" y="102335"/>
                </a:lnTo>
                <a:lnTo>
                  <a:pt x="87741" y="92080"/>
                </a:lnTo>
                <a:lnTo>
                  <a:pt x="100320" y="75352"/>
                </a:lnTo>
                <a:lnTo>
                  <a:pt x="105421" y="55057"/>
                </a:lnTo>
                <a:lnTo>
                  <a:pt x="102437" y="35076"/>
                </a:lnTo>
                <a:lnTo>
                  <a:pt x="92172" y="17668"/>
                </a:lnTo>
                <a:lnTo>
                  <a:pt x="75428" y="5096"/>
                </a:lnTo>
                <a:lnTo>
                  <a:pt x="5511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1" name="bg object 91"/>
          <p:cNvSpPr/>
          <p:nvPr/>
        </p:nvSpPr>
        <p:spPr>
          <a:xfrm>
            <a:off x="2638395" y="3818154"/>
            <a:ext cx="240261" cy="240011"/>
          </a:xfrm>
          <a:prstGeom prst="rect">
            <a:avLst/>
          </a:prstGeom>
          <a:blipFill>
            <a:blip r:embed="rId2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2" name="bg object 92"/>
          <p:cNvSpPr/>
          <p:nvPr/>
        </p:nvSpPr>
        <p:spPr>
          <a:xfrm>
            <a:off x="5706817" y="153264"/>
            <a:ext cx="250825" cy="250825"/>
          </a:xfrm>
          <a:custGeom>
            <a:avLst/>
            <a:gdLst/>
            <a:ahLst/>
            <a:cxnLst/>
            <a:rect l="l" t="t" r="r" b="b"/>
            <a:pathLst>
              <a:path w="250825" h="250825">
                <a:moveTo>
                  <a:pt x="131016" y="0"/>
                </a:moveTo>
                <a:lnTo>
                  <a:pt x="83463" y="7084"/>
                </a:lnTo>
                <a:lnTo>
                  <a:pt x="42040" y="31465"/>
                </a:lnTo>
                <a:lnTo>
                  <a:pt x="12128" y="71244"/>
                </a:lnTo>
                <a:lnTo>
                  <a:pt x="0" y="119495"/>
                </a:lnTo>
                <a:lnTo>
                  <a:pt x="7091" y="166997"/>
                </a:lnTo>
                <a:lnTo>
                  <a:pt x="31497" y="208377"/>
                </a:lnTo>
                <a:lnTo>
                  <a:pt x="71310" y="238262"/>
                </a:lnTo>
                <a:lnTo>
                  <a:pt x="119610" y="250375"/>
                </a:lnTo>
                <a:lnTo>
                  <a:pt x="167162" y="243291"/>
                </a:lnTo>
                <a:lnTo>
                  <a:pt x="208586" y="218909"/>
                </a:lnTo>
                <a:lnTo>
                  <a:pt x="238506" y="179131"/>
                </a:lnTo>
                <a:lnTo>
                  <a:pt x="250636" y="130880"/>
                </a:lnTo>
                <a:lnTo>
                  <a:pt x="243548" y="83377"/>
                </a:lnTo>
                <a:lnTo>
                  <a:pt x="219143" y="41997"/>
                </a:lnTo>
                <a:lnTo>
                  <a:pt x="179324" y="12113"/>
                </a:lnTo>
                <a:lnTo>
                  <a:pt x="13101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3" name="bg object 93"/>
          <p:cNvSpPr/>
          <p:nvPr/>
        </p:nvSpPr>
        <p:spPr>
          <a:xfrm>
            <a:off x="10207773" y="1160179"/>
            <a:ext cx="167640" cy="167640"/>
          </a:xfrm>
          <a:custGeom>
            <a:avLst/>
            <a:gdLst/>
            <a:ahLst/>
            <a:cxnLst/>
            <a:rect l="l" t="t" r="r" b="b"/>
            <a:pathLst>
              <a:path w="167640" h="167640">
                <a:moveTo>
                  <a:pt x="87443" y="0"/>
                </a:moveTo>
                <a:lnTo>
                  <a:pt x="55707" y="4727"/>
                </a:lnTo>
                <a:lnTo>
                  <a:pt x="28065" y="20998"/>
                </a:lnTo>
                <a:lnTo>
                  <a:pt x="8103" y="47545"/>
                </a:lnTo>
                <a:lnTo>
                  <a:pt x="0" y="79744"/>
                </a:lnTo>
                <a:lnTo>
                  <a:pt x="4730" y="111446"/>
                </a:lnTo>
                <a:lnTo>
                  <a:pt x="21021" y="139065"/>
                </a:lnTo>
                <a:lnTo>
                  <a:pt x="47600" y="159013"/>
                </a:lnTo>
                <a:lnTo>
                  <a:pt x="79835" y="167097"/>
                </a:lnTo>
                <a:lnTo>
                  <a:pt x="111568" y="162367"/>
                </a:lnTo>
                <a:lnTo>
                  <a:pt x="139213" y="146095"/>
                </a:lnTo>
                <a:lnTo>
                  <a:pt x="159182" y="119554"/>
                </a:lnTo>
                <a:lnTo>
                  <a:pt x="167279" y="87348"/>
                </a:lnTo>
                <a:lnTo>
                  <a:pt x="162546" y="55643"/>
                </a:lnTo>
                <a:lnTo>
                  <a:pt x="146257" y="28026"/>
                </a:lnTo>
                <a:lnTo>
                  <a:pt x="119685" y="8086"/>
                </a:lnTo>
                <a:lnTo>
                  <a:pt x="8744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4" name="bg object 94"/>
          <p:cNvSpPr/>
          <p:nvPr/>
        </p:nvSpPr>
        <p:spPr>
          <a:xfrm>
            <a:off x="9922941" y="1174749"/>
            <a:ext cx="204961" cy="200224"/>
          </a:xfrm>
          <a:prstGeom prst="rect">
            <a:avLst/>
          </a:prstGeom>
          <a:blipFill>
            <a:blip r:embed="rId2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5" name="bg object 95"/>
          <p:cNvSpPr/>
          <p:nvPr/>
        </p:nvSpPr>
        <p:spPr>
          <a:xfrm>
            <a:off x="10225564" y="1177949"/>
            <a:ext cx="132080" cy="132080"/>
          </a:xfrm>
          <a:custGeom>
            <a:avLst/>
            <a:gdLst/>
            <a:ahLst/>
            <a:cxnLst/>
            <a:rect l="l" t="t" r="r" b="b"/>
            <a:pathLst>
              <a:path w="132079" h="132080">
                <a:moveTo>
                  <a:pt x="68840" y="0"/>
                </a:moveTo>
                <a:lnTo>
                  <a:pt x="43856" y="3723"/>
                </a:lnTo>
                <a:lnTo>
                  <a:pt x="22091" y="16531"/>
                </a:lnTo>
                <a:lnTo>
                  <a:pt x="6372" y="37424"/>
                </a:lnTo>
                <a:lnTo>
                  <a:pt x="0" y="62780"/>
                </a:lnTo>
                <a:lnTo>
                  <a:pt x="3725" y="87741"/>
                </a:lnTo>
                <a:lnTo>
                  <a:pt x="16550" y="109483"/>
                </a:lnTo>
                <a:lnTo>
                  <a:pt x="37474" y="125181"/>
                </a:lnTo>
                <a:lnTo>
                  <a:pt x="62851" y="131548"/>
                </a:lnTo>
                <a:lnTo>
                  <a:pt x="87836" y="127827"/>
                </a:lnTo>
                <a:lnTo>
                  <a:pt x="109601" y="115017"/>
                </a:lnTo>
                <a:lnTo>
                  <a:pt x="125320" y="94117"/>
                </a:lnTo>
                <a:lnTo>
                  <a:pt x="131686" y="68767"/>
                </a:lnTo>
                <a:lnTo>
                  <a:pt x="127961" y="43809"/>
                </a:lnTo>
                <a:lnTo>
                  <a:pt x="115140" y="22065"/>
                </a:lnTo>
                <a:lnTo>
                  <a:pt x="94217" y="6360"/>
                </a:lnTo>
                <a:lnTo>
                  <a:pt x="6884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6" name="bg object 96"/>
          <p:cNvSpPr/>
          <p:nvPr/>
        </p:nvSpPr>
        <p:spPr>
          <a:xfrm>
            <a:off x="9470816" y="1672625"/>
            <a:ext cx="396875" cy="396240"/>
          </a:xfrm>
          <a:custGeom>
            <a:avLst/>
            <a:gdLst/>
            <a:ahLst/>
            <a:cxnLst/>
            <a:rect l="l" t="t" r="r" b="b"/>
            <a:pathLst>
              <a:path w="396875" h="396239">
                <a:moveTo>
                  <a:pt x="196242" y="0"/>
                </a:moveTo>
                <a:lnTo>
                  <a:pt x="152953" y="5265"/>
                </a:lnTo>
                <a:lnTo>
                  <a:pt x="112033" y="19736"/>
                </a:lnTo>
                <a:lnTo>
                  <a:pt x="75068" y="42851"/>
                </a:lnTo>
                <a:lnTo>
                  <a:pt x="43644" y="74048"/>
                </a:lnTo>
                <a:lnTo>
                  <a:pt x="19348" y="112766"/>
                </a:lnTo>
                <a:lnTo>
                  <a:pt x="4505" y="155996"/>
                </a:lnTo>
                <a:lnTo>
                  <a:pt x="0" y="200025"/>
                </a:lnTo>
                <a:lnTo>
                  <a:pt x="5269" y="243271"/>
                </a:lnTo>
                <a:lnTo>
                  <a:pt x="19754" y="284149"/>
                </a:lnTo>
                <a:lnTo>
                  <a:pt x="42892" y="321075"/>
                </a:lnTo>
                <a:lnTo>
                  <a:pt x="74122" y="352465"/>
                </a:lnTo>
                <a:lnTo>
                  <a:pt x="112884" y="376735"/>
                </a:lnTo>
                <a:lnTo>
                  <a:pt x="156154" y="391566"/>
                </a:lnTo>
                <a:lnTo>
                  <a:pt x="200229" y="396070"/>
                </a:lnTo>
                <a:lnTo>
                  <a:pt x="243521" y="390806"/>
                </a:lnTo>
                <a:lnTo>
                  <a:pt x="284443" y="376336"/>
                </a:lnTo>
                <a:lnTo>
                  <a:pt x="321411" y="353222"/>
                </a:lnTo>
                <a:lnTo>
                  <a:pt x="352836" y="322023"/>
                </a:lnTo>
                <a:lnTo>
                  <a:pt x="377133" y="283301"/>
                </a:lnTo>
                <a:lnTo>
                  <a:pt x="391976" y="240071"/>
                </a:lnTo>
                <a:lnTo>
                  <a:pt x="396481" y="196042"/>
                </a:lnTo>
                <a:lnTo>
                  <a:pt x="391211" y="152796"/>
                </a:lnTo>
                <a:lnTo>
                  <a:pt x="376725" y="111918"/>
                </a:lnTo>
                <a:lnTo>
                  <a:pt x="353584" y="74992"/>
                </a:lnTo>
                <a:lnTo>
                  <a:pt x="322351" y="43602"/>
                </a:lnTo>
                <a:lnTo>
                  <a:pt x="283585" y="19332"/>
                </a:lnTo>
                <a:lnTo>
                  <a:pt x="240315" y="4501"/>
                </a:lnTo>
                <a:lnTo>
                  <a:pt x="19624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7" name="bg object 97"/>
          <p:cNvSpPr/>
          <p:nvPr/>
        </p:nvSpPr>
        <p:spPr>
          <a:xfrm>
            <a:off x="10214002" y="1166393"/>
            <a:ext cx="154813" cy="154660"/>
          </a:xfrm>
          <a:prstGeom prst="rect">
            <a:avLst/>
          </a:prstGeom>
          <a:blipFill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8" name="bg object 98"/>
          <p:cNvSpPr/>
          <p:nvPr/>
        </p:nvSpPr>
        <p:spPr>
          <a:xfrm>
            <a:off x="9985912" y="1233128"/>
            <a:ext cx="86822" cy="86725"/>
          </a:xfrm>
          <a:prstGeom prst="rect">
            <a:avLst/>
          </a:prstGeom>
          <a:blipFill>
            <a:blip r:embed="rId3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9" name="bg object 99"/>
          <p:cNvSpPr/>
          <p:nvPr/>
        </p:nvSpPr>
        <p:spPr>
          <a:xfrm>
            <a:off x="9616873" y="1818527"/>
            <a:ext cx="104365" cy="10426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0" name="bg object 100"/>
          <p:cNvSpPr/>
          <p:nvPr/>
        </p:nvSpPr>
        <p:spPr>
          <a:xfrm>
            <a:off x="10437255" y="841880"/>
            <a:ext cx="255270" cy="338455"/>
          </a:xfrm>
          <a:custGeom>
            <a:avLst/>
            <a:gdLst/>
            <a:ahLst/>
            <a:cxnLst/>
            <a:rect l="l" t="t" r="r" b="b"/>
            <a:pathLst>
              <a:path w="255270" h="338455">
                <a:moveTo>
                  <a:pt x="155056" y="0"/>
                </a:moveTo>
                <a:lnTo>
                  <a:pt x="112596" y="9157"/>
                </a:lnTo>
                <a:lnTo>
                  <a:pt x="73825" y="28723"/>
                </a:lnTo>
                <a:lnTo>
                  <a:pt x="40900" y="57934"/>
                </a:lnTo>
                <a:lnTo>
                  <a:pt x="15979" y="96027"/>
                </a:lnTo>
                <a:lnTo>
                  <a:pt x="2015" y="139348"/>
                </a:lnTo>
                <a:lnTo>
                  <a:pt x="0" y="183293"/>
                </a:lnTo>
                <a:lnTo>
                  <a:pt x="9167" y="225708"/>
                </a:lnTo>
                <a:lnTo>
                  <a:pt x="28755" y="264436"/>
                </a:lnTo>
                <a:lnTo>
                  <a:pt x="57997" y="297323"/>
                </a:lnTo>
                <a:lnTo>
                  <a:pt x="96129" y="322214"/>
                </a:lnTo>
                <a:lnTo>
                  <a:pt x="139491" y="336165"/>
                </a:lnTo>
                <a:lnTo>
                  <a:pt x="183481" y="338180"/>
                </a:lnTo>
                <a:lnTo>
                  <a:pt x="225941" y="329022"/>
                </a:lnTo>
                <a:lnTo>
                  <a:pt x="254747" y="314485"/>
                </a:lnTo>
                <a:lnTo>
                  <a:pt x="254747" y="24020"/>
                </a:lnTo>
                <a:lnTo>
                  <a:pt x="242408" y="15966"/>
                </a:lnTo>
                <a:lnTo>
                  <a:pt x="199045" y="2015"/>
                </a:lnTo>
                <a:lnTo>
                  <a:pt x="15505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1" name="bg object 101"/>
          <p:cNvSpPr/>
          <p:nvPr/>
        </p:nvSpPr>
        <p:spPr>
          <a:xfrm>
            <a:off x="9977604" y="1229356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79" h="43180">
                <a:moveTo>
                  <a:pt x="22460" y="0"/>
                </a:moveTo>
                <a:lnTo>
                  <a:pt x="14311" y="1218"/>
                </a:lnTo>
                <a:lnTo>
                  <a:pt x="7211" y="5401"/>
                </a:lnTo>
                <a:lnTo>
                  <a:pt x="2075" y="12221"/>
                </a:lnTo>
                <a:lnTo>
                  <a:pt x="0" y="20487"/>
                </a:lnTo>
                <a:lnTo>
                  <a:pt x="1216" y="28629"/>
                </a:lnTo>
                <a:lnTo>
                  <a:pt x="5402" y="35724"/>
                </a:lnTo>
                <a:lnTo>
                  <a:pt x="12235" y="40846"/>
                </a:lnTo>
                <a:lnTo>
                  <a:pt x="20516" y="42928"/>
                </a:lnTo>
                <a:lnTo>
                  <a:pt x="28667" y="41713"/>
                </a:lnTo>
                <a:lnTo>
                  <a:pt x="35768" y="37532"/>
                </a:lnTo>
                <a:lnTo>
                  <a:pt x="40899" y="30712"/>
                </a:lnTo>
                <a:lnTo>
                  <a:pt x="42973" y="22440"/>
                </a:lnTo>
                <a:lnTo>
                  <a:pt x="41753" y="14297"/>
                </a:lnTo>
                <a:lnTo>
                  <a:pt x="37566" y="7202"/>
                </a:lnTo>
                <a:lnTo>
                  <a:pt x="30739" y="2073"/>
                </a:lnTo>
                <a:lnTo>
                  <a:pt x="224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2" name="bg object 102"/>
          <p:cNvSpPr/>
          <p:nvPr/>
        </p:nvSpPr>
        <p:spPr>
          <a:xfrm>
            <a:off x="10537571" y="942089"/>
            <a:ext cx="137910" cy="137769"/>
          </a:xfrm>
          <a:prstGeom prst="rect">
            <a:avLst/>
          </a:prstGeom>
          <a:blipFill>
            <a:blip r:embed="rId3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3" name="bg object 103"/>
          <p:cNvSpPr/>
          <p:nvPr/>
        </p:nvSpPr>
        <p:spPr>
          <a:xfrm>
            <a:off x="10396864" y="801533"/>
            <a:ext cx="295275" cy="419100"/>
          </a:xfrm>
          <a:custGeom>
            <a:avLst/>
            <a:gdLst/>
            <a:ahLst/>
            <a:cxnLst/>
            <a:rect l="l" t="t" r="r" b="b"/>
            <a:pathLst>
              <a:path w="295275" h="419100">
                <a:moveTo>
                  <a:pt x="207554" y="0"/>
                </a:moveTo>
                <a:lnTo>
                  <a:pt x="161768" y="5567"/>
                </a:lnTo>
                <a:lnTo>
                  <a:pt x="118490" y="20871"/>
                </a:lnTo>
                <a:lnTo>
                  <a:pt x="79396" y="45318"/>
                </a:lnTo>
                <a:lnTo>
                  <a:pt x="46165" y="78318"/>
                </a:lnTo>
                <a:lnTo>
                  <a:pt x="20472" y="119276"/>
                </a:lnTo>
                <a:lnTo>
                  <a:pt x="4769" y="164989"/>
                </a:lnTo>
                <a:lnTo>
                  <a:pt x="0" y="211551"/>
                </a:lnTo>
                <a:lnTo>
                  <a:pt x="5571" y="257286"/>
                </a:lnTo>
                <a:lnTo>
                  <a:pt x="20890" y="300518"/>
                </a:lnTo>
                <a:lnTo>
                  <a:pt x="45362" y="339571"/>
                </a:lnTo>
                <a:lnTo>
                  <a:pt x="78394" y="372769"/>
                </a:lnTo>
                <a:lnTo>
                  <a:pt x="119393" y="398435"/>
                </a:lnTo>
                <a:lnTo>
                  <a:pt x="165159" y="414117"/>
                </a:lnTo>
                <a:lnTo>
                  <a:pt x="211772" y="418877"/>
                </a:lnTo>
                <a:lnTo>
                  <a:pt x="257556" y="413308"/>
                </a:lnTo>
                <a:lnTo>
                  <a:pt x="295138" y="400017"/>
                </a:lnTo>
                <a:lnTo>
                  <a:pt x="295138" y="18800"/>
                </a:lnTo>
                <a:lnTo>
                  <a:pt x="254169" y="4761"/>
                </a:lnTo>
                <a:lnTo>
                  <a:pt x="20755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4" name="bg object 104"/>
          <p:cNvSpPr/>
          <p:nvPr/>
        </p:nvSpPr>
        <p:spPr>
          <a:xfrm>
            <a:off x="9887919" y="1139761"/>
            <a:ext cx="222344" cy="222116"/>
          </a:xfrm>
          <a:prstGeom prst="rect">
            <a:avLst/>
          </a:prstGeom>
          <a:blipFill>
            <a:blip r:embed="rId3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5" name="bg object 105"/>
          <p:cNvSpPr/>
          <p:nvPr/>
        </p:nvSpPr>
        <p:spPr>
          <a:xfrm>
            <a:off x="10205239" y="1157636"/>
            <a:ext cx="172342" cy="172166"/>
          </a:xfrm>
          <a:prstGeom prst="rect">
            <a:avLst/>
          </a:prstGeom>
          <a:blipFill>
            <a:blip r:embed="rId3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6" name="bg object 106"/>
          <p:cNvSpPr/>
          <p:nvPr/>
        </p:nvSpPr>
        <p:spPr>
          <a:xfrm>
            <a:off x="10499438" y="903986"/>
            <a:ext cx="192564" cy="213974"/>
          </a:xfrm>
          <a:prstGeom prst="rect">
            <a:avLst/>
          </a:prstGeom>
          <a:blipFill>
            <a:blip r:embed="rId3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7" name="bg object 107"/>
          <p:cNvSpPr/>
          <p:nvPr/>
        </p:nvSpPr>
        <p:spPr>
          <a:xfrm>
            <a:off x="10077751" y="1030286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4" h="427355">
                <a:moveTo>
                  <a:pt x="211506" y="0"/>
                </a:moveTo>
                <a:lnTo>
                  <a:pt x="164851" y="5673"/>
                </a:lnTo>
                <a:lnTo>
                  <a:pt x="120750" y="21269"/>
                </a:lnTo>
                <a:lnTo>
                  <a:pt x="80911" y="46183"/>
                </a:lnTo>
                <a:lnTo>
                  <a:pt x="47045" y="79810"/>
                </a:lnTo>
                <a:lnTo>
                  <a:pt x="20863" y="121546"/>
                </a:lnTo>
                <a:lnTo>
                  <a:pt x="4859" y="168136"/>
                </a:lnTo>
                <a:lnTo>
                  <a:pt x="0" y="215589"/>
                </a:lnTo>
                <a:lnTo>
                  <a:pt x="5678" y="262198"/>
                </a:lnTo>
                <a:lnTo>
                  <a:pt x="21290" y="306255"/>
                </a:lnTo>
                <a:lnTo>
                  <a:pt x="46231" y="346052"/>
                </a:lnTo>
                <a:lnTo>
                  <a:pt x="79894" y="379883"/>
                </a:lnTo>
                <a:lnTo>
                  <a:pt x="121675" y="406039"/>
                </a:lnTo>
                <a:lnTo>
                  <a:pt x="168311" y="422022"/>
                </a:lnTo>
                <a:lnTo>
                  <a:pt x="215812" y="426874"/>
                </a:lnTo>
                <a:lnTo>
                  <a:pt x="262469" y="421200"/>
                </a:lnTo>
                <a:lnTo>
                  <a:pt x="306572" y="405604"/>
                </a:lnTo>
                <a:lnTo>
                  <a:pt x="346411" y="380691"/>
                </a:lnTo>
                <a:lnTo>
                  <a:pt x="380277" y="347064"/>
                </a:lnTo>
                <a:lnTo>
                  <a:pt x="406460" y="305328"/>
                </a:lnTo>
                <a:lnTo>
                  <a:pt x="422463" y="258742"/>
                </a:lnTo>
                <a:lnTo>
                  <a:pt x="427320" y="211290"/>
                </a:lnTo>
                <a:lnTo>
                  <a:pt x="421639" y="164681"/>
                </a:lnTo>
                <a:lnTo>
                  <a:pt x="406024" y="120623"/>
                </a:lnTo>
                <a:lnTo>
                  <a:pt x="381082" y="80824"/>
                </a:lnTo>
                <a:lnTo>
                  <a:pt x="347416" y="46992"/>
                </a:lnTo>
                <a:lnTo>
                  <a:pt x="305635" y="20835"/>
                </a:lnTo>
                <a:lnTo>
                  <a:pt x="259004" y="4852"/>
                </a:lnTo>
                <a:lnTo>
                  <a:pt x="21150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8" name="bg object 108"/>
          <p:cNvSpPr/>
          <p:nvPr/>
        </p:nvSpPr>
        <p:spPr>
          <a:xfrm>
            <a:off x="2837478" y="5266320"/>
            <a:ext cx="104277" cy="104162"/>
          </a:xfrm>
          <a:prstGeom prst="rect">
            <a:avLst/>
          </a:prstGeom>
          <a:blipFill>
            <a:blip r:embed="rId3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9" name="bg object 109"/>
          <p:cNvSpPr/>
          <p:nvPr/>
        </p:nvSpPr>
        <p:spPr>
          <a:xfrm>
            <a:off x="4542042" y="5140135"/>
            <a:ext cx="75586" cy="75510"/>
          </a:xfrm>
          <a:prstGeom prst="rect">
            <a:avLst/>
          </a:prstGeom>
          <a:blipFill>
            <a:blip r:embed="rId3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0" name="bg object 110"/>
          <p:cNvSpPr/>
          <p:nvPr/>
        </p:nvSpPr>
        <p:spPr>
          <a:xfrm>
            <a:off x="2730514" y="3910175"/>
            <a:ext cx="56515" cy="56515"/>
          </a:xfrm>
          <a:custGeom>
            <a:avLst/>
            <a:gdLst/>
            <a:ahLst/>
            <a:cxnLst/>
            <a:rect l="l" t="t" r="r" b="b"/>
            <a:pathLst>
              <a:path w="56514" h="56514">
                <a:moveTo>
                  <a:pt x="29293" y="0"/>
                </a:moveTo>
                <a:lnTo>
                  <a:pt x="18662" y="1582"/>
                </a:lnTo>
                <a:lnTo>
                  <a:pt x="9401" y="7031"/>
                </a:lnTo>
                <a:lnTo>
                  <a:pt x="2713" y="15926"/>
                </a:lnTo>
                <a:lnTo>
                  <a:pt x="0" y="26713"/>
                </a:lnTo>
                <a:lnTo>
                  <a:pt x="1581" y="37334"/>
                </a:lnTo>
                <a:lnTo>
                  <a:pt x="7036" y="46586"/>
                </a:lnTo>
                <a:lnTo>
                  <a:pt x="15946" y="53264"/>
                </a:lnTo>
                <a:lnTo>
                  <a:pt x="26742" y="55971"/>
                </a:lnTo>
                <a:lnTo>
                  <a:pt x="37373" y="54388"/>
                </a:lnTo>
                <a:lnTo>
                  <a:pt x="46634" y="48939"/>
                </a:lnTo>
                <a:lnTo>
                  <a:pt x="53322" y="40044"/>
                </a:lnTo>
                <a:lnTo>
                  <a:pt x="56039" y="29257"/>
                </a:lnTo>
                <a:lnTo>
                  <a:pt x="54454" y="18636"/>
                </a:lnTo>
                <a:lnTo>
                  <a:pt x="48995" y="9385"/>
                </a:lnTo>
                <a:lnTo>
                  <a:pt x="40089" y="2706"/>
                </a:lnTo>
                <a:lnTo>
                  <a:pt x="2929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1" name="bg object 111"/>
          <p:cNvSpPr/>
          <p:nvPr/>
        </p:nvSpPr>
        <p:spPr>
          <a:xfrm>
            <a:off x="2722185" y="5151143"/>
            <a:ext cx="335280" cy="334645"/>
          </a:xfrm>
          <a:custGeom>
            <a:avLst/>
            <a:gdLst/>
            <a:ahLst/>
            <a:cxnLst/>
            <a:rect l="l" t="t" r="r" b="b"/>
            <a:pathLst>
              <a:path w="335280" h="334645">
                <a:moveTo>
                  <a:pt x="153376" y="0"/>
                </a:moveTo>
                <a:lnTo>
                  <a:pt x="111376" y="9058"/>
                </a:lnTo>
                <a:lnTo>
                  <a:pt x="73027" y="28412"/>
                </a:lnTo>
                <a:lnTo>
                  <a:pt x="40463" y="57306"/>
                </a:lnTo>
                <a:lnTo>
                  <a:pt x="15820" y="94986"/>
                </a:lnTo>
                <a:lnTo>
                  <a:pt x="1999" y="137834"/>
                </a:lnTo>
                <a:lnTo>
                  <a:pt x="0" y="181301"/>
                </a:lnTo>
                <a:lnTo>
                  <a:pt x="9065" y="223256"/>
                </a:lnTo>
                <a:lnTo>
                  <a:pt x="28440" y="261566"/>
                </a:lnTo>
                <a:lnTo>
                  <a:pt x="57368" y="294099"/>
                </a:lnTo>
                <a:lnTo>
                  <a:pt x="95093" y="318722"/>
                </a:lnTo>
                <a:lnTo>
                  <a:pt x="137986" y="332524"/>
                </a:lnTo>
                <a:lnTo>
                  <a:pt x="181499" y="334517"/>
                </a:lnTo>
                <a:lnTo>
                  <a:pt x="223497" y="325458"/>
                </a:lnTo>
                <a:lnTo>
                  <a:pt x="261845" y="306102"/>
                </a:lnTo>
                <a:lnTo>
                  <a:pt x="294410" y="277206"/>
                </a:lnTo>
                <a:lnTo>
                  <a:pt x="319058" y="239525"/>
                </a:lnTo>
                <a:lnTo>
                  <a:pt x="332868" y="196677"/>
                </a:lnTo>
                <a:lnTo>
                  <a:pt x="334861" y="153209"/>
                </a:lnTo>
                <a:lnTo>
                  <a:pt x="325794" y="111255"/>
                </a:lnTo>
                <a:lnTo>
                  <a:pt x="306421" y="72945"/>
                </a:lnTo>
                <a:lnTo>
                  <a:pt x="277499" y="40412"/>
                </a:lnTo>
                <a:lnTo>
                  <a:pt x="239784" y="15789"/>
                </a:lnTo>
                <a:lnTo>
                  <a:pt x="196890" y="1992"/>
                </a:lnTo>
                <a:lnTo>
                  <a:pt x="15337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2" name="bg object 112"/>
          <p:cNvSpPr/>
          <p:nvPr/>
        </p:nvSpPr>
        <p:spPr>
          <a:xfrm>
            <a:off x="0" y="4496119"/>
            <a:ext cx="36830" cy="167005"/>
          </a:xfrm>
          <a:custGeom>
            <a:avLst/>
            <a:gdLst/>
            <a:ahLst/>
            <a:cxnLst/>
            <a:rect l="l" t="t" r="r" b="b"/>
            <a:pathLst>
              <a:path w="36830" h="167004">
                <a:moveTo>
                  <a:pt x="0" y="0"/>
                </a:moveTo>
                <a:lnTo>
                  <a:pt x="0" y="166492"/>
                </a:lnTo>
                <a:lnTo>
                  <a:pt x="25281" y="132868"/>
                </a:lnTo>
                <a:lnTo>
                  <a:pt x="36549" y="88042"/>
                </a:lnTo>
                <a:lnTo>
                  <a:pt x="29963" y="43913"/>
                </a:lnTo>
                <a:lnTo>
                  <a:pt x="7292" y="5472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3" name="bg object 113"/>
          <p:cNvSpPr/>
          <p:nvPr/>
        </p:nvSpPr>
        <p:spPr>
          <a:xfrm>
            <a:off x="2606669" y="3786463"/>
            <a:ext cx="304165" cy="303530"/>
          </a:xfrm>
          <a:custGeom>
            <a:avLst/>
            <a:gdLst/>
            <a:ahLst/>
            <a:cxnLst/>
            <a:rect l="l" t="t" r="r" b="b"/>
            <a:pathLst>
              <a:path w="304164" h="303529">
                <a:moveTo>
                  <a:pt x="170737" y="0"/>
                </a:moveTo>
                <a:lnTo>
                  <a:pt x="123482" y="1513"/>
                </a:lnTo>
                <a:lnTo>
                  <a:pt x="79333" y="17125"/>
                </a:lnTo>
                <a:lnTo>
                  <a:pt x="41646" y="45647"/>
                </a:lnTo>
                <a:lnTo>
                  <a:pt x="13778" y="85893"/>
                </a:lnTo>
                <a:lnTo>
                  <a:pt x="0" y="132843"/>
                </a:lnTo>
                <a:lnTo>
                  <a:pt x="1519" y="180047"/>
                </a:lnTo>
                <a:lnTo>
                  <a:pt x="17148" y="224149"/>
                </a:lnTo>
                <a:lnTo>
                  <a:pt x="45697" y="261794"/>
                </a:lnTo>
                <a:lnTo>
                  <a:pt x="85977" y="289627"/>
                </a:lnTo>
                <a:lnTo>
                  <a:pt x="132982" y="303396"/>
                </a:lnTo>
                <a:lnTo>
                  <a:pt x="180239" y="301880"/>
                </a:lnTo>
                <a:lnTo>
                  <a:pt x="224390" y="286266"/>
                </a:lnTo>
                <a:lnTo>
                  <a:pt x="262077" y="257745"/>
                </a:lnTo>
                <a:lnTo>
                  <a:pt x="289939" y="217503"/>
                </a:lnTo>
                <a:lnTo>
                  <a:pt x="303723" y="170553"/>
                </a:lnTo>
                <a:lnTo>
                  <a:pt x="302204" y="123350"/>
                </a:lnTo>
                <a:lnTo>
                  <a:pt x="286574" y="79248"/>
                </a:lnTo>
                <a:lnTo>
                  <a:pt x="258022" y="41603"/>
                </a:lnTo>
                <a:lnTo>
                  <a:pt x="217740" y="13770"/>
                </a:lnTo>
                <a:lnTo>
                  <a:pt x="170737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4" name="bg object 114"/>
          <p:cNvSpPr/>
          <p:nvPr/>
        </p:nvSpPr>
        <p:spPr>
          <a:xfrm>
            <a:off x="2808429" y="5237294"/>
            <a:ext cx="162375" cy="162203"/>
          </a:xfrm>
          <a:prstGeom prst="rect">
            <a:avLst/>
          </a:prstGeom>
          <a:blipFill>
            <a:blip r:embed="rId3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5" name="bg object 115"/>
          <p:cNvSpPr/>
          <p:nvPr/>
        </p:nvSpPr>
        <p:spPr>
          <a:xfrm>
            <a:off x="4718814" y="6459364"/>
            <a:ext cx="306705" cy="306070"/>
          </a:xfrm>
          <a:custGeom>
            <a:avLst/>
            <a:gdLst/>
            <a:ahLst/>
            <a:cxnLst/>
            <a:rect l="l" t="t" r="r" b="b"/>
            <a:pathLst>
              <a:path w="306704" h="306070">
                <a:moveTo>
                  <a:pt x="172192" y="0"/>
                </a:moveTo>
                <a:lnTo>
                  <a:pt x="124530" y="1531"/>
                </a:lnTo>
                <a:lnTo>
                  <a:pt x="80003" y="17279"/>
                </a:lnTo>
                <a:lnTo>
                  <a:pt x="41997" y="46045"/>
                </a:lnTo>
                <a:lnTo>
                  <a:pt x="13900" y="86629"/>
                </a:lnTo>
                <a:lnTo>
                  <a:pt x="0" y="133984"/>
                </a:lnTo>
                <a:lnTo>
                  <a:pt x="1528" y="181593"/>
                </a:lnTo>
                <a:lnTo>
                  <a:pt x="17288" y="226073"/>
                </a:lnTo>
                <a:lnTo>
                  <a:pt x="46081" y="264041"/>
                </a:lnTo>
                <a:lnTo>
                  <a:pt x="86709" y="292115"/>
                </a:lnTo>
                <a:lnTo>
                  <a:pt x="134119" y="306000"/>
                </a:lnTo>
                <a:lnTo>
                  <a:pt x="181780" y="304471"/>
                </a:lnTo>
                <a:lnTo>
                  <a:pt x="226308" y="288724"/>
                </a:lnTo>
                <a:lnTo>
                  <a:pt x="264314" y="259958"/>
                </a:lnTo>
                <a:lnTo>
                  <a:pt x="292411" y="219369"/>
                </a:lnTo>
                <a:lnTo>
                  <a:pt x="306316" y="172019"/>
                </a:lnTo>
                <a:lnTo>
                  <a:pt x="304788" y="124411"/>
                </a:lnTo>
                <a:lnTo>
                  <a:pt x="289027" y="79929"/>
                </a:lnTo>
                <a:lnTo>
                  <a:pt x="260231" y="41958"/>
                </a:lnTo>
                <a:lnTo>
                  <a:pt x="219602" y="13883"/>
                </a:lnTo>
                <a:lnTo>
                  <a:pt x="17219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6" name="bg object 116"/>
          <p:cNvSpPr/>
          <p:nvPr/>
        </p:nvSpPr>
        <p:spPr>
          <a:xfrm>
            <a:off x="4431955" y="5030172"/>
            <a:ext cx="295910" cy="295910"/>
          </a:xfrm>
          <a:custGeom>
            <a:avLst/>
            <a:gdLst/>
            <a:ahLst/>
            <a:cxnLst/>
            <a:rect l="l" t="t" r="r" b="b"/>
            <a:pathLst>
              <a:path w="295910" h="295910">
                <a:moveTo>
                  <a:pt x="166264" y="0"/>
                </a:moveTo>
                <a:lnTo>
                  <a:pt x="120246" y="1476"/>
                </a:lnTo>
                <a:lnTo>
                  <a:pt x="77251" y="16677"/>
                </a:lnTo>
                <a:lnTo>
                  <a:pt x="40551" y="44448"/>
                </a:lnTo>
                <a:lnTo>
                  <a:pt x="13418" y="83635"/>
                </a:lnTo>
                <a:lnTo>
                  <a:pt x="0" y="129356"/>
                </a:lnTo>
                <a:lnTo>
                  <a:pt x="1478" y="175324"/>
                </a:lnTo>
                <a:lnTo>
                  <a:pt x="16697" y="218271"/>
                </a:lnTo>
                <a:lnTo>
                  <a:pt x="44498" y="254930"/>
                </a:lnTo>
                <a:lnTo>
                  <a:pt x="83725" y="282034"/>
                </a:lnTo>
                <a:lnTo>
                  <a:pt x="129494" y="295443"/>
                </a:lnTo>
                <a:lnTo>
                  <a:pt x="175511" y="293967"/>
                </a:lnTo>
                <a:lnTo>
                  <a:pt x="218504" y="278764"/>
                </a:lnTo>
                <a:lnTo>
                  <a:pt x="255200" y="250990"/>
                </a:lnTo>
                <a:lnTo>
                  <a:pt x="282327" y="211803"/>
                </a:lnTo>
                <a:lnTo>
                  <a:pt x="295750" y="166082"/>
                </a:lnTo>
                <a:lnTo>
                  <a:pt x="294273" y="120114"/>
                </a:lnTo>
                <a:lnTo>
                  <a:pt x="279055" y="77167"/>
                </a:lnTo>
                <a:lnTo>
                  <a:pt x="251255" y="40507"/>
                </a:lnTo>
                <a:lnTo>
                  <a:pt x="212033" y="13404"/>
                </a:lnTo>
                <a:lnTo>
                  <a:pt x="1662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7" name="bg object 117"/>
          <p:cNvSpPr/>
          <p:nvPr/>
        </p:nvSpPr>
        <p:spPr>
          <a:xfrm>
            <a:off x="5989566" y="515470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7365" y="0"/>
                </a:moveTo>
                <a:lnTo>
                  <a:pt x="161622" y="5562"/>
                </a:lnTo>
                <a:lnTo>
                  <a:pt x="118383" y="20852"/>
                </a:lnTo>
                <a:lnTo>
                  <a:pt x="79324" y="45277"/>
                </a:lnTo>
                <a:lnTo>
                  <a:pt x="46121" y="78243"/>
                </a:lnTo>
                <a:lnTo>
                  <a:pt x="20450" y="119158"/>
                </a:lnTo>
                <a:lnTo>
                  <a:pt x="4763" y="164836"/>
                </a:lnTo>
                <a:lnTo>
                  <a:pt x="0" y="211361"/>
                </a:lnTo>
                <a:lnTo>
                  <a:pt x="5568" y="257058"/>
                </a:lnTo>
                <a:lnTo>
                  <a:pt x="20874" y="300253"/>
                </a:lnTo>
                <a:lnTo>
                  <a:pt x="45326" y="339273"/>
                </a:lnTo>
                <a:lnTo>
                  <a:pt x="78330" y="372443"/>
                </a:lnTo>
                <a:lnTo>
                  <a:pt x="119294" y="398088"/>
                </a:lnTo>
                <a:lnTo>
                  <a:pt x="165016" y="413755"/>
                </a:lnTo>
                <a:lnTo>
                  <a:pt x="211585" y="418510"/>
                </a:lnTo>
                <a:lnTo>
                  <a:pt x="257327" y="412947"/>
                </a:lnTo>
                <a:lnTo>
                  <a:pt x="300564" y="397657"/>
                </a:lnTo>
                <a:lnTo>
                  <a:pt x="339623" y="373232"/>
                </a:lnTo>
                <a:lnTo>
                  <a:pt x="372828" y="340264"/>
                </a:lnTo>
                <a:lnTo>
                  <a:pt x="398503" y="299345"/>
                </a:lnTo>
                <a:lnTo>
                  <a:pt x="414190" y="253672"/>
                </a:lnTo>
                <a:lnTo>
                  <a:pt x="418953" y="207150"/>
                </a:lnTo>
                <a:lnTo>
                  <a:pt x="413385" y="161456"/>
                </a:lnTo>
                <a:lnTo>
                  <a:pt x="398079" y="118261"/>
                </a:lnTo>
                <a:lnTo>
                  <a:pt x="373627" y="79242"/>
                </a:lnTo>
                <a:lnTo>
                  <a:pt x="340623" y="46073"/>
                </a:lnTo>
                <a:lnTo>
                  <a:pt x="299659" y="20428"/>
                </a:lnTo>
                <a:lnTo>
                  <a:pt x="253936" y="4757"/>
                </a:lnTo>
                <a:lnTo>
                  <a:pt x="20736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8" name="bg object 118"/>
          <p:cNvSpPr/>
          <p:nvPr/>
        </p:nvSpPr>
        <p:spPr>
          <a:xfrm>
            <a:off x="4662252" y="6402866"/>
            <a:ext cx="419734" cy="419100"/>
          </a:xfrm>
          <a:custGeom>
            <a:avLst/>
            <a:gdLst/>
            <a:ahLst/>
            <a:cxnLst/>
            <a:rect l="l" t="t" r="r" b="b"/>
            <a:pathLst>
              <a:path w="419735" h="419100">
                <a:moveTo>
                  <a:pt x="207605" y="0"/>
                </a:moveTo>
                <a:lnTo>
                  <a:pt x="161809" y="5570"/>
                </a:lnTo>
                <a:lnTo>
                  <a:pt x="118521" y="20879"/>
                </a:lnTo>
                <a:lnTo>
                  <a:pt x="79418" y="45334"/>
                </a:lnTo>
                <a:lnTo>
                  <a:pt x="46177" y="78340"/>
                </a:lnTo>
                <a:lnTo>
                  <a:pt x="20475" y="119304"/>
                </a:lnTo>
                <a:lnTo>
                  <a:pt x="4768" y="165032"/>
                </a:lnTo>
                <a:lnTo>
                  <a:pt x="0" y="211608"/>
                </a:lnTo>
                <a:lnTo>
                  <a:pt x="5575" y="257356"/>
                </a:lnTo>
                <a:lnTo>
                  <a:pt x="20901" y="300599"/>
                </a:lnTo>
                <a:lnTo>
                  <a:pt x="45382" y="339661"/>
                </a:lnTo>
                <a:lnTo>
                  <a:pt x="78424" y="372867"/>
                </a:lnTo>
                <a:lnTo>
                  <a:pt x="119433" y="398539"/>
                </a:lnTo>
                <a:lnTo>
                  <a:pt x="165206" y="414226"/>
                </a:lnTo>
                <a:lnTo>
                  <a:pt x="211829" y="418989"/>
                </a:lnTo>
                <a:lnTo>
                  <a:pt x="257623" y="413421"/>
                </a:lnTo>
                <a:lnTo>
                  <a:pt x="300911" y="398114"/>
                </a:lnTo>
                <a:lnTo>
                  <a:pt x="340015" y="373663"/>
                </a:lnTo>
                <a:lnTo>
                  <a:pt x="373257" y="340658"/>
                </a:lnTo>
                <a:lnTo>
                  <a:pt x="398960" y="299695"/>
                </a:lnTo>
                <a:lnTo>
                  <a:pt x="414666" y="253966"/>
                </a:lnTo>
                <a:lnTo>
                  <a:pt x="419434" y="207390"/>
                </a:lnTo>
                <a:lnTo>
                  <a:pt x="413857" y="161642"/>
                </a:lnTo>
                <a:lnTo>
                  <a:pt x="398531" y="118397"/>
                </a:lnTo>
                <a:lnTo>
                  <a:pt x="374052" y="79333"/>
                </a:lnTo>
                <a:lnTo>
                  <a:pt x="341015" y="46124"/>
                </a:lnTo>
                <a:lnTo>
                  <a:pt x="300014" y="20447"/>
                </a:lnTo>
                <a:lnTo>
                  <a:pt x="254233" y="4761"/>
                </a:lnTo>
                <a:lnTo>
                  <a:pt x="2076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9" name="bg object 119"/>
          <p:cNvSpPr/>
          <p:nvPr/>
        </p:nvSpPr>
        <p:spPr>
          <a:xfrm>
            <a:off x="5987539" y="6629671"/>
            <a:ext cx="330835" cy="330835"/>
          </a:xfrm>
          <a:custGeom>
            <a:avLst/>
            <a:gdLst/>
            <a:ahLst/>
            <a:cxnLst/>
            <a:rect l="l" t="t" r="r" b="b"/>
            <a:pathLst>
              <a:path w="330835" h="330834">
                <a:moveTo>
                  <a:pt x="151514" y="0"/>
                </a:moveTo>
                <a:lnTo>
                  <a:pt x="110023" y="8946"/>
                </a:lnTo>
                <a:lnTo>
                  <a:pt x="72137" y="28066"/>
                </a:lnTo>
                <a:lnTo>
                  <a:pt x="39965" y="56612"/>
                </a:lnTo>
                <a:lnTo>
                  <a:pt x="15615" y="93839"/>
                </a:lnTo>
                <a:lnTo>
                  <a:pt x="1970" y="136173"/>
                </a:lnTo>
                <a:lnTo>
                  <a:pt x="0" y="179117"/>
                </a:lnTo>
                <a:lnTo>
                  <a:pt x="8957" y="220566"/>
                </a:lnTo>
                <a:lnTo>
                  <a:pt x="28098" y="258413"/>
                </a:lnTo>
                <a:lnTo>
                  <a:pt x="56676" y="290549"/>
                </a:lnTo>
                <a:lnTo>
                  <a:pt x="93948" y="314870"/>
                </a:lnTo>
                <a:lnTo>
                  <a:pt x="136321" y="328501"/>
                </a:lnTo>
                <a:lnTo>
                  <a:pt x="179306" y="330469"/>
                </a:lnTo>
                <a:lnTo>
                  <a:pt x="220794" y="321520"/>
                </a:lnTo>
                <a:lnTo>
                  <a:pt x="258680" y="302400"/>
                </a:lnTo>
                <a:lnTo>
                  <a:pt x="290853" y="273853"/>
                </a:lnTo>
                <a:lnTo>
                  <a:pt x="315208" y="236625"/>
                </a:lnTo>
                <a:lnTo>
                  <a:pt x="328851" y="194298"/>
                </a:lnTo>
                <a:lnTo>
                  <a:pt x="330820" y="151359"/>
                </a:lnTo>
                <a:lnTo>
                  <a:pt x="321861" y="109914"/>
                </a:lnTo>
                <a:lnTo>
                  <a:pt x="302720" y="72070"/>
                </a:lnTo>
                <a:lnTo>
                  <a:pt x="274142" y="39932"/>
                </a:lnTo>
                <a:lnTo>
                  <a:pt x="236874" y="15607"/>
                </a:lnTo>
                <a:lnTo>
                  <a:pt x="194501" y="1971"/>
                </a:lnTo>
                <a:lnTo>
                  <a:pt x="15151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0" name="bg object 120"/>
          <p:cNvSpPr/>
          <p:nvPr/>
        </p:nvSpPr>
        <p:spPr>
          <a:xfrm>
            <a:off x="6148262" y="5313228"/>
            <a:ext cx="101567" cy="101463"/>
          </a:xfrm>
          <a:prstGeom prst="rect">
            <a:avLst/>
          </a:prstGeom>
          <a:blipFill>
            <a:blip r:embed="rId3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1" name="bg object 121"/>
          <p:cNvSpPr/>
          <p:nvPr/>
        </p:nvSpPr>
        <p:spPr>
          <a:xfrm>
            <a:off x="4684053" y="6424645"/>
            <a:ext cx="375920" cy="375920"/>
          </a:xfrm>
          <a:custGeom>
            <a:avLst/>
            <a:gdLst/>
            <a:ahLst/>
            <a:cxnLst/>
            <a:rect l="l" t="t" r="r" b="b"/>
            <a:pathLst>
              <a:path w="375920" h="375920">
                <a:moveTo>
                  <a:pt x="172132" y="0"/>
                </a:moveTo>
                <a:lnTo>
                  <a:pt x="124995" y="10167"/>
                </a:lnTo>
                <a:lnTo>
                  <a:pt x="81954" y="31890"/>
                </a:lnTo>
                <a:lnTo>
                  <a:pt x="45406" y="64322"/>
                </a:lnTo>
                <a:lnTo>
                  <a:pt x="17747" y="106618"/>
                </a:lnTo>
                <a:lnTo>
                  <a:pt x="2240" y="154704"/>
                </a:lnTo>
                <a:lnTo>
                  <a:pt x="0" y="203486"/>
                </a:lnTo>
                <a:lnTo>
                  <a:pt x="10176" y="250571"/>
                </a:lnTo>
                <a:lnTo>
                  <a:pt x="31921" y="293566"/>
                </a:lnTo>
                <a:lnTo>
                  <a:pt x="64386" y="330077"/>
                </a:lnTo>
                <a:lnTo>
                  <a:pt x="106723" y="357710"/>
                </a:lnTo>
                <a:lnTo>
                  <a:pt x="154861" y="373199"/>
                </a:lnTo>
                <a:lnTo>
                  <a:pt x="203696" y="375438"/>
                </a:lnTo>
                <a:lnTo>
                  <a:pt x="250833" y="365273"/>
                </a:lnTo>
                <a:lnTo>
                  <a:pt x="293874" y="343551"/>
                </a:lnTo>
                <a:lnTo>
                  <a:pt x="330422" y="311119"/>
                </a:lnTo>
                <a:lnTo>
                  <a:pt x="358081" y="268823"/>
                </a:lnTo>
                <a:lnTo>
                  <a:pt x="373588" y="220737"/>
                </a:lnTo>
                <a:lnTo>
                  <a:pt x="375831" y="171955"/>
                </a:lnTo>
                <a:lnTo>
                  <a:pt x="365657" y="124868"/>
                </a:lnTo>
                <a:lnTo>
                  <a:pt x="343913" y="81871"/>
                </a:lnTo>
                <a:lnTo>
                  <a:pt x="311446" y="45357"/>
                </a:lnTo>
                <a:lnTo>
                  <a:pt x="269105" y="17718"/>
                </a:lnTo>
                <a:lnTo>
                  <a:pt x="220967" y="2235"/>
                </a:lnTo>
                <a:lnTo>
                  <a:pt x="1721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2" name="bg object 122"/>
          <p:cNvSpPr/>
          <p:nvPr/>
        </p:nvSpPr>
        <p:spPr>
          <a:xfrm>
            <a:off x="2834532" y="5263367"/>
            <a:ext cx="110168" cy="110060"/>
          </a:xfrm>
          <a:prstGeom prst="rect">
            <a:avLst/>
          </a:prstGeom>
          <a:blipFill>
            <a:blip r:embed="rId4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3" name="bg object 123"/>
          <p:cNvSpPr/>
          <p:nvPr/>
        </p:nvSpPr>
        <p:spPr>
          <a:xfrm>
            <a:off x="4449027" y="5047222"/>
            <a:ext cx="261620" cy="261620"/>
          </a:xfrm>
          <a:custGeom>
            <a:avLst/>
            <a:gdLst/>
            <a:ahLst/>
            <a:cxnLst/>
            <a:rect l="l" t="t" r="r" b="b"/>
            <a:pathLst>
              <a:path w="261620" h="261620">
                <a:moveTo>
                  <a:pt x="136753" y="0"/>
                </a:moveTo>
                <a:lnTo>
                  <a:pt x="87116" y="7391"/>
                </a:lnTo>
                <a:lnTo>
                  <a:pt x="43879" y="32836"/>
                </a:lnTo>
                <a:lnTo>
                  <a:pt x="12656" y="74348"/>
                </a:lnTo>
                <a:lnTo>
                  <a:pt x="0" y="124717"/>
                </a:lnTo>
                <a:lnTo>
                  <a:pt x="7399" y="174303"/>
                </a:lnTo>
                <a:lnTo>
                  <a:pt x="32871" y="217498"/>
                </a:lnTo>
                <a:lnTo>
                  <a:pt x="74428" y="248694"/>
                </a:lnTo>
                <a:lnTo>
                  <a:pt x="124847" y="261338"/>
                </a:lnTo>
                <a:lnTo>
                  <a:pt x="174482" y="253944"/>
                </a:lnTo>
                <a:lnTo>
                  <a:pt x="217721" y="228497"/>
                </a:lnTo>
                <a:lnTo>
                  <a:pt x="248952" y="186984"/>
                </a:lnTo>
                <a:lnTo>
                  <a:pt x="261608" y="136615"/>
                </a:lnTo>
                <a:lnTo>
                  <a:pt x="254208" y="87031"/>
                </a:lnTo>
                <a:lnTo>
                  <a:pt x="228737" y="43840"/>
                </a:lnTo>
                <a:lnTo>
                  <a:pt x="187179" y="12651"/>
                </a:lnTo>
                <a:lnTo>
                  <a:pt x="13675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4" name="bg object 124"/>
          <p:cNvSpPr/>
          <p:nvPr/>
        </p:nvSpPr>
        <p:spPr>
          <a:xfrm>
            <a:off x="4772886" y="6513385"/>
            <a:ext cx="198162" cy="197952"/>
          </a:xfrm>
          <a:prstGeom prst="rect">
            <a:avLst/>
          </a:prstGeom>
          <a:blipFill>
            <a:blip r:embed="rId4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5" name="bg object 125"/>
          <p:cNvSpPr/>
          <p:nvPr/>
        </p:nvSpPr>
        <p:spPr>
          <a:xfrm>
            <a:off x="4733940" y="7483747"/>
            <a:ext cx="217341" cy="76257"/>
          </a:xfrm>
          <a:prstGeom prst="rect">
            <a:avLst/>
          </a:prstGeom>
          <a:blipFill>
            <a:blip r:embed="rId4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6" name="bg object 126"/>
          <p:cNvSpPr/>
          <p:nvPr/>
        </p:nvSpPr>
        <p:spPr>
          <a:xfrm>
            <a:off x="6132626" y="6774605"/>
            <a:ext cx="41275" cy="40640"/>
          </a:xfrm>
          <a:custGeom>
            <a:avLst/>
            <a:gdLst/>
            <a:ahLst/>
            <a:cxnLst/>
            <a:rect l="l" t="t" r="r" b="b"/>
            <a:pathLst>
              <a:path w="41275" h="40640">
                <a:moveTo>
                  <a:pt x="21250" y="0"/>
                </a:moveTo>
                <a:lnTo>
                  <a:pt x="13539" y="1149"/>
                </a:lnTo>
                <a:lnTo>
                  <a:pt x="6820" y="5102"/>
                </a:lnTo>
                <a:lnTo>
                  <a:pt x="1968" y="11549"/>
                </a:lnTo>
                <a:lnTo>
                  <a:pt x="0" y="19379"/>
                </a:lnTo>
                <a:lnTo>
                  <a:pt x="1148" y="27084"/>
                </a:lnTo>
                <a:lnTo>
                  <a:pt x="5107" y="33795"/>
                </a:lnTo>
                <a:lnTo>
                  <a:pt x="11569" y="38638"/>
                </a:lnTo>
                <a:lnTo>
                  <a:pt x="19401" y="40599"/>
                </a:lnTo>
                <a:lnTo>
                  <a:pt x="27112" y="39449"/>
                </a:lnTo>
                <a:lnTo>
                  <a:pt x="33831" y="35497"/>
                </a:lnTo>
                <a:lnTo>
                  <a:pt x="38683" y="29050"/>
                </a:lnTo>
                <a:lnTo>
                  <a:pt x="40650" y="21227"/>
                </a:lnTo>
                <a:lnTo>
                  <a:pt x="39498" y="13524"/>
                </a:lnTo>
                <a:lnTo>
                  <a:pt x="35538" y="6811"/>
                </a:lnTo>
                <a:lnTo>
                  <a:pt x="29082" y="1961"/>
                </a:lnTo>
                <a:lnTo>
                  <a:pt x="2125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7" name="bg object 127"/>
          <p:cNvSpPr/>
          <p:nvPr/>
        </p:nvSpPr>
        <p:spPr>
          <a:xfrm>
            <a:off x="5726097" y="172532"/>
            <a:ext cx="212070" cy="211838"/>
          </a:xfrm>
          <a:prstGeom prst="rect">
            <a:avLst/>
          </a:prstGeom>
          <a:blipFill>
            <a:blip r:embed="rId4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8" name="bg object 128"/>
          <p:cNvSpPr/>
          <p:nvPr/>
        </p:nvSpPr>
        <p:spPr>
          <a:xfrm>
            <a:off x="8507752" y="135509"/>
            <a:ext cx="82593" cy="82512"/>
          </a:xfrm>
          <a:prstGeom prst="rect">
            <a:avLst/>
          </a:prstGeom>
          <a:blipFill>
            <a:blip r:embed="rId4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9" name="bg object 129"/>
          <p:cNvSpPr/>
          <p:nvPr/>
        </p:nvSpPr>
        <p:spPr>
          <a:xfrm>
            <a:off x="5635589" y="82111"/>
            <a:ext cx="393700" cy="393065"/>
          </a:xfrm>
          <a:custGeom>
            <a:avLst/>
            <a:gdLst/>
            <a:ahLst/>
            <a:cxnLst/>
            <a:rect l="l" t="t" r="r" b="b"/>
            <a:pathLst>
              <a:path w="393700" h="393065">
                <a:moveTo>
                  <a:pt x="194561" y="0"/>
                </a:moveTo>
                <a:lnTo>
                  <a:pt x="151640" y="5217"/>
                </a:lnTo>
                <a:lnTo>
                  <a:pt x="111069" y="19563"/>
                </a:lnTo>
                <a:lnTo>
                  <a:pt x="74421" y="42481"/>
                </a:lnTo>
                <a:lnTo>
                  <a:pt x="43267" y="73415"/>
                </a:lnTo>
                <a:lnTo>
                  <a:pt x="19180" y="111808"/>
                </a:lnTo>
                <a:lnTo>
                  <a:pt x="4465" y="154666"/>
                </a:lnTo>
                <a:lnTo>
                  <a:pt x="0" y="198318"/>
                </a:lnTo>
                <a:lnTo>
                  <a:pt x="5226" y="241194"/>
                </a:lnTo>
                <a:lnTo>
                  <a:pt x="19588" y="281723"/>
                </a:lnTo>
                <a:lnTo>
                  <a:pt x="42530" y="318334"/>
                </a:lnTo>
                <a:lnTo>
                  <a:pt x="73496" y="349455"/>
                </a:lnTo>
                <a:lnTo>
                  <a:pt x="111928" y="373517"/>
                </a:lnTo>
                <a:lnTo>
                  <a:pt x="154826" y="388219"/>
                </a:lnTo>
                <a:lnTo>
                  <a:pt x="198522" y="392683"/>
                </a:lnTo>
                <a:lnTo>
                  <a:pt x="241441" y="387463"/>
                </a:lnTo>
                <a:lnTo>
                  <a:pt x="282012" y="373115"/>
                </a:lnTo>
                <a:lnTo>
                  <a:pt x="318661" y="350197"/>
                </a:lnTo>
                <a:lnTo>
                  <a:pt x="349816" y="319263"/>
                </a:lnTo>
                <a:lnTo>
                  <a:pt x="373904" y="280870"/>
                </a:lnTo>
                <a:lnTo>
                  <a:pt x="388623" y="238012"/>
                </a:lnTo>
                <a:lnTo>
                  <a:pt x="393092" y="194360"/>
                </a:lnTo>
                <a:lnTo>
                  <a:pt x="387868" y="151484"/>
                </a:lnTo>
                <a:lnTo>
                  <a:pt x="373507" y="110957"/>
                </a:lnTo>
                <a:lnTo>
                  <a:pt x="350566" y="74349"/>
                </a:lnTo>
                <a:lnTo>
                  <a:pt x="319601" y="43231"/>
                </a:lnTo>
                <a:lnTo>
                  <a:pt x="281168" y="19174"/>
                </a:lnTo>
                <a:lnTo>
                  <a:pt x="238261" y="4466"/>
                </a:lnTo>
                <a:lnTo>
                  <a:pt x="19456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0" name="bg object 130"/>
          <p:cNvSpPr/>
          <p:nvPr/>
        </p:nvSpPr>
        <p:spPr>
          <a:xfrm>
            <a:off x="8489507" y="117289"/>
            <a:ext cx="119086" cy="118964"/>
          </a:xfrm>
          <a:prstGeom prst="rect">
            <a:avLst/>
          </a:prstGeom>
          <a:blipFill>
            <a:blip r:embed="rId4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1" name="bg object 131"/>
          <p:cNvSpPr/>
          <p:nvPr/>
        </p:nvSpPr>
        <p:spPr>
          <a:xfrm>
            <a:off x="9253532" y="2502670"/>
            <a:ext cx="142396" cy="142256"/>
          </a:xfrm>
          <a:prstGeom prst="rect">
            <a:avLst/>
          </a:prstGeom>
          <a:blipFill>
            <a:blip r:embed="rId4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2" name="bg object 132"/>
          <p:cNvSpPr/>
          <p:nvPr/>
        </p:nvSpPr>
        <p:spPr>
          <a:xfrm>
            <a:off x="7998351" y="5162548"/>
            <a:ext cx="87278" cy="87189"/>
          </a:xfrm>
          <a:prstGeom prst="rect">
            <a:avLst/>
          </a:prstGeom>
          <a:blipFill>
            <a:blip r:embed="rId4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3" name="bg object 133"/>
          <p:cNvSpPr/>
          <p:nvPr/>
        </p:nvSpPr>
        <p:spPr>
          <a:xfrm>
            <a:off x="9189978" y="2439185"/>
            <a:ext cx="269875" cy="269240"/>
          </a:xfrm>
          <a:custGeom>
            <a:avLst/>
            <a:gdLst/>
            <a:ahLst/>
            <a:cxnLst/>
            <a:rect l="l" t="t" r="r" b="b"/>
            <a:pathLst>
              <a:path w="269875" h="269239">
                <a:moveTo>
                  <a:pt x="151499" y="0"/>
                </a:moveTo>
                <a:lnTo>
                  <a:pt x="109571" y="1342"/>
                </a:lnTo>
                <a:lnTo>
                  <a:pt x="70395" y="15195"/>
                </a:lnTo>
                <a:lnTo>
                  <a:pt x="36952" y="40505"/>
                </a:lnTo>
                <a:lnTo>
                  <a:pt x="12224" y="76216"/>
                </a:lnTo>
                <a:lnTo>
                  <a:pt x="0" y="117877"/>
                </a:lnTo>
                <a:lnTo>
                  <a:pt x="1348" y="159764"/>
                </a:lnTo>
                <a:lnTo>
                  <a:pt x="15217" y="198900"/>
                </a:lnTo>
                <a:lnTo>
                  <a:pt x="40550" y="232305"/>
                </a:lnTo>
                <a:lnTo>
                  <a:pt x="76295" y="257001"/>
                </a:lnTo>
                <a:lnTo>
                  <a:pt x="118001" y="269216"/>
                </a:lnTo>
                <a:lnTo>
                  <a:pt x="159933" y="267870"/>
                </a:lnTo>
                <a:lnTo>
                  <a:pt x="199108" y="254017"/>
                </a:lnTo>
                <a:lnTo>
                  <a:pt x="232548" y="228711"/>
                </a:lnTo>
                <a:lnTo>
                  <a:pt x="257270" y="193005"/>
                </a:lnTo>
                <a:lnTo>
                  <a:pt x="269501" y="151345"/>
                </a:lnTo>
                <a:lnTo>
                  <a:pt x="268155" y="109457"/>
                </a:lnTo>
                <a:lnTo>
                  <a:pt x="254287" y="70321"/>
                </a:lnTo>
                <a:lnTo>
                  <a:pt x="228950" y="36916"/>
                </a:lnTo>
                <a:lnTo>
                  <a:pt x="193199" y="12221"/>
                </a:lnTo>
                <a:lnTo>
                  <a:pt x="15149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4" name="bg object 134"/>
          <p:cNvSpPr/>
          <p:nvPr/>
        </p:nvSpPr>
        <p:spPr>
          <a:xfrm>
            <a:off x="8008695" y="5172885"/>
            <a:ext cx="66590" cy="66523"/>
          </a:xfrm>
          <a:prstGeom prst="rect">
            <a:avLst/>
          </a:prstGeom>
          <a:blipFill>
            <a:blip r:embed="rId4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5" name="bg object 135"/>
          <p:cNvSpPr/>
          <p:nvPr/>
        </p:nvSpPr>
        <p:spPr>
          <a:xfrm>
            <a:off x="997905" y="3864279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6" name="bg object 136"/>
          <p:cNvSpPr/>
          <p:nvPr/>
        </p:nvSpPr>
        <p:spPr>
          <a:xfrm>
            <a:off x="997905" y="1604200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7" name="bg object 137"/>
          <p:cNvSpPr/>
          <p:nvPr/>
        </p:nvSpPr>
        <p:spPr>
          <a:xfrm>
            <a:off x="1150305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5" h="764539">
                <a:moveTo>
                  <a:pt x="3550221" y="0"/>
                </a:moveTo>
                <a:lnTo>
                  <a:pt x="0" y="1727"/>
                </a:lnTo>
                <a:lnTo>
                  <a:pt x="0" y="764451"/>
                </a:lnTo>
                <a:lnTo>
                  <a:pt x="2874391" y="763790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8" name="bg object 138"/>
          <p:cNvSpPr/>
          <p:nvPr/>
        </p:nvSpPr>
        <p:spPr>
          <a:xfrm>
            <a:off x="1048705" y="6089172"/>
            <a:ext cx="3651885" cy="764540"/>
          </a:xfrm>
          <a:custGeom>
            <a:avLst/>
            <a:gdLst/>
            <a:ahLst/>
            <a:cxnLst/>
            <a:rect l="l" t="t" r="r" b="b"/>
            <a:pathLst>
              <a:path w="3651885" h="764540">
                <a:moveTo>
                  <a:pt x="0" y="0"/>
                </a:moveTo>
                <a:lnTo>
                  <a:pt x="0" y="762723"/>
                </a:lnTo>
                <a:lnTo>
                  <a:pt x="3651821" y="764451"/>
                </a:lnTo>
                <a:lnTo>
                  <a:pt x="2975991" y="660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9" name="bg object 139"/>
          <p:cNvSpPr/>
          <p:nvPr/>
        </p:nvSpPr>
        <p:spPr>
          <a:xfrm>
            <a:off x="0" y="12"/>
            <a:ext cx="7912734" cy="955040"/>
          </a:xfrm>
          <a:custGeom>
            <a:avLst/>
            <a:gdLst/>
            <a:ahLst/>
            <a:cxnLst/>
            <a:rect l="l" t="t" r="r" b="b"/>
            <a:pathLst>
              <a:path w="7912734" h="955040">
                <a:moveTo>
                  <a:pt x="7912608" y="76"/>
                </a:moveTo>
                <a:lnTo>
                  <a:pt x="0" y="0"/>
                </a:lnTo>
                <a:lnTo>
                  <a:pt x="0" y="952969"/>
                </a:lnTo>
                <a:lnTo>
                  <a:pt x="7067182" y="954570"/>
                </a:lnTo>
                <a:lnTo>
                  <a:pt x="7912608" y="76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3BE8E-C080-47E9-AC31-BDE966C590A5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307777"/>
          </a:xfrm>
        </p:spPr>
        <p:txBody>
          <a:bodyPr lIns="0" tIns="0" rIns="0" bIns="0"/>
          <a:lstStyle>
            <a:lvl1pPr>
              <a:defRPr sz="1000" b="1" i="0">
                <a:solidFill>
                  <a:schemeClr val="bg1">
                    <a:lumMod val="50000"/>
                  </a:schemeClr>
                </a:solidFill>
                <a:latin typeface="+mn-lt"/>
                <a:cs typeface="Montserrat"/>
              </a:defRPr>
            </a:lvl1pPr>
          </a:lstStyle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D4B1-2CDD-4268-BCDE-457975BB7136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307777"/>
          </a:xfrm>
        </p:spPr>
        <p:txBody>
          <a:bodyPr lIns="0" tIns="0" rIns="0" bIns="0"/>
          <a:lstStyle>
            <a:lvl1pPr>
              <a:defRPr sz="1000" b="1" i="0">
                <a:solidFill>
                  <a:schemeClr val="bg1">
                    <a:lumMod val="50000"/>
                  </a:schemeClr>
                </a:solidFill>
                <a:latin typeface="+mn-lt"/>
                <a:cs typeface="Montserrat"/>
              </a:defRPr>
            </a:lvl1pPr>
          </a:lstStyle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216CF2-7EF5-48A0-AB6C-EC9D3BFCC3D5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307777"/>
          </a:xfrm>
        </p:spPr>
        <p:txBody>
          <a:bodyPr lIns="0" tIns="0" rIns="0" bIns="0"/>
          <a:lstStyle>
            <a:lvl1pPr>
              <a:defRPr sz="1000" b="1" i="0">
                <a:solidFill>
                  <a:schemeClr val="bg1">
                    <a:lumMod val="50000"/>
                  </a:schemeClr>
                </a:solidFill>
                <a:latin typeface="+mn-lt"/>
                <a:cs typeface="Montserrat"/>
              </a:defRPr>
            </a:lvl1pPr>
          </a:lstStyle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675" y="3060936"/>
            <a:ext cx="8020050" cy="809773"/>
          </a:xfrm>
        </p:spPr>
        <p:txBody>
          <a:bodyPr anchor="b"/>
          <a:lstStyle>
            <a:lvl1pPr algn="ctr">
              <a:defRPr sz="526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2247"/>
            <a:ext cx="8020050" cy="323935"/>
          </a:xfrm>
        </p:spPr>
        <p:txBody>
          <a:bodyPr/>
          <a:lstStyle>
            <a:lvl1pPr marL="0" indent="0" algn="ctr">
              <a:buNone/>
              <a:defRPr sz="2105"/>
            </a:lvl1pPr>
            <a:lvl2pPr marL="400987" indent="0" algn="ctr">
              <a:buNone/>
              <a:defRPr sz="1754"/>
            </a:lvl2pPr>
            <a:lvl3pPr marL="801975" indent="0" algn="ctr">
              <a:buNone/>
              <a:defRPr sz="1579"/>
            </a:lvl3pPr>
            <a:lvl4pPr marL="1202962" indent="0" algn="ctr">
              <a:buNone/>
              <a:defRPr sz="1403"/>
            </a:lvl4pPr>
            <a:lvl5pPr marL="1603949" indent="0" algn="ctr">
              <a:buNone/>
              <a:defRPr sz="1403"/>
            </a:lvl5pPr>
            <a:lvl6pPr marL="2004936" indent="0" algn="ctr">
              <a:buNone/>
              <a:defRPr sz="1403"/>
            </a:lvl6pPr>
            <a:lvl7pPr marL="2405924" indent="0" algn="ctr">
              <a:buNone/>
              <a:defRPr sz="1403"/>
            </a:lvl7pPr>
            <a:lvl8pPr marL="2806911" indent="0" algn="ctr">
              <a:buNone/>
              <a:defRPr sz="1403"/>
            </a:lvl8pPr>
            <a:lvl9pPr marL="3207898" indent="0" algn="ctr">
              <a:buNone/>
              <a:defRPr sz="1403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EF5F0E6C-D15F-4868-8A1B-5FC3E5B3C00F}" type="datetime1">
              <a:rPr lang="ru-RU" smtClean="0"/>
              <a:t>28.11.2023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96487" y="7161321"/>
            <a:ext cx="214629" cy="153888"/>
          </a:xfrm>
        </p:spPr>
        <p:txBody>
          <a:bodyPr/>
          <a:lstStyle/>
          <a:p>
            <a:fld id="{763A5A22-C910-413D-8661-7ACE3493149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0924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C4002-23D9-4270-8410-24D2993612C9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79215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0BD95-6219-4A92-B146-37E30BED1CC4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2335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23305" y="4952672"/>
            <a:ext cx="4774565" cy="764540"/>
          </a:xfrm>
          <a:custGeom>
            <a:avLst/>
            <a:gdLst/>
            <a:ahLst/>
            <a:cxnLst/>
            <a:rect l="l" t="t" r="r" b="b"/>
            <a:pathLst>
              <a:path w="4774565" h="764539">
                <a:moveTo>
                  <a:pt x="4773942" y="0"/>
                </a:moveTo>
                <a:lnTo>
                  <a:pt x="0" y="1727"/>
                </a:lnTo>
                <a:lnTo>
                  <a:pt x="0" y="764451"/>
                </a:lnTo>
                <a:lnTo>
                  <a:pt x="4098124" y="763790"/>
                </a:lnTo>
                <a:lnTo>
                  <a:pt x="4773942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g object 17"/>
          <p:cNvSpPr/>
          <p:nvPr/>
        </p:nvSpPr>
        <p:spPr>
          <a:xfrm>
            <a:off x="496763" y="4900597"/>
            <a:ext cx="876935" cy="876935"/>
          </a:xfrm>
          <a:custGeom>
            <a:avLst/>
            <a:gdLst/>
            <a:ahLst/>
            <a:cxnLst/>
            <a:rect l="l" t="t" r="r" b="b"/>
            <a:pathLst>
              <a:path w="876935" h="876935">
                <a:moveTo>
                  <a:pt x="436803" y="0"/>
                </a:moveTo>
                <a:lnTo>
                  <a:pt x="389067" y="2719"/>
                </a:lnTo>
                <a:lnTo>
                  <a:pt x="342836" y="10397"/>
                </a:lnTo>
                <a:lnTo>
                  <a:pt x="298375" y="22767"/>
                </a:lnTo>
                <a:lnTo>
                  <a:pt x="255952" y="39560"/>
                </a:lnTo>
                <a:lnTo>
                  <a:pt x="215834" y="60508"/>
                </a:lnTo>
                <a:lnTo>
                  <a:pt x="178286" y="85344"/>
                </a:lnTo>
                <a:lnTo>
                  <a:pt x="143575" y="113798"/>
                </a:lnTo>
                <a:lnTo>
                  <a:pt x="111967" y="145603"/>
                </a:lnTo>
                <a:lnTo>
                  <a:pt x="83730" y="180490"/>
                </a:lnTo>
                <a:lnTo>
                  <a:pt x="59129" y="218192"/>
                </a:lnTo>
                <a:lnTo>
                  <a:pt x="38431" y="258440"/>
                </a:lnTo>
                <a:lnTo>
                  <a:pt x="21903" y="300967"/>
                </a:lnTo>
                <a:lnTo>
                  <a:pt x="9810" y="345503"/>
                </a:lnTo>
                <a:lnTo>
                  <a:pt x="2420" y="391782"/>
                </a:lnTo>
                <a:lnTo>
                  <a:pt x="0" y="439534"/>
                </a:lnTo>
                <a:lnTo>
                  <a:pt x="2721" y="487270"/>
                </a:lnTo>
                <a:lnTo>
                  <a:pt x="10402" y="533501"/>
                </a:lnTo>
                <a:lnTo>
                  <a:pt x="22774" y="577961"/>
                </a:lnTo>
                <a:lnTo>
                  <a:pt x="39570" y="620383"/>
                </a:lnTo>
                <a:lnTo>
                  <a:pt x="60520" y="660501"/>
                </a:lnTo>
                <a:lnTo>
                  <a:pt x="85357" y="698048"/>
                </a:lnTo>
                <a:lnTo>
                  <a:pt x="113813" y="732758"/>
                </a:lnTo>
                <a:lnTo>
                  <a:pt x="145619" y="764365"/>
                </a:lnTo>
                <a:lnTo>
                  <a:pt x="180508" y="792602"/>
                </a:lnTo>
                <a:lnTo>
                  <a:pt x="218210" y="817203"/>
                </a:lnTo>
                <a:lnTo>
                  <a:pt x="258458" y="837901"/>
                </a:lnTo>
                <a:lnTo>
                  <a:pt x="300984" y="854430"/>
                </a:lnTo>
                <a:lnTo>
                  <a:pt x="345520" y="866523"/>
                </a:lnTo>
                <a:lnTo>
                  <a:pt x="391797" y="873914"/>
                </a:lnTo>
                <a:lnTo>
                  <a:pt x="439547" y="876338"/>
                </a:lnTo>
                <a:lnTo>
                  <a:pt x="487280" y="873616"/>
                </a:lnTo>
                <a:lnTo>
                  <a:pt x="533510" y="865936"/>
                </a:lnTo>
                <a:lnTo>
                  <a:pt x="577968" y="853564"/>
                </a:lnTo>
                <a:lnTo>
                  <a:pt x="620390" y="836769"/>
                </a:lnTo>
                <a:lnTo>
                  <a:pt x="660507" y="815820"/>
                </a:lnTo>
                <a:lnTo>
                  <a:pt x="698054" y="790983"/>
                </a:lnTo>
                <a:lnTo>
                  <a:pt x="732764" y="762528"/>
                </a:lnTo>
                <a:lnTo>
                  <a:pt x="764371" y="730723"/>
                </a:lnTo>
                <a:lnTo>
                  <a:pt x="792608" y="695835"/>
                </a:lnTo>
                <a:lnTo>
                  <a:pt x="817209" y="658133"/>
                </a:lnTo>
                <a:lnTo>
                  <a:pt x="837906" y="617884"/>
                </a:lnTo>
                <a:lnTo>
                  <a:pt x="854435" y="575358"/>
                </a:lnTo>
                <a:lnTo>
                  <a:pt x="866527" y="530821"/>
                </a:lnTo>
                <a:lnTo>
                  <a:pt x="873917" y="484543"/>
                </a:lnTo>
                <a:lnTo>
                  <a:pt x="876338" y="436791"/>
                </a:lnTo>
                <a:lnTo>
                  <a:pt x="873616" y="389055"/>
                </a:lnTo>
                <a:lnTo>
                  <a:pt x="865936" y="342823"/>
                </a:lnTo>
                <a:lnTo>
                  <a:pt x="853564" y="298364"/>
                </a:lnTo>
                <a:lnTo>
                  <a:pt x="836770" y="255942"/>
                </a:lnTo>
                <a:lnTo>
                  <a:pt x="815820" y="215824"/>
                </a:lnTo>
                <a:lnTo>
                  <a:pt x="790984" y="178277"/>
                </a:lnTo>
                <a:lnTo>
                  <a:pt x="762530" y="143568"/>
                </a:lnTo>
                <a:lnTo>
                  <a:pt x="730725" y="111961"/>
                </a:lnTo>
                <a:lnTo>
                  <a:pt x="695838" y="83725"/>
                </a:lnTo>
                <a:lnTo>
                  <a:pt x="658137" y="59126"/>
                </a:lnTo>
                <a:lnTo>
                  <a:pt x="617889" y="38429"/>
                </a:lnTo>
                <a:lnTo>
                  <a:pt x="575364" y="21901"/>
                </a:lnTo>
                <a:lnTo>
                  <a:pt x="530829" y="9810"/>
                </a:lnTo>
                <a:lnTo>
                  <a:pt x="484553" y="2420"/>
                </a:lnTo>
                <a:lnTo>
                  <a:pt x="436803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g object 18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137502" y="0"/>
                </a:move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  <a:lnTo>
                  <a:pt x="354279" y="384682"/>
                </a:ln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g object 19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354279" y="384682"/>
                </a:move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</a:path>
            </a:pathLst>
          </a:custGeom>
          <a:ln w="29209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g object 20"/>
          <p:cNvSpPr/>
          <p:nvPr/>
        </p:nvSpPr>
        <p:spPr>
          <a:xfrm>
            <a:off x="1142389" y="5409280"/>
            <a:ext cx="66040" cy="73025"/>
          </a:xfrm>
          <a:custGeom>
            <a:avLst/>
            <a:gdLst/>
            <a:ahLst/>
            <a:cxnLst/>
            <a:rect l="l" t="t" r="r" b="b"/>
            <a:pathLst>
              <a:path w="66040" h="73025">
                <a:moveTo>
                  <a:pt x="65735" y="32791"/>
                </a:moveTo>
                <a:lnTo>
                  <a:pt x="7251" y="70548"/>
                </a:lnTo>
                <a:lnTo>
                  <a:pt x="4114" y="72567"/>
                </a:lnTo>
                <a:lnTo>
                  <a:pt x="0" y="70332"/>
                </a:lnTo>
                <a:lnTo>
                  <a:pt x="0" y="66611"/>
                </a:lnTo>
                <a:lnTo>
                  <a:pt x="0" y="0"/>
                </a:lnTo>
              </a:path>
            </a:pathLst>
          </a:custGeom>
          <a:ln w="25400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g object 21"/>
          <p:cNvSpPr/>
          <p:nvPr/>
        </p:nvSpPr>
        <p:spPr>
          <a:xfrm>
            <a:off x="6052751" y="3864279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g object 22"/>
          <p:cNvSpPr/>
          <p:nvPr/>
        </p:nvSpPr>
        <p:spPr>
          <a:xfrm>
            <a:off x="5900355" y="1604200"/>
            <a:ext cx="3890010" cy="764540"/>
          </a:xfrm>
          <a:custGeom>
            <a:avLst/>
            <a:gdLst/>
            <a:ahLst/>
            <a:cxnLst/>
            <a:rect l="l" t="t" r="r" b="b"/>
            <a:pathLst>
              <a:path w="3890009" h="764539">
                <a:moveTo>
                  <a:pt x="0" y="0"/>
                </a:moveTo>
                <a:lnTo>
                  <a:pt x="675830" y="763790"/>
                </a:lnTo>
                <a:lnTo>
                  <a:pt x="3889819" y="764451"/>
                </a:lnTo>
                <a:lnTo>
                  <a:pt x="3889819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g object 23"/>
          <p:cNvSpPr/>
          <p:nvPr/>
        </p:nvSpPr>
        <p:spPr>
          <a:xfrm>
            <a:off x="6052751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g object 24"/>
          <p:cNvSpPr/>
          <p:nvPr/>
        </p:nvSpPr>
        <p:spPr>
          <a:xfrm>
            <a:off x="6052751" y="6089172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40">
                <a:moveTo>
                  <a:pt x="3550221" y="0"/>
                </a:moveTo>
                <a:lnTo>
                  <a:pt x="675830" y="660"/>
                </a:lnTo>
                <a:lnTo>
                  <a:pt x="0" y="764451"/>
                </a:lnTo>
                <a:lnTo>
                  <a:pt x="3550221" y="762723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bg object 25"/>
          <p:cNvSpPr/>
          <p:nvPr/>
        </p:nvSpPr>
        <p:spPr>
          <a:xfrm>
            <a:off x="4956030" y="4952672"/>
            <a:ext cx="4647565" cy="764540"/>
          </a:xfrm>
          <a:custGeom>
            <a:avLst/>
            <a:gdLst/>
            <a:ahLst/>
            <a:cxnLst/>
            <a:rect l="l" t="t" r="r" b="b"/>
            <a:pathLst>
              <a:path w="4647565" h="764539">
                <a:moveTo>
                  <a:pt x="0" y="0"/>
                </a:moveTo>
                <a:lnTo>
                  <a:pt x="675817" y="763790"/>
                </a:lnTo>
                <a:lnTo>
                  <a:pt x="4646942" y="764451"/>
                </a:lnTo>
                <a:lnTo>
                  <a:pt x="4646942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bg object 26"/>
          <p:cNvSpPr/>
          <p:nvPr/>
        </p:nvSpPr>
        <p:spPr>
          <a:xfrm>
            <a:off x="0" y="31838"/>
            <a:ext cx="4060825" cy="4538980"/>
          </a:xfrm>
          <a:custGeom>
            <a:avLst/>
            <a:gdLst/>
            <a:ahLst/>
            <a:cxnLst/>
            <a:rect l="l" t="t" r="r" b="b"/>
            <a:pathLst>
              <a:path w="4060825" h="4538980">
                <a:moveTo>
                  <a:pt x="1086345" y="2832"/>
                </a:moveTo>
                <a:lnTo>
                  <a:pt x="1062443" y="2857"/>
                </a:lnTo>
                <a:lnTo>
                  <a:pt x="0" y="1434020"/>
                </a:lnTo>
                <a:lnTo>
                  <a:pt x="0" y="1466189"/>
                </a:lnTo>
                <a:lnTo>
                  <a:pt x="1086345" y="2832"/>
                </a:lnTo>
                <a:close/>
              </a:path>
              <a:path w="4060825" h="4538980">
                <a:moveTo>
                  <a:pt x="4060685" y="0"/>
                </a:moveTo>
                <a:lnTo>
                  <a:pt x="4001300" y="50"/>
                </a:lnTo>
                <a:lnTo>
                  <a:pt x="3404324" y="204406"/>
                </a:lnTo>
                <a:lnTo>
                  <a:pt x="3472904" y="558"/>
                </a:lnTo>
                <a:lnTo>
                  <a:pt x="3452672" y="571"/>
                </a:lnTo>
                <a:lnTo>
                  <a:pt x="3388233" y="192100"/>
                </a:lnTo>
                <a:lnTo>
                  <a:pt x="3311067" y="711"/>
                </a:lnTo>
                <a:lnTo>
                  <a:pt x="3290366" y="723"/>
                </a:lnTo>
                <a:lnTo>
                  <a:pt x="3377044" y="215722"/>
                </a:lnTo>
                <a:lnTo>
                  <a:pt x="1901507" y="1084453"/>
                </a:lnTo>
                <a:lnTo>
                  <a:pt x="0" y="2203958"/>
                </a:lnTo>
                <a:lnTo>
                  <a:pt x="0" y="2226195"/>
                </a:lnTo>
                <a:lnTo>
                  <a:pt x="3348812" y="254609"/>
                </a:lnTo>
                <a:lnTo>
                  <a:pt x="1244892" y="2879115"/>
                </a:lnTo>
                <a:lnTo>
                  <a:pt x="0" y="4432033"/>
                </a:lnTo>
                <a:lnTo>
                  <a:pt x="0" y="4462704"/>
                </a:lnTo>
                <a:lnTo>
                  <a:pt x="753935" y="3522218"/>
                </a:lnTo>
                <a:lnTo>
                  <a:pt x="3373323" y="254736"/>
                </a:lnTo>
                <a:lnTo>
                  <a:pt x="2750172" y="3898392"/>
                </a:lnTo>
                <a:lnTo>
                  <a:pt x="0" y="4519168"/>
                </a:lnTo>
                <a:lnTo>
                  <a:pt x="0" y="4538815"/>
                </a:lnTo>
                <a:lnTo>
                  <a:pt x="2763570" y="3915029"/>
                </a:lnTo>
                <a:lnTo>
                  <a:pt x="2768003" y="3907929"/>
                </a:lnTo>
                <a:lnTo>
                  <a:pt x="3392792" y="254673"/>
                </a:lnTo>
                <a:lnTo>
                  <a:pt x="3397516" y="227025"/>
                </a:lnTo>
                <a:lnTo>
                  <a:pt x="3463531" y="204406"/>
                </a:lnTo>
                <a:lnTo>
                  <a:pt x="40606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bg object 27"/>
          <p:cNvSpPr/>
          <p:nvPr/>
        </p:nvSpPr>
        <p:spPr>
          <a:xfrm>
            <a:off x="2748356" y="30187"/>
            <a:ext cx="7943850" cy="7529830"/>
          </a:xfrm>
          <a:custGeom>
            <a:avLst/>
            <a:gdLst/>
            <a:ahLst/>
            <a:cxnLst/>
            <a:rect l="l" t="t" r="r" b="b"/>
            <a:pathLst>
              <a:path w="7943850" h="7529830">
                <a:moveTo>
                  <a:pt x="7943634" y="5328780"/>
                </a:moveTo>
                <a:lnTo>
                  <a:pt x="5632577" y="5187124"/>
                </a:lnTo>
                <a:lnTo>
                  <a:pt x="5303050" y="5166919"/>
                </a:lnTo>
                <a:lnTo>
                  <a:pt x="5299151" y="4961661"/>
                </a:lnTo>
                <a:lnTo>
                  <a:pt x="5282984" y="4111955"/>
                </a:lnTo>
                <a:lnTo>
                  <a:pt x="5282984" y="5167261"/>
                </a:lnTo>
                <a:lnTo>
                  <a:pt x="3479203" y="5321744"/>
                </a:lnTo>
                <a:lnTo>
                  <a:pt x="3750665" y="5085893"/>
                </a:lnTo>
                <a:lnTo>
                  <a:pt x="5142509" y="3876675"/>
                </a:lnTo>
                <a:lnTo>
                  <a:pt x="5282984" y="5167261"/>
                </a:lnTo>
                <a:lnTo>
                  <a:pt x="5282984" y="4111955"/>
                </a:lnTo>
                <a:lnTo>
                  <a:pt x="5279923" y="3951084"/>
                </a:lnTo>
                <a:lnTo>
                  <a:pt x="5279923" y="4961407"/>
                </a:lnTo>
                <a:lnTo>
                  <a:pt x="5161839" y="3876637"/>
                </a:lnTo>
                <a:lnTo>
                  <a:pt x="5159895" y="3858780"/>
                </a:lnTo>
                <a:lnTo>
                  <a:pt x="5254612" y="3630714"/>
                </a:lnTo>
                <a:lnTo>
                  <a:pt x="5279923" y="4961407"/>
                </a:lnTo>
                <a:lnTo>
                  <a:pt x="5279923" y="3951084"/>
                </a:lnTo>
                <a:lnTo>
                  <a:pt x="5273827" y="3630688"/>
                </a:lnTo>
                <a:lnTo>
                  <a:pt x="5272989" y="3586721"/>
                </a:lnTo>
                <a:lnTo>
                  <a:pt x="5273383" y="3585883"/>
                </a:lnTo>
                <a:lnTo>
                  <a:pt x="5273357" y="3585553"/>
                </a:lnTo>
                <a:lnTo>
                  <a:pt x="5273929" y="3584181"/>
                </a:lnTo>
                <a:lnTo>
                  <a:pt x="5273383" y="3582352"/>
                </a:lnTo>
                <a:lnTo>
                  <a:pt x="5277116" y="3558540"/>
                </a:lnTo>
                <a:lnTo>
                  <a:pt x="5806325" y="172504"/>
                </a:lnTo>
                <a:lnTo>
                  <a:pt x="6910578" y="1842579"/>
                </a:lnTo>
                <a:lnTo>
                  <a:pt x="6911416" y="1846275"/>
                </a:lnTo>
                <a:lnTo>
                  <a:pt x="6913943" y="1847697"/>
                </a:lnTo>
                <a:lnTo>
                  <a:pt x="6914540" y="1848586"/>
                </a:lnTo>
                <a:lnTo>
                  <a:pt x="6917791" y="1850212"/>
                </a:lnTo>
                <a:lnTo>
                  <a:pt x="6918363" y="1850186"/>
                </a:lnTo>
                <a:lnTo>
                  <a:pt x="6920471" y="1851380"/>
                </a:lnTo>
                <a:lnTo>
                  <a:pt x="6926212" y="1849882"/>
                </a:lnTo>
                <a:lnTo>
                  <a:pt x="6927253" y="1848180"/>
                </a:lnTo>
                <a:lnTo>
                  <a:pt x="6927583" y="1847964"/>
                </a:lnTo>
                <a:lnTo>
                  <a:pt x="6928917" y="1845449"/>
                </a:lnTo>
                <a:lnTo>
                  <a:pt x="7113054" y="1541767"/>
                </a:lnTo>
                <a:lnTo>
                  <a:pt x="7289355" y="1251013"/>
                </a:lnTo>
                <a:lnTo>
                  <a:pt x="7291489" y="1246543"/>
                </a:lnTo>
                <a:lnTo>
                  <a:pt x="7290549" y="1241818"/>
                </a:lnTo>
                <a:lnTo>
                  <a:pt x="7287196" y="1239024"/>
                </a:lnTo>
                <a:lnTo>
                  <a:pt x="7283234" y="1235659"/>
                </a:lnTo>
                <a:lnTo>
                  <a:pt x="7268540" y="1223213"/>
                </a:lnTo>
                <a:lnTo>
                  <a:pt x="7268540" y="1248346"/>
                </a:lnTo>
                <a:lnTo>
                  <a:pt x="7090651" y="1541691"/>
                </a:lnTo>
                <a:lnTo>
                  <a:pt x="7253592" y="1235671"/>
                </a:lnTo>
                <a:lnTo>
                  <a:pt x="7268540" y="1248346"/>
                </a:lnTo>
                <a:lnTo>
                  <a:pt x="7268540" y="1223213"/>
                </a:lnTo>
                <a:lnTo>
                  <a:pt x="7260260" y="1216190"/>
                </a:lnTo>
                <a:lnTo>
                  <a:pt x="7260145" y="1215656"/>
                </a:lnTo>
                <a:lnTo>
                  <a:pt x="7256564" y="1213053"/>
                </a:lnTo>
                <a:lnTo>
                  <a:pt x="7256424" y="1212938"/>
                </a:lnTo>
                <a:lnTo>
                  <a:pt x="7254722" y="1211478"/>
                </a:lnTo>
                <a:lnTo>
                  <a:pt x="7254291" y="1211376"/>
                </a:lnTo>
                <a:lnTo>
                  <a:pt x="7238352" y="1199578"/>
                </a:lnTo>
                <a:lnTo>
                  <a:pt x="7238352" y="1223403"/>
                </a:lnTo>
                <a:lnTo>
                  <a:pt x="6919773" y="1821764"/>
                </a:lnTo>
                <a:lnTo>
                  <a:pt x="5838660" y="186664"/>
                </a:lnTo>
                <a:lnTo>
                  <a:pt x="7238352" y="1223403"/>
                </a:lnTo>
                <a:lnTo>
                  <a:pt x="7238352" y="1199578"/>
                </a:lnTo>
                <a:lnTo>
                  <a:pt x="5870905" y="186664"/>
                </a:lnTo>
                <a:lnTo>
                  <a:pt x="5807189" y="139484"/>
                </a:lnTo>
                <a:lnTo>
                  <a:pt x="5805957" y="138061"/>
                </a:lnTo>
                <a:lnTo>
                  <a:pt x="5804420" y="137426"/>
                </a:lnTo>
                <a:lnTo>
                  <a:pt x="5802642" y="136105"/>
                </a:lnTo>
                <a:lnTo>
                  <a:pt x="5797474" y="136410"/>
                </a:lnTo>
                <a:lnTo>
                  <a:pt x="5796686" y="137160"/>
                </a:lnTo>
                <a:lnTo>
                  <a:pt x="5789409" y="137439"/>
                </a:lnTo>
                <a:lnTo>
                  <a:pt x="5789409" y="156603"/>
                </a:lnTo>
                <a:lnTo>
                  <a:pt x="5257711" y="3558540"/>
                </a:lnTo>
                <a:lnTo>
                  <a:pt x="5250929" y="3548164"/>
                </a:lnTo>
                <a:lnTo>
                  <a:pt x="5250929" y="3583317"/>
                </a:lnTo>
                <a:lnTo>
                  <a:pt x="5236718" y="3597033"/>
                </a:lnTo>
                <a:lnTo>
                  <a:pt x="5236718" y="3623716"/>
                </a:lnTo>
                <a:lnTo>
                  <a:pt x="5142077" y="3851605"/>
                </a:lnTo>
                <a:lnTo>
                  <a:pt x="4442422" y="4459478"/>
                </a:lnTo>
                <a:lnTo>
                  <a:pt x="3721633" y="5085689"/>
                </a:lnTo>
                <a:lnTo>
                  <a:pt x="3879748" y="4933112"/>
                </a:lnTo>
                <a:lnTo>
                  <a:pt x="5236718" y="3623716"/>
                </a:lnTo>
                <a:lnTo>
                  <a:pt x="5236718" y="3597033"/>
                </a:lnTo>
                <a:lnTo>
                  <a:pt x="3458781" y="5312651"/>
                </a:lnTo>
                <a:lnTo>
                  <a:pt x="3096006" y="284619"/>
                </a:lnTo>
                <a:lnTo>
                  <a:pt x="5250929" y="3583317"/>
                </a:lnTo>
                <a:lnTo>
                  <a:pt x="5250929" y="3548164"/>
                </a:lnTo>
                <a:lnTo>
                  <a:pt x="3118929" y="284543"/>
                </a:lnTo>
                <a:lnTo>
                  <a:pt x="3101060" y="257200"/>
                </a:lnTo>
                <a:lnTo>
                  <a:pt x="5789409" y="156603"/>
                </a:lnTo>
                <a:lnTo>
                  <a:pt x="5789409" y="137439"/>
                </a:lnTo>
                <a:lnTo>
                  <a:pt x="3091307" y="238391"/>
                </a:lnTo>
                <a:lnTo>
                  <a:pt x="3086760" y="218617"/>
                </a:lnTo>
                <a:lnTo>
                  <a:pt x="3036443" y="0"/>
                </a:lnTo>
                <a:lnTo>
                  <a:pt x="3016796" y="25"/>
                </a:lnTo>
                <a:lnTo>
                  <a:pt x="3067100" y="218617"/>
                </a:lnTo>
                <a:lnTo>
                  <a:pt x="3063379" y="214998"/>
                </a:lnTo>
                <a:lnTo>
                  <a:pt x="3063379" y="257632"/>
                </a:lnTo>
                <a:lnTo>
                  <a:pt x="25628" y="3874732"/>
                </a:lnTo>
                <a:lnTo>
                  <a:pt x="648779" y="231127"/>
                </a:lnTo>
                <a:lnTo>
                  <a:pt x="2260231" y="248805"/>
                </a:lnTo>
                <a:lnTo>
                  <a:pt x="3063379" y="257632"/>
                </a:lnTo>
                <a:lnTo>
                  <a:pt x="3063379" y="214998"/>
                </a:lnTo>
                <a:lnTo>
                  <a:pt x="2843111" y="190"/>
                </a:lnTo>
                <a:lnTo>
                  <a:pt x="2829382" y="203"/>
                </a:lnTo>
                <a:lnTo>
                  <a:pt x="2815679" y="215"/>
                </a:lnTo>
                <a:lnTo>
                  <a:pt x="3059912" y="238404"/>
                </a:lnTo>
                <a:lnTo>
                  <a:pt x="2994698" y="237693"/>
                </a:lnTo>
                <a:lnTo>
                  <a:pt x="2393772" y="231089"/>
                </a:lnTo>
                <a:lnTo>
                  <a:pt x="2392921" y="231089"/>
                </a:lnTo>
                <a:lnTo>
                  <a:pt x="696544" y="212483"/>
                </a:lnTo>
                <a:lnTo>
                  <a:pt x="1312405" y="1638"/>
                </a:lnTo>
                <a:lnTo>
                  <a:pt x="1252969" y="1701"/>
                </a:lnTo>
                <a:lnTo>
                  <a:pt x="639089" y="211848"/>
                </a:lnTo>
                <a:lnTo>
                  <a:pt x="636104" y="211810"/>
                </a:lnTo>
                <a:lnTo>
                  <a:pt x="633933" y="213563"/>
                </a:lnTo>
                <a:lnTo>
                  <a:pt x="633107" y="213829"/>
                </a:lnTo>
                <a:lnTo>
                  <a:pt x="632650" y="214591"/>
                </a:lnTo>
                <a:lnTo>
                  <a:pt x="631863" y="215226"/>
                </a:lnTo>
                <a:lnTo>
                  <a:pt x="631736" y="216154"/>
                </a:lnTo>
                <a:lnTo>
                  <a:pt x="630478" y="218274"/>
                </a:lnTo>
                <a:lnTo>
                  <a:pt x="630961" y="221437"/>
                </a:lnTo>
                <a:lnTo>
                  <a:pt x="0" y="3910634"/>
                </a:lnTo>
                <a:lnTo>
                  <a:pt x="2222" y="3914851"/>
                </a:lnTo>
                <a:lnTo>
                  <a:pt x="10096" y="3918521"/>
                </a:lnTo>
                <a:lnTo>
                  <a:pt x="14757" y="3917467"/>
                </a:lnTo>
                <a:lnTo>
                  <a:pt x="50647" y="3874732"/>
                </a:lnTo>
                <a:lnTo>
                  <a:pt x="3075863" y="272580"/>
                </a:lnTo>
                <a:lnTo>
                  <a:pt x="3440760" y="5330025"/>
                </a:lnTo>
                <a:lnTo>
                  <a:pt x="3440252" y="5330520"/>
                </a:lnTo>
                <a:lnTo>
                  <a:pt x="3440099" y="5336375"/>
                </a:lnTo>
                <a:lnTo>
                  <a:pt x="3441344" y="5337759"/>
                </a:lnTo>
                <a:lnTo>
                  <a:pt x="3441382" y="5338203"/>
                </a:lnTo>
                <a:lnTo>
                  <a:pt x="3443097" y="5340528"/>
                </a:lnTo>
                <a:lnTo>
                  <a:pt x="3443465" y="5341353"/>
                </a:lnTo>
                <a:lnTo>
                  <a:pt x="3446018" y="5342902"/>
                </a:lnTo>
                <a:lnTo>
                  <a:pt x="3447135" y="5344096"/>
                </a:lnTo>
                <a:lnTo>
                  <a:pt x="3453079" y="5344439"/>
                </a:lnTo>
                <a:lnTo>
                  <a:pt x="3454323" y="5343360"/>
                </a:lnTo>
                <a:lnTo>
                  <a:pt x="3454666" y="5343283"/>
                </a:lnTo>
                <a:lnTo>
                  <a:pt x="3454895" y="5343068"/>
                </a:lnTo>
                <a:lnTo>
                  <a:pt x="3703878" y="5321744"/>
                </a:lnTo>
                <a:lnTo>
                  <a:pt x="5290134" y="5185867"/>
                </a:lnTo>
                <a:lnTo>
                  <a:pt x="7741209" y="7529817"/>
                </a:lnTo>
                <a:lnTo>
                  <a:pt x="7768945" y="7529817"/>
                </a:lnTo>
                <a:lnTo>
                  <a:pt x="5319179" y="5187124"/>
                </a:lnTo>
                <a:lnTo>
                  <a:pt x="7943634" y="5347995"/>
                </a:lnTo>
                <a:lnTo>
                  <a:pt x="7943634" y="532878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bg object 28"/>
          <p:cNvSpPr/>
          <p:nvPr/>
        </p:nvSpPr>
        <p:spPr>
          <a:xfrm>
            <a:off x="0" y="34663"/>
            <a:ext cx="1086485" cy="1463675"/>
          </a:xfrm>
          <a:custGeom>
            <a:avLst/>
            <a:gdLst/>
            <a:ahLst/>
            <a:cxnLst/>
            <a:rect l="l" t="t" r="r" b="b"/>
            <a:pathLst>
              <a:path w="1086485" h="1463675">
                <a:moveTo>
                  <a:pt x="1086321" y="22"/>
                </a:moveTo>
                <a:lnTo>
                  <a:pt x="1062434" y="22"/>
                </a:lnTo>
                <a:lnTo>
                  <a:pt x="0" y="1431178"/>
                </a:lnTo>
                <a:lnTo>
                  <a:pt x="0" y="1463347"/>
                </a:lnTo>
                <a:lnTo>
                  <a:pt x="1086321" y="22"/>
                </a:lnTo>
                <a:close/>
              </a:path>
              <a:path w="1086485" h="1463675">
                <a:moveTo>
                  <a:pt x="1086338" y="0"/>
                </a:moveTo>
                <a:lnTo>
                  <a:pt x="0" y="1036"/>
                </a:lnTo>
                <a:lnTo>
                  <a:pt x="1086321" y="2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bg object 29"/>
          <p:cNvSpPr/>
          <p:nvPr/>
        </p:nvSpPr>
        <p:spPr>
          <a:xfrm>
            <a:off x="6142761" y="5195646"/>
            <a:ext cx="4375150" cy="2364740"/>
          </a:xfrm>
          <a:custGeom>
            <a:avLst/>
            <a:gdLst/>
            <a:ahLst/>
            <a:cxnLst/>
            <a:rect l="l" t="t" r="r" b="b"/>
            <a:pathLst>
              <a:path w="4375150" h="2364740">
                <a:moveTo>
                  <a:pt x="4374540" y="2364359"/>
                </a:moveTo>
                <a:lnTo>
                  <a:pt x="1926539" y="23355"/>
                </a:lnTo>
                <a:lnTo>
                  <a:pt x="1907273" y="4940"/>
                </a:lnTo>
                <a:lnTo>
                  <a:pt x="1906460" y="2946"/>
                </a:lnTo>
                <a:lnTo>
                  <a:pt x="1903006" y="850"/>
                </a:lnTo>
                <a:lnTo>
                  <a:pt x="1902307" y="177"/>
                </a:lnTo>
                <a:lnTo>
                  <a:pt x="1896795" y="0"/>
                </a:lnTo>
                <a:lnTo>
                  <a:pt x="1895360" y="1206"/>
                </a:lnTo>
                <a:lnTo>
                  <a:pt x="1869884" y="3390"/>
                </a:lnTo>
                <a:lnTo>
                  <a:pt x="1869884" y="22593"/>
                </a:lnTo>
                <a:lnTo>
                  <a:pt x="110604" y="1502283"/>
                </a:lnTo>
                <a:lnTo>
                  <a:pt x="20485" y="1578076"/>
                </a:lnTo>
                <a:lnTo>
                  <a:pt x="65595" y="177165"/>
                </a:lnTo>
                <a:lnTo>
                  <a:pt x="1869884" y="22593"/>
                </a:lnTo>
                <a:lnTo>
                  <a:pt x="1869884" y="3390"/>
                </a:lnTo>
                <a:lnTo>
                  <a:pt x="50584" y="159181"/>
                </a:lnTo>
                <a:lnTo>
                  <a:pt x="46812" y="163080"/>
                </a:lnTo>
                <a:lnTo>
                  <a:pt x="46697" y="168033"/>
                </a:lnTo>
                <a:lnTo>
                  <a:pt x="698" y="1595996"/>
                </a:lnTo>
                <a:lnTo>
                  <a:pt x="0" y="1597977"/>
                </a:lnTo>
                <a:lnTo>
                  <a:pt x="558" y="1600288"/>
                </a:lnTo>
                <a:lnTo>
                  <a:pt x="469" y="1602727"/>
                </a:lnTo>
                <a:lnTo>
                  <a:pt x="1612" y="1604606"/>
                </a:lnTo>
                <a:lnTo>
                  <a:pt x="1714" y="1605013"/>
                </a:lnTo>
                <a:lnTo>
                  <a:pt x="2095" y="1605407"/>
                </a:lnTo>
                <a:lnTo>
                  <a:pt x="2590" y="1606207"/>
                </a:lnTo>
                <a:lnTo>
                  <a:pt x="3200" y="1606511"/>
                </a:lnTo>
                <a:lnTo>
                  <a:pt x="4457" y="1607769"/>
                </a:lnTo>
                <a:lnTo>
                  <a:pt x="6946" y="1608366"/>
                </a:lnTo>
                <a:lnTo>
                  <a:pt x="9372" y="1609547"/>
                </a:lnTo>
                <a:lnTo>
                  <a:pt x="11087" y="1609331"/>
                </a:lnTo>
                <a:lnTo>
                  <a:pt x="3225165" y="2364359"/>
                </a:lnTo>
                <a:lnTo>
                  <a:pt x="3308997" y="2364359"/>
                </a:lnTo>
                <a:lnTo>
                  <a:pt x="31013" y="1594294"/>
                </a:lnTo>
                <a:lnTo>
                  <a:pt x="1898802" y="23355"/>
                </a:lnTo>
                <a:lnTo>
                  <a:pt x="4346803" y="2364359"/>
                </a:lnTo>
                <a:lnTo>
                  <a:pt x="4374540" y="236435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bg object 30"/>
          <p:cNvSpPr/>
          <p:nvPr/>
        </p:nvSpPr>
        <p:spPr>
          <a:xfrm>
            <a:off x="8538439" y="26517"/>
            <a:ext cx="2153920" cy="1235075"/>
          </a:xfrm>
          <a:custGeom>
            <a:avLst/>
            <a:gdLst/>
            <a:ahLst/>
            <a:cxnLst/>
            <a:rect l="l" t="t" r="r" b="b"/>
            <a:pathLst>
              <a:path w="2153920" h="1235075">
                <a:moveTo>
                  <a:pt x="2153564" y="133553"/>
                </a:moveTo>
                <a:lnTo>
                  <a:pt x="1463751" y="1201762"/>
                </a:lnTo>
                <a:lnTo>
                  <a:pt x="1463001" y="1199286"/>
                </a:lnTo>
                <a:lnTo>
                  <a:pt x="1095717" y="0"/>
                </a:lnTo>
                <a:lnTo>
                  <a:pt x="1075664" y="12"/>
                </a:lnTo>
                <a:lnTo>
                  <a:pt x="1442910" y="1199273"/>
                </a:lnTo>
                <a:lnTo>
                  <a:pt x="22517" y="147129"/>
                </a:lnTo>
                <a:lnTo>
                  <a:pt x="88138" y="965"/>
                </a:lnTo>
                <a:lnTo>
                  <a:pt x="67094" y="977"/>
                </a:lnTo>
                <a:lnTo>
                  <a:pt x="0" y="150431"/>
                </a:lnTo>
                <a:lnTo>
                  <a:pt x="1270" y="155270"/>
                </a:lnTo>
                <a:lnTo>
                  <a:pt x="1452384" y="1230134"/>
                </a:lnTo>
                <a:lnTo>
                  <a:pt x="1452562" y="1230655"/>
                </a:lnTo>
                <a:lnTo>
                  <a:pt x="1455597" y="1233271"/>
                </a:lnTo>
                <a:lnTo>
                  <a:pt x="1456880" y="1233462"/>
                </a:lnTo>
                <a:lnTo>
                  <a:pt x="1458239" y="1234452"/>
                </a:lnTo>
                <a:lnTo>
                  <a:pt x="1462773" y="1234541"/>
                </a:lnTo>
                <a:lnTo>
                  <a:pt x="1463332" y="1234147"/>
                </a:lnTo>
                <a:lnTo>
                  <a:pt x="1466672" y="1232611"/>
                </a:lnTo>
                <a:lnTo>
                  <a:pt x="1467866" y="1230782"/>
                </a:lnTo>
                <a:lnTo>
                  <a:pt x="1468602" y="1229893"/>
                </a:lnTo>
                <a:lnTo>
                  <a:pt x="1469047" y="1228953"/>
                </a:lnTo>
                <a:lnTo>
                  <a:pt x="1486611" y="1201762"/>
                </a:lnTo>
                <a:lnTo>
                  <a:pt x="2153564" y="168948"/>
                </a:lnTo>
                <a:lnTo>
                  <a:pt x="2153564" y="13355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bg object 31"/>
          <p:cNvSpPr/>
          <p:nvPr/>
        </p:nvSpPr>
        <p:spPr>
          <a:xfrm>
            <a:off x="3290372" y="32386"/>
            <a:ext cx="182538" cy="229549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bg object 32"/>
          <p:cNvSpPr/>
          <p:nvPr/>
        </p:nvSpPr>
        <p:spPr>
          <a:xfrm>
            <a:off x="8001622" y="166052"/>
            <a:ext cx="2690495" cy="5050790"/>
          </a:xfrm>
          <a:custGeom>
            <a:avLst/>
            <a:gdLst/>
            <a:ahLst/>
            <a:cxnLst/>
            <a:rect l="l" t="t" r="r" b="b"/>
            <a:pathLst>
              <a:path w="2690495" h="5050790">
                <a:moveTo>
                  <a:pt x="2690380" y="2029142"/>
                </a:moveTo>
                <a:lnTo>
                  <a:pt x="1734045" y="1716328"/>
                </a:lnTo>
                <a:lnTo>
                  <a:pt x="1673580" y="1696580"/>
                </a:lnTo>
                <a:lnTo>
                  <a:pt x="1656397" y="1670596"/>
                </a:lnTo>
                <a:lnTo>
                  <a:pt x="1656397" y="1705330"/>
                </a:lnTo>
                <a:lnTo>
                  <a:pt x="1473073" y="2079675"/>
                </a:lnTo>
                <a:lnTo>
                  <a:pt x="1324902" y="2382202"/>
                </a:lnTo>
                <a:lnTo>
                  <a:pt x="1311910" y="2342057"/>
                </a:lnTo>
                <a:lnTo>
                  <a:pt x="1311910" y="2404376"/>
                </a:lnTo>
                <a:lnTo>
                  <a:pt x="1295958" y="2417026"/>
                </a:lnTo>
                <a:lnTo>
                  <a:pt x="1295958" y="2441498"/>
                </a:lnTo>
                <a:lnTo>
                  <a:pt x="49174" y="5000053"/>
                </a:lnTo>
                <a:lnTo>
                  <a:pt x="19761" y="3453409"/>
                </a:lnTo>
                <a:lnTo>
                  <a:pt x="1295958" y="2441498"/>
                </a:lnTo>
                <a:lnTo>
                  <a:pt x="1295958" y="2417026"/>
                </a:lnTo>
                <a:lnTo>
                  <a:pt x="436308" y="3098635"/>
                </a:lnTo>
                <a:lnTo>
                  <a:pt x="23342" y="3426066"/>
                </a:lnTo>
                <a:lnTo>
                  <a:pt x="550672" y="51968"/>
                </a:lnTo>
                <a:lnTo>
                  <a:pt x="1311910" y="2404376"/>
                </a:lnTo>
                <a:lnTo>
                  <a:pt x="1311910" y="2342057"/>
                </a:lnTo>
                <a:lnTo>
                  <a:pt x="578180" y="74688"/>
                </a:lnTo>
                <a:lnTo>
                  <a:pt x="1656397" y="1705330"/>
                </a:lnTo>
                <a:lnTo>
                  <a:pt x="1656397" y="1670596"/>
                </a:lnTo>
                <a:lnTo>
                  <a:pt x="601167" y="74650"/>
                </a:lnTo>
                <a:lnTo>
                  <a:pt x="556145" y="6578"/>
                </a:lnTo>
                <a:lnTo>
                  <a:pt x="555167" y="3530"/>
                </a:lnTo>
                <a:lnTo>
                  <a:pt x="553313" y="2311"/>
                </a:lnTo>
                <a:lnTo>
                  <a:pt x="552754" y="1435"/>
                </a:lnTo>
                <a:lnTo>
                  <a:pt x="551522" y="1104"/>
                </a:lnTo>
                <a:lnTo>
                  <a:pt x="551103" y="812"/>
                </a:lnTo>
                <a:lnTo>
                  <a:pt x="550633" y="850"/>
                </a:lnTo>
                <a:lnTo>
                  <a:pt x="547585" y="0"/>
                </a:lnTo>
                <a:lnTo>
                  <a:pt x="544906" y="1308"/>
                </a:lnTo>
                <a:lnTo>
                  <a:pt x="542213" y="1511"/>
                </a:lnTo>
                <a:lnTo>
                  <a:pt x="539292" y="3975"/>
                </a:lnTo>
                <a:lnTo>
                  <a:pt x="538975" y="4114"/>
                </a:lnTo>
                <a:lnTo>
                  <a:pt x="538886" y="4305"/>
                </a:lnTo>
                <a:lnTo>
                  <a:pt x="538467" y="4660"/>
                </a:lnTo>
                <a:lnTo>
                  <a:pt x="538365" y="5473"/>
                </a:lnTo>
                <a:lnTo>
                  <a:pt x="536790" y="9042"/>
                </a:lnTo>
                <a:lnTo>
                  <a:pt x="537578" y="11518"/>
                </a:lnTo>
                <a:lnTo>
                  <a:pt x="990" y="3444824"/>
                </a:lnTo>
                <a:lnTo>
                  <a:pt x="431" y="3446056"/>
                </a:lnTo>
                <a:lnTo>
                  <a:pt x="457" y="3448266"/>
                </a:lnTo>
                <a:lnTo>
                  <a:pt x="0" y="3451237"/>
                </a:lnTo>
                <a:lnTo>
                  <a:pt x="520" y="3452368"/>
                </a:lnTo>
                <a:lnTo>
                  <a:pt x="546" y="3453409"/>
                </a:lnTo>
                <a:lnTo>
                  <a:pt x="30746" y="5040274"/>
                </a:lnTo>
                <a:lnTo>
                  <a:pt x="30848" y="5044681"/>
                </a:lnTo>
                <a:lnTo>
                  <a:pt x="33972" y="5048491"/>
                </a:lnTo>
                <a:lnTo>
                  <a:pt x="38303" y="5049431"/>
                </a:lnTo>
                <a:lnTo>
                  <a:pt x="42608" y="5050409"/>
                </a:lnTo>
                <a:lnTo>
                  <a:pt x="47040" y="5048250"/>
                </a:lnTo>
                <a:lnTo>
                  <a:pt x="70523" y="5000053"/>
                </a:lnTo>
                <a:lnTo>
                  <a:pt x="1317320" y="2441498"/>
                </a:lnTo>
                <a:lnTo>
                  <a:pt x="1329385" y="2416708"/>
                </a:lnTo>
                <a:lnTo>
                  <a:pt x="1509268" y="2396261"/>
                </a:lnTo>
                <a:lnTo>
                  <a:pt x="2690380" y="2262073"/>
                </a:lnTo>
                <a:lnTo>
                  <a:pt x="2690380" y="2242756"/>
                </a:lnTo>
                <a:lnTo>
                  <a:pt x="1339418" y="2396261"/>
                </a:lnTo>
                <a:lnTo>
                  <a:pt x="1672386" y="1716328"/>
                </a:lnTo>
                <a:lnTo>
                  <a:pt x="2690380" y="2049297"/>
                </a:lnTo>
                <a:lnTo>
                  <a:pt x="2690380" y="202914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3" name="bg object 33"/>
          <p:cNvSpPr/>
          <p:nvPr/>
        </p:nvSpPr>
        <p:spPr>
          <a:xfrm>
            <a:off x="2748584" y="267893"/>
            <a:ext cx="3460750" cy="5106035"/>
          </a:xfrm>
          <a:custGeom>
            <a:avLst/>
            <a:gdLst/>
            <a:ahLst/>
            <a:cxnLst/>
            <a:rect l="l" t="t" r="r" b="b"/>
            <a:pathLst>
              <a:path w="3460750" h="5106035">
                <a:moveTo>
                  <a:pt x="3460153" y="5097069"/>
                </a:moveTo>
                <a:lnTo>
                  <a:pt x="3459302" y="5085258"/>
                </a:lnTo>
                <a:lnTo>
                  <a:pt x="3440061" y="4818583"/>
                </a:lnTo>
                <a:lnTo>
                  <a:pt x="3440061" y="5085258"/>
                </a:lnTo>
                <a:lnTo>
                  <a:pt x="1843252" y="4901755"/>
                </a:lnTo>
                <a:lnTo>
                  <a:pt x="1845144" y="4894377"/>
                </a:lnTo>
                <a:lnTo>
                  <a:pt x="2957423" y="542658"/>
                </a:lnTo>
                <a:lnTo>
                  <a:pt x="3078213" y="70129"/>
                </a:lnTo>
                <a:lnTo>
                  <a:pt x="3440061" y="5085258"/>
                </a:lnTo>
                <a:lnTo>
                  <a:pt x="3440061" y="4818583"/>
                </a:lnTo>
                <a:lnTo>
                  <a:pt x="3097479" y="70129"/>
                </a:lnTo>
                <a:lnTo>
                  <a:pt x="3093224" y="11353"/>
                </a:lnTo>
                <a:lnTo>
                  <a:pt x="3093936" y="8585"/>
                </a:lnTo>
                <a:lnTo>
                  <a:pt x="3092831" y="6159"/>
                </a:lnTo>
                <a:lnTo>
                  <a:pt x="3092754" y="5168"/>
                </a:lnTo>
                <a:lnTo>
                  <a:pt x="3092056" y="4470"/>
                </a:lnTo>
                <a:lnTo>
                  <a:pt x="3091891" y="4089"/>
                </a:lnTo>
                <a:lnTo>
                  <a:pt x="3091484" y="3886"/>
                </a:lnTo>
                <a:lnTo>
                  <a:pt x="3089059" y="1409"/>
                </a:lnTo>
                <a:lnTo>
                  <a:pt x="3086176" y="1168"/>
                </a:lnTo>
                <a:lnTo>
                  <a:pt x="3083915" y="0"/>
                </a:lnTo>
                <a:lnTo>
                  <a:pt x="3080499" y="685"/>
                </a:lnTo>
                <a:lnTo>
                  <a:pt x="3079724" y="609"/>
                </a:lnTo>
                <a:lnTo>
                  <a:pt x="3079254" y="927"/>
                </a:lnTo>
                <a:lnTo>
                  <a:pt x="3079051" y="965"/>
                </a:lnTo>
                <a:lnTo>
                  <a:pt x="3078861" y="1193"/>
                </a:lnTo>
                <a:lnTo>
                  <a:pt x="3075571" y="3403"/>
                </a:lnTo>
                <a:lnTo>
                  <a:pt x="3074860" y="5956"/>
                </a:lnTo>
                <a:lnTo>
                  <a:pt x="3063811" y="19113"/>
                </a:lnTo>
                <a:lnTo>
                  <a:pt x="3063811" y="48958"/>
                </a:lnTo>
                <a:lnTo>
                  <a:pt x="1825332" y="4894377"/>
                </a:lnTo>
                <a:lnTo>
                  <a:pt x="24130" y="3668331"/>
                </a:lnTo>
                <a:lnTo>
                  <a:pt x="3063811" y="48958"/>
                </a:lnTo>
                <a:lnTo>
                  <a:pt x="3063811" y="19113"/>
                </a:lnTo>
                <a:lnTo>
                  <a:pt x="2590" y="3664127"/>
                </a:lnTo>
                <a:lnTo>
                  <a:pt x="825" y="3666274"/>
                </a:lnTo>
                <a:lnTo>
                  <a:pt x="0" y="3668941"/>
                </a:lnTo>
                <a:lnTo>
                  <a:pt x="431" y="3671608"/>
                </a:lnTo>
                <a:lnTo>
                  <a:pt x="812" y="3674275"/>
                </a:lnTo>
                <a:lnTo>
                  <a:pt x="2324" y="3676688"/>
                </a:lnTo>
                <a:lnTo>
                  <a:pt x="1824329" y="4916906"/>
                </a:lnTo>
                <a:lnTo>
                  <a:pt x="1824901" y="4917732"/>
                </a:lnTo>
                <a:lnTo>
                  <a:pt x="1827403" y="4919205"/>
                </a:lnTo>
                <a:lnTo>
                  <a:pt x="1827771" y="4919256"/>
                </a:lnTo>
                <a:lnTo>
                  <a:pt x="1828444" y="4919700"/>
                </a:lnTo>
                <a:lnTo>
                  <a:pt x="1831708" y="4920056"/>
                </a:lnTo>
                <a:lnTo>
                  <a:pt x="1832432" y="4919789"/>
                </a:lnTo>
                <a:lnTo>
                  <a:pt x="3452190" y="5105933"/>
                </a:lnTo>
                <a:lnTo>
                  <a:pt x="3455009" y="5104981"/>
                </a:lnTo>
                <a:lnTo>
                  <a:pt x="3457956" y="5102199"/>
                </a:lnTo>
                <a:lnTo>
                  <a:pt x="3458603" y="5101272"/>
                </a:lnTo>
                <a:lnTo>
                  <a:pt x="3459823" y="5098732"/>
                </a:lnTo>
                <a:lnTo>
                  <a:pt x="3460153" y="509706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4" name="bg object 34"/>
          <p:cNvSpPr/>
          <p:nvPr/>
        </p:nvSpPr>
        <p:spPr>
          <a:xfrm>
            <a:off x="9658007" y="160095"/>
            <a:ext cx="1034415" cy="2055495"/>
          </a:xfrm>
          <a:custGeom>
            <a:avLst/>
            <a:gdLst/>
            <a:ahLst/>
            <a:cxnLst/>
            <a:rect l="l" t="t" r="r" b="b"/>
            <a:pathLst>
              <a:path w="1034415" h="2055495">
                <a:moveTo>
                  <a:pt x="1033995" y="596607"/>
                </a:moveTo>
                <a:lnTo>
                  <a:pt x="950023" y="819619"/>
                </a:lnTo>
                <a:lnTo>
                  <a:pt x="941019" y="843546"/>
                </a:lnTo>
                <a:lnTo>
                  <a:pt x="927862" y="848753"/>
                </a:lnTo>
                <a:lnTo>
                  <a:pt x="883818" y="866152"/>
                </a:lnTo>
                <a:lnTo>
                  <a:pt x="883818" y="886752"/>
                </a:lnTo>
                <a:lnTo>
                  <a:pt x="808583" y="942327"/>
                </a:lnTo>
                <a:lnTo>
                  <a:pt x="630148" y="1074089"/>
                </a:lnTo>
                <a:lnTo>
                  <a:pt x="607009" y="1074661"/>
                </a:lnTo>
                <a:lnTo>
                  <a:pt x="607009" y="1096606"/>
                </a:lnTo>
                <a:lnTo>
                  <a:pt x="61150" y="1646478"/>
                </a:lnTo>
                <a:lnTo>
                  <a:pt x="377113" y="1125334"/>
                </a:lnTo>
                <a:lnTo>
                  <a:pt x="416826" y="1120368"/>
                </a:lnTo>
                <a:lnTo>
                  <a:pt x="528751" y="1106373"/>
                </a:lnTo>
                <a:lnTo>
                  <a:pt x="596912" y="1097851"/>
                </a:lnTo>
                <a:lnTo>
                  <a:pt x="607009" y="1096606"/>
                </a:lnTo>
                <a:lnTo>
                  <a:pt x="607009" y="1074661"/>
                </a:lnTo>
                <a:lnTo>
                  <a:pt x="449173" y="1078534"/>
                </a:lnTo>
                <a:lnTo>
                  <a:pt x="442366" y="1078699"/>
                </a:lnTo>
                <a:lnTo>
                  <a:pt x="442366" y="1097851"/>
                </a:lnTo>
                <a:lnTo>
                  <a:pt x="375462" y="1106233"/>
                </a:lnTo>
                <a:lnTo>
                  <a:pt x="374332" y="1106373"/>
                </a:lnTo>
                <a:lnTo>
                  <a:pt x="366483" y="1099693"/>
                </a:lnTo>
                <a:lnTo>
                  <a:pt x="442366" y="1097851"/>
                </a:lnTo>
                <a:lnTo>
                  <a:pt x="442366" y="1078699"/>
                </a:lnTo>
                <a:lnTo>
                  <a:pt x="394792" y="1079842"/>
                </a:lnTo>
                <a:lnTo>
                  <a:pt x="883818" y="886752"/>
                </a:lnTo>
                <a:lnTo>
                  <a:pt x="883818" y="866152"/>
                </a:lnTo>
                <a:lnTo>
                  <a:pt x="365302" y="1070838"/>
                </a:lnTo>
                <a:lnTo>
                  <a:pt x="1033983" y="35344"/>
                </a:lnTo>
                <a:lnTo>
                  <a:pt x="1033983" y="0"/>
                </a:lnTo>
                <a:lnTo>
                  <a:pt x="334937" y="1082509"/>
                </a:lnTo>
                <a:lnTo>
                  <a:pt x="333895" y="1083208"/>
                </a:lnTo>
                <a:lnTo>
                  <a:pt x="333184" y="1083475"/>
                </a:lnTo>
                <a:lnTo>
                  <a:pt x="330708" y="1088034"/>
                </a:lnTo>
                <a:lnTo>
                  <a:pt x="331038" y="1089660"/>
                </a:lnTo>
                <a:lnTo>
                  <a:pt x="331038" y="1090345"/>
                </a:lnTo>
                <a:lnTo>
                  <a:pt x="330708" y="1091311"/>
                </a:lnTo>
                <a:lnTo>
                  <a:pt x="331012" y="1092492"/>
                </a:lnTo>
                <a:lnTo>
                  <a:pt x="331012" y="1093609"/>
                </a:lnTo>
                <a:lnTo>
                  <a:pt x="331470" y="1094193"/>
                </a:lnTo>
                <a:lnTo>
                  <a:pt x="331825" y="1095463"/>
                </a:lnTo>
                <a:lnTo>
                  <a:pt x="332320" y="1095895"/>
                </a:lnTo>
                <a:lnTo>
                  <a:pt x="332587" y="1097165"/>
                </a:lnTo>
                <a:lnTo>
                  <a:pt x="336651" y="1100404"/>
                </a:lnTo>
                <a:lnTo>
                  <a:pt x="337616" y="1100391"/>
                </a:lnTo>
                <a:lnTo>
                  <a:pt x="358889" y="1118400"/>
                </a:lnTo>
                <a:lnTo>
                  <a:pt x="3378" y="1704695"/>
                </a:lnTo>
                <a:lnTo>
                  <a:pt x="1930" y="1706194"/>
                </a:lnTo>
                <a:lnTo>
                  <a:pt x="1663" y="1707108"/>
                </a:lnTo>
                <a:lnTo>
                  <a:pt x="0" y="1709280"/>
                </a:lnTo>
                <a:lnTo>
                  <a:pt x="1358" y="1715122"/>
                </a:lnTo>
                <a:lnTo>
                  <a:pt x="2489" y="1716024"/>
                </a:lnTo>
                <a:lnTo>
                  <a:pt x="4902" y="1718652"/>
                </a:lnTo>
                <a:lnTo>
                  <a:pt x="6502" y="1719186"/>
                </a:lnTo>
                <a:lnTo>
                  <a:pt x="8966" y="1721116"/>
                </a:lnTo>
                <a:lnTo>
                  <a:pt x="11887" y="1720951"/>
                </a:lnTo>
                <a:lnTo>
                  <a:pt x="1033983" y="2055279"/>
                </a:lnTo>
                <a:lnTo>
                  <a:pt x="1033983" y="2035111"/>
                </a:lnTo>
                <a:lnTo>
                  <a:pt x="28803" y="1706321"/>
                </a:lnTo>
                <a:lnTo>
                  <a:pt x="88112" y="1646567"/>
                </a:lnTo>
                <a:lnTo>
                  <a:pt x="632587" y="1098080"/>
                </a:lnTo>
                <a:lnTo>
                  <a:pt x="1033995" y="1606359"/>
                </a:lnTo>
                <a:lnTo>
                  <a:pt x="1033995" y="1575371"/>
                </a:lnTo>
                <a:lnTo>
                  <a:pt x="794308" y="1271879"/>
                </a:lnTo>
                <a:lnTo>
                  <a:pt x="657034" y="1098042"/>
                </a:lnTo>
                <a:lnTo>
                  <a:pt x="647077" y="1085443"/>
                </a:lnTo>
                <a:lnTo>
                  <a:pt x="649274" y="1083818"/>
                </a:lnTo>
                <a:lnTo>
                  <a:pt x="649516" y="1083640"/>
                </a:lnTo>
                <a:lnTo>
                  <a:pt x="654646" y="1079855"/>
                </a:lnTo>
                <a:lnTo>
                  <a:pt x="916127" y="886739"/>
                </a:lnTo>
                <a:lnTo>
                  <a:pt x="944384" y="865860"/>
                </a:lnTo>
                <a:lnTo>
                  <a:pt x="1033995" y="1078712"/>
                </a:lnTo>
                <a:lnTo>
                  <a:pt x="1033995" y="1029284"/>
                </a:lnTo>
                <a:lnTo>
                  <a:pt x="965212" y="865847"/>
                </a:lnTo>
                <a:lnTo>
                  <a:pt x="958824" y="850709"/>
                </a:lnTo>
                <a:lnTo>
                  <a:pt x="1024801" y="675474"/>
                </a:lnTo>
                <a:lnTo>
                  <a:pt x="1033983" y="651090"/>
                </a:lnTo>
                <a:lnTo>
                  <a:pt x="1033995" y="596607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5" name="bg object 35"/>
          <p:cNvSpPr/>
          <p:nvPr/>
        </p:nvSpPr>
        <p:spPr>
          <a:xfrm>
            <a:off x="0" y="3928033"/>
            <a:ext cx="6209030" cy="3632200"/>
          </a:xfrm>
          <a:custGeom>
            <a:avLst/>
            <a:gdLst/>
            <a:ahLst/>
            <a:cxnLst/>
            <a:rect l="l" t="t" r="r" b="b"/>
            <a:pathLst>
              <a:path w="6209030" h="3632200">
                <a:moveTo>
                  <a:pt x="6208928" y="1435303"/>
                </a:moveTo>
                <a:lnTo>
                  <a:pt x="6208661" y="1434528"/>
                </a:lnTo>
                <a:lnTo>
                  <a:pt x="6208763" y="1432369"/>
                </a:lnTo>
                <a:lnTo>
                  <a:pt x="6207087" y="1429740"/>
                </a:lnTo>
                <a:lnTo>
                  <a:pt x="6206985" y="1429397"/>
                </a:lnTo>
                <a:lnTo>
                  <a:pt x="6206769" y="1429232"/>
                </a:lnTo>
                <a:lnTo>
                  <a:pt x="6206515" y="1428813"/>
                </a:lnTo>
                <a:lnTo>
                  <a:pt x="6205931" y="1428559"/>
                </a:lnTo>
                <a:lnTo>
                  <a:pt x="6203835" y="1426857"/>
                </a:lnTo>
                <a:lnTo>
                  <a:pt x="6201664" y="1426616"/>
                </a:lnTo>
                <a:lnTo>
                  <a:pt x="6199454" y="1425600"/>
                </a:lnTo>
                <a:lnTo>
                  <a:pt x="6196812" y="1426057"/>
                </a:lnTo>
                <a:lnTo>
                  <a:pt x="6188659" y="1425130"/>
                </a:lnTo>
                <a:lnTo>
                  <a:pt x="6188659" y="1458861"/>
                </a:lnTo>
                <a:lnTo>
                  <a:pt x="6143701" y="2855861"/>
                </a:lnTo>
                <a:lnTo>
                  <a:pt x="5017109" y="2695359"/>
                </a:lnTo>
                <a:lnTo>
                  <a:pt x="4893030" y="2677693"/>
                </a:lnTo>
                <a:lnTo>
                  <a:pt x="4902632" y="2668651"/>
                </a:lnTo>
                <a:lnTo>
                  <a:pt x="4905895" y="2665577"/>
                </a:lnTo>
                <a:lnTo>
                  <a:pt x="4980356" y="2595537"/>
                </a:lnTo>
                <a:lnTo>
                  <a:pt x="6188659" y="1458861"/>
                </a:lnTo>
                <a:lnTo>
                  <a:pt x="6188659" y="1425130"/>
                </a:lnTo>
                <a:lnTo>
                  <a:pt x="6177394" y="1423835"/>
                </a:lnTo>
                <a:lnTo>
                  <a:pt x="6177394" y="1443113"/>
                </a:lnTo>
                <a:lnTo>
                  <a:pt x="4877917" y="2665577"/>
                </a:lnTo>
                <a:lnTo>
                  <a:pt x="4877562" y="2663774"/>
                </a:lnTo>
                <a:lnTo>
                  <a:pt x="4857978" y="2567673"/>
                </a:lnTo>
                <a:lnTo>
                  <a:pt x="4857978" y="2663774"/>
                </a:lnTo>
                <a:lnTo>
                  <a:pt x="2918231" y="1397647"/>
                </a:lnTo>
                <a:lnTo>
                  <a:pt x="4572139" y="1260132"/>
                </a:lnTo>
                <a:lnTo>
                  <a:pt x="4857978" y="2663774"/>
                </a:lnTo>
                <a:lnTo>
                  <a:pt x="4857978" y="2567673"/>
                </a:lnTo>
                <a:lnTo>
                  <a:pt x="4702289" y="1803146"/>
                </a:lnTo>
                <a:lnTo>
                  <a:pt x="4591875" y="1260906"/>
                </a:lnTo>
                <a:lnTo>
                  <a:pt x="6177394" y="1443113"/>
                </a:lnTo>
                <a:lnTo>
                  <a:pt x="6177394" y="1423835"/>
                </a:lnTo>
                <a:lnTo>
                  <a:pt x="4759947" y="1260906"/>
                </a:lnTo>
                <a:lnTo>
                  <a:pt x="4585043" y="1240802"/>
                </a:lnTo>
                <a:lnTo>
                  <a:pt x="4583874" y="1239926"/>
                </a:lnTo>
                <a:lnTo>
                  <a:pt x="4582414" y="1240053"/>
                </a:lnTo>
                <a:lnTo>
                  <a:pt x="4552048" y="1219390"/>
                </a:lnTo>
                <a:lnTo>
                  <a:pt x="4552048" y="1242542"/>
                </a:lnTo>
                <a:lnTo>
                  <a:pt x="2898292" y="1380032"/>
                </a:lnTo>
                <a:lnTo>
                  <a:pt x="2796108" y="304203"/>
                </a:lnTo>
                <a:lnTo>
                  <a:pt x="2770035" y="29565"/>
                </a:lnTo>
                <a:lnTo>
                  <a:pt x="4552048" y="1242542"/>
                </a:lnTo>
                <a:lnTo>
                  <a:pt x="4552048" y="1219390"/>
                </a:lnTo>
                <a:lnTo>
                  <a:pt x="2804096" y="29552"/>
                </a:lnTo>
                <a:lnTo>
                  <a:pt x="2764396" y="2540"/>
                </a:lnTo>
                <a:lnTo>
                  <a:pt x="2764167" y="2362"/>
                </a:lnTo>
                <a:lnTo>
                  <a:pt x="2761932" y="762"/>
                </a:lnTo>
                <a:lnTo>
                  <a:pt x="2761729" y="723"/>
                </a:lnTo>
                <a:lnTo>
                  <a:pt x="2760865" y="127"/>
                </a:lnTo>
                <a:lnTo>
                  <a:pt x="2756865" y="0"/>
                </a:lnTo>
                <a:lnTo>
                  <a:pt x="2754934" y="1143"/>
                </a:lnTo>
                <a:lnTo>
                  <a:pt x="0" y="622998"/>
                </a:lnTo>
                <a:lnTo>
                  <a:pt x="0" y="642645"/>
                </a:lnTo>
                <a:lnTo>
                  <a:pt x="2750007" y="21894"/>
                </a:lnTo>
                <a:lnTo>
                  <a:pt x="2878759" y="1377810"/>
                </a:lnTo>
                <a:lnTo>
                  <a:pt x="1277683" y="979068"/>
                </a:lnTo>
                <a:lnTo>
                  <a:pt x="0" y="660857"/>
                </a:lnTo>
                <a:lnTo>
                  <a:pt x="0" y="680605"/>
                </a:lnTo>
                <a:lnTo>
                  <a:pt x="2864916" y="1394129"/>
                </a:lnTo>
                <a:lnTo>
                  <a:pt x="0" y="3128911"/>
                </a:lnTo>
                <a:lnTo>
                  <a:pt x="0" y="3151327"/>
                </a:lnTo>
                <a:lnTo>
                  <a:pt x="2889427" y="1401711"/>
                </a:lnTo>
                <a:lnTo>
                  <a:pt x="4862220" y="2689466"/>
                </a:lnTo>
                <a:lnTo>
                  <a:pt x="4833582" y="3631971"/>
                </a:lnTo>
                <a:lnTo>
                  <a:pt x="4852771" y="3631971"/>
                </a:lnTo>
                <a:lnTo>
                  <a:pt x="4881219" y="2695397"/>
                </a:lnTo>
                <a:lnTo>
                  <a:pt x="5831002" y="2830690"/>
                </a:lnTo>
                <a:lnTo>
                  <a:pt x="6125286" y="2872613"/>
                </a:lnTo>
                <a:lnTo>
                  <a:pt x="4889474" y="3631971"/>
                </a:lnTo>
                <a:lnTo>
                  <a:pt x="4926127" y="3631971"/>
                </a:lnTo>
                <a:lnTo>
                  <a:pt x="6155906" y="2876296"/>
                </a:lnTo>
                <a:lnTo>
                  <a:pt x="6157036" y="2875965"/>
                </a:lnTo>
                <a:lnTo>
                  <a:pt x="6158687" y="2874594"/>
                </a:lnTo>
                <a:lnTo>
                  <a:pt x="6159563" y="2874048"/>
                </a:lnTo>
                <a:lnTo>
                  <a:pt x="6160846" y="2872613"/>
                </a:lnTo>
                <a:lnTo>
                  <a:pt x="6161024" y="2872232"/>
                </a:lnTo>
                <a:lnTo>
                  <a:pt x="6162167" y="2869831"/>
                </a:lnTo>
                <a:lnTo>
                  <a:pt x="6162497" y="2869146"/>
                </a:lnTo>
                <a:lnTo>
                  <a:pt x="6162751" y="2867037"/>
                </a:lnTo>
                <a:lnTo>
                  <a:pt x="6162548" y="2865996"/>
                </a:lnTo>
                <a:lnTo>
                  <a:pt x="6162878" y="2855874"/>
                </a:lnTo>
                <a:lnTo>
                  <a:pt x="6207874" y="1458849"/>
                </a:lnTo>
                <a:lnTo>
                  <a:pt x="6208522" y="1438338"/>
                </a:lnTo>
                <a:lnTo>
                  <a:pt x="6208750" y="1437881"/>
                </a:lnTo>
                <a:lnTo>
                  <a:pt x="6208928" y="143530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6" name="bg object 36"/>
          <p:cNvSpPr/>
          <p:nvPr/>
        </p:nvSpPr>
        <p:spPr>
          <a:xfrm>
            <a:off x="5765152" y="27634"/>
            <a:ext cx="2794000" cy="260985"/>
          </a:xfrm>
          <a:custGeom>
            <a:avLst/>
            <a:gdLst/>
            <a:ahLst/>
            <a:cxnLst/>
            <a:rect l="l" t="t" r="r" b="b"/>
            <a:pathLst>
              <a:path w="2794000" h="260985">
                <a:moveTo>
                  <a:pt x="2793949" y="150291"/>
                </a:moveTo>
                <a:lnTo>
                  <a:pt x="2793746" y="146824"/>
                </a:lnTo>
                <a:lnTo>
                  <a:pt x="2701277" y="0"/>
                </a:lnTo>
                <a:lnTo>
                  <a:pt x="2678646" y="12"/>
                </a:lnTo>
                <a:lnTo>
                  <a:pt x="2766898" y="140169"/>
                </a:lnTo>
                <a:lnTo>
                  <a:pt x="83083" y="240626"/>
                </a:lnTo>
                <a:lnTo>
                  <a:pt x="206921" y="2374"/>
                </a:lnTo>
                <a:lnTo>
                  <a:pt x="199694" y="2387"/>
                </a:lnTo>
                <a:lnTo>
                  <a:pt x="185293" y="2400"/>
                </a:lnTo>
                <a:lnTo>
                  <a:pt x="70472" y="223240"/>
                </a:lnTo>
                <a:lnTo>
                  <a:pt x="19672" y="2552"/>
                </a:lnTo>
                <a:lnTo>
                  <a:pt x="0" y="2578"/>
                </a:lnTo>
                <a:lnTo>
                  <a:pt x="56845" y="249643"/>
                </a:lnTo>
                <a:lnTo>
                  <a:pt x="56997" y="253072"/>
                </a:lnTo>
                <a:lnTo>
                  <a:pt x="58000" y="254660"/>
                </a:lnTo>
                <a:lnTo>
                  <a:pt x="58521" y="256870"/>
                </a:lnTo>
                <a:lnTo>
                  <a:pt x="61747" y="259816"/>
                </a:lnTo>
                <a:lnTo>
                  <a:pt x="62826" y="259956"/>
                </a:lnTo>
                <a:lnTo>
                  <a:pt x="63906" y="260515"/>
                </a:lnTo>
                <a:lnTo>
                  <a:pt x="66522" y="260426"/>
                </a:lnTo>
                <a:lnTo>
                  <a:pt x="69748" y="260819"/>
                </a:lnTo>
                <a:lnTo>
                  <a:pt x="70827" y="260261"/>
                </a:lnTo>
                <a:lnTo>
                  <a:pt x="595579" y="240626"/>
                </a:lnTo>
                <a:lnTo>
                  <a:pt x="2787662" y="158572"/>
                </a:lnTo>
                <a:lnTo>
                  <a:pt x="2790748" y="156641"/>
                </a:lnTo>
                <a:lnTo>
                  <a:pt x="2792374" y="153593"/>
                </a:lnTo>
                <a:lnTo>
                  <a:pt x="2793949" y="15029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7" name="bg object 37"/>
          <p:cNvSpPr/>
          <p:nvPr/>
        </p:nvSpPr>
        <p:spPr>
          <a:xfrm>
            <a:off x="8443803" y="27471"/>
            <a:ext cx="182785" cy="15991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8" name="bg object 38"/>
          <p:cNvSpPr/>
          <p:nvPr/>
        </p:nvSpPr>
        <p:spPr>
          <a:xfrm>
            <a:off x="8031556" y="2408834"/>
            <a:ext cx="2660650" cy="2969895"/>
          </a:xfrm>
          <a:custGeom>
            <a:avLst/>
            <a:gdLst/>
            <a:ahLst/>
            <a:cxnLst/>
            <a:rect l="l" t="t" r="r" b="b"/>
            <a:pathLst>
              <a:path w="2660650" h="2969895">
                <a:moveTo>
                  <a:pt x="2660446" y="0"/>
                </a:moveTo>
                <a:lnTo>
                  <a:pt x="1294803" y="155117"/>
                </a:lnTo>
                <a:lnTo>
                  <a:pt x="1292567" y="154025"/>
                </a:lnTo>
                <a:lnTo>
                  <a:pt x="1286840" y="156032"/>
                </a:lnTo>
                <a:lnTo>
                  <a:pt x="1286103" y="157530"/>
                </a:lnTo>
                <a:lnTo>
                  <a:pt x="1284389" y="159169"/>
                </a:lnTo>
                <a:lnTo>
                  <a:pt x="1283919" y="162026"/>
                </a:lnTo>
                <a:lnTo>
                  <a:pt x="3187" y="2790240"/>
                </a:lnTo>
                <a:lnTo>
                  <a:pt x="2209" y="2790736"/>
                </a:lnTo>
                <a:lnTo>
                  <a:pt x="127" y="2795016"/>
                </a:lnTo>
                <a:lnTo>
                  <a:pt x="355" y="2796121"/>
                </a:lnTo>
                <a:lnTo>
                  <a:pt x="0" y="2796857"/>
                </a:lnTo>
                <a:lnTo>
                  <a:pt x="774" y="2801239"/>
                </a:lnTo>
                <a:lnTo>
                  <a:pt x="1600" y="2802064"/>
                </a:lnTo>
                <a:lnTo>
                  <a:pt x="1905" y="2803487"/>
                </a:lnTo>
                <a:lnTo>
                  <a:pt x="5511" y="2806623"/>
                </a:lnTo>
                <a:lnTo>
                  <a:pt x="6286" y="2806674"/>
                </a:lnTo>
                <a:lnTo>
                  <a:pt x="6654" y="2807030"/>
                </a:lnTo>
                <a:lnTo>
                  <a:pt x="11099" y="2807703"/>
                </a:lnTo>
                <a:lnTo>
                  <a:pt x="12395" y="2807055"/>
                </a:lnTo>
                <a:lnTo>
                  <a:pt x="2660446" y="2969323"/>
                </a:lnTo>
                <a:lnTo>
                  <a:pt x="2660446" y="2950108"/>
                </a:lnTo>
                <a:lnTo>
                  <a:pt x="46215" y="2789898"/>
                </a:lnTo>
                <a:lnTo>
                  <a:pt x="73926" y="2775839"/>
                </a:lnTo>
                <a:lnTo>
                  <a:pt x="2660446" y="1464081"/>
                </a:lnTo>
                <a:lnTo>
                  <a:pt x="2660446" y="1442580"/>
                </a:lnTo>
                <a:lnTo>
                  <a:pt x="1762150" y="1898167"/>
                </a:lnTo>
                <a:lnTo>
                  <a:pt x="31559" y="2775839"/>
                </a:lnTo>
                <a:lnTo>
                  <a:pt x="1297597" y="177749"/>
                </a:lnTo>
                <a:lnTo>
                  <a:pt x="2660434" y="834961"/>
                </a:lnTo>
                <a:lnTo>
                  <a:pt x="2660446" y="813676"/>
                </a:lnTo>
                <a:lnTo>
                  <a:pt x="1341729" y="177749"/>
                </a:lnTo>
                <a:lnTo>
                  <a:pt x="1329194" y="171704"/>
                </a:lnTo>
                <a:lnTo>
                  <a:pt x="1327200" y="170738"/>
                </a:lnTo>
                <a:lnTo>
                  <a:pt x="2660446" y="19304"/>
                </a:lnTo>
                <a:lnTo>
                  <a:pt x="266044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9" name="bg object 39"/>
          <p:cNvSpPr/>
          <p:nvPr/>
        </p:nvSpPr>
        <p:spPr>
          <a:xfrm>
            <a:off x="0" y="4466913"/>
            <a:ext cx="59055" cy="224154"/>
          </a:xfrm>
          <a:custGeom>
            <a:avLst/>
            <a:gdLst/>
            <a:ahLst/>
            <a:cxnLst/>
            <a:rect l="l" t="t" r="r" b="b"/>
            <a:pathLst>
              <a:path w="59055" h="224154">
                <a:moveTo>
                  <a:pt x="0" y="0"/>
                </a:moveTo>
                <a:lnTo>
                  <a:pt x="0" y="224144"/>
                </a:lnTo>
                <a:lnTo>
                  <a:pt x="20550" y="208590"/>
                </a:lnTo>
                <a:lnTo>
                  <a:pt x="45939" y="171925"/>
                </a:lnTo>
                <a:lnTo>
                  <a:pt x="58496" y="129145"/>
                </a:lnTo>
                <a:lnTo>
                  <a:pt x="57113" y="86133"/>
                </a:lnTo>
                <a:lnTo>
                  <a:pt x="42872" y="45947"/>
                </a:lnTo>
                <a:lnTo>
                  <a:pt x="16858" y="11646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0" name="bg object 40"/>
          <p:cNvSpPr/>
          <p:nvPr/>
        </p:nvSpPr>
        <p:spPr>
          <a:xfrm>
            <a:off x="2681762" y="3861474"/>
            <a:ext cx="153535" cy="15336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bg object 41"/>
          <p:cNvSpPr/>
          <p:nvPr/>
        </p:nvSpPr>
        <p:spPr>
          <a:xfrm>
            <a:off x="3295972" y="158615"/>
            <a:ext cx="186690" cy="186055"/>
          </a:xfrm>
          <a:custGeom>
            <a:avLst/>
            <a:gdLst/>
            <a:ahLst/>
            <a:cxnLst/>
            <a:rect l="l" t="t" r="r" b="b"/>
            <a:pathLst>
              <a:path w="186689" h="186054">
                <a:moveTo>
                  <a:pt x="97319" y="0"/>
                </a:moveTo>
                <a:lnTo>
                  <a:pt x="61999" y="5262"/>
                </a:lnTo>
                <a:lnTo>
                  <a:pt x="31228" y="23370"/>
                </a:lnTo>
                <a:lnTo>
                  <a:pt x="9003" y="52910"/>
                </a:lnTo>
                <a:lnTo>
                  <a:pt x="0" y="88754"/>
                </a:lnTo>
                <a:lnTo>
                  <a:pt x="5269" y="124039"/>
                </a:lnTo>
                <a:lnTo>
                  <a:pt x="23398" y="154776"/>
                </a:lnTo>
                <a:lnTo>
                  <a:pt x="52970" y="176976"/>
                </a:lnTo>
                <a:lnTo>
                  <a:pt x="88847" y="185975"/>
                </a:lnTo>
                <a:lnTo>
                  <a:pt x="124167" y="180711"/>
                </a:lnTo>
                <a:lnTo>
                  <a:pt x="154933" y="162601"/>
                </a:lnTo>
                <a:lnTo>
                  <a:pt x="177151" y="133059"/>
                </a:lnTo>
                <a:lnTo>
                  <a:pt x="186164" y="97220"/>
                </a:lnTo>
                <a:lnTo>
                  <a:pt x="180901" y="61935"/>
                </a:lnTo>
                <a:lnTo>
                  <a:pt x="162774" y="31195"/>
                </a:lnTo>
                <a:lnTo>
                  <a:pt x="133196" y="8993"/>
                </a:lnTo>
                <a:lnTo>
                  <a:pt x="9731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2" name="bg object 42"/>
          <p:cNvSpPr/>
          <p:nvPr/>
        </p:nvSpPr>
        <p:spPr>
          <a:xfrm>
            <a:off x="0" y="4458694"/>
            <a:ext cx="65405" cy="241300"/>
          </a:xfrm>
          <a:custGeom>
            <a:avLst/>
            <a:gdLst/>
            <a:ahLst/>
            <a:cxnLst/>
            <a:rect l="l" t="t" r="r" b="b"/>
            <a:pathLst>
              <a:path w="65405" h="241300">
                <a:moveTo>
                  <a:pt x="0" y="0"/>
                </a:moveTo>
                <a:lnTo>
                  <a:pt x="0" y="240844"/>
                </a:lnTo>
                <a:lnTo>
                  <a:pt x="25491" y="221556"/>
                </a:lnTo>
                <a:lnTo>
                  <a:pt x="52132" y="183094"/>
                </a:lnTo>
                <a:lnTo>
                  <a:pt x="65303" y="138210"/>
                </a:lnTo>
                <a:lnTo>
                  <a:pt x="63848" y="93084"/>
                </a:lnTo>
                <a:lnTo>
                  <a:pt x="48905" y="50923"/>
                </a:lnTo>
                <a:lnTo>
                  <a:pt x="21612" y="14934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3" name="bg object 43"/>
          <p:cNvSpPr/>
          <p:nvPr/>
        </p:nvSpPr>
        <p:spPr>
          <a:xfrm>
            <a:off x="3331667" y="194284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114757" y="59931"/>
                </a:moveTo>
                <a:lnTo>
                  <a:pt x="111518" y="38188"/>
                </a:lnTo>
                <a:lnTo>
                  <a:pt x="100342" y="19240"/>
                </a:lnTo>
                <a:lnTo>
                  <a:pt x="82118" y="5549"/>
                </a:lnTo>
                <a:lnTo>
                  <a:pt x="59994" y="0"/>
                </a:lnTo>
                <a:lnTo>
                  <a:pt x="38227" y="3251"/>
                </a:lnTo>
                <a:lnTo>
                  <a:pt x="19253" y="14414"/>
                </a:lnTo>
                <a:lnTo>
                  <a:pt x="5562" y="32613"/>
                </a:lnTo>
                <a:lnTo>
                  <a:pt x="0" y="54711"/>
                </a:lnTo>
                <a:lnTo>
                  <a:pt x="3251" y="76454"/>
                </a:lnTo>
                <a:lnTo>
                  <a:pt x="14427" y="95415"/>
                </a:lnTo>
                <a:lnTo>
                  <a:pt x="32664" y="109093"/>
                </a:lnTo>
                <a:lnTo>
                  <a:pt x="54775" y="114642"/>
                </a:lnTo>
                <a:lnTo>
                  <a:pt x="76542" y="111391"/>
                </a:lnTo>
                <a:lnTo>
                  <a:pt x="95504" y="100228"/>
                </a:lnTo>
                <a:lnTo>
                  <a:pt x="109207" y="82016"/>
                </a:lnTo>
                <a:lnTo>
                  <a:pt x="114757" y="5993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" name="bg object 44"/>
          <p:cNvSpPr/>
          <p:nvPr/>
        </p:nvSpPr>
        <p:spPr>
          <a:xfrm>
            <a:off x="9605619" y="1807288"/>
            <a:ext cx="126871" cy="12674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5" name="bg object 45"/>
          <p:cNvSpPr/>
          <p:nvPr/>
        </p:nvSpPr>
        <p:spPr>
          <a:xfrm>
            <a:off x="9908735" y="1160558"/>
            <a:ext cx="180716" cy="180521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" name="bg object 46"/>
          <p:cNvSpPr/>
          <p:nvPr/>
        </p:nvSpPr>
        <p:spPr>
          <a:xfrm>
            <a:off x="8398740" y="27524"/>
            <a:ext cx="300990" cy="299720"/>
          </a:xfrm>
          <a:custGeom>
            <a:avLst/>
            <a:gdLst/>
            <a:ahLst/>
            <a:cxnLst/>
            <a:rect l="l" t="t" r="r" b="b"/>
            <a:pathLst>
              <a:path w="300990" h="299720">
                <a:moveTo>
                  <a:pt x="172105" y="0"/>
                </a:moveTo>
                <a:lnTo>
                  <a:pt x="122220" y="589"/>
                </a:lnTo>
                <a:lnTo>
                  <a:pt x="78518" y="16043"/>
                </a:lnTo>
                <a:lnTo>
                  <a:pt x="41218" y="44274"/>
                </a:lnTo>
                <a:lnTo>
                  <a:pt x="13644" y="84105"/>
                </a:lnTo>
                <a:lnTo>
                  <a:pt x="0" y="130583"/>
                </a:lnTo>
                <a:lnTo>
                  <a:pt x="1502" y="177307"/>
                </a:lnTo>
                <a:lnTo>
                  <a:pt x="16973" y="220959"/>
                </a:lnTo>
                <a:lnTo>
                  <a:pt x="45234" y="258219"/>
                </a:lnTo>
                <a:lnTo>
                  <a:pt x="85107" y="285769"/>
                </a:lnTo>
                <a:lnTo>
                  <a:pt x="131622" y="299399"/>
                </a:lnTo>
                <a:lnTo>
                  <a:pt x="178395" y="297899"/>
                </a:lnTo>
                <a:lnTo>
                  <a:pt x="222098" y="282445"/>
                </a:lnTo>
                <a:lnTo>
                  <a:pt x="259404" y="254214"/>
                </a:lnTo>
                <a:lnTo>
                  <a:pt x="286986" y="214382"/>
                </a:lnTo>
                <a:lnTo>
                  <a:pt x="300625" y="167910"/>
                </a:lnTo>
                <a:lnTo>
                  <a:pt x="299122" y="121186"/>
                </a:lnTo>
                <a:lnTo>
                  <a:pt x="283653" y="77532"/>
                </a:lnTo>
                <a:lnTo>
                  <a:pt x="255394" y="40269"/>
                </a:lnTo>
                <a:lnTo>
                  <a:pt x="215523" y="12719"/>
                </a:lnTo>
                <a:lnTo>
                  <a:pt x="1721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7" name="bg object 47"/>
          <p:cNvSpPr/>
          <p:nvPr/>
        </p:nvSpPr>
        <p:spPr>
          <a:xfrm>
            <a:off x="9598546" y="1800223"/>
            <a:ext cx="141017" cy="140871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8" name="bg object 48"/>
          <p:cNvSpPr/>
          <p:nvPr/>
        </p:nvSpPr>
        <p:spPr>
          <a:xfrm>
            <a:off x="9964341" y="1216108"/>
            <a:ext cx="109923" cy="105273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" name="bg object 49"/>
          <p:cNvSpPr/>
          <p:nvPr/>
        </p:nvSpPr>
        <p:spPr>
          <a:xfrm>
            <a:off x="5741101" y="187512"/>
            <a:ext cx="182063" cy="181881"/>
          </a:xfrm>
          <a:prstGeom prst="rect">
            <a:avLst/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0" name="bg object 50"/>
          <p:cNvSpPr/>
          <p:nvPr/>
        </p:nvSpPr>
        <p:spPr>
          <a:xfrm>
            <a:off x="7870988" y="3474342"/>
            <a:ext cx="281940" cy="281305"/>
          </a:xfrm>
          <a:custGeom>
            <a:avLst/>
            <a:gdLst/>
            <a:ahLst/>
            <a:cxnLst/>
            <a:rect l="l" t="t" r="r" b="b"/>
            <a:pathLst>
              <a:path w="281940" h="281304">
                <a:moveTo>
                  <a:pt x="158186" y="0"/>
                </a:moveTo>
                <a:lnTo>
                  <a:pt x="114405" y="1404"/>
                </a:lnTo>
                <a:lnTo>
                  <a:pt x="73501" y="15869"/>
                </a:lnTo>
                <a:lnTo>
                  <a:pt x="38585" y="42294"/>
                </a:lnTo>
                <a:lnTo>
                  <a:pt x="12767" y="79582"/>
                </a:lnTo>
                <a:lnTo>
                  <a:pt x="0" y="123081"/>
                </a:lnTo>
                <a:lnTo>
                  <a:pt x="1408" y="166817"/>
                </a:lnTo>
                <a:lnTo>
                  <a:pt x="15890" y="207679"/>
                </a:lnTo>
                <a:lnTo>
                  <a:pt x="42341" y="242557"/>
                </a:lnTo>
                <a:lnTo>
                  <a:pt x="79658" y="268342"/>
                </a:lnTo>
                <a:lnTo>
                  <a:pt x="123204" y="281101"/>
                </a:lnTo>
                <a:lnTo>
                  <a:pt x="166987" y="279697"/>
                </a:lnTo>
                <a:lnTo>
                  <a:pt x="207893" y="265231"/>
                </a:lnTo>
                <a:lnTo>
                  <a:pt x="242808" y="238803"/>
                </a:lnTo>
                <a:lnTo>
                  <a:pt x="268621" y="201514"/>
                </a:lnTo>
                <a:lnTo>
                  <a:pt x="281396" y="158020"/>
                </a:lnTo>
                <a:lnTo>
                  <a:pt x="279993" y="114285"/>
                </a:lnTo>
                <a:lnTo>
                  <a:pt x="265513" y="73421"/>
                </a:lnTo>
                <a:lnTo>
                  <a:pt x="239059" y="38540"/>
                </a:lnTo>
                <a:lnTo>
                  <a:pt x="201730" y="12754"/>
                </a:lnTo>
                <a:lnTo>
                  <a:pt x="15818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1" name="bg object 51"/>
          <p:cNvSpPr/>
          <p:nvPr/>
        </p:nvSpPr>
        <p:spPr>
          <a:xfrm>
            <a:off x="8504627" y="132387"/>
            <a:ext cx="88850" cy="88765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2" name="bg object 52"/>
          <p:cNvSpPr/>
          <p:nvPr/>
        </p:nvSpPr>
        <p:spPr>
          <a:xfrm>
            <a:off x="5632513" y="79057"/>
            <a:ext cx="399415" cy="399415"/>
          </a:xfrm>
          <a:custGeom>
            <a:avLst/>
            <a:gdLst/>
            <a:ahLst/>
            <a:cxnLst/>
            <a:rect l="l" t="t" r="r" b="b"/>
            <a:pathLst>
              <a:path w="399414" h="399415">
                <a:moveTo>
                  <a:pt x="399224" y="197396"/>
                </a:moveTo>
                <a:lnTo>
                  <a:pt x="393915" y="153847"/>
                </a:lnTo>
                <a:lnTo>
                  <a:pt x="379323" y="112687"/>
                </a:lnTo>
                <a:lnTo>
                  <a:pt x="356031" y="75501"/>
                </a:lnTo>
                <a:lnTo>
                  <a:pt x="324586" y="43903"/>
                </a:lnTo>
                <a:lnTo>
                  <a:pt x="285559" y="19469"/>
                </a:lnTo>
                <a:lnTo>
                  <a:pt x="241985" y="4533"/>
                </a:lnTo>
                <a:lnTo>
                  <a:pt x="197599" y="0"/>
                </a:lnTo>
                <a:lnTo>
                  <a:pt x="154012" y="5295"/>
                </a:lnTo>
                <a:lnTo>
                  <a:pt x="112814" y="19862"/>
                </a:lnTo>
                <a:lnTo>
                  <a:pt x="75590" y="43141"/>
                </a:lnTo>
                <a:lnTo>
                  <a:pt x="43954" y="74549"/>
                </a:lnTo>
                <a:lnTo>
                  <a:pt x="19494" y="113550"/>
                </a:lnTo>
                <a:lnTo>
                  <a:pt x="4546" y="157073"/>
                </a:lnTo>
                <a:lnTo>
                  <a:pt x="0" y="201409"/>
                </a:lnTo>
                <a:lnTo>
                  <a:pt x="5308" y="244944"/>
                </a:lnTo>
                <a:lnTo>
                  <a:pt x="19900" y="286105"/>
                </a:lnTo>
                <a:lnTo>
                  <a:pt x="43192" y="323291"/>
                </a:lnTo>
                <a:lnTo>
                  <a:pt x="74637" y="354901"/>
                </a:lnTo>
                <a:lnTo>
                  <a:pt x="113677" y="379349"/>
                </a:lnTo>
                <a:lnTo>
                  <a:pt x="157238" y="394271"/>
                </a:lnTo>
                <a:lnTo>
                  <a:pt x="201625" y="398805"/>
                </a:lnTo>
                <a:lnTo>
                  <a:pt x="245211" y="393509"/>
                </a:lnTo>
                <a:lnTo>
                  <a:pt x="286410" y="378929"/>
                </a:lnTo>
                <a:lnTo>
                  <a:pt x="323634" y="355650"/>
                </a:lnTo>
                <a:lnTo>
                  <a:pt x="355269" y="324243"/>
                </a:lnTo>
                <a:lnTo>
                  <a:pt x="379742" y="285254"/>
                </a:lnTo>
                <a:lnTo>
                  <a:pt x="394677" y="241731"/>
                </a:lnTo>
                <a:lnTo>
                  <a:pt x="399224" y="19739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3" name="bg object 53"/>
          <p:cNvSpPr/>
          <p:nvPr/>
        </p:nvSpPr>
        <p:spPr>
          <a:xfrm>
            <a:off x="3278443" y="141106"/>
            <a:ext cx="221615" cy="221615"/>
          </a:xfrm>
          <a:custGeom>
            <a:avLst/>
            <a:gdLst/>
            <a:ahLst/>
            <a:cxnLst/>
            <a:rect l="l" t="t" r="r" b="b"/>
            <a:pathLst>
              <a:path w="221614" h="221615">
                <a:moveTo>
                  <a:pt x="115648" y="0"/>
                </a:moveTo>
                <a:lnTo>
                  <a:pt x="73676" y="6252"/>
                </a:lnTo>
                <a:lnTo>
                  <a:pt x="37115" y="27772"/>
                </a:lnTo>
                <a:lnTo>
                  <a:pt x="10710" y="62877"/>
                </a:lnTo>
                <a:lnTo>
                  <a:pt x="0" y="105466"/>
                </a:lnTo>
                <a:lnTo>
                  <a:pt x="6257" y="147394"/>
                </a:lnTo>
                <a:lnTo>
                  <a:pt x="27799" y="183919"/>
                </a:lnTo>
                <a:lnTo>
                  <a:pt x="62945" y="210299"/>
                </a:lnTo>
                <a:lnTo>
                  <a:pt x="105581" y="220992"/>
                </a:lnTo>
                <a:lnTo>
                  <a:pt x="147552" y="214739"/>
                </a:lnTo>
                <a:lnTo>
                  <a:pt x="184114" y="193220"/>
                </a:lnTo>
                <a:lnTo>
                  <a:pt x="210519" y="158114"/>
                </a:lnTo>
                <a:lnTo>
                  <a:pt x="221224" y="115525"/>
                </a:lnTo>
                <a:lnTo>
                  <a:pt x="214967" y="73597"/>
                </a:lnTo>
                <a:lnTo>
                  <a:pt x="193427" y="37072"/>
                </a:lnTo>
                <a:lnTo>
                  <a:pt x="158284" y="10693"/>
                </a:lnTo>
                <a:lnTo>
                  <a:pt x="11564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4" name="bg object 54"/>
          <p:cNvSpPr/>
          <p:nvPr/>
        </p:nvSpPr>
        <p:spPr>
          <a:xfrm>
            <a:off x="5756978" y="203375"/>
            <a:ext cx="150495" cy="150495"/>
          </a:xfrm>
          <a:custGeom>
            <a:avLst/>
            <a:gdLst/>
            <a:ahLst/>
            <a:cxnLst/>
            <a:rect l="l" t="t" r="r" b="b"/>
            <a:pathLst>
              <a:path w="150495" h="150495">
                <a:moveTo>
                  <a:pt x="78573" y="0"/>
                </a:moveTo>
                <a:lnTo>
                  <a:pt x="50051" y="4247"/>
                </a:lnTo>
                <a:lnTo>
                  <a:pt x="25208" y="18866"/>
                </a:lnTo>
                <a:lnTo>
                  <a:pt x="7269" y="42717"/>
                </a:lnTo>
                <a:lnTo>
                  <a:pt x="0" y="71656"/>
                </a:lnTo>
                <a:lnTo>
                  <a:pt x="4253" y="100145"/>
                </a:lnTo>
                <a:lnTo>
                  <a:pt x="18888" y="124965"/>
                </a:lnTo>
                <a:lnTo>
                  <a:pt x="42766" y="142895"/>
                </a:lnTo>
                <a:lnTo>
                  <a:pt x="71734" y="150154"/>
                </a:lnTo>
                <a:lnTo>
                  <a:pt x="100254" y="145906"/>
                </a:lnTo>
                <a:lnTo>
                  <a:pt x="125099" y="131288"/>
                </a:lnTo>
                <a:lnTo>
                  <a:pt x="143045" y="107437"/>
                </a:lnTo>
                <a:lnTo>
                  <a:pt x="150314" y="78498"/>
                </a:lnTo>
                <a:lnTo>
                  <a:pt x="146061" y="50009"/>
                </a:lnTo>
                <a:lnTo>
                  <a:pt x="131425" y="25189"/>
                </a:lnTo>
                <a:lnTo>
                  <a:pt x="107548" y="7259"/>
                </a:lnTo>
                <a:lnTo>
                  <a:pt x="7857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5" name="bg object 55"/>
          <p:cNvSpPr/>
          <p:nvPr/>
        </p:nvSpPr>
        <p:spPr>
          <a:xfrm>
            <a:off x="2737579" y="3917227"/>
            <a:ext cx="41910" cy="41910"/>
          </a:xfrm>
          <a:custGeom>
            <a:avLst/>
            <a:gdLst/>
            <a:ahLst/>
            <a:cxnLst/>
            <a:rect l="l" t="t" r="r" b="b"/>
            <a:pathLst>
              <a:path w="41910" h="41910">
                <a:moveTo>
                  <a:pt x="21903" y="0"/>
                </a:moveTo>
                <a:lnTo>
                  <a:pt x="13951" y="1187"/>
                </a:lnTo>
                <a:lnTo>
                  <a:pt x="7025" y="5265"/>
                </a:lnTo>
                <a:lnTo>
                  <a:pt x="2027" y="11915"/>
                </a:lnTo>
                <a:lnTo>
                  <a:pt x="0" y="19981"/>
                </a:lnTo>
                <a:lnTo>
                  <a:pt x="1188" y="27920"/>
                </a:lnTo>
                <a:lnTo>
                  <a:pt x="5269" y="34836"/>
                </a:lnTo>
                <a:lnTo>
                  <a:pt x="11921" y="39830"/>
                </a:lnTo>
                <a:lnTo>
                  <a:pt x="19998" y="41854"/>
                </a:lnTo>
                <a:lnTo>
                  <a:pt x="27950" y="40671"/>
                </a:lnTo>
                <a:lnTo>
                  <a:pt x="34875" y="36597"/>
                </a:lnTo>
                <a:lnTo>
                  <a:pt x="39873" y="29949"/>
                </a:lnTo>
                <a:lnTo>
                  <a:pt x="41903" y="21883"/>
                </a:lnTo>
                <a:lnTo>
                  <a:pt x="40718" y="13943"/>
                </a:lnTo>
                <a:lnTo>
                  <a:pt x="36637" y="7023"/>
                </a:lnTo>
                <a:lnTo>
                  <a:pt x="29980" y="2022"/>
                </a:lnTo>
                <a:lnTo>
                  <a:pt x="2190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6" name="bg object 56"/>
          <p:cNvSpPr/>
          <p:nvPr/>
        </p:nvSpPr>
        <p:spPr>
          <a:xfrm>
            <a:off x="3354877" y="21745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79">
                <a:moveTo>
                  <a:pt x="35732" y="0"/>
                </a:moveTo>
                <a:lnTo>
                  <a:pt x="22763" y="1930"/>
                </a:lnTo>
                <a:lnTo>
                  <a:pt x="11466" y="8581"/>
                </a:lnTo>
                <a:lnTo>
                  <a:pt x="3310" y="19434"/>
                </a:lnTo>
                <a:lnTo>
                  <a:pt x="0" y="32594"/>
                </a:lnTo>
                <a:lnTo>
                  <a:pt x="1932" y="45550"/>
                </a:lnTo>
                <a:lnTo>
                  <a:pt x="8589" y="56837"/>
                </a:lnTo>
                <a:lnTo>
                  <a:pt x="19452" y="64989"/>
                </a:lnTo>
                <a:lnTo>
                  <a:pt x="32629" y="68295"/>
                </a:lnTo>
                <a:lnTo>
                  <a:pt x="45598" y="66364"/>
                </a:lnTo>
                <a:lnTo>
                  <a:pt x="56896" y="59713"/>
                </a:lnTo>
                <a:lnTo>
                  <a:pt x="65058" y="48860"/>
                </a:lnTo>
                <a:lnTo>
                  <a:pt x="68361" y="35700"/>
                </a:lnTo>
                <a:lnTo>
                  <a:pt x="66424" y="22744"/>
                </a:lnTo>
                <a:lnTo>
                  <a:pt x="59766" y="11457"/>
                </a:lnTo>
                <a:lnTo>
                  <a:pt x="48903" y="3305"/>
                </a:lnTo>
                <a:lnTo>
                  <a:pt x="357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7" name="bg object 57"/>
          <p:cNvSpPr/>
          <p:nvPr/>
        </p:nvSpPr>
        <p:spPr>
          <a:xfrm>
            <a:off x="5764555" y="210942"/>
            <a:ext cx="135255" cy="135255"/>
          </a:xfrm>
          <a:custGeom>
            <a:avLst/>
            <a:gdLst/>
            <a:ahLst/>
            <a:cxnLst/>
            <a:rect l="l" t="t" r="r" b="b"/>
            <a:pathLst>
              <a:path w="135254" h="135254">
                <a:moveTo>
                  <a:pt x="70660" y="0"/>
                </a:moveTo>
                <a:lnTo>
                  <a:pt x="45015" y="3821"/>
                </a:lnTo>
                <a:lnTo>
                  <a:pt x="22673" y="16969"/>
                </a:lnTo>
                <a:lnTo>
                  <a:pt x="6536" y="38420"/>
                </a:lnTo>
                <a:lnTo>
                  <a:pt x="0" y="64436"/>
                </a:lnTo>
                <a:lnTo>
                  <a:pt x="3824" y="90051"/>
                </a:lnTo>
                <a:lnTo>
                  <a:pt x="16983" y="112367"/>
                </a:lnTo>
                <a:lnTo>
                  <a:pt x="38451" y="128489"/>
                </a:lnTo>
                <a:lnTo>
                  <a:pt x="64502" y="135020"/>
                </a:lnTo>
                <a:lnTo>
                  <a:pt x="90146" y="131199"/>
                </a:lnTo>
                <a:lnTo>
                  <a:pt x="112485" y="118050"/>
                </a:lnTo>
                <a:lnTo>
                  <a:pt x="128621" y="96599"/>
                </a:lnTo>
                <a:lnTo>
                  <a:pt x="135157" y="70578"/>
                </a:lnTo>
                <a:lnTo>
                  <a:pt x="131332" y="44964"/>
                </a:lnTo>
                <a:lnTo>
                  <a:pt x="118173" y="22651"/>
                </a:lnTo>
                <a:lnTo>
                  <a:pt x="96706" y="6531"/>
                </a:lnTo>
                <a:lnTo>
                  <a:pt x="706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8" name="bg object 58"/>
          <p:cNvSpPr/>
          <p:nvPr/>
        </p:nvSpPr>
        <p:spPr>
          <a:xfrm>
            <a:off x="6097115" y="5262134"/>
            <a:ext cx="204470" cy="203835"/>
          </a:xfrm>
          <a:custGeom>
            <a:avLst/>
            <a:gdLst/>
            <a:ahLst/>
            <a:cxnLst/>
            <a:rect l="l" t="t" r="r" b="b"/>
            <a:pathLst>
              <a:path w="204470" h="203835">
                <a:moveTo>
                  <a:pt x="106568" y="0"/>
                </a:moveTo>
                <a:lnTo>
                  <a:pt x="67886" y="5765"/>
                </a:lnTo>
                <a:lnTo>
                  <a:pt x="34193" y="25596"/>
                </a:lnTo>
                <a:lnTo>
                  <a:pt x="9861" y="57944"/>
                </a:lnTo>
                <a:lnTo>
                  <a:pt x="0" y="97195"/>
                </a:lnTo>
                <a:lnTo>
                  <a:pt x="5767" y="135833"/>
                </a:lnTo>
                <a:lnTo>
                  <a:pt x="25615" y="169490"/>
                </a:lnTo>
                <a:lnTo>
                  <a:pt x="57994" y="193796"/>
                </a:lnTo>
                <a:lnTo>
                  <a:pt x="97292" y="203653"/>
                </a:lnTo>
                <a:lnTo>
                  <a:pt x="135974" y="197890"/>
                </a:lnTo>
                <a:lnTo>
                  <a:pt x="169667" y="178057"/>
                </a:lnTo>
                <a:lnTo>
                  <a:pt x="193999" y="145701"/>
                </a:lnTo>
                <a:lnTo>
                  <a:pt x="203862" y="106456"/>
                </a:lnTo>
                <a:lnTo>
                  <a:pt x="198097" y="67817"/>
                </a:lnTo>
                <a:lnTo>
                  <a:pt x="178250" y="34157"/>
                </a:lnTo>
                <a:lnTo>
                  <a:pt x="145866" y="9849"/>
                </a:lnTo>
                <a:lnTo>
                  <a:pt x="10656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9" name="bg object 59"/>
          <p:cNvSpPr/>
          <p:nvPr/>
        </p:nvSpPr>
        <p:spPr>
          <a:xfrm>
            <a:off x="7957777" y="3561041"/>
            <a:ext cx="107950" cy="107950"/>
          </a:xfrm>
          <a:custGeom>
            <a:avLst/>
            <a:gdLst/>
            <a:ahLst/>
            <a:cxnLst/>
            <a:rect l="l" t="t" r="r" b="b"/>
            <a:pathLst>
              <a:path w="107950" h="107950">
                <a:moveTo>
                  <a:pt x="56364" y="0"/>
                </a:moveTo>
                <a:lnTo>
                  <a:pt x="35908" y="3049"/>
                </a:lnTo>
                <a:lnTo>
                  <a:pt x="18088" y="13538"/>
                </a:lnTo>
                <a:lnTo>
                  <a:pt x="5220" y="30646"/>
                </a:lnTo>
                <a:lnTo>
                  <a:pt x="0" y="51402"/>
                </a:lnTo>
                <a:lnTo>
                  <a:pt x="3049" y="71835"/>
                </a:lnTo>
                <a:lnTo>
                  <a:pt x="13546" y="89636"/>
                </a:lnTo>
                <a:lnTo>
                  <a:pt x="30671" y="102490"/>
                </a:lnTo>
                <a:lnTo>
                  <a:pt x="51453" y="107701"/>
                </a:lnTo>
                <a:lnTo>
                  <a:pt x="71910" y="104655"/>
                </a:lnTo>
                <a:lnTo>
                  <a:pt x="89730" y="94171"/>
                </a:lnTo>
                <a:lnTo>
                  <a:pt x="102604" y="77065"/>
                </a:lnTo>
                <a:lnTo>
                  <a:pt x="107818" y="56304"/>
                </a:lnTo>
                <a:lnTo>
                  <a:pt x="104765" y="35869"/>
                </a:lnTo>
                <a:lnTo>
                  <a:pt x="94265" y="18068"/>
                </a:lnTo>
                <a:lnTo>
                  <a:pt x="77140" y="5208"/>
                </a:lnTo>
                <a:lnTo>
                  <a:pt x="563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0" name="bg object 60"/>
          <p:cNvSpPr/>
          <p:nvPr/>
        </p:nvSpPr>
        <p:spPr>
          <a:xfrm>
            <a:off x="7831591" y="3820759"/>
            <a:ext cx="133729" cy="133582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1" name="bg object 61"/>
          <p:cNvSpPr/>
          <p:nvPr/>
        </p:nvSpPr>
        <p:spPr>
          <a:xfrm>
            <a:off x="6108749" y="5273758"/>
            <a:ext cx="180975" cy="180975"/>
          </a:xfrm>
          <a:custGeom>
            <a:avLst/>
            <a:gdLst/>
            <a:ahLst/>
            <a:cxnLst/>
            <a:rect l="l" t="t" r="r" b="b"/>
            <a:pathLst>
              <a:path w="180975" h="180975">
                <a:moveTo>
                  <a:pt x="94402" y="0"/>
                </a:moveTo>
                <a:lnTo>
                  <a:pt x="60138" y="5102"/>
                </a:lnTo>
                <a:lnTo>
                  <a:pt x="30291" y="22665"/>
                </a:lnTo>
                <a:lnTo>
                  <a:pt x="8736" y="51322"/>
                </a:lnTo>
                <a:lnTo>
                  <a:pt x="0" y="86092"/>
                </a:lnTo>
                <a:lnTo>
                  <a:pt x="5109" y="120326"/>
                </a:lnTo>
                <a:lnTo>
                  <a:pt x="22693" y="150147"/>
                </a:lnTo>
                <a:lnTo>
                  <a:pt x="51383" y="171680"/>
                </a:lnTo>
                <a:lnTo>
                  <a:pt x="86189" y="180405"/>
                </a:lnTo>
                <a:lnTo>
                  <a:pt x="120453" y="175299"/>
                </a:lnTo>
                <a:lnTo>
                  <a:pt x="150300" y="157735"/>
                </a:lnTo>
                <a:lnTo>
                  <a:pt x="171855" y="129084"/>
                </a:lnTo>
                <a:lnTo>
                  <a:pt x="180597" y="94308"/>
                </a:lnTo>
                <a:lnTo>
                  <a:pt x="175487" y="60075"/>
                </a:lnTo>
                <a:lnTo>
                  <a:pt x="157900" y="30257"/>
                </a:lnTo>
                <a:lnTo>
                  <a:pt x="129208" y="8726"/>
                </a:lnTo>
                <a:lnTo>
                  <a:pt x="9440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2" name="bg object 62"/>
          <p:cNvSpPr/>
          <p:nvPr/>
        </p:nvSpPr>
        <p:spPr>
          <a:xfrm>
            <a:off x="7904441" y="3507763"/>
            <a:ext cx="214629" cy="214629"/>
          </a:xfrm>
          <a:custGeom>
            <a:avLst/>
            <a:gdLst/>
            <a:ahLst/>
            <a:cxnLst/>
            <a:rect l="l" t="t" r="r" b="b"/>
            <a:pathLst>
              <a:path w="214629" h="214629">
                <a:moveTo>
                  <a:pt x="112120" y="0"/>
                </a:moveTo>
                <a:lnTo>
                  <a:pt x="71425" y="6062"/>
                </a:lnTo>
                <a:lnTo>
                  <a:pt x="35975" y="26927"/>
                </a:lnTo>
                <a:lnTo>
                  <a:pt x="10377" y="60964"/>
                </a:lnTo>
                <a:lnTo>
                  <a:pt x="0" y="102258"/>
                </a:lnTo>
                <a:lnTo>
                  <a:pt x="6069" y="142909"/>
                </a:lnTo>
                <a:lnTo>
                  <a:pt x="26954" y="178320"/>
                </a:lnTo>
                <a:lnTo>
                  <a:pt x="61025" y="203890"/>
                </a:lnTo>
                <a:lnTo>
                  <a:pt x="102366" y="214260"/>
                </a:lnTo>
                <a:lnTo>
                  <a:pt x="143062" y="208200"/>
                </a:lnTo>
                <a:lnTo>
                  <a:pt x="178513" y="187336"/>
                </a:lnTo>
                <a:lnTo>
                  <a:pt x="204116" y="153293"/>
                </a:lnTo>
                <a:lnTo>
                  <a:pt x="214488" y="112002"/>
                </a:lnTo>
                <a:lnTo>
                  <a:pt x="208418" y="71353"/>
                </a:lnTo>
                <a:lnTo>
                  <a:pt x="187532" y="35943"/>
                </a:lnTo>
                <a:lnTo>
                  <a:pt x="153456" y="10367"/>
                </a:lnTo>
                <a:lnTo>
                  <a:pt x="11212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3" name="bg object 63"/>
          <p:cNvSpPr/>
          <p:nvPr/>
        </p:nvSpPr>
        <p:spPr>
          <a:xfrm>
            <a:off x="8014920" y="5179112"/>
            <a:ext cx="54610" cy="54610"/>
          </a:xfrm>
          <a:custGeom>
            <a:avLst/>
            <a:gdLst/>
            <a:ahLst/>
            <a:cxnLst/>
            <a:rect l="l" t="t" r="r" b="b"/>
            <a:pathLst>
              <a:path w="54609" h="54610">
                <a:moveTo>
                  <a:pt x="28296" y="0"/>
                </a:moveTo>
                <a:lnTo>
                  <a:pt x="18027" y="1528"/>
                </a:lnTo>
                <a:lnTo>
                  <a:pt x="9081" y="6792"/>
                </a:lnTo>
                <a:lnTo>
                  <a:pt x="2621" y="15382"/>
                </a:lnTo>
                <a:lnTo>
                  <a:pt x="0" y="25804"/>
                </a:lnTo>
                <a:lnTo>
                  <a:pt x="1534" y="36064"/>
                </a:lnTo>
                <a:lnTo>
                  <a:pt x="6809" y="45000"/>
                </a:lnTo>
                <a:lnTo>
                  <a:pt x="15410" y="51450"/>
                </a:lnTo>
                <a:lnTo>
                  <a:pt x="25836" y="54069"/>
                </a:lnTo>
                <a:lnTo>
                  <a:pt x="36107" y="52540"/>
                </a:lnTo>
                <a:lnTo>
                  <a:pt x="45055" y="47276"/>
                </a:lnTo>
                <a:lnTo>
                  <a:pt x="51516" y="38686"/>
                </a:lnTo>
                <a:lnTo>
                  <a:pt x="54133" y="28266"/>
                </a:lnTo>
                <a:lnTo>
                  <a:pt x="52599" y="18009"/>
                </a:lnTo>
                <a:lnTo>
                  <a:pt x="47327" y="9074"/>
                </a:lnTo>
                <a:lnTo>
                  <a:pt x="38728" y="2618"/>
                </a:lnTo>
                <a:lnTo>
                  <a:pt x="2829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4" name="bg object 64"/>
          <p:cNvSpPr/>
          <p:nvPr/>
        </p:nvSpPr>
        <p:spPr>
          <a:xfrm>
            <a:off x="7756563" y="3395916"/>
            <a:ext cx="474345" cy="633730"/>
          </a:xfrm>
          <a:custGeom>
            <a:avLst/>
            <a:gdLst/>
            <a:ahLst/>
            <a:cxnLst/>
            <a:rect l="l" t="t" r="r" b="b"/>
            <a:pathLst>
              <a:path w="474345" h="633729">
                <a:moveTo>
                  <a:pt x="474332" y="216776"/>
                </a:moveTo>
                <a:lnTo>
                  <a:pt x="468503" y="168960"/>
                </a:lnTo>
                <a:lnTo>
                  <a:pt x="452488" y="123761"/>
                </a:lnTo>
                <a:lnTo>
                  <a:pt x="426897" y="82918"/>
                </a:lnTo>
                <a:lnTo>
                  <a:pt x="392353" y="48209"/>
                </a:lnTo>
                <a:lnTo>
                  <a:pt x="349491" y="21374"/>
                </a:lnTo>
                <a:lnTo>
                  <a:pt x="301637" y="4978"/>
                </a:lnTo>
                <a:lnTo>
                  <a:pt x="252907" y="0"/>
                </a:lnTo>
                <a:lnTo>
                  <a:pt x="205041" y="5816"/>
                </a:lnTo>
                <a:lnTo>
                  <a:pt x="159791" y="21818"/>
                </a:lnTo>
                <a:lnTo>
                  <a:pt x="118910" y="47383"/>
                </a:lnTo>
                <a:lnTo>
                  <a:pt x="84162" y="81876"/>
                </a:lnTo>
                <a:lnTo>
                  <a:pt x="57302" y="124701"/>
                </a:lnTo>
                <a:lnTo>
                  <a:pt x="40881" y="172504"/>
                </a:lnTo>
                <a:lnTo>
                  <a:pt x="35902" y="221183"/>
                </a:lnTo>
                <a:lnTo>
                  <a:pt x="41732" y="268998"/>
                </a:lnTo>
                <a:lnTo>
                  <a:pt x="57746" y="314210"/>
                </a:lnTo>
                <a:lnTo>
                  <a:pt x="83337" y="355041"/>
                </a:lnTo>
                <a:lnTo>
                  <a:pt x="88938" y="360680"/>
                </a:lnTo>
                <a:lnTo>
                  <a:pt x="74117" y="365912"/>
                </a:lnTo>
                <a:lnTo>
                  <a:pt x="38912" y="392557"/>
                </a:lnTo>
                <a:lnTo>
                  <a:pt x="12877" y="430149"/>
                </a:lnTo>
                <a:lnTo>
                  <a:pt x="0" y="474027"/>
                </a:lnTo>
                <a:lnTo>
                  <a:pt x="1422" y="518134"/>
                </a:lnTo>
                <a:lnTo>
                  <a:pt x="16027" y="559333"/>
                </a:lnTo>
                <a:lnTo>
                  <a:pt x="42697" y="594512"/>
                </a:lnTo>
                <a:lnTo>
                  <a:pt x="80340" y="620509"/>
                </a:lnTo>
                <a:lnTo>
                  <a:pt x="124244" y="633374"/>
                </a:lnTo>
                <a:lnTo>
                  <a:pt x="168402" y="631952"/>
                </a:lnTo>
                <a:lnTo>
                  <a:pt x="209651" y="617372"/>
                </a:lnTo>
                <a:lnTo>
                  <a:pt x="244868" y="590727"/>
                </a:lnTo>
                <a:lnTo>
                  <a:pt x="270903" y="553123"/>
                </a:lnTo>
                <a:lnTo>
                  <a:pt x="283768" y="509257"/>
                </a:lnTo>
                <a:lnTo>
                  <a:pt x="282346" y="465150"/>
                </a:lnTo>
                <a:lnTo>
                  <a:pt x="272084" y="436181"/>
                </a:lnTo>
                <a:lnTo>
                  <a:pt x="305193" y="432155"/>
                </a:lnTo>
                <a:lnTo>
                  <a:pt x="350443" y="416153"/>
                </a:lnTo>
                <a:lnTo>
                  <a:pt x="391325" y="390588"/>
                </a:lnTo>
                <a:lnTo>
                  <a:pt x="426072" y="356082"/>
                </a:lnTo>
                <a:lnTo>
                  <a:pt x="452945" y="313258"/>
                </a:lnTo>
                <a:lnTo>
                  <a:pt x="469353" y="265455"/>
                </a:lnTo>
                <a:lnTo>
                  <a:pt x="474332" y="21677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5" name="bg object 65"/>
          <p:cNvSpPr/>
          <p:nvPr/>
        </p:nvSpPr>
        <p:spPr>
          <a:xfrm>
            <a:off x="7942284" y="5106547"/>
            <a:ext cx="199414" cy="199194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6" name="bg object 66"/>
          <p:cNvSpPr/>
          <p:nvPr/>
        </p:nvSpPr>
        <p:spPr>
          <a:xfrm>
            <a:off x="6163719" y="5328677"/>
            <a:ext cx="70648" cy="70571"/>
          </a:xfrm>
          <a:prstGeom prst="rect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7" name="bg object 67"/>
          <p:cNvSpPr/>
          <p:nvPr/>
        </p:nvSpPr>
        <p:spPr>
          <a:xfrm>
            <a:off x="7766673" y="3755905"/>
            <a:ext cx="264160" cy="263525"/>
          </a:xfrm>
          <a:custGeom>
            <a:avLst/>
            <a:gdLst/>
            <a:ahLst/>
            <a:cxnLst/>
            <a:rect l="l" t="t" r="r" b="b"/>
            <a:pathLst>
              <a:path w="264159" h="263525">
                <a:moveTo>
                  <a:pt x="148163" y="0"/>
                </a:moveTo>
                <a:lnTo>
                  <a:pt x="107156" y="1318"/>
                </a:lnTo>
                <a:lnTo>
                  <a:pt x="68842" y="14869"/>
                </a:lnTo>
                <a:lnTo>
                  <a:pt x="36138" y="39621"/>
                </a:lnTo>
                <a:lnTo>
                  <a:pt x="11960" y="74543"/>
                </a:lnTo>
                <a:lnTo>
                  <a:pt x="0" y="115286"/>
                </a:lnTo>
                <a:lnTo>
                  <a:pt x="1317" y="156250"/>
                </a:lnTo>
                <a:lnTo>
                  <a:pt x="14879" y="194522"/>
                </a:lnTo>
                <a:lnTo>
                  <a:pt x="39654" y="227189"/>
                </a:lnTo>
                <a:lnTo>
                  <a:pt x="74609" y="251339"/>
                </a:lnTo>
                <a:lnTo>
                  <a:pt x="115399" y="263290"/>
                </a:lnTo>
                <a:lnTo>
                  <a:pt x="156410" y="261975"/>
                </a:lnTo>
                <a:lnTo>
                  <a:pt x="194725" y="248426"/>
                </a:lnTo>
                <a:lnTo>
                  <a:pt x="227430" y="223675"/>
                </a:lnTo>
                <a:lnTo>
                  <a:pt x="251609" y="188754"/>
                </a:lnTo>
                <a:lnTo>
                  <a:pt x="263569" y="148010"/>
                </a:lnTo>
                <a:lnTo>
                  <a:pt x="262251" y="107046"/>
                </a:lnTo>
                <a:lnTo>
                  <a:pt x="248686" y="68772"/>
                </a:lnTo>
                <a:lnTo>
                  <a:pt x="223908" y="36101"/>
                </a:lnTo>
                <a:lnTo>
                  <a:pt x="188947" y="11944"/>
                </a:lnTo>
                <a:lnTo>
                  <a:pt x="14816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8" name="bg object 68"/>
          <p:cNvSpPr/>
          <p:nvPr/>
        </p:nvSpPr>
        <p:spPr>
          <a:xfrm>
            <a:off x="5982509" y="6624646"/>
            <a:ext cx="340995" cy="340995"/>
          </a:xfrm>
          <a:custGeom>
            <a:avLst/>
            <a:gdLst/>
            <a:ahLst/>
            <a:cxnLst/>
            <a:rect l="l" t="t" r="r" b="b"/>
            <a:pathLst>
              <a:path w="340995" h="340995">
                <a:moveTo>
                  <a:pt x="156133" y="0"/>
                </a:moveTo>
                <a:lnTo>
                  <a:pt x="113379" y="9220"/>
                </a:lnTo>
                <a:lnTo>
                  <a:pt x="74340" y="28922"/>
                </a:lnTo>
                <a:lnTo>
                  <a:pt x="41189" y="58337"/>
                </a:lnTo>
                <a:lnTo>
                  <a:pt x="16100" y="96697"/>
                </a:lnTo>
                <a:lnTo>
                  <a:pt x="2034" y="140313"/>
                </a:lnTo>
                <a:lnTo>
                  <a:pt x="0" y="184561"/>
                </a:lnTo>
                <a:lnTo>
                  <a:pt x="9228" y="227269"/>
                </a:lnTo>
                <a:lnTo>
                  <a:pt x="28950" y="266267"/>
                </a:lnTo>
                <a:lnTo>
                  <a:pt x="58396" y="299383"/>
                </a:lnTo>
                <a:lnTo>
                  <a:pt x="96796" y="324446"/>
                </a:lnTo>
                <a:lnTo>
                  <a:pt x="140458" y="338495"/>
                </a:lnTo>
                <a:lnTo>
                  <a:pt x="184753" y="340525"/>
                </a:lnTo>
                <a:lnTo>
                  <a:pt x="227508" y="331304"/>
                </a:lnTo>
                <a:lnTo>
                  <a:pt x="266547" y="311602"/>
                </a:lnTo>
                <a:lnTo>
                  <a:pt x="299698" y="282187"/>
                </a:lnTo>
                <a:lnTo>
                  <a:pt x="324786" y="243827"/>
                </a:lnTo>
                <a:lnTo>
                  <a:pt x="338849" y="200211"/>
                </a:lnTo>
                <a:lnTo>
                  <a:pt x="340882" y="155963"/>
                </a:lnTo>
                <a:lnTo>
                  <a:pt x="331654" y="113255"/>
                </a:lnTo>
                <a:lnTo>
                  <a:pt x="311934" y="74257"/>
                </a:lnTo>
                <a:lnTo>
                  <a:pt x="282490" y="41141"/>
                </a:lnTo>
                <a:lnTo>
                  <a:pt x="244091" y="16078"/>
                </a:lnTo>
                <a:lnTo>
                  <a:pt x="200428" y="2029"/>
                </a:lnTo>
                <a:lnTo>
                  <a:pt x="15613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9" name="bg object 69"/>
          <p:cNvSpPr/>
          <p:nvPr/>
        </p:nvSpPr>
        <p:spPr>
          <a:xfrm>
            <a:off x="6133354" y="5298340"/>
            <a:ext cx="131381" cy="131237"/>
          </a:xfrm>
          <a:prstGeom prst="rect">
            <a:avLst/>
          </a:prstGeom>
          <a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0" name="bg object 70"/>
          <p:cNvSpPr/>
          <p:nvPr/>
        </p:nvSpPr>
        <p:spPr>
          <a:xfrm>
            <a:off x="7983773" y="5147989"/>
            <a:ext cx="116432" cy="116311"/>
          </a:xfrm>
          <a:prstGeom prst="rect">
            <a:avLst/>
          </a:prstGeom>
          <a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1" name="bg object 71"/>
          <p:cNvSpPr/>
          <p:nvPr/>
        </p:nvSpPr>
        <p:spPr>
          <a:xfrm>
            <a:off x="7776264" y="4940697"/>
            <a:ext cx="531495" cy="531495"/>
          </a:xfrm>
          <a:custGeom>
            <a:avLst/>
            <a:gdLst/>
            <a:ahLst/>
            <a:cxnLst/>
            <a:rect l="l" t="t" r="r" b="b"/>
            <a:pathLst>
              <a:path w="531495" h="531495">
                <a:moveTo>
                  <a:pt x="289381" y="85"/>
                </a:moveTo>
                <a:lnTo>
                  <a:pt x="243402" y="0"/>
                </a:lnTo>
                <a:lnTo>
                  <a:pt x="198490" y="7709"/>
                </a:lnTo>
                <a:lnTo>
                  <a:pt x="155652" y="22859"/>
                </a:lnTo>
                <a:lnTo>
                  <a:pt x="115889" y="45095"/>
                </a:lnTo>
                <a:lnTo>
                  <a:pt x="80207" y="74061"/>
                </a:lnTo>
                <a:lnTo>
                  <a:pt x="49608" y="109403"/>
                </a:lnTo>
                <a:lnTo>
                  <a:pt x="25097" y="150766"/>
                </a:lnTo>
                <a:lnTo>
                  <a:pt x="8335" y="195822"/>
                </a:lnTo>
                <a:lnTo>
                  <a:pt x="88" y="241816"/>
                </a:lnTo>
                <a:lnTo>
                  <a:pt x="0" y="287748"/>
                </a:lnTo>
                <a:lnTo>
                  <a:pt x="7715" y="332612"/>
                </a:lnTo>
                <a:lnTo>
                  <a:pt x="22879" y="375408"/>
                </a:lnTo>
                <a:lnTo>
                  <a:pt x="45136" y="415131"/>
                </a:lnTo>
                <a:lnTo>
                  <a:pt x="74131" y="450778"/>
                </a:lnTo>
                <a:lnTo>
                  <a:pt x="109510" y="481346"/>
                </a:lnTo>
                <a:lnTo>
                  <a:pt x="150916" y="505833"/>
                </a:lnTo>
                <a:lnTo>
                  <a:pt x="196022" y="522574"/>
                </a:lnTo>
                <a:lnTo>
                  <a:pt x="242067" y="530810"/>
                </a:lnTo>
                <a:lnTo>
                  <a:pt x="288046" y="530896"/>
                </a:lnTo>
                <a:lnTo>
                  <a:pt x="332957" y="523187"/>
                </a:lnTo>
                <a:lnTo>
                  <a:pt x="375796" y="508038"/>
                </a:lnTo>
                <a:lnTo>
                  <a:pt x="415559" y="485804"/>
                </a:lnTo>
                <a:lnTo>
                  <a:pt x="451241" y="456840"/>
                </a:lnTo>
                <a:lnTo>
                  <a:pt x="481840" y="421500"/>
                </a:lnTo>
                <a:lnTo>
                  <a:pt x="506351" y="380141"/>
                </a:lnTo>
                <a:lnTo>
                  <a:pt x="523112" y="335083"/>
                </a:lnTo>
                <a:lnTo>
                  <a:pt x="531360" y="289086"/>
                </a:lnTo>
                <a:lnTo>
                  <a:pt x="531448" y="243154"/>
                </a:lnTo>
                <a:lnTo>
                  <a:pt x="523733" y="198289"/>
                </a:lnTo>
                <a:lnTo>
                  <a:pt x="508569" y="155493"/>
                </a:lnTo>
                <a:lnTo>
                  <a:pt x="486312" y="115770"/>
                </a:lnTo>
                <a:lnTo>
                  <a:pt x="457317" y="80122"/>
                </a:lnTo>
                <a:lnTo>
                  <a:pt x="421938" y="49552"/>
                </a:lnTo>
                <a:lnTo>
                  <a:pt x="380532" y="25062"/>
                </a:lnTo>
                <a:lnTo>
                  <a:pt x="335426" y="8321"/>
                </a:lnTo>
                <a:lnTo>
                  <a:pt x="289381" y="85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2" name="bg object 72"/>
          <p:cNvSpPr/>
          <p:nvPr/>
        </p:nvSpPr>
        <p:spPr>
          <a:xfrm>
            <a:off x="6033685" y="6675772"/>
            <a:ext cx="238526" cy="238269"/>
          </a:xfrm>
          <a:prstGeom prst="rect">
            <a:avLst/>
          </a:prstGeom>
          <a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3" name="bg object 73"/>
          <p:cNvSpPr/>
          <p:nvPr/>
        </p:nvSpPr>
        <p:spPr>
          <a:xfrm>
            <a:off x="9938450" y="1190246"/>
            <a:ext cx="121274" cy="121145"/>
          </a:xfrm>
          <a:prstGeom prst="rect">
            <a:avLst/>
          </a:prstGeom>
          <a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4" name="bg object 74"/>
          <p:cNvSpPr/>
          <p:nvPr/>
        </p:nvSpPr>
        <p:spPr>
          <a:xfrm>
            <a:off x="8452946" y="80759"/>
            <a:ext cx="192212" cy="192015"/>
          </a:xfrm>
          <a:prstGeom prst="rect">
            <a:avLst/>
          </a:prstGeom>
          <a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5" name="bg object 75"/>
          <p:cNvSpPr/>
          <p:nvPr/>
        </p:nvSpPr>
        <p:spPr>
          <a:xfrm>
            <a:off x="3322525" y="185139"/>
            <a:ext cx="133062" cy="132925"/>
          </a:xfrm>
          <a:prstGeom prst="rect">
            <a:avLst/>
          </a:prstGeom>
          <a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6" name="bg object 76"/>
          <p:cNvSpPr/>
          <p:nvPr/>
        </p:nvSpPr>
        <p:spPr>
          <a:xfrm>
            <a:off x="9273853" y="2522984"/>
            <a:ext cx="101747" cy="10162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7" name="bg object 77"/>
          <p:cNvSpPr/>
          <p:nvPr/>
        </p:nvSpPr>
        <p:spPr>
          <a:xfrm>
            <a:off x="9512882" y="1714661"/>
            <a:ext cx="312420" cy="312420"/>
          </a:xfrm>
          <a:custGeom>
            <a:avLst/>
            <a:gdLst/>
            <a:ahLst/>
            <a:cxnLst/>
            <a:rect l="l" t="t" r="r" b="b"/>
            <a:pathLst>
              <a:path w="312420" h="312419">
                <a:moveTo>
                  <a:pt x="175585" y="0"/>
                </a:moveTo>
                <a:lnTo>
                  <a:pt x="126987" y="1556"/>
                </a:lnTo>
                <a:lnTo>
                  <a:pt x="81585" y="17608"/>
                </a:lnTo>
                <a:lnTo>
                  <a:pt x="42829" y="46935"/>
                </a:lnTo>
                <a:lnTo>
                  <a:pt x="14172" y="88315"/>
                </a:lnTo>
                <a:lnTo>
                  <a:pt x="0" y="136604"/>
                </a:lnTo>
                <a:lnTo>
                  <a:pt x="1562" y="185153"/>
                </a:lnTo>
                <a:lnTo>
                  <a:pt x="17637" y="230510"/>
                </a:lnTo>
                <a:lnTo>
                  <a:pt x="47001" y="269223"/>
                </a:lnTo>
                <a:lnTo>
                  <a:pt x="88429" y="297840"/>
                </a:lnTo>
                <a:lnTo>
                  <a:pt x="136764" y="312000"/>
                </a:lnTo>
                <a:lnTo>
                  <a:pt x="185358" y="310443"/>
                </a:lnTo>
                <a:lnTo>
                  <a:pt x="230758" y="294389"/>
                </a:lnTo>
                <a:lnTo>
                  <a:pt x="269513" y="265058"/>
                </a:lnTo>
                <a:lnTo>
                  <a:pt x="298170" y="223672"/>
                </a:lnTo>
                <a:lnTo>
                  <a:pt x="312344" y="175389"/>
                </a:lnTo>
                <a:lnTo>
                  <a:pt x="310784" y="126844"/>
                </a:lnTo>
                <a:lnTo>
                  <a:pt x="294713" y="81489"/>
                </a:lnTo>
                <a:lnTo>
                  <a:pt x="265353" y="42777"/>
                </a:lnTo>
                <a:lnTo>
                  <a:pt x="223926" y="14160"/>
                </a:lnTo>
                <a:lnTo>
                  <a:pt x="1755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8" name="bg object 78"/>
          <p:cNvSpPr/>
          <p:nvPr/>
        </p:nvSpPr>
        <p:spPr>
          <a:xfrm>
            <a:off x="8450677" y="78493"/>
            <a:ext cx="196752" cy="196549"/>
          </a:xfrm>
          <a:prstGeom prst="rect">
            <a:avLst/>
          </a:prstGeom>
          <a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9" name="bg object 79"/>
          <p:cNvSpPr/>
          <p:nvPr/>
        </p:nvSpPr>
        <p:spPr>
          <a:xfrm>
            <a:off x="9222692" y="2471858"/>
            <a:ext cx="204085" cy="203873"/>
          </a:xfrm>
          <a:prstGeom prst="rect">
            <a:avLst/>
          </a:prstGeom>
          <a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0" name="bg object 80"/>
          <p:cNvSpPr/>
          <p:nvPr/>
        </p:nvSpPr>
        <p:spPr>
          <a:xfrm>
            <a:off x="7921735" y="3525037"/>
            <a:ext cx="179906" cy="179709"/>
          </a:xfrm>
          <a:prstGeom prst="rect">
            <a:avLst/>
          </a:prstGeom>
          <a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1" name="bg object 81"/>
          <p:cNvSpPr/>
          <p:nvPr/>
        </p:nvSpPr>
        <p:spPr>
          <a:xfrm>
            <a:off x="8295157" y="27349"/>
            <a:ext cx="508000" cy="403225"/>
          </a:xfrm>
          <a:custGeom>
            <a:avLst/>
            <a:gdLst/>
            <a:ahLst/>
            <a:cxnLst/>
            <a:rect l="l" t="t" r="r" b="b"/>
            <a:pathLst>
              <a:path w="508000" h="403225">
                <a:moveTo>
                  <a:pt x="459431" y="0"/>
                </a:moveTo>
                <a:lnTo>
                  <a:pt x="47355" y="393"/>
                </a:lnTo>
                <a:lnTo>
                  <a:pt x="23972" y="39842"/>
                </a:lnTo>
                <a:lnTo>
                  <a:pt x="7959" y="82889"/>
                </a:lnTo>
                <a:lnTo>
                  <a:pt x="82" y="126833"/>
                </a:lnTo>
                <a:lnTo>
                  <a:pt x="0" y="170718"/>
                </a:lnTo>
                <a:lnTo>
                  <a:pt x="7373" y="213583"/>
                </a:lnTo>
                <a:lnTo>
                  <a:pt x="21864" y="254472"/>
                </a:lnTo>
                <a:lnTo>
                  <a:pt x="43131" y="292426"/>
                </a:lnTo>
                <a:lnTo>
                  <a:pt x="70836" y="326487"/>
                </a:lnTo>
                <a:lnTo>
                  <a:pt x="104640" y="355697"/>
                </a:lnTo>
                <a:lnTo>
                  <a:pt x="144203" y="379097"/>
                </a:lnTo>
                <a:lnTo>
                  <a:pt x="187297" y="395093"/>
                </a:lnTo>
                <a:lnTo>
                  <a:pt x="231289" y="402963"/>
                </a:lnTo>
                <a:lnTo>
                  <a:pt x="275221" y="403047"/>
                </a:lnTo>
                <a:lnTo>
                  <a:pt x="318132" y="395682"/>
                </a:lnTo>
                <a:lnTo>
                  <a:pt x="359063" y="381209"/>
                </a:lnTo>
                <a:lnTo>
                  <a:pt x="397055" y="359965"/>
                </a:lnTo>
                <a:lnTo>
                  <a:pt x="431148" y="332291"/>
                </a:lnTo>
                <a:lnTo>
                  <a:pt x="460383" y="298525"/>
                </a:lnTo>
                <a:lnTo>
                  <a:pt x="483801" y="259006"/>
                </a:lnTo>
                <a:lnTo>
                  <a:pt x="499817" y="215956"/>
                </a:lnTo>
                <a:lnTo>
                  <a:pt x="507696" y="172008"/>
                </a:lnTo>
                <a:lnTo>
                  <a:pt x="507779" y="128122"/>
                </a:lnTo>
                <a:lnTo>
                  <a:pt x="500406" y="85256"/>
                </a:lnTo>
                <a:lnTo>
                  <a:pt x="485916" y="44367"/>
                </a:lnTo>
                <a:lnTo>
                  <a:pt x="464648" y="6413"/>
                </a:lnTo>
                <a:lnTo>
                  <a:pt x="45943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2" name="bg object 82"/>
          <p:cNvSpPr/>
          <p:nvPr/>
        </p:nvSpPr>
        <p:spPr>
          <a:xfrm>
            <a:off x="9247086" y="2496235"/>
            <a:ext cx="155575" cy="155575"/>
          </a:xfrm>
          <a:custGeom>
            <a:avLst/>
            <a:gdLst/>
            <a:ahLst/>
            <a:cxnLst/>
            <a:rect l="l" t="t" r="r" b="b"/>
            <a:pathLst>
              <a:path w="155575" h="155575">
                <a:moveTo>
                  <a:pt x="81178" y="0"/>
                </a:moveTo>
                <a:lnTo>
                  <a:pt x="51714" y="4389"/>
                </a:lnTo>
                <a:lnTo>
                  <a:pt x="26048" y="19494"/>
                </a:lnTo>
                <a:lnTo>
                  <a:pt x="7513" y="44134"/>
                </a:lnTo>
                <a:lnTo>
                  <a:pt x="0" y="74025"/>
                </a:lnTo>
                <a:lnTo>
                  <a:pt x="4391" y="103455"/>
                </a:lnTo>
                <a:lnTo>
                  <a:pt x="19509" y="129094"/>
                </a:lnTo>
                <a:lnTo>
                  <a:pt x="44178" y="147613"/>
                </a:lnTo>
                <a:lnTo>
                  <a:pt x="74113" y="155122"/>
                </a:lnTo>
                <a:lnTo>
                  <a:pt x="103576" y="150736"/>
                </a:lnTo>
                <a:lnTo>
                  <a:pt x="129239" y="135631"/>
                </a:lnTo>
                <a:lnTo>
                  <a:pt x="147772" y="110986"/>
                </a:lnTo>
                <a:lnTo>
                  <a:pt x="155284" y="81087"/>
                </a:lnTo>
                <a:lnTo>
                  <a:pt x="150890" y="51655"/>
                </a:lnTo>
                <a:lnTo>
                  <a:pt x="135771" y="26019"/>
                </a:lnTo>
                <a:lnTo>
                  <a:pt x="111107" y="7507"/>
                </a:lnTo>
                <a:lnTo>
                  <a:pt x="8117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3" name="bg object 83"/>
          <p:cNvSpPr/>
          <p:nvPr/>
        </p:nvSpPr>
        <p:spPr>
          <a:xfrm>
            <a:off x="9633687" y="1835331"/>
            <a:ext cx="70727" cy="70659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4" name="bg object 84"/>
          <p:cNvSpPr/>
          <p:nvPr/>
        </p:nvSpPr>
        <p:spPr>
          <a:xfrm>
            <a:off x="9243301" y="2492451"/>
            <a:ext cx="163195" cy="163195"/>
          </a:xfrm>
          <a:custGeom>
            <a:avLst/>
            <a:gdLst/>
            <a:ahLst/>
            <a:cxnLst/>
            <a:rect l="l" t="t" r="r" b="b"/>
            <a:pathLst>
              <a:path w="163195" h="163194">
                <a:moveTo>
                  <a:pt x="85125" y="0"/>
                </a:moveTo>
                <a:lnTo>
                  <a:pt x="54232" y="4603"/>
                </a:lnTo>
                <a:lnTo>
                  <a:pt x="27321" y="20443"/>
                </a:lnTo>
                <a:lnTo>
                  <a:pt x="7884" y="46286"/>
                </a:lnTo>
                <a:lnTo>
                  <a:pt x="0" y="77639"/>
                </a:lnTo>
                <a:lnTo>
                  <a:pt x="4609" y="108506"/>
                </a:lnTo>
                <a:lnTo>
                  <a:pt x="20469" y="135397"/>
                </a:lnTo>
                <a:lnTo>
                  <a:pt x="46339" y="154820"/>
                </a:lnTo>
                <a:lnTo>
                  <a:pt x="77723" y="162688"/>
                </a:lnTo>
                <a:lnTo>
                  <a:pt x="108622" y="158085"/>
                </a:lnTo>
                <a:lnTo>
                  <a:pt x="135541" y="142245"/>
                </a:lnTo>
                <a:lnTo>
                  <a:pt x="154988" y="116402"/>
                </a:lnTo>
                <a:lnTo>
                  <a:pt x="162861" y="85044"/>
                </a:lnTo>
                <a:lnTo>
                  <a:pt x="158250" y="54177"/>
                </a:lnTo>
                <a:lnTo>
                  <a:pt x="142388" y="27289"/>
                </a:lnTo>
                <a:lnTo>
                  <a:pt x="116507" y="7868"/>
                </a:lnTo>
                <a:lnTo>
                  <a:pt x="8512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5" name="bg object 85"/>
          <p:cNvSpPr/>
          <p:nvPr/>
        </p:nvSpPr>
        <p:spPr>
          <a:xfrm>
            <a:off x="7984786" y="5148993"/>
            <a:ext cx="114415" cy="114298"/>
          </a:xfrm>
          <a:prstGeom prst="rect">
            <a:avLst/>
          </a:prstGeom>
          <a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6" name="bg object 86"/>
          <p:cNvSpPr/>
          <p:nvPr/>
        </p:nvSpPr>
        <p:spPr>
          <a:xfrm>
            <a:off x="7946869" y="3550142"/>
            <a:ext cx="129633" cy="129498"/>
          </a:xfrm>
          <a:prstGeom prst="rect">
            <a:avLst/>
          </a:prstGeom>
          <a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7" name="bg object 87"/>
          <p:cNvSpPr/>
          <p:nvPr/>
        </p:nvSpPr>
        <p:spPr>
          <a:xfrm>
            <a:off x="4523999" y="5122123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58372" y="0"/>
                </a:moveTo>
                <a:lnTo>
                  <a:pt x="37189" y="3154"/>
                </a:lnTo>
                <a:lnTo>
                  <a:pt x="18732" y="14015"/>
                </a:lnTo>
                <a:lnTo>
                  <a:pt x="5399" y="31736"/>
                </a:lnTo>
                <a:lnTo>
                  <a:pt x="0" y="53235"/>
                </a:lnTo>
                <a:lnTo>
                  <a:pt x="3161" y="74398"/>
                </a:lnTo>
                <a:lnTo>
                  <a:pt x="14032" y="92833"/>
                </a:lnTo>
                <a:lnTo>
                  <a:pt x="31764" y="106145"/>
                </a:lnTo>
                <a:lnTo>
                  <a:pt x="53284" y="111541"/>
                </a:lnTo>
                <a:lnTo>
                  <a:pt x="74470" y="108386"/>
                </a:lnTo>
                <a:lnTo>
                  <a:pt x="92924" y="97526"/>
                </a:lnTo>
                <a:lnTo>
                  <a:pt x="106250" y="79805"/>
                </a:lnTo>
                <a:lnTo>
                  <a:pt x="111656" y="58306"/>
                </a:lnTo>
                <a:lnTo>
                  <a:pt x="108498" y="37143"/>
                </a:lnTo>
                <a:lnTo>
                  <a:pt x="97624" y="18708"/>
                </a:lnTo>
                <a:lnTo>
                  <a:pt x="79884" y="5396"/>
                </a:lnTo>
                <a:lnTo>
                  <a:pt x="5837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8" name="bg object 88"/>
          <p:cNvSpPr/>
          <p:nvPr/>
        </p:nvSpPr>
        <p:spPr>
          <a:xfrm>
            <a:off x="6124658" y="5289652"/>
            <a:ext cx="148768" cy="148617"/>
          </a:xfrm>
          <a:prstGeom prst="rect">
            <a:avLst/>
          </a:prstGeom>
          <a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9" name="bg object 89"/>
          <p:cNvSpPr/>
          <p:nvPr/>
        </p:nvSpPr>
        <p:spPr>
          <a:xfrm>
            <a:off x="5788272" y="234638"/>
            <a:ext cx="88265" cy="87630"/>
          </a:xfrm>
          <a:custGeom>
            <a:avLst/>
            <a:gdLst/>
            <a:ahLst/>
            <a:cxnLst/>
            <a:rect l="l" t="t" r="r" b="b"/>
            <a:pathLst>
              <a:path w="88264" h="87629">
                <a:moveTo>
                  <a:pt x="45858" y="0"/>
                </a:moveTo>
                <a:lnTo>
                  <a:pt x="29210" y="2477"/>
                </a:lnTo>
                <a:lnTo>
                  <a:pt x="14710" y="11008"/>
                </a:lnTo>
                <a:lnTo>
                  <a:pt x="4239" y="24928"/>
                </a:lnTo>
                <a:lnTo>
                  <a:pt x="0" y="41816"/>
                </a:lnTo>
                <a:lnTo>
                  <a:pt x="2480" y="58443"/>
                </a:lnTo>
                <a:lnTo>
                  <a:pt x="11018" y="72926"/>
                </a:lnTo>
                <a:lnTo>
                  <a:pt x="24953" y="83386"/>
                </a:lnTo>
                <a:lnTo>
                  <a:pt x="41865" y="87626"/>
                </a:lnTo>
                <a:lnTo>
                  <a:pt x="58509" y="85148"/>
                </a:lnTo>
                <a:lnTo>
                  <a:pt x="73005" y="76617"/>
                </a:lnTo>
                <a:lnTo>
                  <a:pt x="83474" y="62697"/>
                </a:lnTo>
                <a:lnTo>
                  <a:pt x="87725" y="45803"/>
                </a:lnTo>
                <a:lnTo>
                  <a:pt x="85244" y="29177"/>
                </a:lnTo>
                <a:lnTo>
                  <a:pt x="76704" y="14697"/>
                </a:lnTo>
                <a:lnTo>
                  <a:pt x="62773" y="4239"/>
                </a:lnTo>
                <a:lnTo>
                  <a:pt x="4585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0" name="bg object 90"/>
          <p:cNvSpPr/>
          <p:nvPr/>
        </p:nvSpPr>
        <p:spPr>
          <a:xfrm>
            <a:off x="4527116" y="5125234"/>
            <a:ext cx="106045" cy="105410"/>
          </a:xfrm>
          <a:custGeom>
            <a:avLst/>
            <a:gdLst/>
            <a:ahLst/>
            <a:cxnLst/>
            <a:rect l="l" t="t" r="r" b="b"/>
            <a:pathLst>
              <a:path w="106045" h="105410">
                <a:moveTo>
                  <a:pt x="55112" y="0"/>
                </a:moveTo>
                <a:lnTo>
                  <a:pt x="35108" y="2979"/>
                </a:lnTo>
                <a:lnTo>
                  <a:pt x="17681" y="13234"/>
                </a:lnTo>
                <a:lnTo>
                  <a:pt x="5095" y="29962"/>
                </a:lnTo>
                <a:lnTo>
                  <a:pt x="0" y="50262"/>
                </a:lnTo>
                <a:lnTo>
                  <a:pt x="2984" y="70243"/>
                </a:lnTo>
                <a:lnTo>
                  <a:pt x="13250" y="87648"/>
                </a:lnTo>
                <a:lnTo>
                  <a:pt x="30000" y="100219"/>
                </a:lnTo>
                <a:lnTo>
                  <a:pt x="50315" y="105315"/>
                </a:lnTo>
                <a:lnTo>
                  <a:pt x="70317" y="102335"/>
                </a:lnTo>
                <a:lnTo>
                  <a:pt x="87741" y="92080"/>
                </a:lnTo>
                <a:lnTo>
                  <a:pt x="100320" y="75352"/>
                </a:lnTo>
                <a:lnTo>
                  <a:pt x="105421" y="55057"/>
                </a:lnTo>
                <a:lnTo>
                  <a:pt x="102437" y="35076"/>
                </a:lnTo>
                <a:lnTo>
                  <a:pt x="92172" y="17668"/>
                </a:lnTo>
                <a:lnTo>
                  <a:pt x="75428" y="5096"/>
                </a:lnTo>
                <a:lnTo>
                  <a:pt x="5511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1" name="bg object 91"/>
          <p:cNvSpPr/>
          <p:nvPr/>
        </p:nvSpPr>
        <p:spPr>
          <a:xfrm>
            <a:off x="2638395" y="3818154"/>
            <a:ext cx="240261" cy="240011"/>
          </a:xfrm>
          <a:prstGeom prst="rect">
            <a:avLst/>
          </a:prstGeom>
          <a:blipFill>
            <a:blip r:embed="rId2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2" name="bg object 92"/>
          <p:cNvSpPr/>
          <p:nvPr/>
        </p:nvSpPr>
        <p:spPr>
          <a:xfrm>
            <a:off x="5706817" y="153264"/>
            <a:ext cx="250825" cy="250825"/>
          </a:xfrm>
          <a:custGeom>
            <a:avLst/>
            <a:gdLst/>
            <a:ahLst/>
            <a:cxnLst/>
            <a:rect l="l" t="t" r="r" b="b"/>
            <a:pathLst>
              <a:path w="250825" h="250825">
                <a:moveTo>
                  <a:pt x="131016" y="0"/>
                </a:moveTo>
                <a:lnTo>
                  <a:pt x="83463" y="7084"/>
                </a:lnTo>
                <a:lnTo>
                  <a:pt x="42040" y="31465"/>
                </a:lnTo>
                <a:lnTo>
                  <a:pt x="12128" y="71244"/>
                </a:lnTo>
                <a:lnTo>
                  <a:pt x="0" y="119495"/>
                </a:lnTo>
                <a:lnTo>
                  <a:pt x="7091" y="166997"/>
                </a:lnTo>
                <a:lnTo>
                  <a:pt x="31497" y="208377"/>
                </a:lnTo>
                <a:lnTo>
                  <a:pt x="71310" y="238262"/>
                </a:lnTo>
                <a:lnTo>
                  <a:pt x="119610" y="250375"/>
                </a:lnTo>
                <a:lnTo>
                  <a:pt x="167162" y="243291"/>
                </a:lnTo>
                <a:lnTo>
                  <a:pt x="208586" y="218909"/>
                </a:lnTo>
                <a:lnTo>
                  <a:pt x="238506" y="179131"/>
                </a:lnTo>
                <a:lnTo>
                  <a:pt x="250636" y="130880"/>
                </a:lnTo>
                <a:lnTo>
                  <a:pt x="243548" y="83377"/>
                </a:lnTo>
                <a:lnTo>
                  <a:pt x="219143" y="41997"/>
                </a:lnTo>
                <a:lnTo>
                  <a:pt x="179324" y="12113"/>
                </a:lnTo>
                <a:lnTo>
                  <a:pt x="13101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3" name="bg object 93"/>
          <p:cNvSpPr/>
          <p:nvPr/>
        </p:nvSpPr>
        <p:spPr>
          <a:xfrm>
            <a:off x="10207773" y="1160179"/>
            <a:ext cx="167640" cy="167640"/>
          </a:xfrm>
          <a:custGeom>
            <a:avLst/>
            <a:gdLst/>
            <a:ahLst/>
            <a:cxnLst/>
            <a:rect l="l" t="t" r="r" b="b"/>
            <a:pathLst>
              <a:path w="167640" h="167640">
                <a:moveTo>
                  <a:pt x="87443" y="0"/>
                </a:moveTo>
                <a:lnTo>
                  <a:pt x="55707" y="4727"/>
                </a:lnTo>
                <a:lnTo>
                  <a:pt x="28065" y="20998"/>
                </a:lnTo>
                <a:lnTo>
                  <a:pt x="8103" y="47545"/>
                </a:lnTo>
                <a:lnTo>
                  <a:pt x="0" y="79744"/>
                </a:lnTo>
                <a:lnTo>
                  <a:pt x="4730" y="111446"/>
                </a:lnTo>
                <a:lnTo>
                  <a:pt x="21021" y="139065"/>
                </a:lnTo>
                <a:lnTo>
                  <a:pt x="47600" y="159013"/>
                </a:lnTo>
                <a:lnTo>
                  <a:pt x="79835" y="167097"/>
                </a:lnTo>
                <a:lnTo>
                  <a:pt x="111568" y="162367"/>
                </a:lnTo>
                <a:lnTo>
                  <a:pt x="139213" y="146095"/>
                </a:lnTo>
                <a:lnTo>
                  <a:pt x="159182" y="119554"/>
                </a:lnTo>
                <a:lnTo>
                  <a:pt x="167279" y="87348"/>
                </a:lnTo>
                <a:lnTo>
                  <a:pt x="162546" y="55643"/>
                </a:lnTo>
                <a:lnTo>
                  <a:pt x="146257" y="28026"/>
                </a:lnTo>
                <a:lnTo>
                  <a:pt x="119685" y="8086"/>
                </a:lnTo>
                <a:lnTo>
                  <a:pt x="8744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4" name="bg object 94"/>
          <p:cNvSpPr/>
          <p:nvPr/>
        </p:nvSpPr>
        <p:spPr>
          <a:xfrm>
            <a:off x="9922941" y="1174749"/>
            <a:ext cx="204961" cy="200224"/>
          </a:xfrm>
          <a:prstGeom prst="rect">
            <a:avLst/>
          </a:prstGeom>
          <a:blipFill>
            <a:blip r:embed="rId2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5" name="bg object 95"/>
          <p:cNvSpPr/>
          <p:nvPr/>
        </p:nvSpPr>
        <p:spPr>
          <a:xfrm>
            <a:off x="10225564" y="1177949"/>
            <a:ext cx="132080" cy="132080"/>
          </a:xfrm>
          <a:custGeom>
            <a:avLst/>
            <a:gdLst/>
            <a:ahLst/>
            <a:cxnLst/>
            <a:rect l="l" t="t" r="r" b="b"/>
            <a:pathLst>
              <a:path w="132079" h="132080">
                <a:moveTo>
                  <a:pt x="68840" y="0"/>
                </a:moveTo>
                <a:lnTo>
                  <a:pt x="43856" y="3723"/>
                </a:lnTo>
                <a:lnTo>
                  <a:pt x="22091" y="16531"/>
                </a:lnTo>
                <a:lnTo>
                  <a:pt x="6372" y="37424"/>
                </a:lnTo>
                <a:lnTo>
                  <a:pt x="0" y="62780"/>
                </a:lnTo>
                <a:lnTo>
                  <a:pt x="3725" y="87741"/>
                </a:lnTo>
                <a:lnTo>
                  <a:pt x="16550" y="109483"/>
                </a:lnTo>
                <a:lnTo>
                  <a:pt x="37474" y="125181"/>
                </a:lnTo>
                <a:lnTo>
                  <a:pt x="62851" y="131548"/>
                </a:lnTo>
                <a:lnTo>
                  <a:pt x="87836" y="127827"/>
                </a:lnTo>
                <a:lnTo>
                  <a:pt x="109601" y="115017"/>
                </a:lnTo>
                <a:lnTo>
                  <a:pt x="125320" y="94117"/>
                </a:lnTo>
                <a:lnTo>
                  <a:pt x="131686" y="68767"/>
                </a:lnTo>
                <a:lnTo>
                  <a:pt x="127961" y="43809"/>
                </a:lnTo>
                <a:lnTo>
                  <a:pt x="115140" y="22065"/>
                </a:lnTo>
                <a:lnTo>
                  <a:pt x="94217" y="6360"/>
                </a:lnTo>
                <a:lnTo>
                  <a:pt x="6884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6" name="bg object 96"/>
          <p:cNvSpPr/>
          <p:nvPr/>
        </p:nvSpPr>
        <p:spPr>
          <a:xfrm>
            <a:off x="9470816" y="1672625"/>
            <a:ext cx="396875" cy="396240"/>
          </a:xfrm>
          <a:custGeom>
            <a:avLst/>
            <a:gdLst/>
            <a:ahLst/>
            <a:cxnLst/>
            <a:rect l="l" t="t" r="r" b="b"/>
            <a:pathLst>
              <a:path w="396875" h="396239">
                <a:moveTo>
                  <a:pt x="196242" y="0"/>
                </a:moveTo>
                <a:lnTo>
                  <a:pt x="152953" y="5265"/>
                </a:lnTo>
                <a:lnTo>
                  <a:pt x="112033" y="19736"/>
                </a:lnTo>
                <a:lnTo>
                  <a:pt x="75068" y="42851"/>
                </a:lnTo>
                <a:lnTo>
                  <a:pt x="43644" y="74048"/>
                </a:lnTo>
                <a:lnTo>
                  <a:pt x="19348" y="112766"/>
                </a:lnTo>
                <a:lnTo>
                  <a:pt x="4505" y="155996"/>
                </a:lnTo>
                <a:lnTo>
                  <a:pt x="0" y="200025"/>
                </a:lnTo>
                <a:lnTo>
                  <a:pt x="5269" y="243271"/>
                </a:lnTo>
                <a:lnTo>
                  <a:pt x="19754" y="284149"/>
                </a:lnTo>
                <a:lnTo>
                  <a:pt x="42892" y="321075"/>
                </a:lnTo>
                <a:lnTo>
                  <a:pt x="74122" y="352465"/>
                </a:lnTo>
                <a:lnTo>
                  <a:pt x="112884" y="376735"/>
                </a:lnTo>
                <a:lnTo>
                  <a:pt x="156154" y="391566"/>
                </a:lnTo>
                <a:lnTo>
                  <a:pt x="200229" y="396070"/>
                </a:lnTo>
                <a:lnTo>
                  <a:pt x="243521" y="390806"/>
                </a:lnTo>
                <a:lnTo>
                  <a:pt x="284443" y="376336"/>
                </a:lnTo>
                <a:lnTo>
                  <a:pt x="321411" y="353222"/>
                </a:lnTo>
                <a:lnTo>
                  <a:pt x="352836" y="322023"/>
                </a:lnTo>
                <a:lnTo>
                  <a:pt x="377133" y="283301"/>
                </a:lnTo>
                <a:lnTo>
                  <a:pt x="391976" y="240071"/>
                </a:lnTo>
                <a:lnTo>
                  <a:pt x="396481" y="196042"/>
                </a:lnTo>
                <a:lnTo>
                  <a:pt x="391211" y="152796"/>
                </a:lnTo>
                <a:lnTo>
                  <a:pt x="376725" y="111918"/>
                </a:lnTo>
                <a:lnTo>
                  <a:pt x="353584" y="74992"/>
                </a:lnTo>
                <a:lnTo>
                  <a:pt x="322351" y="43602"/>
                </a:lnTo>
                <a:lnTo>
                  <a:pt x="283585" y="19332"/>
                </a:lnTo>
                <a:lnTo>
                  <a:pt x="240315" y="4501"/>
                </a:lnTo>
                <a:lnTo>
                  <a:pt x="19624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7" name="bg object 97"/>
          <p:cNvSpPr/>
          <p:nvPr/>
        </p:nvSpPr>
        <p:spPr>
          <a:xfrm>
            <a:off x="10214002" y="1166393"/>
            <a:ext cx="154813" cy="154660"/>
          </a:xfrm>
          <a:prstGeom prst="rect">
            <a:avLst/>
          </a:prstGeom>
          <a:blipFill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8" name="bg object 98"/>
          <p:cNvSpPr/>
          <p:nvPr/>
        </p:nvSpPr>
        <p:spPr>
          <a:xfrm>
            <a:off x="9985912" y="1233128"/>
            <a:ext cx="86822" cy="86725"/>
          </a:xfrm>
          <a:prstGeom prst="rect">
            <a:avLst/>
          </a:prstGeom>
          <a:blipFill>
            <a:blip r:embed="rId3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9" name="bg object 99"/>
          <p:cNvSpPr/>
          <p:nvPr/>
        </p:nvSpPr>
        <p:spPr>
          <a:xfrm>
            <a:off x="9616873" y="1818527"/>
            <a:ext cx="104365" cy="10426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0" name="bg object 100"/>
          <p:cNvSpPr/>
          <p:nvPr/>
        </p:nvSpPr>
        <p:spPr>
          <a:xfrm>
            <a:off x="10437255" y="841880"/>
            <a:ext cx="255270" cy="338455"/>
          </a:xfrm>
          <a:custGeom>
            <a:avLst/>
            <a:gdLst/>
            <a:ahLst/>
            <a:cxnLst/>
            <a:rect l="l" t="t" r="r" b="b"/>
            <a:pathLst>
              <a:path w="255270" h="338455">
                <a:moveTo>
                  <a:pt x="155056" y="0"/>
                </a:moveTo>
                <a:lnTo>
                  <a:pt x="112596" y="9157"/>
                </a:lnTo>
                <a:lnTo>
                  <a:pt x="73825" y="28723"/>
                </a:lnTo>
                <a:lnTo>
                  <a:pt x="40900" y="57934"/>
                </a:lnTo>
                <a:lnTo>
                  <a:pt x="15979" y="96027"/>
                </a:lnTo>
                <a:lnTo>
                  <a:pt x="2015" y="139348"/>
                </a:lnTo>
                <a:lnTo>
                  <a:pt x="0" y="183293"/>
                </a:lnTo>
                <a:lnTo>
                  <a:pt x="9167" y="225708"/>
                </a:lnTo>
                <a:lnTo>
                  <a:pt x="28755" y="264436"/>
                </a:lnTo>
                <a:lnTo>
                  <a:pt x="57997" y="297323"/>
                </a:lnTo>
                <a:lnTo>
                  <a:pt x="96129" y="322214"/>
                </a:lnTo>
                <a:lnTo>
                  <a:pt x="139491" y="336165"/>
                </a:lnTo>
                <a:lnTo>
                  <a:pt x="183481" y="338180"/>
                </a:lnTo>
                <a:lnTo>
                  <a:pt x="225941" y="329022"/>
                </a:lnTo>
                <a:lnTo>
                  <a:pt x="254747" y="314485"/>
                </a:lnTo>
                <a:lnTo>
                  <a:pt x="254747" y="24020"/>
                </a:lnTo>
                <a:lnTo>
                  <a:pt x="242408" y="15966"/>
                </a:lnTo>
                <a:lnTo>
                  <a:pt x="199045" y="2015"/>
                </a:lnTo>
                <a:lnTo>
                  <a:pt x="15505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1" name="bg object 101"/>
          <p:cNvSpPr/>
          <p:nvPr/>
        </p:nvSpPr>
        <p:spPr>
          <a:xfrm>
            <a:off x="9977604" y="1229356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79" h="43180">
                <a:moveTo>
                  <a:pt x="22460" y="0"/>
                </a:moveTo>
                <a:lnTo>
                  <a:pt x="14311" y="1218"/>
                </a:lnTo>
                <a:lnTo>
                  <a:pt x="7211" y="5401"/>
                </a:lnTo>
                <a:lnTo>
                  <a:pt x="2075" y="12221"/>
                </a:lnTo>
                <a:lnTo>
                  <a:pt x="0" y="20487"/>
                </a:lnTo>
                <a:lnTo>
                  <a:pt x="1216" y="28629"/>
                </a:lnTo>
                <a:lnTo>
                  <a:pt x="5402" y="35724"/>
                </a:lnTo>
                <a:lnTo>
                  <a:pt x="12235" y="40846"/>
                </a:lnTo>
                <a:lnTo>
                  <a:pt x="20516" y="42928"/>
                </a:lnTo>
                <a:lnTo>
                  <a:pt x="28667" y="41713"/>
                </a:lnTo>
                <a:lnTo>
                  <a:pt x="35768" y="37532"/>
                </a:lnTo>
                <a:lnTo>
                  <a:pt x="40899" y="30712"/>
                </a:lnTo>
                <a:lnTo>
                  <a:pt x="42973" y="22440"/>
                </a:lnTo>
                <a:lnTo>
                  <a:pt x="41753" y="14297"/>
                </a:lnTo>
                <a:lnTo>
                  <a:pt x="37566" y="7202"/>
                </a:lnTo>
                <a:lnTo>
                  <a:pt x="30739" y="2073"/>
                </a:lnTo>
                <a:lnTo>
                  <a:pt x="224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2" name="bg object 102"/>
          <p:cNvSpPr/>
          <p:nvPr/>
        </p:nvSpPr>
        <p:spPr>
          <a:xfrm>
            <a:off x="10537571" y="942089"/>
            <a:ext cx="137910" cy="137769"/>
          </a:xfrm>
          <a:prstGeom prst="rect">
            <a:avLst/>
          </a:prstGeom>
          <a:blipFill>
            <a:blip r:embed="rId3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3" name="bg object 103"/>
          <p:cNvSpPr/>
          <p:nvPr/>
        </p:nvSpPr>
        <p:spPr>
          <a:xfrm>
            <a:off x="10396864" y="801533"/>
            <a:ext cx="295275" cy="419100"/>
          </a:xfrm>
          <a:custGeom>
            <a:avLst/>
            <a:gdLst/>
            <a:ahLst/>
            <a:cxnLst/>
            <a:rect l="l" t="t" r="r" b="b"/>
            <a:pathLst>
              <a:path w="295275" h="419100">
                <a:moveTo>
                  <a:pt x="207554" y="0"/>
                </a:moveTo>
                <a:lnTo>
                  <a:pt x="161768" y="5567"/>
                </a:lnTo>
                <a:lnTo>
                  <a:pt x="118490" y="20871"/>
                </a:lnTo>
                <a:lnTo>
                  <a:pt x="79396" y="45318"/>
                </a:lnTo>
                <a:lnTo>
                  <a:pt x="46165" y="78318"/>
                </a:lnTo>
                <a:lnTo>
                  <a:pt x="20472" y="119276"/>
                </a:lnTo>
                <a:lnTo>
                  <a:pt x="4769" y="164989"/>
                </a:lnTo>
                <a:lnTo>
                  <a:pt x="0" y="211551"/>
                </a:lnTo>
                <a:lnTo>
                  <a:pt x="5571" y="257286"/>
                </a:lnTo>
                <a:lnTo>
                  <a:pt x="20890" y="300518"/>
                </a:lnTo>
                <a:lnTo>
                  <a:pt x="45362" y="339571"/>
                </a:lnTo>
                <a:lnTo>
                  <a:pt x="78394" y="372769"/>
                </a:lnTo>
                <a:lnTo>
                  <a:pt x="119393" y="398435"/>
                </a:lnTo>
                <a:lnTo>
                  <a:pt x="165159" y="414117"/>
                </a:lnTo>
                <a:lnTo>
                  <a:pt x="211772" y="418877"/>
                </a:lnTo>
                <a:lnTo>
                  <a:pt x="257556" y="413308"/>
                </a:lnTo>
                <a:lnTo>
                  <a:pt x="295138" y="400017"/>
                </a:lnTo>
                <a:lnTo>
                  <a:pt x="295138" y="18800"/>
                </a:lnTo>
                <a:lnTo>
                  <a:pt x="254169" y="4761"/>
                </a:lnTo>
                <a:lnTo>
                  <a:pt x="20755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4" name="bg object 104"/>
          <p:cNvSpPr/>
          <p:nvPr/>
        </p:nvSpPr>
        <p:spPr>
          <a:xfrm>
            <a:off x="9887919" y="1139761"/>
            <a:ext cx="222344" cy="222116"/>
          </a:xfrm>
          <a:prstGeom prst="rect">
            <a:avLst/>
          </a:prstGeom>
          <a:blipFill>
            <a:blip r:embed="rId3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5" name="bg object 105"/>
          <p:cNvSpPr/>
          <p:nvPr/>
        </p:nvSpPr>
        <p:spPr>
          <a:xfrm>
            <a:off x="10205239" y="1157636"/>
            <a:ext cx="172342" cy="172166"/>
          </a:xfrm>
          <a:prstGeom prst="rect">
            <a:avLst/>
          </a:prstGeom>
          <a:blipFill>
            <a:blip r:embed="rId3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6" name="bg object 106"/>
          <p:cNvSpPr/>
          <p:nvPr/>
        </p:nvSpPr>
        <p:spPr>
          <a:xfrm>
            <a:off x="10499438" y="903986"/>
            <a:ext cx="192564" cy="213974"/>
          </a:xfrm>
          <a:prstGeom prst="rect">
            <a:avLst/>
          </a:prstGeom>
          <a:blipFill>
            <a:blip r:embed="rId3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7" name="bg object 107"/>
          <p:cNvSpPr/>
          <p:nvPr/>
        </p:nvSpPr>
        <p:spPr>
          <a:xfrm>
            <a:off x="10077751" y="1030286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4" h="427355">
                <a:moveTo>
                  <a:pt x="211506" y="0"/>
                </a:moveTo>
                <a:lnTo>
                  <a:pt x="164851" y="5673"/>
                </a:lnTo>
                <a:lnTo>
                  <a:pt x="120750" y="21269"/>
                </a:lnTo>
                <a:lnTo>
                  <a:pt x="80911" y="46183"/>
                </a:lnTo>
                <a:lnTo>
                  <a:pt x="47045" y="79810"/>
                </a:lnTo>
                <a:lnTo>
                  <a:pt x="20863" y="121546"/>
                </a:lnTo>
                <a:lnTo>
                  <a:pt x="4859" y="168136"/>
                </a:lnTo>
                <a:lnTo>
                  <a:pt x="0" y="215589"/>
                </a:lnTo>
                <a:lnTo>
                  <a:pt x="5678" y="262198"/>
                </a:lnTo>
                <a:lnTo>
                  <a:pt x="21290" y="306255"/>
                </a:lnTo>
                <a:lnTo>
                  <a:pt x="46231" y="346052"/>
                </a:lnTo>
                <a:lnTo>
                  <a:pt x="79894" y="379883"/>
                </a:lnTo>
                <a:lnTo>
                  <a:pt x="121675" y="406039"/>
                </a:lnTo>
                <a:lnTo>
                  <a:pt x="168311" y="422022"/>
                </a:lnTo>
                <a:lnTo>
                  <a:pt x="215812" y="426874"/>
                </a:lnTo>
                <a:lnTo>
                  <a:pt x="262469" y="421200"/>
                </a:lnTo>
                <a:lnTo>
                  <a:pt x="306572" y="405604"/>
                </a:lnTo>
                <a:lnTo>
                  <a:pt x="346411" y="380691"/>
                </a:lnTo>
                <a:lnTo>
                  <a:pt x="380277" y="347064"/>
                </a:lnTo>
                <a:lnTo>
                  <a:pt x="406460" y="305328"/>
                </a:lnTo>
                <a:lnTo>
                  <a:pt x="422463" y="258742"/>
                </a:lnTo>
                <a:lnTo>
                  <a:pt x="427320" y="211290"/>
                </a:lnTo>
                <a:lnTo>
                  <a:pt x="421639" y="164681"/>
                </a:lnTo>
                <a:lnTo>
                  <a:pt x="406024" y="120623"/>
                </a:lnTo>
                <a:lnTo>
                  <a:pt x="381082" y="80824"/>
                </a:lnTo>
                <a:lnTo>
                  <a:pt x="347416" y="46992"/>
                </a:lnTo>
                <a:lnTo>
                  <a:pt x="305635" y="20835"/>
                </a:lnTo>
                <a:lnTo>
                  <a:pt x="259004" y="4852"/>
                </a:lnTo>
                <a:lnTo>
                  <a:pt x="21150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8" name="bg object 108"/>
          <p:cNvSpPr/>
          <p:nvPr/>
        </p:nvSpPr>
        <p:spPr>
          <a:xfrm>
            <a:off x="2837478" y="5266320"/>
            <a:ext cx="104277" cy="104162"/>
          </a:xfrm>
          <a:prstGeom prst="rect">
            <a:avLst/>
          </a:prstGeom>
          <a:blipFill>
            <a:blip r:embed="rId3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09" name="bg object 109"/>
          <p:cNvSpPr/>
          <p:nvPr/>
        </p:nvSpPr>
        <p:spPr>
          <a:xfrm>
            <a:off x="4542042" y="5140135"/>
            <a:ext cx="75586" cy="75510"/>
          </a:xfrm>
          <a:prstGeom prst="rect">
            <a:avLst/>
          </a:prstGeom>
          <a:blipFill>
            <a:blip r:embed="rId3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0" name="bg object 110"/>
          <p:cNvSpPr/>
          <p:nvPr/>
        </p:nvSpPr>
        <p:spPr>
          <a:xfrm>
            <a:off x="2730514" y="3910175"/>
            <a:ext cx="56515" cy="56515"/>
          </a:xfrm>
          <a:custGeom>
            <a:avLst/>
            <a:gdLst/>
            <a:ahLst/>
            <a:cxnLst/>
            <a:rect l="l" t="t" r="r" b="b"/>
            <a:pathLst>
              <a:path w="56514" h="56514">
                <a:moveTo>
                  <a:pt x="29293" y="0"/>
                </a:moveTo>
                <a:lnTo>
                  <a:pt x="18662" y="1582"/>
                </a:lnTo>
                <a:lnTo>
                  <a:pt x="9401" y="7031"/>
                </a:lnTo>
                <a:lnTo>
                  <a:pt x="2713" y="15926"/>
                </a:lnTo>
                <a:lnTo>
                  <a:pt x="0" y="26713"/>
                </a:lnTo>
                <a:lnTo>
                  <a:pt x="1581" y="37334"/>
                </a:lnTo>
                <a:lnTo>
                  <a:pt x="7036" y="46586"/>
                </a:lnTo>
                <a:lnTo>
                  <a:pt x="15946" y="53264"/>
                </a:lnTo>
                <a:lnTo>
                  <a:pt x="26742" y="55971"/>
                </a:lnTo>
                <a:lnTo>
                  <a:pt x="37373" y="54388"/>
                </a:lnTo>
                <a:lnTo>
                  <a:pt x="46634" y="48939"/>
                </a:lnTo>
                <a:lnTo>
                  <a:pt x="53322" y="40044"/>
                </a:lnTo>
                <a:lnTo>
                  <a:pt x="56039" y="29257"/>
                </a:lnTo>
                <a:lnTo>
                  <a:pt x="54454" y="18636"/>
                </a:lnTo>
                <a:lnTo>
                  <a:pt x="48995" y="9385"/>
                </a:lnTo>
                <a:lnTo>
                  <a:pt x="40089" y="2706"/>
                </a:lnTo>
                <a:lnTo>
                  <a:pt x="2929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1" name="bg object 111"/>
          <p:cNvSpPr/>
          <p:nvPr/>
        </p:nvSpPr>
        <p:spPr>
          <a:xfrm>
            <a:off x="2722185" y="5151143"/>
            <a:ext cx="335280" cy="334645"/>
          </a:xfrm>
          <a:custGeom>
            <a:avLst/>
            <a:gdLst/>
            <a:ahLst/>
            <a:cxnLst/>
            <a:rect l="l" t="t" r="r" b="b"/>
            <a:pathLst>
              <a:path w="335280" h="334645">
                <a:moveTo>
                  <a:pt x="153376" y="0"/>
                </a:moveTo>
                <a:lnTo>
                  <a:pt x="111376" y="9058"/>
                </a:lnTo>
                <a:lnTo>
                  <a:pt x="73027" y="28412"/>
                </a:lnTo>
                <a:lnTo>
                  <a:pt x="40463" y="57306"/>
                </a:lnTo>
                <a:lnTo>
                  <a:pt x="15820" y="94986"/>
                </a:lnTo>
                <a:lnTo>
                  <a:pt x="1999" y="137834"/>
                </a:lnTo>
                <a:lnTo>
                  <a:pt x="0" y="181301"/>
                </a:lnTo>
                <a:lnTo>
                  <a:pt x="9065" y="223256"/>
                </a:lnTo>
                <a:lnTo>
                  <a:pt x="28440" y="261566"/>
                </a:lnTo>
                <a:lnTo>
                  <a:pt x="57368" y="294099"/>
                </a:lnTo>
                <a:lnTo>
                  <a:pt x="95093" y="318722"/>
                </a:lnTo>
                <a:lnTo>
                  <a:pt x="137986" y="332524"/>
                </a:lnTo>
                <a:lnTo>
                  <a:pt x="181499" y="334517"/>
                </a:lnTo>
                <a:lnTo>
                  <a:pt x="223497" y="325458"/>
                </a:lnTo>
                <a:lnTo>
                  <a:pt x="261845" y="306102"/>
                </a:lnTo>
                <a:lnTo>
                  <a:pt x="294410" y="277206"/>
                </a:lnTo>
                <a:lnTo>
                  <a:pt x="319058" y="239525"/>
                </a:lnTo>
                <a:lnTo>
                  <a:pt x="332868" y="196677"/>
                </a:lnTo>
                <a:lnTo>
                  <a:pt x="334861" y="153209"/>
                </a:lnTo>
                <a:lnTo>
                  <a:pt x="325794" y="111255"/>
                </a:lnTo>
                <a:lnTo>
                  <a:pt x="306421" y="72945"/>
                </a:lnTo>
                <a:lnTo>
                  <a:pt x="277499" y="40412"/>
                </a:lnTo>
                <a:lnTo>
                  <a:pt x="239784" y="15789"/>
                </a:lnTo>
                <a:lnTo>
                  <a:pt x="196890" y="1992"/>
                </a:lnTo>
                <a:lnTo>
                  <a:pt x="15337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2" name="bg object 112"/>
          <p:cNvSpPr/>
          <p:nvPr/>
        </p:nvSpPr>
        <p:spPr>
          <a:xfrm>
            <a:off x="0" y="4496119"/>
            <a:ext cx="36830" cy="167005"/>
          </a:xfrm>
          <a:custGeom>
            <a:avLst/>
            <a:gdLst/>
            <a:ahLst/>
            <a:cxnLst/>
            <a:rect l="l" t="t" r="r" b="b"/>
            <a:pathLst>
              <a:path w="36830" h="167004">
                <a:moveTo>
                  <a:pt x="0" y="0"/>
                </a:moveTo>
                <a:lnTo>
                  <a:pt x="0" y="166492"/>
                </a:lnTo>
                <a:lnTo>
                  <a:pt x="25281" y="132868"/>
                </a:lnTo>
                <a:lnTo>
                  <a:pt x="36549" y="88042"/>
                </a:lnTo>
                <a:lnTo>
                  <a:pt x="29963" y="43913"/>
                </a:lnTo>
                <a:lnTo>
                  <a:pt x="7292" y="5472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3" name="bg object 113"/>
          <p:cNvSpPr/>
          <p:nvPr/>
        </p:nvSpPr>
        <p:spPr>
          <a:xfrm>
            <a:off x="2606669" y="3786463"/>
            <a:ext cx="304165" cy="303530"/>
          </a:xfrm>
          <a:custGeom>
            <a:avLst/>
            <a:gdLst/>
            <a:ahLst/>
            <a:cxnLst/>
            <a:rect l="l" t="t" r="r" b="b"/>
            <a:pathLst>
              <a:path w="304164" h="303529">
                <a:moveTo>
                  <a:pt x="170737" y="0"/>
                </a:moveTo>
                <a:lnTo>
                  <a:pt x="123482" y="1513"/>
                </a:lnTo>
                <a:lnTo>
                  <a:pt x="79333" y="17125"/>
                </a:lnTo>
                <a:lnTo>
                  <a:pt x="41646" y="45647"/>
                </a:lnTo>
                <a:lnTo>
                  <a:pt x="13778" y="85893"/>
                </a:lnTo>
                <a:lnTo>
                  <a:pt x="0" y="132843"/>
                </a:lnTo>
                <a:lnTo>
                  <a:pt x="1519" y="180047"/>
                </a:lnTo>
                <a:lnTo>
                  <a:pt x="17148" y="224149"/>
                </a:lnTo>
                <a:lnTo>
                  <a:pt x="45697" y="261794"/>
                </a:lnTo>
                <a:lnTo>
                  <a:pt x="85977" y="289627"/>
                </a:lnTo>
                <a:lnTo>
                  <a:pt x="132982" y="303396"/>
                </a:lnTo>
                <a:lnTo>
                  <a:pt x="180239" y="301880"/>
                </a:lnTo>
                <a:lnTo>
                  <a:pt x="224390" y="286266"/>
                </a:lnTo>
                <a:lnTo>
                  <a:pt x="262077" y="257745"/>
                </a:lnTo>
                <a:lnTo>
                  <a:pt x="289939" y="217503"/>
                </a:lnTo>
                <a:lnTo>
                  <a:pt x="303723" y="170553"/>
                </a:lnTo>
                <a:lnTo>
                  <a:pt x="302204" y="123350"/>
                </a:lnTo>
                <a:lnTo>
                  <a:pt x="286574" y="79248"/>
                </a:lnTo>
                <a:lnTo>
                  <a:pt x="258022" y="41603"/>
                </a:lnTo>
                <a:lnTo>
                  <a:pt x="217740" y="13770"/>
                </a:lnTo>
                <a:lnTo>
                  <a:pt x="170737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4" name="bg object 114"/>
          <p:cNvSpPr/>
          <p:nvPr/>
        </p:nvSpPr>
        <p:spPr>
          <a:xfrm>
            <a:off x="2808429" y="5237294"/>
            <a:ext cx="162375" cy="162203"/>
          </a:xfrm>
          <a:prstGeom prst="rect">
            <a:avLst/>
          </a:prstGeom>
          <a:blipFill>
            <a:blip r:embed="rId3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5" name="bg object 115"/>
          <p:cNvSpPr/>
          <p:nvPr/>
        </p:nvSpPr>
        <p:spPr>
          <a:xfrm>
            <a:off x="4718814" y="6459364"/>
            <a:ext cx="306705" cy="306070"/>
          </a:xfrm>
          <a:custGeom>
            <a:avLst/>
            <a:gdLst/>
            <a:ahLst/>
            <a:cxnLst/>
            <a:rect l="l" t="t" r="r" b="b"/>
            <a:pathLst>
              <a:path w="306704" h="306070">
                <a:moveTo>
                  <a:pt x="172192" y="0"/>
                </a:moveTo>
                <a:lnTo>
                  <a:pt x="124530" y="1531"/>
                </a:lnTo>
                <a:lnTo>
                  <a:pt x="80003" y="17279"/>
                </a:lnTo>
                <a:lnTo>
                  <a:pt x="41997" y="46045"/>
                </a:lnTo>
                <a:lnTo>
                  <a:pt x="13900" y="86629"/>
                </a:lnTo>
                <a:lnTo>
                  <a:pt x="0" y="133984"/>
                </a:lnTo>
                <a:lnTo>
                  <a:pt x="1528" y="181593"/>
                </a:lnTo>
                <a:lnTo>
                  <a:pt x="17288" y="226073"/>
                </a:lnTo>
                <a:lnTo>
                  <a:pt x="46081" y="264041"/>
                </a:lnTo>
                <a:lnTo>
                  <a:pt x="86709" y="292115"/>
                </a:lnTo>
                <a:lnTo>
                  <a:pt x="134119" y="306000"/>
                </a:lnTo>
                <a:lnTo>
                  <a:pt x="181780" y="304471"/>
                </a:lnTo>
                <a:lnTo>
                  <a:pt x="226308" y="288724"/>
                </a:lnTo>
                <a:lnTo>
                  <a:pt x="264314" y="259958"/>
                </a:lnTo>
                <a:lnTo>
                  <a:pt x="292411" y="219369"/>
                </a:lnTo>
                <a:lnTo>
                  <a:pt x="306316" y="172019"/>
                </a:lnTo>
                <a:lnTo>
                  <a:pt x="304788" y="124411"/>
                </a:lnTo>
                <a:lnTo>
                  <a:pt x="289027" y="79929"/>
                </a:lnTo>
                <a:lnTo>
                  <a:pt x="260231" y="41958"/>
                </a:lnTo>
                <a:lnTo>
                  <a:pt x="219602" y="13883"/>
                </a:lnTo>
                <a:lnTo>
                  <a:pt x="17219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6" name="bg object 116"/>
          <p:cNvSpPr/>
          <p:nvPr/>
        </p:nvSpPr>
        <p:spPr>
          <a:xfrm>
            <a:off x="4431955" y="5030172"/>
            <a:ext cx="295910" cy="295910"/>
          </a:xfrm>
          <a:custGeom>
            <a:avLst/>
            <a:gdLst/>
            <a:ahLst/>
            <a:cxnLst/>
            <a:rect l="l" t="t" r="r" b="b"/>
            <a:pathLst>
              <a:path w="295910" h="295910">
                <a:moveTo>
                  <a:pt x="166264" y="0"/>
                </a:moveTo>
                <a:lnTo>
                  <a:pt x="120246" y="1476"/>
                </a:lnTo>
                <a:lnTo>
                  <a:pt x="77251" y="16677"/>
                </a:lnTo>
                <a:lnTo>
                  <a:pt x="40551" y="44448"/>
                </a:lnTo>
                <a:lnTo>
                  <a:pt x="13418" y="83635"/>
                </a:lnTo>
                <a:lnTo>
                  <a:pt x="0" y="129356"/>
                </a:lnTo>
                <a:lnTo>
                  <a:pt x="1478" y="175324"/>
                </a:lnTo>
                <a:lnTo>
                  <a:pt x="16697" y="218271"/>
                </a:lnTo>
                <a:lnTo>
                  <a:pt x="44498" y="254930"/>
                </a:lnTo>
                <a:lnTo>
                  <a:pt x="83725" y="282034"/>
                </a:lnTo>
                <a:lnTo>
                  <a:pt x="129494" y="295443"/>
                </a:lnTo>
                <a:lnTo>
                  <a:pt x="175511" y="293967"/>
                </a:lnTo>
                <a:lnTo>
                  <a:pt x="218504" y="278764"/>
                </a:lnTo>
                <a:lnTo>
                  <a:pt x="255200" y="250990"/>
                </a:lnTo>
                <a:lnTo>
                  <a:pt x="282327" y="211803"/>
                </a:lnTo>
                <a:lnTo>
                  <a:pt x="295750" y="166082"/>
                </a:lnTo>
                <a:lnTo>
                  <a:pt x="294273" y="120114"/>
                </a:lnTo>
                <a:lnTo>
                  <a:pt x="279055" y="77167"/>
                </a:lnTo>
                <a:lnTo>
                  <a:pt x="251255" y="40507"/>
                </a:lnTo>
                <a:lnTo>
                  <a:pt x="212033" y="13404"/>
                </a:lnTo>
                <a:lnTo>
                  <a:pt x="1662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7" name="bg object 117"/>
          <p:cNvSpPr/>
          <p:nvPr/>
        </p:nvSpPr>
        <p:spPr>
          <a:xfrm>
            <a:off x="5989566" y="515470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7365" y="0"/>
                </a:moveTo>
                <a:lnTo>
                  <a:pt x="161622" y="5562"/>
                </a:lnTo>
                <a:lnTo>
                  <a:pt x="118383" y="20852"/>
                </a:lnTo>
                <a:lnTo>
                  <a:pt x="79324" y="45277"/>
                </a:lnTo>
                <a:lnTo>
                  <a:pt x="46121" y="78243"/>
                </a:lnTo>
                <a:lnTo>
                  <a:pt x="20450" y="119158"/>
                </a:lnTo>
                <a:lnTo>
                  <a:pt x="4763" y="164836"/>
                </a:lnTo>
                <a:lnTo>
                  <a:pt x="0" y="211361"/>
                </a:lnTo>
                <a:lnTo>
                  <a:pt x="5568" y="257058"/>
                </a:lnTo>
                <a:lnTo>
                  <a:pt x="20874" y="300253"/>
                </a:lnTo>
                <a:lnTo>
                  <a:pt x="45326" y="339273"/>
                </a:lnTo>
                <a:lnTo>
                  <a:pt x="78330" y="372443"/>
                </a:lnTo>
                <a:lnTo>
                  <a:pt x="119294" y="398088"/>
                </a:lnTo>
                <a:lnTo>
                  <a:pt x="165016" y="413755"/>
                </a:lnTo>
                <a:lnTo>
                  <a:pt x="211585" y="418510"/>
                </a:lnTo>
                <a:lnTo>
                  <a:pt x="257327" y="412947"/>
                </a:lnTo>
                <a:lnTo>
                  <a:pt x="300564" y="397657"/>
                </a:lnTo>
                <a:lnTo>
                  <a:pt x="339623" y="373232"/>
                </a:lnTo>
                <a:lnTo>
                  <a:pt x="372828" y="340264"/>
                </a:lnTo>
                <a:lnTo>
                  <a:pt x="398503" y="299345"/>
                </a:lnTo>
                <a:lnTo>
                  <a:pt x="414190" y="253672"/>
                </a:lnTo>
                <a:lnTo>
                  <a:pt x="418953" y="207150"/>
                </a:lnTo>
                <a:lnTo>
                  <a:pt x="413385" y="161456"/>
                </a:lnTo>
                <a:lnTo>
                  <a:pt x="398079" y="118261"/>
                </a:lnTo>
                <a:lnTo>
                  <a:pt x="373627" y="79242"/>
                </a:lnTo>
                <a:lnTo>
                  <a:pt x="340623" y="46073"/>
                </a:lnTo>
                <a:lnTo>
                  <a:pt x="299659" y="20428"/>
                </a:lnTo>
                <a:lnTo>
                  <a:pt x="253936" y="4757"/>
                </a:lnTo>
                <a:lnTo>
                  <a:pt x="20736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8" name="bg object 118"/>
          <p:cNvSpPr/>
          <p:nvPr/>
        </p:nvSpPr>
        <p:spPr>
          <a:xfrm>
            <a:off x="4662252" y="6402866"/>
            <a:ext cx="419734" cy="419100"/>
          </a:xfrm>
          <a:custGeom>
            <a:avLst/>
            <a:gdLst/>
            <a:ahLst/>
            <a:cxnLst/>
            <a:rect l="l" t="t" r="r" b="b"/>
            <a:pathLst>
              <a:path w="419735" h="419100">
                <a:moveTo>
                  <a:pt x="207605" y="0"/>
                </a:moveTo>
                <a:lnTo>
                  <a:pt x="161809" y="5570"/>
                </a:lnTo>
                <a:lnTo>
                  <a:pt x="118521" y="20879"/>
                </a:lnTo>
                <a:lnTo>
                  <a:pt x="79418" y="45334"/>
                </a:lnTo>
                <a:lnTo>
                  <a:pt x="46177" y="78340"/>
                </a:lnTo>
                <a:lnTo>
                  <a:pt x="20475" y="119304"/>
                </a:lnTo>
                <a:lnTo>
                  <a:pt x="4768" y="165032"/>
                </a:lnTo>
                <a:lnTo>
                  <a:pt x="0" y="211608"/>
                </a:lnTo>
                <a:lnTo>
                  <a:pt x="5575" y="257356"/>
                </a:lnTo>
                <a:lnTo>
                  <a:pt x="20901" y="300599"/>
                </a:lnTo>
                <a:lnTo>
                  <a:pt x="45382" y="339661"/>
                </a:lnTo>
                <a:lnTo>
                  <a:pt x="78424" y="372867"/>
                </a:lnTo>
                <a:lnTo>
                  <a:pt x="119433" y="398539"/>
                </a:lnTo>
                <a:lnTo>
                  <a:pt x="165206" y="414226"/>
                </a:lnTo>
                <a:lnTo>
                  <a:pt x="211829" y="418989"/>
                </a:lnTo>
                <a:lnTo>
                  <a:pt x="257623" y="413421"/>
                </a:lnTo>
                <a:lnTo>
                  <a:pt x="300911" y="398114"/>
                </a:lnTo>
                <a:lnTo>
                  <a:pt x="340015" y="373663"/>
                </a:lnTo>
                <a:lnTo>
                  <a:pt x="373257" y="340658"/>
                </a:lnTo>
                <a:lnTo>
                  <a:pt x="398960" y="299695"/>
                </a:lnTo>
                <a:lnTo>
                  <a:pt x="414666" y="253966"/>
                </a:lnTo>
                <a:lnTo>
                  <a:pt x="419434" y="207390"/>
                </a:lnTo>
                <a:lnTo>
                  <a:pt x="413857" y="161642"/>
                </a:lnTo>
                <a:lnTo>
                  <a:pt x="398531" y="118397"/>
                </a:lnTo>
                <a:lnTo>
                  <a:pt x="374052" y="79333"/>
                </a:lnTo>
                <a:lnTo>
                  <a:pt x="341015" y="46124"/>
                </a:lnTo>
                <a:lnTo>
                  <a:pt x="300014" y="20447"/>
                </a:lnTo>
                <a:lnTo>
                  <a:pt x="254233" y="4761"/>
                </a:lnTo>
                <a:lnTo>
                  <a:pt x="2076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9" name="bg object 119"/>
          <p:cNvSpPr/>
          <p:nvPr/>
        </p:nvSpPr>
        <p:spPr>
          <a:xfrm>
            <a:off x="5987539" y="6629671"/>
            <a:ext cx="330835" cy="330835"/>
          </a:xfrm>
          <a:custGeom>
            <a:avLst/>
            <a:gdLst/>
            <a:ahLst/>
            <a:cxnLst/>
            <a:rect l="l" t="t" r="r" b="b"/>
            <a:pathLst>
              <a:path w="330835" h="330834">
                <a:moveTo>
                  <a:pt x="151514" y="0"/>
                </a:moveTo>
                <a:lnTo>
                  <a:pt x="110023" y="8946"/>
                </a:lnTo>
                <a:lnTo>
                  <a:pt x="72137" y="28066"/>
                </a:lnTo>
                <a:lnTo>
                  <a:pt x="39965" y="56612"/>
                </a:lnTo>
                <a:lnTo>
                  <a:pt x="15615" y="93839"/>
                </a:lnTo>
                <a:lnTo>
                  <a:pt x="1970" y="136173"/>
                </a:lnTo>
                <a:lnTo>
                  <a:pt x="0" y="179117"/>
                </a:lnTo>
                <a:lnTo>
                  <a:pt x="8957" y="220566"/>
                </a:lnTo>
                <a:lnTo>
                  <a:pt x="28098" y="258413"/>
                </a:lnTo>
                <a:lnTo>
                  <a:pt x="56676" y="290549"/>
                </a:lnTo>
                <a:lnTo>
                  <a:pt x="93948" y="314870"/>
                </a:lnTo>
                <a:lnTo>
                  <a:pt x="136321" y="328501"/>
                </a:lnTo>
                <a:lnTo>
                  <a:pt x="179306" y="330469"/>
                </a:lnTo>
                <a:lnTo>
                  <a:pt x="220794" y="321520"/>
                </a:lnTo>
                <a:lnTo>
                  <a:pt x="258680" y="302400"/>
                </a:lnTo>
                <a:lnTo>
                  <a:pt x="290853" y="273853"/>
                </a:lnTo>
                <a:lnTo>
                  <a:pt x="315208" y="236625"/>
                </a:lnTo>
                <a:lnTo>
                  <a:pt x="328851" y="194298"/>
                </a:lnTo>
                <a:lnTo>
                  <a:pt x="330820" y="151359"/>
                </a:lnTo>
                <a:lnTo>
                  <a:pt x="321861" y="109914"/>
                </a:lnTo>
                <a:lnTo>
                  <a:pt x="302720" y="72070"/>
                </a:lnTo>
                <a:lnTo>
                  <a:pt x="274142" y="39932"/>
                </a:lnTo>
                <a:lnTo>
                  <a:pt x="236874" y="15607"/>
                </a:lnTo>
                <a:lnTo>
                  <a:pt x="194501" y="1971"/>
                </a:lnTo>
                <a:lnTo>
                  <a:pt x="15151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0" name="bg object 120"/>
          <p:cNvSpPr/>
          <p:nvPr/>
        </p:nvSpPr>
        <p:spPr>
          <a:xfrm>
            <a:off x="6148262" y="5313228"/>
            <a:ext cx="101567" cy="101463"/>
          </a:xfrm>
          <a:prstGeom prst="rect">
            <a:avLst/>
          </a:prstGeom>
          <a:blipFill>
            <a:blip r:embed="rId3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1" name="bg object 121"/>
          <p:cNvSpPr/>
          <p:nvPr/>
        </p:nvSpPr>
        <p:spPr>
          <a:xfrm>
            <a:off x="4684053" y="6424645"/>
            <a:ext cx="375920" cy="375920"/>
          </a:xfrm>
          <a:custGeom>
            <a:avLst/>
            <a:gdLst/>
            <a:ahLst/>
            <a:cxnLst/>
            <a:rect l="l" t="t" r="r" b="b"/>
            <a:pathLst>
              <a:path w="375920" h="375920">
                <a:moveTo>
                  <a:pt x="172132" y="0"/>
                </a:moveTo>
                <a:lnTo>
                  <a:pt x="124995" y="10167"/>
                </a:lnTo>
                <a:lnTo>
                  <a:pt x="81954" y="31890"/>
                </a:lnTo>
                <a:lnTo>
                  <a:pt x="45406" y="64322"/>
                </a:lnTo>
                <a:lnTo>
                  <a:pt x="17747" y="106618"/>
                </a:lnTo>
                <a:lnTo>
                  <a:pt x="2240" y="154704"/>
                </a:lnTo>
                <a:lnTo>
                  <a:pt x="0" y="203486"/>
                </a:lnTo>
                <a:lnTo>
                  <a:pt x="10176" y="250571"/>
                </a:lnTo>
                <a:lnTo>
                  <a:pt x="31921" y="293566"/>
                </a:lnTo>
                <a:lnTo>
                  <a:pt x="64386" y="330077"/>
                </a:lnTo>
                <a:lnTo>
                  <a:pt x="106723" y="357710"/>
                </a:lnTo>
                <a:lnTo>
                  <a:pt x="154861" y="373199"/>
                </a:lnTo>
                <a:lnTo>
                  <a:pt x="203696" y="375438"/>
                </a:lnTo>
                <a:lnTo>
                  <a:pt x="250833" y="365273"/>
                </a:lnTo>
                <a:lnTo>
                  <a:pt x="293874" y="343551"/>
                </a:lnTo>
                <a:lnTo>
                  <a:pt x="330422" y="311119"/>
                </a:lnTo>
                <a:lnTo>
                  <a:pt x="358081" y="268823"/>
                </a:lnTo>
                <a:lnTo>
                  <a:pt x="373588" y="220737"/>
                </a:lnTo>
                <a:lnTo>
                  <a:pt x="375831" y="171955"/>
                </a:lnTo>
                <a:lnTo>
                  <a:pt x="365657" y="124868"/>
                </a:lnTo>
                <a:lnTo>
                  <a:pt x="343913" y="81871"/>
                </a:lnTo>
                <a:lnTo>
                  <a:pt x="311446" y="45357"/>
                </a:lnTo>
                <a:lnTo>
                  <a:pt x="269105" y="17718"/>
                </a:lnTo>
                <a:lnTo>
                  <a:pt x="220967" y="2235"/>
                </a:lnTo>
                <a:lnTo>
                  <a:pt x="1721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2" name="bg object 122"/>
          <p:cNvSpPr/>
          <p:nvPr/>
        </p:nvSpPr>
        <p:spPr>
          <a:xfrm>
            <a:off x="2834532" y="5263367"/>
            <a:ext cx="110168" cy="110060"/>
          </a:xfrm>
          <a:prstGeom prst="rect">
            <a:avLst/>
          </a:prstGeom>
          <a:blipFill>
            <a:blip r:embed="rId4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3" name="bg object 123"/>
          <p:cNvSpPr/>
          <p:nvPr/>
        </p:nvSpPr>
        <p:spPr>
          <a:xfrm>
            <a:off x="4449027" y="5047222"/>
            <a:ext cx="261620" cy="261620"/>
          </a:xfrm>
          <a:custGeom>
            <a:avLst/>
            <a:gdLst/>
            <a:ahLst/>
            <a:cxnLst/>
            <a:rect l="l" t="t" r="r" b="b"/>
            <a:pathLst>
              <a:path w="261620" h="261620">
                <a:moveTo>
                  <a:pt x="136753" y="0"/>
                </a:moveTo>
                <a:lnTo>
                  <a:pt x="87116" y="7391"/>
                </a:lnTo>
                <a:lnTo>
                  <a:pt x="43879" y="32836"/>
                </a:lnTo>
                <a:lnTo>
                  <a:pt x="12656" y="74348"/>
                </a:lnTo>
                <a:lnTo>
                  <a:pt x="0" y="124717"/>
                </a:lnTo>
                <a:lnTo>
                  <a:pt x="7399" y="174303"/>
                </a:lnTo>
                <a:lnTo>
                  <a:pt x="32871" y="217498"/>
                </a:lnTo>
                <a:lnTo>
                  <a:pt x="74428" y="248694"/>
                </a:lnTo>
                <a:lnTo>
                  <a:pt x="124847" y="261338"/>
                </a:lnTo>
                <a:lnTo>
                  <a:pt x="174482" y="253944"/>
                </a:lnTo>
                <a:lnTo>
                  <a:pt x="217721" y="228497"/>
                </a:lnTo>
                <a:lnTo>
                  <a:pt x="248952" y="186984"/>
                </a:lnTo>
                <a:lnTo>
                  <a:pt x="261608" y="136615"/>
                </a:lnTo>
                <a:lnTo>
                  <a:pt x="254208" y="87031"/>
                </a:lnTo>
                <a:lnTo>
                  <a:pt x="228737" y="43840"/>
                </a:lnTo>
                <a:lnTo>
                  <a:pt x="187179" y="12651"/>
                </a:lnTo>
                <a:lnTo>
                  <a:pt x="13675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4" name="bg object 124"/>
          <p:cNvSpPr/>
          <p:nvPr/>
        </p:nvSpPr>
        <p:spPr>
          <a:xfrm>
            <a:off x="4772886" y="6513385"/>
            <a:ext cx="198162" cy="197952"/>
          </a:xfrm>
          <a:prstGeom prst="rect">
            <a:avLst/>
          </a:prstGeom>
          <a:blipFill>
            <a:blip r:embed="rId4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5" name="bg object 125"/>
          <p:cNvSpPr/>
          <p:nvPr/>
        </p:nvSpPr>
        <p:spPr>
          <a:xfrm>
            <a:off x="4733940" y="7483747"/>
            <a:ext cx="217341" cy="76257"/>
          </a:xfrm>
          <a:prstGeom prst="rect">
            <a:avLst/>
          </a:prstGeom>
          <a:blipFill>
            <a:blip r:embed="rId4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6" name="bg object 126"/>
          <p:cNvSpPr/>
          <p:nvPr/>
        </p:nvSpPr>
        <p:spPr>
          <a:xfrm>
            <a:off x="6132626" y="6774605"/>
            <a:ext cx="41275" cy="40640"/>
          </a:xfrm>
          <a:custGeom>
            <a:avLst/>
            <a:gdLst/>
            <a:ahLst/>
            <a:cxnLst/>
            <a:rect l="l" t="t" r="r" b="b"/>
            <a:pathLst>
              <a:path w="41275" h="40640">
                <a:moveTo>
                  <a:pt x="21250" y="0"/>
                </a:moveTo>
                <a:lnTo>
                  <a:pt x="13539" y="1149"/>
                </a:lnTo>
                <a:lnTo>
                  <a:pt x="6820" y="5102"/>
                </a:lnTo>
                <a:lnTo>
                  <a:pt x="1968" y="11549"/>
                </a:lnTo>
                <a:lnTo>
                  <a:pt x="0" y="19379"/>
                </a:lnTo>
                <a:lnTo>
                  <a:pt x="1148" y="27084"/>
                </a:lnTo>
                <a:lnTo>
                  <a:pt x="5107" y="33795"/>
                </a:lnTo>
                <a:lnTo>
                  <a:pt x="11569" y="38638"/>
                </a:lnTo>
                <a:lnTo>
                  <a:pt x="19401" y="40599"/>
                </a:lnTo>
                <a:lnTo>
                  <a:pt x="27112" y="39449"/>
                </a:lnTo>
                <a:lnTo>
                  <a:pt x="33831" y="35497"/>
                </a:lnTo>
                <a:lnTo>
                  <a:pt x="38683" y="29050"/>
                </a:lnTo>
                <a:lnTo>
                  <a:pt x="40650" y="21227"/>
                </a:lnTo>
                <a:lnTo>
                  <a:pt x="39498" y="13524"/>
                </a:lnTo>
                <a:lnTo>
                  <a:pt x="35538" y="6811"/>
                </a:lnTo>
                <a:lnTo>
                  <a:pt x="29082" y="1961"/>
                </a:lnTo>
                <a:lnTo>
                  <a:pt x="2125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7" name="bg object 127"/>
          <p:cNvSpPr/>
          <p:nvPr/>
        </p:nvSpPr>
        <p:spPr>
          <a:xfrm>
            <a:off x="5726097" y="172532"/>
            <a:ext cx="212070" cy="211838"/>
          </a:xfrm>
          <a:prstGeom prst="rect">
            <a:avLst/>
          </a:prstGeom>
          <a:blipFill>
            <a:blip r:embed="rId4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8" name="bg object 128"/>
          <p:cNvSpPr/>
          <p:nvPr/>
        </p:nvSpPr>
        <p:spPr>
          <a:xfrm>
            <a:off x="8507752" y="135509"/>
            <a:ext cx="82593" cy="82512"/>
          </a:xfrm>
          <a:prstGeom prst="rect">
            <a:avLst/>
          </a:prstGeom>
          <a:blipFill>
            <a:blip r:embed="rId4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9" name="bg object 129"/>
          <p:cNvSpPr/>
          <p:nvPr/>
        </p:nvSpPr>
        <p:spPr>
          <a:xfrm>
            <a:off x="5635589" y="82111"/>
            <a:ext cx="393700" cy="393065"/>
          </a:xfrm>
          <a:custGeom>
            <a:avLst/>
            <a:gdLst/>
            <a:ahLst/>
            <a:cxnLst/>
            <a:rect l="l" t="t" r="r" b="b"/>
            <a:pathLst>
              <a:path w="393700" h="393065">
                <a:moveTo>
                  <a:pt x="194561" y="0"/>
                </a:moveTo>
                <a:lnTo>
                  <a:pt x="151640" y="5217"/>
                </a:lnTo>
                <a:lnTo>
                  <a:pt x="111069" y="19563"/>
                </a:lnTo>
                <a:lnTo>
                  <a:pt x="74421" y="42481"/>
                </a:lnTo>
                <a:lnTo>
                  <a:pt x="43267" y="73415"/>
                </a:lnTo>
                <a:lnTo>
                  <a:pt x="19180" y="111808"/>
                </a:lnTo>
                <a:lnTo>
                  <a:pt x="4465" y="154666"/>
                </a:lnTo>
                <a:lnTo>
                  <a:pt x="0" y="198318"/>
                </a:lnTo>
                <a:lnTo>
                  <a:pt x="5226" y="241194"/>
                </a:lnTo>
                <a:lnTo>
                  <a:pt x="19588" y="281723"/>
                </a:lnTo>
                <a:lnTo>
                  <a:pt x="42530" y="318334"/>
                </a:lnTo>
                <a:lnTo>
                  <a:pt x="73496" y="349455"/>
                </a:lnTo>
                <a:lnTo>
                  <a:pt x="111928" y="373517"/>
                </a:lnTo>
                <a:lnTo>
                  <a:pt x="154826" y="388219"/>
                </a:lnTo>
                <a:lnTo>
                  <a:pt x="198522" y="392683"/>
                </a:lnTo>
                <a:lnTo>
                  <a:pt x="241441" y="387463"/>
                </a:lnTo>
                <a:lnTo>
                  <a:pt x="282012" y="373115"/>
                </a:lnTo>
                <a:lnTo>
                  <a:pt x="318661" y="350197"/>
                </a:lnTo>
                <a:lnTo>
                  <a:pt x="349816" y="319263"/>
                </a:lnTo>
                <a:lnTo>
                  <a:pt x="373904" y="280870"/>
                </a:lnTo>
                <a:lnTo>
                  <a:pt x="388623" y="238012"/>
                </a:lnTo>
                <a:lnTo>
                  <a:pt x="393092" y="194360"/>
                </a:lnTo>
                <a:lnTo>
                  <a:pt x="387868" y="151484"/>
                </a:lnTo>
                <a:lnTo>
                  <a:pt x="373507" y="110957"/>
                </a:lnTo>
                <a:lnTo>
                  <a:pt x="350566" y="74349"/>
                </a:lnTo>
                <a:lnTo>
                  <a:pt x="319601" y="43231"/>
                </a:lnTo>
                <a:lnTo>
                  <a:pt x="281168" y="19174"/>
                </a:lnTo>
                <a:lnTo>
                  <a:pt x="238261" y="4466"/>
                </a:lnTo>
                <a:lnTo>
                  <a:pt x="19456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0" name="bg object 130"/>
          <p:cNvSpPr/>
          <p:nvPr/>
        </p:nvSpPr>
        <p:spPr>
          <a:xfrm>
            <a:off x="8489507" y="117289"/>
            <a:ext cx="119086" cy="118964"/>
          </a:xfrm>
          <a:prstGeom prst="rect">
            <a:avLst/>
          </a:prstGeom>
          <a:blipFill>
            <a:blip r:embed="rId4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1" name="bg object 131"/>
          <p:cNvSpPr/>
          <p:nvPr/>
        </p:nvSpPr>
        <p:spPr>
          <a:xfrm>
            <a:off x="9253532" y="2502670"/>
            <a:ext cx="142396" cy="142256"/>
          </a:xfrm>
          <a:prstGeom prst="rect">
            <a:avLst/>
          </a:prstGeom>
          <a:blipFill>
            <a:blip r:embed="rId4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2" name="bg object 132"/>
          <p:cNvSpPr/>
          <p:nvPr/>
        </p:nvSpPr>
        <p:spPr>
          <a:xfrm>
            <a:off x="7998351" y="5162548"/>
            <a:ext cx="87278" cy="87189"/>
          </a:xfrm>
          <a:prstGeom prst="rect">
            <a:avLst/>
          </a:prstGeom>
          <a:blipFill>
            <a:blip r:embed="rId4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3" name="bg object 133"/>
          <p:cNvSpPr/>
          <p:nvPr/>
        </p:nvSpPr>
        <p:spPr>
          <a:xfrm>
            <a:off x="9189978" y="2439185"/>
            <a:ext cx="269875" cy="269240"/>
          </a:xfrm>
          <a:custGeom>
            <a:avLst/>
            <a:gdLst/>
            <a:ahLst/>
            <a:cxnLst/>
            <a:rect l="l" t="t" r="r" b="b"/>
            <a:pathLst>
              <a:path w="269875" h="269239">
                <a:moveTo>
                  <a:pt x="151499" y="0"/>
                </a:moveTo>
                <a:lnTo>
                  <a:pt x="109571" y="1342"/>
                </a:lnTo>
                <a:lnTo>
                  <a:pt x="70395" y="15195"/>
                </a:lnTo>
                <a:lnTo>
                  <a:pt x="36952" y="40505"/>
                </a:lnTo>
                <a:lnTo>
                  <a:pt x="12224" y="76216"/>
                </a:lnTo>
                <a:lnTo>
                  <a:pt x="0" y="117877"/>
                </a:lnTo>
                <a:lnTo>
                  <a:pt x="1348" y="159764"/>
                </a:lnTo>
                <a:lnTo>
                  <a:pt x="15217" y="198900"/>
                </a:lnTo>
                <a:lnTo>
                  <a:pt x="40550" y="232305"/>
                </a:lnTo>
                <a:lnTo>
                  <a:pt x="76295" y="257001"/>
                </a:lnTo>
                <a:lnTo>
                  <a:pt x="118001" y="269216"/>
                </a:lnTo>
                <a:lnTo>
                  <a:pt x="159933" y="267870"/>
                </a:lnTo>
                <a:lnTo>
                  <a:pt x="199108" y="254017"/>
                </a:lnTo>
                <a:lnTo>
                  <a:pt x="232548" y="228711"/>
                </a:lnTo>
                <a:lnTo>
                  <a:pt x="257270" y="193005"/>
                </a:lnTo>
                <a:lnTo>
                  <a:pt x="269501" y="151345"/>
                </a:lnTo>
                <a:lnTo>
                  <a:pt x="268155" y="109457"/>
                </a:lnTo>
                <a:lnTo>
                  <a:pt x="254287" y="70321"/>
                </a:lnTo>
                <a:lnTo>
                  <a:pt x="228950" y="36916"/>
                </a:lnTo>
                <a:lnTo>
                  <a:pt x="193199" y="12221"/>
                </a:lnTo>
                <a:lnTo>
                  <a:pt x="15149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4" name="bg object 134"/>
          <p:cNvSpPr/>
          <p:nvPr/>
        </p:nvSpPr>
        <p:spPr>
          <a:xfrm>
            <a:off x="8008695" y="5172885"/>
            <a:ext cx="66590" cy="66523"/>
          </a:xfrm>
          <a:prstGeom prst="rect">
            <a:avLst/>
          </a:prstGeom>
          <a:blipFill>
            <a:blip r:embed="rId4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5" name="bg object 135"/>
          <p:cNvSpPr/>
          <p:nvPr/>
        </p:nvSpPr>
        <p:spPr>
          <a:xfrm>
            <a:off x="997905" y="3864279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6" name="bg object 136"/>
          <p:cNvSpPr/>
          <p:nvPr/>
        </p:nvSpPr>
        <p:spPr>
          <a:xfrm>
            <a:off x="997905" y="1604200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7" name="bg object 137"/>
          <p:cNvSpPr/>
          <p:nvPr/>
        </p:nvSpPr>
        <p:spPr>
          <a:xfrm>
            <a:off x="1150305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5" h="764539">
                <a:moveTo>
                  <a:pt x="3550221" y="0"/>
                </a:moveTo>
                <a:lnTo>
                  <a:pt x="0" y="1727"/>
                </a:lnTo>
                <a:lnTo>
                  <a:pt x="0" y="764451"/>
                </a:lnTo>
                <a:lnTo>
                  <a:pt x="2874391" y="763790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8" name="bg object 138"/>
          <p:cNvSpPr/>
          <p:nvPr/>
        </p:nvSpPr>
        <p:spPr>
          <a:xfrm>
            <a:off x="1048705" y="6089172"/>
            <a:ext cx="3651885" cy="764540"/>
          </a:xfrm>
          <a:custGeom>
            <a:avLst/>
            <a:gdLst/>
            <a:ahLst/>
            <a:cxnLst/>
            <a:rect l="l" t="t" r="r" b="b"/>
            <a:pathLst>
              <a:path w="3651885" h="764540">
                <a:moveTo>
                  <a:pt x="0" y="0"/>
                </a:moveTo>
                <a:lnTo>
                  <a:pt x="0" y="762723"/>
                </a:lnTo>
                <a:lnTo>
                  <a:pt x="3651821" y="764451"/>
                </a:lnTo>
                <a:lnTo>
                  <a:pt x="2975991" y="660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9" name="bg object 139"/>
          <p:cNvSpPr/>
          <p:nvPr/>
        </p:nvSpPr>
        <p:spPr>
          <a:xfrm>
            <a:off x="0" y="12"/>
            <a:ext cx="7912734" cy="955040"/>
          </a:xfrm>
          <a:custGeom>
            <a:avLst/>
            <a:gdLst/>
            <a:ahLst/>
            <a:cxnLst/>
            <a:rect l="l" t="t" r="r" b="b"/>
            <a:pathLst>
              <a:path w="7912734" h="955040">
                <a:moveTo>
                  <a:pt x="7912608" y="76"/>
                </a:moveTo>
                <a:lnTo>
                  <a:pt x="0" y="0"/>
                </a:lnTo>
                <a:lnTo>
                  <a:pt x="0" y="952969"/>
                </a:lnTo>
                <a:lnTo>
                  <a:pt x="7067182" y="954570"/>
                </a:lnTo>
                <a:lnTo>
                  <a:pt x="7912608" y="76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A9A42-64DD-4B62-B079-C5166D712DFB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20835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905D0-47F6-4BC0-A8A2-83AA25F3C230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1815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7EFB3-BC85-440B-85AB-885392EC9DAE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4427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8446D-F635-4726-848B-0AC1913BBA31}" type="datetime1">
              <a:rPr lang="ru-RU" smtClean="0"/>
              <a:t>28.11.2023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277BE-FE7D-4F40-8F5B-A9F80944C4D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5406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6" y="2344484"/>
            <a:ext cx="9089390" cy="3079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1" y="4235197"/>
            <a:ext cx="7485380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CA874-84B7-425C-A7E0-E624E0964EBF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 dirty="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1203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D2336-0E52-4A2A-80C8-D12AFF88756B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 dirty="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67671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1" y="1739456"/>
            <a:ext cx="4651629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2" y="1739456"/>
            <a:ext cx="4651629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B9F69-426D-4F43-B79F-7BEC5BBB24DC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 dirty="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06001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DIN Pro Medium" panose="020B0604020101020102" pitchFamily="34" charset="0"/>
                <a:cs typeface="DIN Pro Medium" panose="020B0604020101020102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557DD-D21E-42F1-AA84-09B5E23E3547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 dirty="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96256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" y="12"/>
            <a:ext cx="10692003" cy="7559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>
              <a:latin typeface="DIN Pro Medium" panose="020B0604020101020102" pitchFamily="34" charset="0"/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0" y="6"/>
            <a:ext cx="10692130" cy="7560309"/>
          </a:xfrm>
          <a:custGeom>
            <a:avLst/>
            <a:gdLst/>
            <a:ahLst/>
            <a:cxnLst/>
            <a:rect l="l" t="t" r="r" b="b"/>
            <a:pathLst>
              <a:path w="10692130" h="7560309">
                <a:moveTo>
                  <a:pt x="10692003" y="0"/>
                </a:moveTo>
                <a:lnTo>
                  <a:pt x="5818931" y="0"/>
                </a:lnTo>
                <a:lnTo>
                  <a:pt x="0" y="6682146"/>
                </a:lnTo>
                <a:lnTo>
                  <a:pt x="0" y="7559992"/>
                </a:lnTo>
                <a:lnTo>
                  <a:pt x="10681228" y="7559992"/>
                </a:lnTo>
                <a:lnTo>
                  <a:pt x="10692003" y="3778185"/>
                </a:lnTo>
                <a:lnTo>
                  <a:pt x="10692003" y="0"/>
                </a:lnTo>
                <a:close/>
              </a:path>
            </a:pathLst>
          </a:custGeom>
          <a:solidFill>
            <a:srgbClr val="2B2F32">
              <a:alpha val="50000"/>
            </a:srgbClr>
          </a:solidFill>
        </p:spPr>
        <p:txBody>
          <a:bodyPr wrap="square" lIns="0" tIns="0" rIns="0" bIns="0" rtlCol="0"/>
          <a:lstStyle/>
          <a:p>
            <a:endParaRPr sz="1799" dirty="0">
              <a:latin typeface="DIN Pro Medium" panose="020B0604020101020102" pitchFamily="34" charset="0"/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0" y="927989"/>
            <a:ext cx="5009575" cy="5661995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99" dirty="0">
              <a:latin typeface="DIN Pro Medium" panose="020B0604020101020102" pitchFamily="34" charset="0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793C6-A106-4C4A-BCD7-3D842D4F9AA4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 dirty="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25602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675" y="3060936"/>
            <a:ext cx="8020050" cy="809773"/>
          </a:xfrm>
        </p:spPr>
        <p:txBody>
          <a:bodyPr anchor="b"/>
          <a:lstStyle>
            <a:lvl1pPr algn="ctr">
              <a:defRPr sz="5262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2247"/>
            <a:ext cx="8020050" cy="323935"/>
          </a:xfrm>
        </p:spPr>
        <p:txBody>
          <a:bodyPr/>
          <a:lstStyle>
            <a:lvl1pPr marL="0" indent="0" algn="ctr">
              <a:buNone/>
              <a:defRPr sz="2105"/>
            </a:lvl1pPr>
            <a:lvl2pPr marL="400987" indent="0" algn="ctr">
              <a:buNone/>
              <a:defRPr sz="1754"/>
            </a:lvl2pPr>
            <a:lvl3pPr marL="801975" indent="0" algn="ctr">
              <a:buNone/>
              <a:defRPr sz="1579"/>
            </a:lvl3pPr>
            <a:lvl4pPr marL="1202962" indent="0" algn="ctr">
              <a:buNone/>
              <a:defRPr sz="1403"/>
            </a:lvl4pPr>
            <a:lvl5pPr marL="1603949" indent="0" algn="ctr">
              <a:buNone/>
              <a:defRPr sz="1403"/>
            </a:lvl5pPr>
            <a:lvl6pPr marL="2004936" indent="0" algn="ctr">
              <a:buNone/>
              <a:defRPr sz="1403"/>
            </a:lvl6pPr>
            <a:lvl7pPr marL="2405924" indent="0" algn="ctr">
              <a:buNone/>
              <a:defRPr sz="1403"/>
            </a:lvl7pPr>
            <a:lvl8pPr marL="2806911" indent="0" algn="ctr">
              <a:buNone/>
              <a:defRPr sz="1403"/>
            </a:lvl8pPr>
            <a:lvl9pPr marL="3207898" indent="0" algn="ctr">
              <a:buNone/>
              <a:defRPr sz="1403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670" y="7033450"/>
            <a:ext cx="2459482" cy="276999"/>
          </a:xfrm>
        </p:spPr>
        <p:txBody>
          <a:bodyPr/>
          <a:lstStyle/>
          <a:p>
            <a:fld id="{436D4CBB-80B5-41E4-AA6C-3810B8CB95E6}" type="datetime1">
              <a:rPr lang="ru-RU" smtClean="0"/>
              <a:t>28.11.2023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35756" y="7033450"/>
            <a:ext cx="3421888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96487" y="7161321"/>
            <a:ext cx="214629" cy="153888"/>
          </a:xfrm>
        </p:spPr>
        <p:txBody>
          <a:bodyPr/>
          <a:lstStyle/>
          <a:p>
            <a:fld id="{763A5A22-C910-413D-8661-7ACE3493149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710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3D4281-A22B-42C6-8E1F-D90C1C321FBC}" type="datetime1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28.11.2023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98732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93CA05-23FB-48E3-9428-8B55CAAA4B40}" type="datetime1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28.11.2023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59317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23305" y="4952672"/>
            <a:ext cx="4774565" cy="764540"/>
          </a:xfrm>
          <a:custGeom>
            <a:avLst/>
            <a:gdLst/>
            <a:ahLst/>
            <a:cxnLst/>
            <a:rect l="l" t="t" r="r" b="b"/>
            <a:pathLst>
              <a:path w="4774565" h="764539">
                <a:moveTo>
                  <a:pt x="4773942" y="0"/>
                </a:moveTo>
                <a:lnTo>
                  <a:pt x="0" y="1727"/>
                </a:lnTo>
                <a:lnTo>
                  <a:pt x="0" y="764451"/>
                </a:lnTo>
                <a:lnTo>
                  <a:pt x="4098124" y="763790"/>
                </a:lnTo>
                <a:lnTo>
                  <a:pt x="4773942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496763" y="4900597"/>
            <a:ext cx="876935" cy="876935"/>
          </a:xfrm>
          <a:custGeom>
            <a:avLst/>
            <a:gdLst/>
            <a:ahLst/>
            <a:cxnLst/>
            <a:rect l="l" t="t" r="r" b="b"/>
            <a:pathLst>
              <a:path w="876935" h="876935">
                <a:moveTo>
                  <a:pt x="436803" y="0"/>
                </a:moveTo>
                <a:lnTo>
                  <a:pt x="389067" y="2719"/>
                </a:lnTo>
                <a:lnTo>
                  <a:pt x="342836" y="10397"/>
                </a:lnTo>
                <a:lnTo>
                  <a:pt x="298375" y="22767"/>
                </a:lnTo>
                <a:lnTo>
                  <a:pt x="255952" y="39560"/>
                </a:lnTo>
                <a:lnTo>
                  <a:pt x="215834" y="60508"/>
                </a:lnTo>
                <a:lnTo>
                  <a:pt x="178286" y="85344"/>
                </a:lnTo>
                <a:lnTo>
                  <a:pt x="143575" y="113798"/>
                </a:lnTo>
                <a:lnTo>
                  <a:pt x="111967" y="145603"/>
                </a:lnTo>
                <a:lnTo>
                  <a:pt x="83730" y="180490"/>
                </a:lnTo>
                <a:lnTo>
                  <a:pt x="59129" y="218192"/>
                </a:lnTo>
                <a:lnTo>
                  <a:pt x="38431" y="258440"/>
                </a:lnTo>
                <a:lnTo>
                  <a:pt x="21903" y="300967"/>
                </a:lnTo>
                <a:lnTo>
                  <a:pt x="9810" y="345503"/>
                </a:lnTo>
                <a:lnTo>
                  <a:pt x="2420" y="391782"/>
                </a:lnTo>
                <a:lnTo>
                  <a:pt x="0" y="439534"/>
                </a:lnTo>
                <a:lnTo>
                  <a:pt x="2721" y="487270"/>
                </a:lnTo>
                <a:lnTo>
                  <a:pt x="10402" y="533501"/>
                </a:lnTo>
                <a:lnTo>
                  <a:pt x="22774" y="577961"/>
                </a:lnTo>
                <a:lnTo>
                  <a:pt x="39570" y="620383"/>
                </a:lnTo>
                <a:lnTo>
                  <a:pt x="60520" y="660501"/>
                </a:lnTo>
                <a:lnTo>
                  <a:pt x="85357" y="698048"/>
                </a:lnTo>
                <a:lnTo>
                  <a:pt x="113813" y="732758"/>
                </a:lnTo>
                <a:lnTo>
                  <a:pt x="145619" y="764365"/>
                </a:lnTo>
                <a:lnTo>
                  <a:pt x="180508" y="792602"/>
                </a:lnTo>
                <a:lnTo>
                  <a:pt x="218210" y="817203"/>
                </a:lnTo>
                <a:lnTo>
                  <a:pt x="258458" y="837901"/>
                </a:lnTo>
                <a:lnTo>
                  <a:pt x="300984" y="854430"/>
                </a:lnTo>
                <a:lnTo>
                  <a:pt x="345520" y="866523"/>
                </a:lnTo>
                <a:lnTo>
                  <a:pt x="391797" y="873914"/>
                </a:lnTo>
                <a:lnTo>
                  <a:pt x="439547" y="876338"/>
                </a:lnTo>
                <a:lnTo>
                  <a:pt x="487280" y="873616"/>
                </a:lnTo>
                <a:lnTo>
                  <a:pt x="533510" y="865936"/>
                </a:lnTo>
                <a:lnTo>
                  <a:pt x="577968" y="853564"/>
                </a:lnTo>
                <a:lnTo>
                  <a:pt x="620390" y="836769"/>
                </a:lnTo>
                <a:lnTo>
                  <a:pt x="660507" y="815820"/>
                </a:lnTo>
                <a:lnTo>
                  <a:pt x="698054" y="790983"/>
                </a:lnTo>
                <a:lnTo>
                  <a:pt x="732764" y="762528"/>
                </a:lnTo>
                <a:lnTo>
                  <a:pt x="764371" y="730723"/>
                </a:lnTo>
                <a:lnTo>
                  <a:pt x="792608" y="695835"/>
                </a:lnTo>
                <a:lnTo>
                  <a:pt x="817209" y="658133"/>
                </a:lnTo>
                <a:lnTo>
                  <a:pt x="837906" y="617884"/>
                </a:lnTo>
                <a:lnTo>
                  <a:pt x="854435" y="575358"/>
                </a:lnTo>
                <a:lnTo>
                  <a:pt x="866527" y="530821"/>
                </a:lnTo>
                <a:lnTo>
                  <a:pt x="873917" y="484543"/>
                </a:lnTo>
                <a:lnTo>
                  <a:pt x="876338" y="436791"/>
                </a:lnTo>
                <a:lnTo>
                  <a:pt x="873616" y="389055"/>
                </a:lnTo>
                <a:lnTo>
                  <a:pt x="865936" y="342823"/>
                </a:lnTo>
                <a:lnTo>
                  <a:pt x="853564" y="298364"/>
                </a:lnTo>
                <a:lnTo>
                  <a:pt x="836770" y="255942"/>
                </a:lnTo>
                <a:lnTo>
                  <a:pt x="815820" y="215824"/>
                </a:lnTo>
                <a:lnTo>
                  <a:pt x="790984" y="178277"/>
                </a:lnTo>
                <a:lnTo>
                  <a:pt x="762530" y="143568"/>
                </a:lnTo>
                <a:lnTo>
                  <a:pt x="730725" y="111961"/>
                </a:lnTo>
                <a:lnTo>
                  <a:pt x="695838" y="83725"/>
                </a:lnTo>
                <a:lnTo>
                  <a:pt x="658137" y="59126"/>
                </a:lnTo>
                <a:lnTo>
                  <a:pt x="617889" y="38429"/>
                </a:lnTo>
                <a:lnTo>
                  <a:pt x="575364" y="21901"/>
                </a:lnTo>
                <a:lnTo>
                  <a:pt x="530829" y="9810"/>
                </a:lnTo>
                <a:lnTo>
                  <a:pt x="484553" y="2420"/>
                </a:lnTo>
                <a:lnTo>
                  <a:pt x="436803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137502" y="0"/>
                </a:move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  <a:lnTo>
                  <a:pt x="354279" y="384682"/>
                </a:ln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bg object 19"/>
          <p:cNvSpPr/>
          <p:nvPr/>
        </p:nvSpPr>
        <p:spPr>
          <a:xfrm>
            <a:off x="797402" y="5085356"/>
            <a:ext cx="391160" cy="384810"/>
          </a:xfrm>
          <a:custGeom>
            <a:avLst/>
            <a:gdLst/>
            <a:ahLst/>
            <a:cxnLst/>
            <a:rect l="l" t="t" r="r" b="b"/>
            <a:pathLst>
              <a:path w="391159" h="384810">
                <a:moveTo>
                  <a:pt x="354279" y="384682"/>
                </a:moveTo>
                <a:lnTo>
                  <a:pt x="369806" y="354774"/>
                </a:lnTo>
                <a:lnTo>
                  <a:pt x="381307" y="322705"/>
                </a:lnTo>
                <a:lnTo>
                  <a:pt x="388451" y="288804"/>
                </a:lnTo>
                <a:lnTo>
                  <a:pt x="390906" y="253403"/>
                </a:lnTo>
                <a:lnTo>
                  <a:pt x="386823" y="207856"/>
                </a:lnTo>
                <a:lnTo>
                  <a:pt x="375051" y="164986"/>
                </a:lnTo>
                <a:lnTo>
                  <a:pt x="356306" y="125509"/>
                </a:lnTo>
                <a:lnTo>
                  <a:pt x="331305" y="90142"/>
                </a:lnTo>
                <a:lnTo>
                  <a:pt x="300763" y="59600"/>
                </a:lnTo>
                <a:lnTo>
                  <a:pt x="265396" y="34599"/>
                </a:lnTo>
                <a:lnTo>
                  <a:pt x="225919" y="15854"/>
                </a:lnTo>
                <a:lnTo>
                  <a:pt x="183049" y="4082"/>
                </a:lnTo>
                <a:lnTo>
                  <a:pt x="137502" y="0"/>
                </a:lnTo>
                <a:lnTo>
                  <a:pt x="100200" y="2725"/>
                </a:lnTo>
                <a:lnTo>
                  <a:pt x="64593" y="10644"/>
                </a:lnTo>
                <a:lnTo>
                  <a:pt x="31066" y="23365"/>
                </a:lnTo>
                <a:lnTo>
                  <a:pt x="0" y="40500"/>
                </a:lnTo>
              </a:path>
            </a:pathLst>
          </a:custGeom>
          <a:ln w="29209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bg object 20"/>
          <p:cNvSpPr/>
          <p:nvPr/>
        </p:nvSpPr>
        <p:spPr>
          <a:xfrm>
            <a:off x="1142389" y="5409280"/>
            <a:ext cx="66040" cy="73025"/>
          </a:xfrm>
          <a:custGeom>
            <a:avLst/>
            <a:gdLst/>
            <a:ahLst/>
            <a:cxnLst/>
            <a:rect l="l" t="t" r="r" b="b"/>
            <a:pathLst>
              <a:path w="66040" h="73025">
                <a:moveTo>
                  <a:pt x="65735" y="32791"/>
                </a:moveTo>
                <a:lnTo>
                  <a:pt x="7251" y="70548"/>
                </a:lnTo>
                <a:lnTo>
                  <a:pt x="4114" y="72567"/>
                </a:lnTo>
                <a:lnTo>
                  <a:pt x="0" y="70332"/>
                </a:lnTo>
                <a:lnTo>
                  <a:pt x="0" y="66611"/>
                </a:lnTo>
                <a:lnTo>
                  <a:pt x="0" y="0"/>
                </a:lnTo>
              </a:path>
            </a:pathLst>
          </a:custGeom>
          <a:ln w="25400">
            <a:solidFill>
              <a:srgbClr val="2B2F32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bg object 21"/>
          <p:cNvSpPr/>
          <p:nvPr/>
        </p:nvSpPr>
        <p:spPr>
          <a:xfrm>
            <a:off x="6052751" y="3864279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bg object 22"/>
          <p:cNvSpPr/>
          <p:nvPr/>
        </p:nvSpPr>
        <p:spPr>
          <a:xfrm>
            <a:off x="5900355" y="1604200"/>
            <a:ext cx="3890010" cy="764540"/>
          </a:xfrm>
          <a:custGeom>
            <a:avLst/>
            <a:gdLst/>
            <a:ahLst/>
            <a:cxnLst/>
            <a:rect l="l" t="t" r="r" b="b"/>
            <a:pathLst>
              <a:path w="3890009" h="764539">
                <a:moveTo>
                  <a:pt x="0" y="0"/>
                </a:moveTo>
                <a:lnTo>
                  <a:pt x="675830" y="763790"/>
                </a:lnTo>
                <a:lnTo>
                  <a:pt x="3889819" y="764451"/>
                </a:lnTo>
                <a:lnTo>
                  <a:pt x="3889819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bg object 23"/>
          <p:cNvSpPr/>
          <p:nvPr/>
        </p:nvSpPr>
        <p:spPr>
          <a:xfrm>
            <a:off x="6052751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39">
                <a:moveTo>
                  <a:pt x="0" y="0"/>
                </a:moveTo>
                <a:lnTo>
                  <a:pt x="675830" y="763790"/>
                </a:lnTo>
                <a:lnTo>
                  <a:pt x="3550221" y="764451"/>
                </a:lnTo>
                <a:lnTo>
                  <a:pt x="3550221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bg object 24"/>
          <p:cNvSpPr/>
          <p:nvPr/>
        </p:nvSpPr>
        <p:spPr>
          <a:xfrm>
            <a:off x="6052751" y="6089172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4" h="764540">
                <a:moveTo>
                  <a:pt x="3550221" y="0"/>
                </a:moveTo>
                <a:lnTo>
                  <a:pt x="675830" y="660"/>
                </a:lnTo>
                <a:lnTo>
                  <a:pt x="0" y="764451"/>
                </a:lnTo>
                <a:lnTo>
                  <a:pt x="3550221" y="762723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bg object 25"/>
          <p:cNvSpPr/>
          <p:nvPr/>
        </p:nvSpPr>
        <p:spPr>
          <a:xfrm>
            <a:off x="4956030" y="4952672"/>
            <a:ext cx="4647565" cy="764540"/>
          </a:xfrm>
          <a:custGeom>
            <a:avLst/>
            <a:gdLst/>
            <a:ahLst/>
            <a:cxnLst/>
            <a:rect l="l" t="t" r="r" b="b"/>
            <a:pathLst>
              <a:path w="4647565" h="764539">
                <a:moveTo>
                  <a:pt x="0" y="0"/>
                </a:moveTo>
                <a:lnTo>
                  <a:pt x="675817" y="763790"/>
                </a:lnTo>
                <a:lnTo>
                  <a:pt x="4646942" y="764451"/>
                </a:lnTo>
                <a:lnTo>
                  <a:pt x="4646942" y="1727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bg object 26"/>
          <p:cNvSpPr/>
          <p:nvPr/>
        </p:nvSpPr>
        <p:spPr>
          <a:xfrm>
            <a:off x="0" y="31838"/>
            <a:ext cx="4060825" cy="4538980"/>
          </a:xfrm>
          <a:custGeom>
            <a:avLst/>
            <a:gdLst/>
            <a:ahLst/>
            <a:cxnLst/>
            <a:rect l="l" t="t" r="r" b="b"/>
            <a:pathLst>
              <a:path w="4060825" h="4538980">
                <a:moveTo>
                  <a:pt x="1086345" y="2832"/>
                </a:moveTo>
                <a:lnTo>
                  <a:pt x="1062443" y="2857"/>
                </a:lnTo>
                <a:lnTo>
                  <a:pt x="0" y="1434020"/>
                </a:lnTo>
                <a:lnTo>
                  <a:pt x="0" y="1466189"/>
                </a:lnTo>
                <a:lnTo>
                  <a:pt x="1086345" y="2832"/>
                </a:lnTo>
                <a:close/>
              </a:path>
              <a:path w="4060825" h="4538980">
                <a:moveTo>
                  <a:pt x="4060685" y="0"/>
                </a:moveTo>
                <a:lnTo>
                  <a:pt x="4001300" y="50"/>
                </a:lnTo>
                <a:lnTo>
                  <a:pt x="3404324" y="204406"/>
                </a:lnTo>
                <a:lnTo>
                  <a:pt x="3472904" y="558"/>
                </a:lnTo>
                <a:lnTo>
                  <a:pt x="3452672" y="571"/>
                </a:lnTo>
                <a:lnTo>
                  <a:pt x="3388233" y="192100"/>
                </a:lnTo>
                <a:lnTo>
                  <a:pt x="3311067" y="711"/>
                </a:lnTo>
                <a:lnTo>
                  <a:pt x="3290366" y="723"/>
                </a:lnTo>
                <a:lnTo>
                  <a:pt x="3377044" y="215722"/>
                </a:lnTo>
                <a:lnTo>
                  <a:pt x="1901507" y="1084453"/>
                </a:lnTo>
                <a:lnTo>
                  <a:pt x="0" y="2203958"/>
                </a:lnTo>
                <a:lnTo>
                  <a:pt x="0" y="2226195"/>
                </a:lnTo>
                <a:lnTo>
                  <a:pt x="3348812" y="254609"/>
                </a:lnTo>
                <a:lnTo>
                  <a:pt x="1244892" y="2879115"/>
                </a:lnTo>
                <a:lnTo>
                  <a:pt x="0" y="4432033"/>
                </a:lnTo>
                <a:lnTo>
                  <a:pt x="0" y="4462704"/>
                </a:lnTo>
                <a:lnTo>
                  <a:pt x="753935" y="3522218"/>
                </a:lnTo>
                <a:lnTo>
                  <a:pt x="3373323" y="254736"/>
                </a:lnTo>
                <a:lnTo>
                  <a:pt x="2750172" y="3898392"/>
                </a:lnTo>
                <a:lnTo>
                  <a:pt x="0" y="4519168"/>
                </a:lnTo>
                <a:lnTo>
                  <a:pt x="0" y="4538815"/>
                </a:lnTo>
                <a:lnTo>
                  <a:pt x="2763570" y="3915029"/>
                </a:lnTo>
                <a:lnTo>
                  <a:pt x="2768003" y="3907929"/>
                </a:lnTo>
                <a:lnTo>
                  <a:pt x="3392792" y="254673"/>
                </a:lnTo>
                <a:lnTo>
                  <a:pt x="3397516" y="227025"/>
                </a:lnTo>
                <a:lnTo>
                  <a:pt x="3463531" y="204406"/>
                </a:lnTo>
                <a:lnTo>
                  <a:pt x="40606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bg object 27"/>
          <p:cNvSpPr/>
          <p:nvPr/>
        </p:nvSpPr>
        <p:spPr>
          <a:xfrm>
            <a:off x="2748356" y="30187"/>
            <a:ext cx="7943850" cy="7529830"/>
          </a:xfrm>
          <a:custGeom>
            <a:avLst/>
            <a:gdLst/>
            <a:ahLst/>
            <a:cxnLst/>
            <a:rect l="l" t="t" r="r" b="b"/>
            <a:pathLst>
              <a:path w="7943850" h="7529830">
                <a:moveTo>
                  <a:pt x="7943634" y="5328780"/>
                </a:moveTo>
                <a:lnTo>
                  <a:pt x="5632577" y="5187124"/>
                </a:lnTo>
                <a:lnTo>
                  <a:pt x="5303050" y="5166919"/>
                </a:lnTo>
                <a:lnTo>
                  <a:pt x="5299151" y="4961661"/>
                </a:lnTo>
                <a:lnTo>
                  <a:pt x="5282984" y="4111955"/>
                </a:lnTo>
                <a:lnTo>
                  <a:pt x="5282984" y="5167261"/>
                </a:lnTo>
                <a:lnTo>
                  <a:pt x="3479203" y="5321744"/>
                </a:lnTo>
                <a:lnTo>
                  <a:pt x="3750665" y="5085893"/>
                </a:lnTo>
                <a:lnTo>
                  <a:pt x="5142509" y="3876675"/>
                </a:lnTo>
                <a:lnTo>
                  <a:pt x="5282984" y="5167261"/>
                </a:lnTo>
                <a:lnTo>
                  <a:pt x="5282984" y="4111955"/>
                </a:lnTo>
                <a:lnTo>
                  <a:pt x="5279923" y="3951084"/>
                </a:lnTo>
                <a:lnTo>
                  <a:pt x="5279923" y="4961407"/>
                </a:lnTo>
                <a:lnTo>
                  <a:pt x="5161839" y="3876637"/>
                </a:lnTo>
                <a:lnTo>
                  <a:pt x="5159895" y="3858780"/>
                </a:lnTo>
                <a:lnTo>
                  <a:pt x="5254612" y="3630714"/>
                </a:lnTo>
                <a:lnTo>
                  <a:pt x="5279923" y="4961407"/>
                </a:lnTo>
                <a:lnTo>
                  <a:pt x="5279923" y="3951084"/>
                </a:lnTo>
                <a:lnTo>
                  <a:pt x="5273827" y="3630688"/>
                </a:lnTo>
                <a:lnTo>
                  <a:pt x="5272989" y="3586721"/>
                </a:lnTo>
                <a:lnTo>
                  <a:pt x="5273383" y="3585883"/>
                </a:lnTo>
                <a:lnTo>
                  <a:pt x="5273357" y="3585553"/>
                </a:lnTo>
                <a:lnTo>
                  <a:pt x="5273929" y="3584181"/>
                </a:lnTo>
                <a:lnTo>
                  <a:pt x="5273383" y="3582352"/>
                </a:lnTo>
                <a:lnTo>
                  <a:pt x="5277116" y="3558540"/>
                </a:lnTo>
                <a:lnTo>
                  <a:pt x="5806325" y="172504"/>
                </a:lnTo>
                <a:lnTo>
                  <a:pt x="6910578" y="1842579"/>
                </a:lnTo>
                <a:lnTo>
                  <a:pt x="6911416" y="1846275"/>
                </a:lnTo>
                <a:lnTo>
                  <a:pt x="6913943" y="1847697"/>
                </a:lnTo>
                <a:lnTo>
                  <a:pt x="6914540" y="1848586"/>
                </a:lnTo>
                <a:lnTo>
                  <a:pt x="6917791" y="1850212"/>
                </a:lnTo>
                <a:lnTo>
                  <a:pt x="6918363" y="1850186"/>
                </a:lnTo>
                <a:lnTo>
                  <a:pt x="6920471" y="1851380"/>
                </a:lnTo>
                <a:lnTo>
                  <a:pt x="6926212" y="1849882"/>
                </a:lnTo>
                <a:lnTo>
                  <a:pt x="6927253" y="1848180"/>
                </a:lnTo>
                <a:lnTo>
                  <a:pt x="6927583" y="1847964"/>
                </a:lnTo>
                <a:lnTo>
                  <a:pt x="6928917" y="1845449"/>
                </a:lnTo>
                <a:lnTo>
                  <a:pt x="7113054" y="1541767"/>
                </a:lnTo>
                <a:lnTo>
                  <a:pt x="7289355" y="1251013"/>
                </a:lnTo>
                <a:lnTo>
                  <a:pt x="7291489" y="1246543"/>
                </a:lnTo>
                <a:lnTo>
                  <a:pt x="7290549" y="1241818"/>
                </a:lnTo>
                <a:lnTo>
                  <a:pt x="7287196" y="1239024"/>
                </a:lnTo>
                <a:lnTo>
                  <a:pt x="7283234" y="1235659"/>
                </a:lnTo>
                <a:lnTo>
                  <a:pt x="7268540" y="1223213"/>
                </a:lnTo>
                <a:lnTo>
                  <a:pt x="7268540" y="1248346"/>
                </a:lnTo>
                <a:lnTo>
                  <a:pt x="7090651" y="1541691"/>
                </a:lnTo>
                <a:lnTo>
                  <a:pt x="7253592" y="1235671"/>
                </a:lnTo>
                <a:lnTo>
                  <a:pt x="7268540" y="1248346"/>
                </a:lnTo>
                <a:lnTo>
                  <a:pt x="7268540" y="1223213"/>
                </a:lnTo>
                <a:lnTo>
                  <a:pt x="7260260" y="1216190"/>
                </a:lnTo>
                <a:lnTo>
                  <a:pt x="7260145" y="1215656"/>
                </a:lnTo>
                <a:lnTo>
                  <a:pt x="7256564" y="1213053"/>
                </a:lnTo>
                <a:lnTo>
                  <a:pt x="7256424" y="1212938"/>
                </a:lnTo>
                <a:lnTo>
                  <a:pt x="7254722" y="1211478"/>
                </a:lnTo>
                <a:lnTo>
                  <a:pt x="7254291" y="1211376"/>
                </a:lnTo>
                <a:lnTo>
                  <a:pt x="7238352" y="1199578"/>
                </a:lnTo>
                <a:lnTo>
                  <a:pt x="7238352" y="1223403"/>
                </a:lnTo>
                <a:lnTo>
                  <a:pt x="6919773" y="1821764"/>
                </a:lnTo>
                <a:lnTo>
                  <a:pt x="5838660" y="186664"/>
                </a:lnTo>
                <a:lnTo>
                  <a:pt x="7238352" y="1223403"/>
                </a:lnTo>
                <a:lnTo>
                  <a:pt x="7238352" y="1199578"/>
                </a:lnTo>
                <a:lnTo>
                  <a:pt x="5870905" y="186664"/>
                </a:lnTo>
                <a:lnTo>
                  <a:pt x="5807189" y="139484"/>
                </a:lnTo>
                <a:lnTo>
                  <a:pt x="5805957" y="138061"/>
                </a:lnTo>
                <a:lnTo>
                  <a:pt x="5804420" y="137426"/>
                </a:lnTo>
                <a:lnTo>
                  <a:pt x="5802642" y="136105"/>
                </a:lnTo>
                <a:lnTo>
                  <a:pt x="5797474" y="136410"/>
                </a:lnTo>
                <a:lnTo>
                  <a:pt x="5796686" y="137160"/>
                </a:lnTo>
                <a:lnTo>
                  <a:pt x="5789409" y="137439"/>
                </a:lnTo>
                <a:lnTo>
                  <a:pt x="5789409" y="156603"/>
                </a:lnTo>
                <a:lnTo>
                  <a:pt x="5257711" y="3558540"/>
                </a:lnTo>
                <a:lnTo>
                  <a:pt x="5250929" y="3548164"/>
                </a:lnTo>
                <a:lnTo>
                  <a:pt x="5250929" y="3583317"/>
                </a:lnTo>
                <a:lnTo>
                  <a:pt x="5236718" y="3597033"/>
                </a:lnTo>
                <a:lnTo>
                  <a:pt x="5236718" y="3623716"/>
                </a:lnTo>
                <a:lnTo>
                  <a:pt x="5142077" y="3851605"/>
                </a:lnTo>
                <a:lnTo>
                  <a:pt x="4442422" y="4459478"/>
                </a:lnTo>
                <a:lnTo>
                  <a:pt x="3721633" y="5085689"/>
                </a:lnTo>
                <a:lnTo>
                  <a:pt x="3879748" y="4933112"/>
                </a:lnTo>
                <a:lnTo>
                  <a:pt x="5236718" y="3623716"/>
                </a:lnTo>
                <a:lnTo>
                  <a:pt x="5236718" y="3597033"/>
                </a:lnTo>
                <a:lnTo>
                  <a:pt x="3458781" y="5312651"/>
                </a:lnTo>
                <a:lnTo>
                  <a:pt x="3096006" y="284619"/>
                </a:lnTo>
                <a:lnTo>
                  <a:pt x="5250929" y="3583317"/>
                </a:lnTo>
                <a:lnTo>
                  <a:pt x="5250929" y="3548164"/>
                </a:lnTo>
                <a:lnTo>
                  <a:pt x="3118929" y="284543"/>
                </a:lnTo>
                <a:lnTo>
                  <a:pt x="3101060" y="257200"/>
                </a:lnTo>
                <a:lnTo>
                  <a:pt x="5789409" y="156603"/>
                </a:lnTo>
                <a:lnTo>
                  <a:pt x="5789409" y="137439"/>
                </a:lnTo>
                <a:lnTo>
                  <a:pt x="3091307" y="238391"/>
                </a:lnTo>
                <a:lnTo>
                  <a:pt x="3086760" y="218617"/>
                </a:lnTo>
                <a:lnTo>
                  <a:pt x="3036443" y="0"/>
                </a:lnTo>
                <a:lnTo>
                  <a:pt x="3016796" y="25"/>
                </a:lnTo>
                <a:lnTo>
                  <a:pt x="3067100" y="218617"/>
                </a:lnTo>
                <a:lnTo>
                  <a:pt x="3063379" y="214998"/>
                </a:lnTo>
                <a:lnTo>
                  <a:pt x="3063379" y="257632"/>
                </a:lnTo>
                <a:lnTo>
                  <a:pt x="25628" y="3874732"/>
                </a:lnTo>
                <a:lnTo>
                  <a:pt x="648779" y="231127"/>
                </a:lnTo>
                <a:lnTo>
                  <a:pt x="2260231" y="248805"/>
                </a:lnTo>
                <a:lnTo>
                  <a:pt x="3063379" y="257632"/>
                </a:lnTo>
                <a:lnTo>
                  <a:pt x="3063379" y="214998"/>
                </a:lnTo>
                <a:lnTo>
                  <a:pt x="2843111" y="190"/>
                </a:lnTo>
                <a:lnTo>
                  <a:pt x="2829382" y="203"/>
                </a:lnTo>
                <a:lnTo>
                  <a:pt x="2815679" y="215"/>
                </a:lnTo>
                <a:lnTo>
                  <a:pt x="3059912" y="238404"/>
                </a:lnTo>
                <a:lnTo>
                  <a:pt x="2994698" y="237693"/>
                </a:lnTo>
                <a:lnTo>
                  <a:pt x="2393772" y="231089"/>
                </a:lnTo>
                <a:lnTo>
                  <a:pt x="2392921" y="231089"/>
                </a:lnTo>
                <a:lnTo>
                  <a:pt x="696544" y="212483"/>
                </a:lnTo>
                <a:lnTo>
                  <a:pt x="1312405" y="1638"/>
                </a:lnTo>
                <a:lnTo>
                  <a:pt x="1252969" y="1701"/>
                </a:lnTo>
                <a:lnTo>
                  <a:pt x="639089" y="211848"/>
                </a:lnTo>
                <a:lnTo>
                  <a:pt x="636104" y="211810"/>
                </a:lnTo>
                <a:lnTo>
                  <a:pt x="633933" y="213563"/>
                </a:lnTo>
                <a:lnTo>
                  <a:pt x="633107" y="213829"/>
                </a:lnTo>
                <a:lnTo>
                  <a:pt x="632650" y="214591"/>
                </a:lnTo>
                <a:lnTo>
                  <a:pt x="631863" y="215226"/>
                </a:lnTo>
                <a:lnTo>
                  <a:pt x="631736" y="216154"/>
                </a:lnTo>
                <a:lnTo>
                  <a:pt x="630478" y="218274"/>
                </a:lnTo>
                <a:lnTo>
                  <a:pt x="630961" y="221437"/>
                </a:lnTo>
                <a:lnTo>
                  <a:pt x="0" y="3910634"/>
                </a:lnTo>
                <a:lnTo>
                  <a:pt x="2222" y="3914851"/>
                </a:lnTo>
                <a:lnTo>
                  <a:pt x="10096" y="3918521"/>
                </a:lnTo>
                <a:lnTo>
                  <a:pt x="14757" y="3917467"/>
                </a:lnTo>
                <a:lnTo>
                  <a:pt x="50647" y="3874732"/>
                </a:lnTo>
                <a:lnTo>
                  <a:pt x="3075863" y="272580"/>
                </a:lnTo>
                <a:lnTo>
                  <a:pt x="3440760" y="5330025"/>
                </a:lnTo>
                <a:lnTo>
                  <a:pt x="3440252" y="5330520"/>
                </a:lnTo>
                <a:lnTo>
                  <a:pt x="3440099" y="5336375"/>
                </a:lnTo>
                <a:lnTo>
                  <a:pt x="3441344" y="5337759"/>
                </a:lnTo>
                <a:lnTo>
                  <a:pt x="3441382" y="5338203"/>
                </a:lnTo>
                <a:lnTo>
                  <a:pt x="3443097" y="5340528"/>
                </a:lnTo>
                <a:lnTo>
                  <a:pt x="3443465" y="5341353"/>
                </a:lnTo>
                <a:lnTo>
                  <a:pt x="3446018" y="5342902"/>
                </a:lnTo>
                <a:lnTo>
                  <a:pt x="3447135" y="5344096"/>
                </a:lnTo>
                <a:lnTo>
                  <a:pt x="3453079" y="5344439"/>
                </a:lnTo>
                <a:lnTo>
                  <a:pt x="3454323" y="5343360"/>
                </a:lnTo>
                <a:lnTo>
                  <a:pt x="3454666" y="5343283"/>
                </a:lnTo>
                <a:lnTo>
                  <a:pt x="3454895" y="5343068"/>
                </a:lnTo>
                <a:lnTo>
                  <a:pt x="3703878" y="5321744"/>
                </a:lnTo>
                <a:lnTo>
                  <a:pt x="5290134" y="5185867"/>
                </a:lnTo>
                <a:lnTo>
                  <a:pt x="7741209" y="7529817"/>
                </a:lnTo>
                <a:lnTo>
                  <a:pt x="7768945" y="7529817"/>
                </a:lnTo>
                <a:lnTo>
                  <a:pt x="5319179" y="5187124"/>
                </a:lnTo>
                <a:lnTo>
                  <a:pt x="7943634" y="5347995"/>
                </a:lnTo>
                <a:lnTo>
                  <a:pt x="7943634" y="532878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bg object 28"/>
          <p:cNvSpPr/>
          <p:nvPr/>
        </p:nvSpPr>
        <p:spPr>
          <a:xfrm>
            <a:off x="0" y="34663"/>
            <a:ext cx="1086485" cy="1463675"/>
          </a:xfrm>
          <a:custGeom>
            <a:avLst/>
            <a:gdLst/>
            <a:ahLst/>
            <a:cxnLst/>
            <a:rect l="l" t="t" r="r" b="b"/>
            <a:pathLst>
              <a:path w="1086485" h="1463675">
                <a:moveTo>
                  <a:pt x="1086321" y="22"/>
                </a:moveTo>
                <a:lnTo>
                  <a:pt x="1062434" y="22"/>
                </a:lnTo>
                <a:lnTo>
                  <a:pt x="0" y="1431178"/>
                </a:lnTo>
                <a:lnTo>
                  <a:pt x="0" y="1463347"/>
                </a:lnTo>
                <a:lnTo>
                  <a:pt x="1086321" y="22"/>
                </a:lnTo>
                <a:close/>
              </a:path>
              <a:path w="1086485" h="1463675">
                <a:moveTo>
                  <a:pt x="1086338" y="0"/>
                </a:moveTo>
                <a:lnTo>
                  <a:pt x="0" y="1036"/>
                </a:lnTo>
                <a:lnTo>
                  <a:pt x="1086321" y="2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bg object 29"/>
          <p:cNvSpPr/>
          <p:nvPr/>
        </p:nvSpPr>
        <p:spPr>
          <a:xfrm>
            <a:off x="6142761" y="5195646"/>
            <a:ext cx="4375150" cy="2364740"/>
          </a:xfrm>
          <a:custGeom>
            <a:avLst/>
            <a:gdLst/>
            <a:ahLst/>
            <a:cxnLst/>
            <a:rect l="l" t="t" r="r" b="b"/>
            <a:pathLst>
              <a:path w="4375150" h="2364740">
                <a:moveTo>
                  <a:pt x="4374540" y="2364359"/>
                </a:moveTo>
                <a:lnTo>
                  <a:pt x="1926539" y="23355"/>
                </a:lnTo>
                <a:lnTo>
                  <a:pt x="1907273" y="4940"/>
                </a:lnTo>
                <a:lnTo>
                  <a:pt x="1906460" y="2946"/>
                </a:lnTo>
                <a:lnTo>
                  <a:pt x="1903006" y="850"/>
                </a:lnTo>
                <a:lnTo>
                  <a:pt x="1902307" y="177"/>
                </a:lnTo>
                <a:lnTo>
                  <a:pt x="1896795" y="0"/>
                </a:lnTo>
                <a:lnTo>
                  <a:pt x="1895360" y="1206"/>
                </a:lnTo>
                <a:lnTo>
                  <a:pt x="1869884" y="3390"/>
                </a:lnTo>
                <a:lnTo>
                  <a:pt x="1869884" y="22593"/>
                </a:lnTo>
                <a:lnTo>
                  <a:pt x="110604" y="1502283"/>
                </a:lnTo>
                <a:lnTo>
                  <a:pt x="20485" y="1578076"/>
                </a:lnTo>
                <a:lnTo>
                  <a:pt x="65595" y="177165"/>
                </a:lnTo>
                <a:lnTo>
                  <a:pt x="1869884" y="22593"/>
                </a:lnTo>
                <a:lnTo>
                  <a:pt x="1869884" y="3390"/>
                </a:lnTo>
                <a:lnTo>
                  <a:pt x="50584" y="159181"/>
                </a:lnTo>
                <a:lnTo>
                  <a:pt x="46812" y="163080"/>
                </a:lnTo>
                <a:lnTo>
                  <a:pt x="46697" y="168033"/>
                </a:lnTo>
                <a:lnTo>
                  <a:pt x="698" y="1595996"/>
                </a:lnTo>
                <a:lnTo>
                  <a:pt x="0" y="1597977"/>
                </a:lnTo>
                <a:lnTo>
                  <a:pt x="558" y="1600288"/>
                </a:lnTo>
                <a:lnTo>
                  <a:pt x="469" y="1602727"/>
                </a:lnTo>
                <a:lnTo>
                  <a:pt x="1612" y="1604606"/>
                </a:lnTo>
                <a:lnTo>
                  <a:pt x="1714" y="1605013"/>
                </a:lnTo>
                <a:lnTo>
                  <a:pt x="2095" y="1605407"/>
                </a:lnTo>
                <a:lnTo>
                  <a:pt x="2590" y="1606207"/>
                </a:lnTo>
                <a:lnTo>
                  <a:pt x="3200" y="1606511"/>
                </a:lnTo>
                <a:lnTo>
                  <a:pt x="4457" y="1607769"/>
                </a:lnTo>
                <a:lnTo>
                  <a:pt x="6946" y="1608366"/>
                </a:lnTo>
                <a:lnTo>
                  <a:pt x="9372" y="1609547"/>
                </a:lnTo>
                <a:lnTo>
                  <a:pt x="11087" y="1609331"/>
                </a:lnTo>
                <a:lnTo>
                  <a:pt x="3225165" y="2364359"/>
                </a:lnTo>
                <a:lnTo>
                  <a:pt x="3308997" y="2364359"/>
                </a:lnTo>
                <a:lnTo>
                  <a:pt x="31013" y="1594294"/>
                </a:lnTo>
                <a:lnTo>
                  <a:pt x="1898802" y="23355"/>
                </a:lnTo>
                <a:lnTo>
                  <a:pt x="4346803" y="2364359"/>
                </a:lnTo>
                <a:lnTo>
                  <a:pt x="4374540" y="236435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bg object 30"/>
          <p:cNvSpPr/>
          <p:nvPr/>
        </p:nvSpPr>
        <p:spPr>
          <a:xfrm>
            <a:off x="8538439" y="26517"/>
            <a:ext cx="2153920" cy="1235075"/>
          </a:xfrm>
          <a:custGeom>
            <a:avLst/>
            <a:gdLst/>
            <a:ahLst/>
            <a:cxnLst/>
            <a:rect l="l" t="t" r="r" b="b"/>
            <a:pathLst>
              <a:path w="2153920" h="1235075">
                <a:moveTo>
                  <a:pt x="2153564" y="133553"/>
                </a:moveTo>
                <a:lnTo>
                  <a:pt x="1463751" y="1201762"/>
                </a:lnTo>
                <a:lnTo>
                  <a:pt x="1463001" y="1199286"/>
                </a:lnTo>
                <a:lnTo>
                  <a:pt x="1095717" y="0"/>
                </a:lnTo>
                <a:lnTo>
                  <a:pt x="1075664" y="12"/>
                </a:lnTo>
                <a:lnTo>
                  <a:pt x="1442910" y="1199273"/>
                </a:lnTo>
                <a:lnTo>
                  <a:pt x="22517" y="147129"/>
                </a:lnTo>
                <a:lnTo>
                  <a:pt x="88138" y="965"/>
                </a:lnTo>
                <a:lnTo>
                  <a:pt x="67094" y="977"/>
                </a:lnTo>
                <a:lnTo>
                  <a:pt x="0" y="150431"/>
                </a:lnTo>
                <a:lnTo>
                  <a:pt x="1270" y="155270"/>
                </a:lnTo>
                <a:lnTo>
                  <a:pt x="1452384" y="1230134"/>
                </a:lnTo>
                <a:lnTo>
                  <a:pt x="1452562" y="1230655"/>
                </a:lnTo>
                <a:lnTo>
                  <a:pt x="1455597" y="1233271"/>
                </a:lnTo>
                <a:lnTo>
                  <a:pt x="1456880" y="1233462"/>
                </a:lnTo>
                <a:lnTo>
                  <a:pt x="1458239" y="1234452"/>
                </a:lnTo>
                <a:lnTo>
                  <a:pt x="1462773" y="1234541"/>
                </a:lnTo>
                <a:lnTo>
                  <a:pt x="1463332" y="1234147"/>
                </a:lnTo>
                <a:lnTo>
                  <a:pt x="1466672" y="1232611"/>
                </a:lnTo>
                <a:lnTo>
                  <a:pt x="1467866" y="1230782"/>
                </a:lnTo>
                <a:lnTo>
                  <a:pt x="1468602" y="1229893"/>
                </a:lnTo>
                <a:lnTo>
                  <a:pt x="1469047" y="1228953"/>
                </a:lnTo>
                <a:lnTo>
                  <a:pt x="1486611" y="1201762"/>
                </a:lnTo>
                <a:lnTo>
                  <a:pt x="2153564" y="168948"/>
                </a:lnTo>
                <a:lnTo>
                  <a:pt x="2153564" y="13355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bg object 31"/>
          <p:cNvSpPr/>
          <p:nvPr/>
        </p:nvSpPr>
        <p:spPr>
          <a:xfrm>
            <a:off x="3290372" y="32386"/>
            <a:ext cx="182538" cy="229549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bg object 32"/>
          <p:cNvSpPr/>
          <p:nvPr/>
        </p:nvSpPr>
        <p:spPr>
          <a:xfrm>
            <a:off x="8001622" y="166052"/>
            <a:ext cx="2690495" cy="5050790"/>
          </a:xfrm>
          <a:custGeom>
            <a:avLst/>
            <a:gdLst/>
            <a:ahLst/>
            <a:cxnLst/>
            <a:rect l="l" t="t" r="r" b="b"/>
            <a:pathLst>
              <a:path w="2690495" h="5050790">
                <a:moveTo>
                  <a:pt x="2690380" y="2029142"/>
                </a:moveTo>
                <a:lnTo>
                  <a:pt x="1734045" y="1716328"/>
                </a:lnTo>
                <a:lnTo>
                  <a:pt x="1673580" y="1696580"/>
                </a:lnTo>
                <a:lnTo>
                  <a:pt x="1656397" y="1670596"/>
                </a:lnTo>
                <a:lnTo>
                  <a:pt x="1656397" y="1705330"/>
                </a:lnTo>
                <a:lnTo>
                  <a:pt x="1473073" y="2079675"/>
                </a:lnTo>
                <a:lnTo>
                  <a:pt x="1324902" y="2382202"/>
                </a:lnTo>
                <a:lnTo>
                  <a:pt x="1311910" y="2342057"/>
                </a:lnTo>
                <a:lnTo>
                  <a:pt x="1311910" y="2404376"/>
                </a:lnTo>
                <a:lnTo>
                  <a:pt x="1295958" y="2417026"/>
                </a:lnTo>
                <a:lnTo>
                  <a:pt x="1295958" y="2441498"/>
                </a:lnTo>
                <a:lnTo>
                  <a:pt x="49174" y="5000053"/>
                </a:lnTo>
                <a:lnTo>
                  <a:pt x="19761" y="3453409"/>
                </a:lnTo>
                <a:lnTo>
                  <a:pt x="1295958" y="2441498"/>
                </a:lnTo>
                <a:lnTo>
                  <a:pt x="1295958" y="2417026"/>
                </a:lnTo>
                <a:lnTo>
                  <a:pt x="436308" y="3098635"/>
                </a:lnTo>
                <a:lnTo>
                  <a:pt x="23342" y="3426066"/>
                </a:lnTo>
                <a:lnTo>
                  <a:pt x="550672" y="51968"/>
                </a:lnTo>
                <a:lnTo>
                  <a:pt x="1311910" y="2404376"/>
                </a:lnTo>
                <a:lnTo>
                  <a:pt x="1311910" y="2342057"/>
                </a:lnTo>
                <a:lnTo>
                  <a:pt x="578180" y="74688"/>
                </a:lnTo>
                <a:lnTo>
                  <a:pt x="1656397" y="1705330"/>
                </a:lnTo>
                <a:lnTo>
                  <a:pt x="1656397" y="1670596"/>
                </a:lnTo>
                <a:lnTo>
                  <a:pt x="601167" y="74650"/>
                </a:lnTo>
                <a:lnTo>
                  <a:pt x="556145" y="6578"/>
                </a:lnTo>
                <a:lnTo>
                  <a:pt x="555167" y="3530"/>
                </a:lnTo>
                <a:lnTo>
                  <a:pt x="553313" y="2311"/>
                </a:lnTo>
                <a:lnTo>
                  <a:pt x="552754" y="1435"/>
                </a:lnTo>
                <a:lnTo>
                  <a:pt x="551522" y="1104"/>
                </a:lnTo>
                <a:lnTo>
                  <a:pt x="551103" y="812"/>
                </a:lnTo>
                <a:lnTo>
                  <a:pt x="550633" y="850"/>
                </a:lnTo>
                <a:lnTo>
                  <a:pt x="547585" y="0"/>
                </a:lnTo>
                <a:lnTo>
                  <a:pt x="544906" y="1308"/>
                </a:lnTo>
                <a:lnTo>
                  <a:pt x="542213" y="1511"/>
                </a:lnTo>
                <a:lnTo>
                  <a:pt x="539292" y="3975"/>
                </a:lnTo>
                <a:lnTo>
                  <a:pt x="538975" y="4114"/>
                </a:lnTo>
                <a:lnTo>
                  <a:pt x="538886" y="4305"/>
                </a:lnTo>
                <a:lnTo>
                  <a:pt x="538467" y="4660"/>
                </a:lnTo>
                <a:lnTo>
                  <a:pt x="538365" y="5473"/>
                </a:lnTo>
                <a:lnTo>
                  <a:pt x="536790" y="9042"/>
                </a:lnTo>
                <a:lnTo>
                  <a:pt x="537578" y="11518"/>
                </a:lnTo>
                <a:lnTo>
                  <a:pt x="990" y="3444824"/>
                </a:lnTo>
                <a:lnTo>
                  <a:pt x="431" y="3446056"/>
                </a:lnTo>
                <a:lnTo>
                  <a:pt x="457" y="3448266"/>
                </a:lnTo>
                <a:lnTo>
                  <a:pt x="0" y="3451237"/>
                </a:lnTo>
                <a:lnTo>
                  <a:pt x="520" y="3452368"/>
                </a:lnTo>
                <a:lnTo>
                  <a:pt x="546" y="3453409"/>
                </a:lnTo>
                <a:lnTo>
                  <a:pt x="30746" y="5040274"/>
                </a:lnTo>
                <a:lnTo>
                  <a:pt x="30848" y="5044681"/>
                </a:lnTo>
                <a:lnTo>
                  <a:pt x="33972" y="5048491"/>
                </a:lnTo>
                <a:lnTo>
                  <a:pt x="38303" y="5049431"/>
                </a:lnTo>
                <a:lnTo>
                  <a:pt x="42608" y="5050409"/>
                </a:lnTo>
                <a:lnTo>
                  <a:pt x="47040" y="5048250"/>
                </a:lnTo>
                <a:lnTo>
                  <a:pt x="70523" y="5000053"/>
                </a:lnTo>
                <a:lnTo>
                  <a:pt x="1317320" y="2441498"/>
                </a:lnTo>
                <a:lnTo>
                  <a:pt x="1329385" y="2416708"/>
                </a:lnTo>
                <a:lnTo>
                  <a:pt x="1509268" y="2396261"/>
                </a:lnTo>
                <a:lnTo>
                  <a:pt x="2690380" y="2262073"/>
                </a:lnTo>
                <a:lnTo>
                  <a:pt x="2690380" y="2242756"/>
                </a:lnTo>
                <a:lnTo>
                  <a:pt x="1339418" y="2396261"/>
                </a:lnTo>
                <a:lnTo>
                  <a:pt x="1672386" y="1716328"/>
                </a:lnTo>
                <a:lnTo>
                  <a:pt x="2690380" y="2049297"/>
                </a:lnTo>
                <a:lnTo>
                  <a:pt x="2690380" y="2029142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bg object 33"/>
          <p:cNvSpPr/>
          <p:nvPr/>
        </p:nvSpPr>
        <p:spPr>
          <a:xfrm>
            <a:off x="2748584" y="267893"/>
            <a:ext cx="3460750" cy="5106035"/>
          </a:xfrm>
          <a:custGeom>
            <a:avLst/>
            <a:gdLst/>
            <a:ahLst/>
            <a:cxnLst/>
            <a:rect l="l" t="t" r="r" b="b"/>
            <a:pathLst>
              <a:path w="3460750" h="5106035">
                <a:moveTo>
                  <a:pt x="3460153" y="5097069"/>
                </a:moveTo>
                <a:lnTo>
                  <a:pt x="3459302" y="5085258"/>
                </a:lnTo>
                <a:lnTo>
                  <a:pt x="3440061" y="4818583"/>
                </a:lnTo>
                <a:lnTo>
                  <a:pt x="3440061" y="5085258"/>
                </a:lnTo>
                <a:lnTo>
                  <a:pt x="1843252" y="4901755"/>
                </a:lnTo>
                <a:lnTo>
                  <a:pt x="1845144" y="4894377"/>
                </a:lnTo>
                <a:lnTo>
                  <a:pt x="2957423" y="542658"/>
                </a:lnTo>
                <a:lnTo>
                  <a:pt x="3078213" y="70129"/>
                </a:lnTo>
                <a:lnTo>
                  <a:pt x="3440061" y="5085258"/>
                </a:lnTo>
                <a:lnTo>
                  <a:pt x="3440061" y="4818583"/>
                </a:lnTo>
                <a:lnTo>
                  <a:pt x="3097479" y="70129"/>
                </a:lnTo>
                <a:lnTo>
                  <a:pt x="3093224" y="11353"/>
                </a:lnTo>
                <a:lnTo>
                  <a:pt x="3093936" y="8585"/>
                </a:lnTo>
                <a:lnTo>
                  <a:pt x="3092831" y="6159"/>
                </a:lnTo>
                <a:lnTo>
                  <a:pt x="3092754" y="5168"/>
                </a:lnTo>
                <a:lnTo>
                  <a:pt x="3092056" y="4470"/>
                </a:lnTo>
                <a:lnTo>
                  <a:pt x="3091891" y="4089"/>
                </a:lnTo>
                <a:lnTo>
                  <a:pt x="3091484" y="3886"/>
                </a:lnTo>
                <a:lnTo>
                  <a:pt x="3089059" y="1409"/>
                </a:lnTo>
                <a:lnTo>
                  <a:pt x="3086176" y="1168"/>
                </a:lnTo>
                <a:lnTo>
                  <a:pt x="3083915" y="0"/>
                </a:lnTo>
                <a:lnTo>
                  <a:pt x="3080499" y="685"/>
                </a:lnTo>
                <a:lnTo>
                  <a:pt x="3079724" y="609"/>
                </a:lnTo>
                <a:lnTo>
                  <a:pt x="3079254" y="927"/>
                </a:lnTo>
                <a:lnTo>
                  <a:pt x="3079051" y="965"/>
                </a:lnTo>
                <a:lnTo>
                  <a:pt x="3078861" y="1193"/>
                </a:lnTo>
                <a:lnTo>
                  <a:pt x="3075571" y="3403"/>
                </a:lnTo>
                <a:lnTo>
                  <a:pt x="3074860" y="5956"/>
                </a:lnTo>
                <a:lnTo>
                  <a:pt x="3063811" y="19113"/>
                </a:lnTo>
                <a:lnTo>
                  <a:pt x="3063811" y="48958"/>
                </a:lnTo>
                <a:lnTo>
                  <a:pt x="1825332" y="4894377"/>
                </a:lnTo>
                <a:lnTo>
                  <a:pt x="24130" y="3668331"/>
                </a:lnTo>
                <a:lnTo>
                  <a:pt x="3063811" y="48958"/>
                </a:lnTo>
                <a:lnTo>
                  <a:pt x="3063811" y="19113"/>
                </a:lnTo>
                <a:lnTo>
                  <a:pt x="2590" y="3664127"/>
                </a:lnTo>
                <a:lnTo>
                  <a:pt x="825" y="3666274"/>
                </a:lnTo>
                <a:lnTo>
                  <a:pt x="0" y="3668941"/>
                </a:lnTo>
                <a:lnTo>
                  <a:pt x="431" y="3671608"/>
                </a:lnTo>
                <a:lnTo>
                  <a:pt x="812" y="3674275"/>
                </a:lnTo>
                <a:lnTo>
                  <a:pt x="2324" y="3676688"/>
                </a:lnTo>
                <a:lnTo>
                  <a:pt x="1824329" y="4916906"/>
                </a:lnTo>
                <a:lnTo>
                  <a:pt x="1824901" y="4917732"/>
                </a:lnTo>
                <a:lnTo>
                  <a:pt x="1827403" y="4919205"/>
                </a:lnTo>
                <a:lnTo>
                  <a:pt x="1827771" y="4919256"/>
                </a:lnTo>
                <a:lnTo>
                  <a:pt x="1828444" y="4919700"/>
                </a:lnTo>
                <a:lnTo>
                  <a:pt x="1831708" y="4920056"/>
                </a:lnTo>
                <a:lnTo>
                  <a:pt x="1832432" y="4919789"/>
                </a:lnTo>
                <a:lnTo>
                  <a:pt x="3452190" y="5105933"/>
                </a:lnTo>
                <a:lnTo>
                  <a:pt x="3455009" y="5104981"/>
                </a:lnTo>
                <a:lnTo>
                  <a:pt x="3457956" y="5102199"/>
                </a:lnTo>
                <a:lnTo>
                  <a:pt x="3458603" y="5101272"/>
                </a:lnTo>
                <a:lnTo>
                  <a:pt x="3459823" y="5098732"/>
                </a:lnTo>
                <a:lnTo>
                  <a:pt x="3460153" y="5097069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bg object 34"/>
          <p:cNvSpPr/>
          <p:nvPr/>
        </p:nvSpPr>
        <p:spPr>
          <a:xfrm>
            <a:off x="9658007" y="160095"/>
            <a:ext cx="1034415" cy="2055495"/>
          </a:xfrm>
          <a:custGeom>
            <a:avLst/>
            <a:gdLst/>
            <a:ahLst/>
            <a:cxnLst/>
            <a:rect l="l" t="t" r="r" b="b"/>
            <a:pathLst>
              <a:path w="1034415" h="2055495">
                <a:moveTo>
                  <a:pt x="1033995" y="596607"/>
                </a:moveTo>
                <a:lnTo>
                  <a:pt x="950023" y="819619"/>
                </a:lnTo>
                <a:lnTo>
                  <a:pt x="941019" y="843546"/>
                </a:lnTo>
                <a:lnTo>
                  <a:pt x="927862" y="848753"/>
                </a:lnTo>
                <a:lnTo>
                  <a:pt x="883818" y="866152"/>
                </a:lnTo>
                <a:lnTo>
                  <a:pt x="883818" y="886752"/>
                </a:lnTo>
                <a:lnTo>
                  <a:pt x="808583" y="942327"/>
                </a:lnTo>
                <a:lnTo>
                  <a:pt x="630148" y="1074089"/>
                </a:lnTo>
                <a:lnTo>
                  <a:pt x="607009" y="1074661"/>
                </a:lnTo>
                <a:lnTo>
                  <a:pt x="607009" y="1096606"/>
                </a:lnTo>
                <a:lnTo>
                  <a:pt x="61150" y="1646478"/>
                </a:lnTo>
                <a:lnTo>
                  <a:pt x="377113" y="1125334"/>
                </a:lnTo>
                <a:lnTo>
                  <a:pt x="416826" y="1120368"/>
                </a:lnTo>
                <a:lnTo>
                  <a:pt x="528751" y="1106373"/>
                </a:lnTo>
                <a:lnTo>
                  <a:pt x="596912" y="1097851"/>
                </a:lnTo>
                <a:lnTo>
                  <a:pt x="607009" y="1096606"/>
                </a:lnTo>
                <a:lnTo>
                  <a:pt x="607009" y="1074661"/>
                </a:lnTo>
                <a:lnTo>
                  <a:pt x="449173" y="1078534"/>
                </a:lnTo>
                <a:lnTo>
                  <a:pt x="442366" y="1078699"/>
                </a:lnTo>
                <a:lnTo>
                  <a:pt x="442366" y="1097851"/>
                </a:lnTo>
                <a:lnTo>
                  <a:pt x="375462" y="1106233"/>
                </a:lnTo>
                <a:lnTo>
                  <a:pt x="374332" y="1106373"/>
                </a:lnTo>
                <a:lnTo>
                  <a:pt x="366483" y="1099693"/>
                </a:lnTo>
                <a:lnTo>
                  <a:pt x="442366" y="1097851"/>
                </a:lnTo>
                <a:lnTo>
                  <a:pt x="442366" y="1078699"/>
                </a:lnTo>
                <a:lnTo>
                  <a:pt x="394792" y="1079842"/>
                </a:lnTo>
                <a:lnTo>
                  <a:pt x="883818" y="886752"/>
                </a:lnTo>
                <a:lnTo>
                  <a:pt x="883818" y="866152"/>
                </a:lnTo>
                <a:lnTo>
                  <a:pt x="365302" y="1070838"/>
                </a:lnTo>
                <a:lnTo>
                  <a:pt x="1033983" y="35344"/>
                </a:lnTo>
                <a:lnTo>
                  <a:pt x="1033983" y="0"/>
                </a:lnTo>
                <a:lnTo>
                  <a:pt x="334937" y="1082509"/>
                </a:lnTo>
                <a:lnTo>
                  <a:pt x="333895" y="1083208"/>
                </a:lnTo>
                <a:lnTo>
                  <a:pt x="333184" y="1083475"/>
                </a:lnTo>
                <a:lnTo>
                  <a:pt x="330708" y="1088034"/>
                </a:lnTo>
                <a:lnTo>
                  <a:pt x="331038" y="1089660"/>
                </a:lnTo>
                <a:lnTo>
                  <a:pt x="331038" y="1090345"/>
                </a:lnTo>
                <a:lnTo>
                  <a:pt x="330708" y="1091311"/>
                </a:lnTo>
                <a:lnTo>
                  <a:pt x="331012" y="1092492"/>
                </a:lnTo>
                <a:lnTo>
                  <a:pt x="331012" y="1093609"/>
                </a:lnTo>
                <a:lnTo>
                  <a:pt x="331470" y="1094193"/>
                </a:lnTo>
                <a:lnTo>
                  <a:pt x="331825" y="1095463"/>
                </a:lnTo>
                <a:lnTo>
                  <a:pt x="332320" y="1095895"/>
                </a:lnTo>
                <a:lnTo>
                  <a:pt x="332587" y="1097165"/>
                </a:lnTo>
                <a:lnTo>
                  <a:pt x="336651" y="1100404"/>
                </a:lnTo>
                <a:lnTo>
                  <a:pt x="337616" y="1100391"/>
                </a:lnTo>
                <a:lnTo>
                  <a:pt x="358889" y="1118400"/>
                </a:lnTo>
                <a:lnTo>
                  <a:pt x="3378" y="1704695"/>
                </a:lnTo>
                <a:lnTo>
                  <a:pt x="1930" y="1706194"/>
                </a:lnTo>
                <a:lnTo>
                  <a:pt x="1663" y="1707108"/>
                </a:lnTo>
                <a:lnTo>
                  <a:pt x="0" y="1709280"/>
                </a:lnTo>
                <a:lnTo>
                  <a:pt x="1358" y="1715122"/>
                </a:lnTo>
                <a:lnTo>
                  <a:pt x="2489" y="1716024"/>
                </a:lnTo>
                <a:lnTo>
                  <a:pt x="4902" y="1718652"/>
                </a:lnTo>
                <a:lnTo>
                  <a:pt x="6502" y="1719186"/>
                </a:lnTo>
                <a:lnTo>
                  <a:pt x="8966" y="1721116"/>
                </a:lnTo>
                <a:lnTo>
                  <a:pt x="11887" y="1720951"/>
                </a:lnTo>
                <a:lnTo>
                  <a:pt x="1033983" y="2055279"/>
                </a:lnTo>
                <a:lnTo>
                  <a:pt x="1033983" y="2035111"/>
                </a:lnTo>
                <a:lnTo>
                  <a:pt x="28803" y="1706321"/>
                </a:lnTo>
                <a:lnTo>
                  <a:pt x="88112" y="1646567"/>
                </a:lnTo>
                <a:lnTo>
                  <a:pt x="632587" y="1098080"/>
                </a:lnTo>
                <a:lnTo>
                  <a:pt x="1033995" y="1606359"/>
                </a:lnTo>
                <a:lnTo>
                  <a:pt x="1033995" y="1575371"/>
                </a:lnTo>
                <a:lnTo>
                  <a:pt x="794308" y="1271879"/>
                </a:lnTo>
                <a:lnTo>
                  <a:pt x="657034" y="1098042"/>
                </a:lnTo>
                <a:lnTo>
                  <a:pt x="647077" y="1085443"/>
                </a:lnTo>
                <a:lnTo>
                  <a:pt x="649274" y="1083818"/>
                </a:lnTo>
                <a:lnTo>
                  <a:pt x="649516" y="1083640"/>
                </a:lnTo>
                <a:lnTo>
                  <a:pt x="654646" y="1079855"/>
                </a:lnTo>
                <a:lnTo>
                  <a:pt x="916127" y="886739"/>
                </a:lnTo>
                <a:lnTo>
                  <a:pt x="944384" y="865860"/>
                </a:lnTo>
                <a:lnTo>
                  <a:pt x="1033995" y="1078712"/>
                </a:lnTo>
                <a:lnTo>
                  <a:pt x="1033995" y="1029284"/>
                </a:lnTo>
                <a:lnTo>
                  <a:pt x="965212" y="865847"/>
                </a:lnTo>
                <a:lnTo>
                  <a:pt x="958824" y="850709"/>
                </a:lnTo>
                <a:lnTo>
                  <a:pt x="1024801" y="675474"/>
                </a:lnTo>
                <a:lnTo>
                  <a:pt x="1033983" y="651090"/>
                </a:lnTo>
                <a:lnTo>
                  <a:pt x="1033995" y="596607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bg object 35"/>
          <p:cNvSpPr/>
          <p:nvPr/>
        </p:nvSpPr>
        <p:spPr>
          <a:xfrm>
            <a:off x="0" y="3928033"/>
            <a:ext cx="6209030" cy="3632200"/>
          </a:xfrm>
          <a:custGeom>
            <a:avLst/>
            <a:gdLst/>
            <a:ahLst/>
            <a:cxnLst/>
            <a:rect l="l" t="t" r="r" b="b"/>
            <a:pathLst>
              <a:path w="6209030" h="3632200">
                <a:moveTo>
                  <a:pt x="6208928" y="1435303"/>
                </a:moveTo>
                <a:lnTo>
                  <a:pt x="6208661" y="1434528"/>
                </a:lnTo>
                <a:lnTo>
                  <a:pt x="6208763" y="1432369"/>
                </a:lnTo>
                <a:lnTo>
                  <a:pt x="6207087" y="1429740"/>
                </a:lnTo>
                <a:lnTo>
                  <a:pt x="6206985" y="1429397"/>
                </a:lnTo>
                <a:lnTo>
                  <a:pt x="6206769" y="1429232"/>
                </a:lnTo>
                <a:lnTo>
                  <a:pt x="6206515" y="1428813"/>
                </a:lnTo>
                <a:lnTo>
                  <a:pt x="6205931" y="1428559"/>
                </a:lnTo>
                <a:lnTo>
                  <a:pt x="6203835" y="1426857"/>
                </a:lnTo>
                <a:lnTo>
                  <a:pt x="6201664" y="1426616"/>
                </a:lnTo>
                <a:lnTo>
                  <a:pt x="6199454" y="1425600"/>
                </a:lnTo>
                <a:lnTo>
                  <a:pt x="6196812" y="1426057"/>
                </a:lnTo>
                <a:lnTo>
                  <a:pt x="6188659" y="1425130"/>
                </a:lnTo>
                <a:lnTo>
                  <a:pt x="6188659" y="1458861"/>
                </a:lnTo>
                <a:lnTo>
                  <a:pt x="6143701" y="2855861"/>
                </a:lnTo>
                <a:lnTo>
                  <a:pt x="5017109" y="2695359"/>
                </a:lnTo>
                <a:lnTo>
                  <a:pt x="4893030" y="2677693"/>
                </a:lnTo>
                <a:lnTo>
                  <a:pt x="4902632" y="2668651"/>
                </a:lnTo>
                <a:lnTo>
                  <a:pt x="4905895" y="2665577"/>
                </a:lnTo>
                <a:lnTo>
                  <a:pt x="4980356" y="2595537"/>
                </a:lnTo>
                <a:lnTo>
                  <a:pt x="6188659" y="1458861"/>
                </a:lnTo>
                <a:lnTo>
                  <a:pt x="6188659" y="1425130"/>
                </a:lnTo>
                <a:lnTo>
                  <a:pt x="6177394" y="1423835"/>
                </a:lnTo>
                <a:lnTo>
                  <a:pt x="6177394" y="1443113"/>
                </a:lnTo>
                <a:lnTo>
                  <a:pt x="4877917" y="2665577"/>
                </a:lnTo>
                <a:lnTo>
                  <a:pt x="4877562" y="2663774"/>
                </a:lnTo>
                <a:lnTo>
                  <a:pt x="4857978" y="2567673"/>
                </a:lnTo>
                <a:lnTo>
                  <a:pt x="4857978" y="2663774"/>
                </a:lnTo>
                <a:lnTo>
                  <a:pt x="2918231" y="1397647"/>
                </a:lnTo>
                <a:lnTo>
                  <a:pt x="4572139" y="1260132"/>
                </a:lnTo>
                <a:lnTo>
                  <a:pt x="4857978" y="2663774"/>
                </a:lnTo>
                <a:lnTo>
                  <a:pt x="4857978" y="2567673"/>
                </a:lnTo>
                <a:lnTo>
                  <a:pt x="4702289" y="1803146"/>
                </a:lnTo>
                <a:lnTo>
                  <a:pt x="4591875" y="1260906"/>
                </a:lnTo>
                <a:lnTo>
                  <a:pt x="6177394" y="1443113"/>
                </a:lnTo>
                <a:lnTo>
                  <a:pt x="6177394" y="1423835"/>
                </a:lnTo>
                <a:lnTo>
                  <a:pt x="4759947" y="1260906"/>
                </a:lnTo>
                <a:lnTo>
                  <a:pt x="4585043" y="1240802"/>
                </a:lnTo>
                <a:lnTo>
                  <a:pt x="4583874" y="1239926"/>
                </a:lnTo>
                <a:lnTo>
                  <a:pt x="4582414" y="1240053"/>
                </a:lnTo>
                <a:lnTo>
                  <a:pt x="4552048" y="1219390"/>
                </a:lnTo>
                <a:lnTo>
                  <a:pt x="4552048" y="1242542"/>
                </a:lnTo>
                <a:lnTo>
                  <a:pt x="2898292" y="1380032"/>
                </a:lnTo>
                <a:lnTo>
                  <a:pt x="2796108" y="304203"/>
                </a:lnTo>
                <a:lnTo>
                  <a:pt x="2770035" y="29565"/>
                </a:lnTo>
                <a:lnTo>
                  <a:pt x="4552048" y="1242542"/>
                </a:lnTo>
                <a:lnTo>
                  <a:pt x="4552048" y="1219390"/>
                </a:lnTo>
                <a:lnTo>
                  <a:pt x="2804096" y="29552"/>
                </a:lnTo>
                <a:lnTo>
                  <a:pt x="2764396" y="2540"/>
                </a:lnTo>
                <a:lnTo>
                  <a:pt x="2764167" y="2362"/>
                </a:lnTo>
                <a:lnTo>
                  <a:pt x="2761932" y="762"/>
                </a:lnTo>
                <a:lnTo>
                  <a:pt x="2761729" y="723"/>
                </a:lnTo>
                <a:lnTo>
                  <a:pt x="2760865" y="127"/>
                </a:lnTo>
                <a:lnTo>
                  <a:pt x="2756865" y="0"/>
                </a:lnTo>
                <a:lnTo>
                  <a:pt x="2754934" y="1143"/>
                </a:lnTo>
                <a:lnTo>
                  <a:pt x="0" y="622998"/>
                </a:lnTo>
                <a:lnTo>
                  <a:pt x="0" y="642645"/>
                </a:lnTo>
                <a:lnTo>
                  <a:pt x="2750007" y="21894"/>
                </a:lnTo>
                <a:lnTo>
                  <a:pt x="2878759" y="1377810"/>
                </a:lnTo>
                <a:lnTo>
                  <a:pt x="1277683" y="979068"/>
                </a:lnTo>
                <a:lnTo>
                  <a:pt x="0" y="660857"/>
                </a:lnTo>
                <a:lnTo>
                  <a:pt x="0" y="680605"/>
                </a:lnTo>
                <a:lnTo>
                  <a:pt x="2864916" y="1394129"/>
                </a:lnTo>
                <a:lnTo>
                  <a:pt x="0" y="3128911"/>
                </a:lnTo>
                <a:lnTo>
                  <a:pt x="0" y="3151327"/>
                </a:lnTo>
                <a:lnTo>
                  <a:pt x="2889427" y="1401711"/>
                </a:lnTo>
                <a:lnTo>
                  <a:pt x="4862220" y="2689466"/>
                </a:lnTo>
                <a:lnTo>
                  <a:pt x="4833582" y="3631971"/>
                </a:lnTo>
                <a:lnTo>
                  <a:pt x="4852771" y="3631971"/>
                </a:lnTo>
                <a:lnTo>
                  <a:pt x="4881219" y="2695397"/>
                </a:lnTo>
                <a:lnTo>
                  <a:pt x="5831002" y="2830690"/>
                </a:lnTo>
                <a:lnTo>
                  <a:pt x="6125286" y="2872613"/>
                </a:lnTo>
                <a:lnTo>
                  <a:pt x="4889474" y="3631971"/>
                </a:lnTo>
                <a:lnTo>
                  <a:pt x="4926127" y="3631971"/>
                </a:lnTo>
                <a:lnTo>
                  <a:pt x="6155906" y="2876296"/>
                </a:lnTo>
                <a:lnTo>
                  <a:pt x="6157036" y="2875965"/>
                </a:lnTo>
                <a:lnTo>
                  <a:pt x="6158687" y="2874594"/>
                </a:lnTo>
                <a:lnTo>
                  <a:pt x="6159563" y="2874048"/>
                </a:lnTo>
                <a:lnTo>
                  <a:pt x="6160846" y="2872613"/>
                </a:lnTo>
                <a:lnTo>
                  <a:pt x="6161024" y="2872232"/>
                </a:lnTo>
                <a:lnTo>
                  <a:pt x="6162167" y="2869831"/>
                </a:lnTo>
                <a:lnTo>
                  <a:pt x="6162497" y="2869146"/>
                </a:lnTo>
                <a:lnTo>
                  <a:pt x="6162751" y="2867037"/>
                </a:lnTo>
                <a:lnTo>
                  <a:pt x="6162548" y="2865996"/>
                </a:lnTo>
                <a:lnTo>
                  <a:pt x="6162878" y="2855874"/>
                </a:lnTo>
                <a:lnTo>
                  <a:pt x="6207874" y="1458849"/>
                </a:lnTo>
                <a:lnTo>
                  <a:pt x="6208522" y="1438338"/>
                </a:lnTo>
                <a:lnTo>
                  <a:pt x="6208750" y="1437881"/>
                </a:lnTo>
                <a:lnTo>
                  <a:pt x="6208928" y="1435303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bg object 36"/>
          <p:cNvSpPr/>
          <p:nvPr/>
        </p:nvSpPr>
        <p:spPr>
          <a:xfrm>
            <a:off x="5765152" y="27634"/>
            <a:ext cx="2794000" cy="260985"/>
          </a:xfrm>
          <a:custGeom>
            <a:avLst/>
            <a:gdLst/>
            <a:ahLst/>
            <a:cxnLst/>
            <a:rect l="l" t="t" r="r" b="b"/>
            <a:pathLst>
              <a:path w="2794000" h="260985">
                <a:moveTo>
                  <a:pt x="2793949" y="150291"/>
                </a:moveTo>
                <a:lnTo>
                  <a:pt x="2793746" y="146824"/>
                </a:lnTo>
                <a:lnTo>
                  <a:pt x="2701277" y="0"/>
                </a:lnTo>
                <a:lnTo>
                  <a:pt x="2678646" y="12"/>
                </a:lnTo>
                <a:lnTo>
                  <a:pt x="2766898" y="140169"/>
                </a:lnTo>
                <a:lnTo>
                  <a:pt x="83083" y="240626"/>
                </a:lnTo>
                <a:lnTo>
                  <a:pt x="206921" y="2374"/>
                </a:lnTo>
                <a:lnTo>
                  <a:pt x="199694" y="2387"/>
                </a:lnTo>
                <a:lnTo>
                  <a:pt x="185293" y="2400"/>
                </a:lnTo>
                <a:lnTo>
                  <a:pt x="70472" y="223240"/>
                </a:lnTo>
                <a:lnTo>
                  <a:pt x="19672" y="2552"/>
                </a:lnTo>
                <a:lnTo>
                  <a:pt x="0" y="2578"/>
                </a:lnTo>
                <a:lnTo>
                  <a:pt x="56845" y="249643"/>
                </a:lnTo>
                <a:lnTo>
                  <a:pt x="56997" y="253072"/>
                </a:lnTo>
                <a:lnTo>
                  <a:pt x="58000" y="254660"/>
                </a:lnTo>
                <a:lnTo>
                  <a:pt x="58521" y="256870"/>
                </a:lnTo>
                <a:lnTo>
                  <a:pt x="61747" y="259816"/>
                </a:lnTo>
                <a:lnTo>
                  <a:pt x="62826" y="259956"/>
                </a:lnTo>
                <a:lnTo>
                  <a:pt x="63906" y="260515"/>
                </a:lnTo>
                <a:lnTo>
                  <a:pt x="66522" y="260426"/>
                </a:lnTo>
                <a:lnTo>
                  <a:pt x="69748" y="260819"/>
                </a:lnTo>
                <a:lnTo>
                  <a:pt x="70827" y="260261"/>
                </a:lnTo>
                <a:lnTo>
                  <a:pt x="595579" y="240626"/>
                </a:lnTo>
                <a:lnTo>
                  <a:pt x="2787662" y="158572"/>
                </a:lnTo>
                <a:lnTo>
                  <a:pt x="2790748" y="156641"/>
                </a:lnTo>
                <a:lnTo>
                  <a:pt x="2792374" y="153593"/>
                </a:lnTo>
                <a:lnTo>
                  <a:pt x="2793949" y="15029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bg object 37"/>
          <p:cNvSpPr/>
          <p:nvPr/>
        </p:nvSpPr>
        <p:spPr>
          <a:xfrm>
            <a:off x="8443803" y="27471"/>
            <a:ext cx="182785" cy="15991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bg object 38"/>
          <p:cNvSpPr/>
          <p:nvPr/>
        </p:nvSpPr>
        <p:spPr>
          <a:xfrm>
            <a:off x="8031556" y="2408834"/>
            <a:ext cx="2660650" cy="2969895"/>
          </a:xfrm>
          <a:custGeom>
            <a:avLst/>
            <a:gdLst/>
            <a:ahLst/>
            <a:cxnLst/>
            <a:rect l="l" t="t" r="r" b="b"/>
            <a:pathLst>
              <a:path w="2660650" h="2969895">
                <a:moveTo>
                  <a:pt x="2660446" y="0"/>
                </a:moveTo>
                <a:lnTo>
                  <a:pt x="1294803" y="155117"/>
                </a:lnTo>
                <a:lnTo>
                  <a:pt x="1292567" y="154025"/>
                </a:lnTo>
                <a:lnTo>
                  <a:pt x="1286840" y="156032"/>
                </a:lnTo>
                <a:lnTo>
                  <a:pt x="1286103" y="157530"/>
                </a:lnTo>
                <a:lnTo>
                  <a:pt x="1284389" y="159169"/>
                </a:lnTo>
                <a:lnTo>
                  <a:pt x="1283919" y="162026"/>
                </a:lnTo>
                <a:lnTo>
                  <a:pt x="3187" y="2790240"/>
                </a:lnTo>
                <a:lnTo>
                  <a:pt x="2209" y="2790736"/>
                </a:lnTo>
                <a:lnTo>
                  <a:pt x="127" y="2795016"/>
                </a:lnTo>
                <a:lnTo>
                  <a:pt x="355" y="2796121"/>
                </a:lnTo>
                <a:lnTo>
                  <a:pt x="0" y="2796857"/>
                </a:lnTo>
                <a:lnTo>
                  <a:pt x="774" y="2801239"/>
                </a:lnTo>
                <a:lnTo>
                  <a:pt x="1600" y="2802064"/>
                </a:lnTo>
                <a:lnTo>
                  <a:pt x="1905" y="2803487"/>
                </a:lnTo>
                <a:lnTo>
                  <a:pt x="5511" y="2806623"/>
                </a:lnTo>
                <a:lnTo>
                  <a:pt x="6286" y="2806674"/>
                </a:lnTo>
                <a:lnTo>
                  <a:pt x="6654" y="2807030"/>
                </a:lnTo>
                <a:lnTo>
                  <a:pt x="11099" y="2807703"/>
                </a:lnTo>
                <a:lnTo>
                  <a:pt x="12395" y="2807055"/>
                </a:lnTo>
                <a:lnTo>
                  <a:pt x="2660446" y="2969323"/>
                </a:lnTo>
                <a:lnTo>
                  <a:pt x="2660446" y="2950108"/>
                </a:lnTo>
                <a:lnTo>
                  <a:pt x="46215" y="2789898"/>
                </a:lnTo>
                <a:lnTo>
                  <a:pt x="73926" y="2775839"/>
                </a:lnTo>
                <a:lnTo>
                  <a:pt x="2660446" y="1464081"/>
                </a:lnTo>
                <a:lnTo>
                  <a:pt x="2660446" y="1442580"/>
                </a:lnTo>
                <a:lnTo>
                  <a:pt x="1762150" y="1898167"/>
                </a:lnTo>
                <a:lnTo>
                  <a:pt x="31559" y="2775839"/>
                </a:lnTo>
                <a:lnTo>
                  <a:pt x="1297597" y="177749"/>
                </a:lnTo>
                <a:lnTo>
                  <a:pt x="2660434" y="834961"/>
                </a:lnTo>
                <a:lnTo>
                  <a:pt x="2660446" y="813676"/>
                </a:lnTo>
                <a:lnTo>
                  <a:pt x="1341729" y="177749"/>
                </a:lnTo>
                <a:lnTo>
                  <a:pt x="1329194" y="171704"/>
                </a:lnTo>
                <a:lnTo>
                  <a:pt x="1327200" y="170738"/>
                </a:lnTo>
                <a:lnTo>
                  <a:pt x="2660446" y="19304"/>
                </a:lnTo>
                <a:lnTo>
                  <a:pt x="266044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bg object 39"/>
          <p:cNvSpPr/>
          <p:nvPr/>
        </p:nvSpPr>
        <p:spPr>
          <a:xfrm>
            <a:off x="0" y="4466913"/>
            <a:ext cx="59055" cy="224154"/>
          </a:xfrm>
          <a:custGeom>
            <a:avLst/>
            <a:gdLst/>
            <a:ahLst/>
            <a:cxnLst/>
            <a:rect l="l" t="t" r="r" b="b"/>
            <a:pathLst>
              <a:path w="59055" h="224154">
                <a:moveTo>
                  <a:pt x="0" y="0"/>
                </a:moveTo>
                <a:lnTo>
                  <a:pt x="0" y="224144"/>
                </a:lnTo>
                <a:lnTo>
                  <a:pt x="20550" y="208590"/>
                </a:lnTo>
                <a:lnTo>
                  <a:pt x="45939" y="171925"/>
                </a:lnTo>
                <a:lnTo>
                  <a:pt x="58496" y="129145"/>
                </a:lnTo>
                <a:lnTo>
                  <a:pt x="57113" y="86133"/>
                </a:lnTo>
                <a:lnTo>
                  <a:pt x="42872" y="45947"/>
                </a:lnTo>
                <a:lnTo>
                  <a:pt x="16858" y="11646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bg object 40"/>
          <p:cNvSpPr/>
          <p:nvPr/>
        </p:nvSpPr>
        <p:spPr>
          <a:xfrm>
            <a:off x="2681762" y="3861474"/>
            <a:ext cx="153535" cy="153369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bg object 41"/>
          <p:cNvSpPr/>
          <p:nvPr/>
        </p:nvSpPr>
        <p:spPr>
          <a:xfrm>
            <a:off x="3295972" y="158615"/>
            <a:ext cx="186690" cy="186055"/>
          </a:xfrm>
          <a:custGeom>
            <a:avLst/>
            <a:gdLst/>
            <a:ahLst/>
            <a:cxnLst/>
            <a:rect l="l" t="t" r="r" b="b"/>
            <a:pathLst>
              <a:path w="186689" h="186054">
                <a:moveTo>
                  <a:pt x="97319" y="0"/>
                </a:moveTo>
                <a:lnTo>
                  <a:pt x="61999" y="5262"/>
                </a:lnTo>
                <a:lnTo>
                  <a:pt x="31228" y="23370"/>
                </a:lnTo>
                <a:lnTo>
                  <a:pt x="9003" y="52910"/>
                </a:lnTo>
                <a:lnTo>
                  <a:pt x="0" y="88754"/>
                </a:lnTo>
                <a:lnTo>
                  <a:pt x="5269" y="124039"/>
                </a:lnTo>
                <a:lnTo>
                  <a:pt x="23398" y="154776"/>
                </a:lnTo>
                <a:lnTo>
                  <a:pt x="52970" y="176976"/>
                </a:lnTo>
                <a:lnTo>
                  <a:pt x="88847" y="185975"/>
                </a:lnTo>
                <a:lnTo>
                  <a:pt x="124167" y="180711"/>
                </a:lnTo>
                <a:lnTo>
                  <a:pt x="154933" y="162601"/>
                </a:lnTo>
                <a:lnTo>
                  <a:pt x="177151" y="133059"/>
                </a:lnTo>
                <a:lnTo>
                  <a:pt x="186164" y="97220"/>
                </a:lnTo>
                <a:lnTo>
                  <a:pt x="180901" y="61935"/>
                </a:lnTo>
                <a:lnTo>
                  <a:pt x="162774" y="31195"/>
                </a:lnTo>
                <a:lnTo>
                  <a:pt x="133196" y="8993"/>
                </a:lnTo>
                <a:lnTo>
                  <a:pt x="9731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bg object 42"/>
          <p:cNvSpPr/>
          <p:nvPr/>
        </p:nvSpPr>
        <p:spPr>
          <a:xfrm>
            <a:off x="0" y="4458694"/>
            <a:ext cx="65405" cy="241300"/>
          </a:xfrm>
          <a:custGeom>
            <a:avLst/>
            <a:gdLst/>
            <a:ahLst/>
            <a:cxnLst/>
            <a:rect l="l" t="t" r="r" b="b"/>
            <a:pathLst>
              <a:path w="65405" h="241300">
                <a:moveTo>
                  <a:pt x="0" y="0"/>
                </a:moveTo>
                <a:lnTo>
                  <a:pt x="0" y="240844"/>
                </a:lnTo>
                <a:lnTo>
                  <a:pt x="25491" y="221556"/>
                </a:lnTo>
                <a:lnTo>
                  <a:pt x="52132" y="183094"/>
                </a:lnTo>
                <a:lnTo>
                  <a:pt x="65303" y="138210"/>
                </a:lnTo>
                <a:lnTo>
                  <a:pt x="63848" y="93084"/>
                </a:lnTo>
                <a:lnTo>
                  <a:pt x="48905" y="50923"/>
                </a:lnTo>
                <a:lnTo>
                  <a:pt x="21612" y="14934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bg object 43"/>
          <p:cNvSpPr/>
          <p:nvPr/>
        </p:nvSpPr>
        <p:spPr>
          <a:xfrm>
            <a:off x="3331667" y="194284"/>
            <a:ext cx="114935" cy="114935"/>
          </a:xfrm>
          <a:custGeom>
            <a:avLst/>
            <a:gdLst/>
            <a:ahLst/>
            <a:cxnLst/>
            <a:rect l="l" t="t" r="r" b="b"/>
            <a:pathLst>
              <a:path w="114935" h="114935">
                <a:moveTo>
                  <a:pt x="114757" y="59931"/>
                </a:moveTo>
                <a:lnTo>
                  <a:pt x="111518" y="38188"/>
                </a:lnTo>
                <a:lnTo>
                  <a:pt x="100342" y="19240"/>
                </a:lnTo>
                <a:lnTo>
                  <a:pt x="82118" y="5549"/>
                </a:lnTo>
                <a:lnTo>
                  <a:pt x="59994" y="0"/>
                </a:lnTo>
                <a:lnTo>
                  <a:pt x="38227" y="3251"/>
                </a:lnTo>
                <a:lnTo>
                  <a:pt x="19253" y="14414"/>
                </a:lnTo>
                <a:lnTo>
                  <a:pt x="5562" y="32613"/>
                </a:lnTo>
                <a:lnTo>
                  <a:pt x="0" y="54711"/>
                </a:lnTo>
                <a:lnTo>
                  <a:pt x="3251" y="76454"/>
                </a:lnTo>
                <a:lnTo>
                  <a:pt x="14427" y="95415"/>
                </a:lnTo>
                <a:lnTo>
                  <a:pt x="32664" y="109093"/>
                </a:lnTo>
                <a:lnTo>
                  <a:pt x="54775" y="114642"/>
                </a:lnTo>
                <a:lnTo>
                  <a:pt x="76542" y="111391"/>
                </a:lnTo>
                <a:lnTo>
                  <a:pt x="95504" y="100228"/>
                </a:lnTo>
                <a:lnTo>
                  <a:pt x="109207" y="82016"/>
                </a:lnTo>
                <a:lnTo>
                  <a:pt x="114757" y="59931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bg object 44"/>
          <p:cNvSpPr/>
          <p:nvPr/>
        </p:nvSpPr>
        <p:spPr>
          <a:xfrm>
            <a:off x="9605619" y="1807288"/>
            <a:ext cx="126871" cy="12674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bg object 45"/>
          <p:cNvSpPr/>
          <p:nvPr/>
        </p:nvSpPr>
        <p:spPr>
          <a:xfrm>
            <a:off x="9908735" y="1160558"/>
            <a:ext cx="180716" cy="180521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bg object 46"/>
          <p:cNvSpPr/>
          <p:nvPr/>
        </p:nvSpPr>
        <p:spPr>
          <a:xfrm>
            <a:off x="8398740" y="27524"/>
            <a:ext cx="300990" cy="299720"/>
          </a:xfrm>
          <a:custGeom>
            <a:avLst/>
            <a:gdLst/>
            <a:ahLst/>
            <a:cxnLst/>
            <a:rect l="l" t="t" r="r" b="b"/>
            <a:pathLst>
              <a:path w="300990" h="299720">
                <a:moveTo>
                  <a:pt x="172105" y="0"/>
                </a:moveTo>
                <a:lnTo>
                  <a:pt x="122220" y="589"/>
                </a:lnTo>
                <a:lnTo>
                  <a:pt x="78518" y="16043"/>
                </a:lnTo>
                <a:lnTo>
                  <a:pt x="41218" y="44274"/>
                </a:lnTo>
                <a:lnTo>
                  <a:pt x="13644" y="84105"/>
                </a:lnTo>
                <a:lnTo>
                  <a:pt x="0" y="130583"/>
                </a:lnTo>
                <a:lnTo>
                  <a:pt x="1502" y="177307"/>
                </a:lnTo>
                <a:lnTo>
                  <a:pt x="16973" y="220959"/>
                </a:lnTo>
                <a:lnTo>
                  <a:pt x="45234" y="258219"/>
                </a:lnTo>
                <a:lnTo>
                  <a:pt x="85107" y="285769"/>
                </a:lnTo>
                <a:lnTo>
                  <a:pt x="131622" y="299399"/>
                </a:lnTo>
                <a:lnTo>
                  <a:pt x="178395" y="297899"/>
                </a:lnTo>
                <a:lnTo>
                  <a:pt x="222098" y="282445"/>
                </a:lnTo>
                <a:lnTo>
                  <a:pt x="259404" y="254214"/>
                </a:lnTo>
                <a:lnTo>
                  <a:pt x="286986" y="214382"/>
                </a:lnTo>
                <a:lnTo>
                  <a:pt x="300625" y="167910"/>
                </a:lnTo>
                <a:lnTo>
                  <a:pt x="299122" y="121186"/>
                </a:lnTo>
                <a:lnTo>
                  <a:pt x="283653" y="77532"/>
                </a:lnTo>
                <a:lnTo>
                  <a:pt x="255394" y="40269"/>
                </a:lnTo>
                <a:lnTo>
                  <a:pt x="215523" y="12719"/>
                </a:lnTo>
                <a:lnTo>
                  <a:pt x="1721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bg object 47"/>
          <p:cNvSpPr/>
          <p:nvPr/>
        </p:nvSpPr>
        <p:spPr>
          <a:xfrm>
            <a:off x="9598546" y="1800223"/>
            <a:ext cx="141017" cy="140871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bg object 48"/>
          <p:cNvSpPr/>
          <p:nvPr/>
        </p:nvSpPr>
        <p:spPr>
          <a:xfrm>
            <a:off x="9964341" y="1216108"/>
            <a:ext cx="109923" cy="105273"/>
          </a:xfrm>
          <a:prstGeom prst="rect">
            <a:avLst/>
          </a:prstGeom>
          <a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bg object 49"/>
          <p:cNvSpPr/>
          <p:nvPr/>
        </p:nvSpPr>
        <p:spPr>
          <a:xfrm>
            <a:off x="5741101" y="187512"/>
            <a:ext cx="182063" cy="181881"/>
          </a:xfrm>
          <a:prstGeom prst="rect">
            <a:avLst/>
          </a:prstGeom>
          <a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bg object 50"/>
          <p:cNvSpPr/>
          <p:nvPr/>
        </p:nvSpPr>
        <p:spPr>
          <a:xfrm>
            <a:off x="7870988" y="3474342"/>
            <a:ext cx="281940" cy="281305"/>
          </a:xfrm>
          <a:custGeom>
            <a:avLst/>
            <a:gdLst/>
            <a:ahLst/>
            <a:cxnLst/>
            <a:rect l="l" t="t" r="r" b="b"/>
            <a:pathLst>
              <a:path w="281940" h="281304">
                <a:moveTo>
                  <a:pt x="158186" y="0"/>
                </a:moveTo>
                <a:lnTo>
                  <a:pt x="114405" y="1404"/>
                </a:lnTo>
                <a:lnTo>
                  <a:pt x="73501" y="15869"/>
                </a:lnTo>
                <a:lnTo>
                  <a:pt x="38585" y="42294"/>
                </a:lnTo>
                <a:lnTo>
                  <a:pt x="12767" y="79582"/>
                </a:lnTo>
                <a:lnTo>
                  <a:pt x="0" y="123081"/>
                </a:lnTo>
                <a:lnTo>
                  <a:pt x="1408" y="166817"/>
                </a:lnTo>
                <a:lnTo>
                  <a:pt x="15890" y="207679"/>
                </a:lnTo>
                <a:lnTo>
                  <a:pt x="42341" y="242557"/>
                </a:lnTo>
                <a:lnTo>
                  <a:pt x="79658" y="268342"/>
                </a:lnTo>
                <a:lnTo>
                  <a:pt x="123204" y="281101"/>
                </a:lnTo>
                <a:lnTo>
                  <a:pt x="166987" y="279697"/>
                </a:lnTo>
                <a:lnTo>
                  <a:pt x="207893" y="265231"/>
                </a:lnTo>
                <a:lnTo>
                  <a:pt x="242808" y="238803"/>
                </a:lnTo>
                <a:lnTo>
                  <a:pt x="268621" y="201514"/>
                </a:lnTo>
                <a:lnTo>
                  <a:pt x="281396" y="158020"/>
                </a:lnTo>
                <a:lnTo>
                  <a:pt x="279993" y="114285"/>
                </a:lnTo>
                <a:lnTo>
                  <a:pt x="265513" y="73421"/>
                </a:lnTo>
                <a:lnTo>
                  <a:pt x="239059" y="38540"/>
                </a:lnTo>
                <a:lnTo>
                  <a:pt x="201730" y="12754"/>
                </a:lnTo>
                <a:lnTo>
                  <a:pt x="15818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bg object 51"/>
          <p:cNvSpPr/>
          <p:nvPr/>
        </p:nvSpPr>
        <p:spPr>
          <a:xfrm>
            <a:off x="8504627" y="132387"/>
            <a:ext cx="88850" cy="88765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bg object 52"/>
          <p:cNvSpPr/>
          <p:nvPr/>
        </p:nvSpPr>
        <p:spPr>
          <a:xfrm>
            <a:off x="5632513" y="79057"/>
            <a:ext cx="399415" cy="399415"/>
          </a:xfrm>
          <a:custGeom>
            <a:avLst/>
            <a:gdLst/>
            <a:ahLst/>
            <a:cxnLst/>
            <a:rect l="l" t="t" r="r" b="b"/>
            <a:pathLst>
              <a:path w="399414" h="399415">
                <a:moveTo>
                  <a:pt x="399224" y="197396"/>
                </a:moveTo>
                <a:lnTo>
                  <a:pt x="393915" y="153847"/>
                </a:lnTo>
                <a:lnTo>
                  <a:pt x="379323" y="112687"/>
                </a:lnTo>
                <a:lnTo>
                  <a:pt x="356031" y="75501"/>
                </a:lnTo>
                <a:lnTo>
                  <a:pt x="324586" y="43903"/>
                </a:lnTo>
                <a:lnTo>
                  <a:pt x="285559" y="19469"/>
                </a:lnTo>
                <a:lnTo>
                  <a:pt x="241985" y="4533"/>
                </a:lnTo>
                <a:lnTo>
                  <a:pt x="197599" y="0"/>
                </a:lnTo>
                <a:lnTo>
                  <a:pt x="154012" y="5295"/>
                </a:lnTo>
                <a:lnTo>
                  <a:pt x="112814" y="19862"/>
                </a:lnTo>
                <a:lnTo>
                  <a:pt x="75590" y="43141"/>
                </a:lnTo>
                <a:lnTo>
                  <a:pt x="43954" y="74549"/>
                </a:lnTo>
                <a:lnTo>
                  <a:pt x="19494" y="113550"/>
                </a:lnTo>
                <a:lnTo>
                  <a:pt x="4546" y="157073"/>
                </a:lnTo>
                <a:lnTo>
                  <a:pt x="0" y="201409"/>
                </a:lnTo>
                <a:lnTo>
                  <a:pt x="5308" y="244944"/>
                </a:lnTo>
                <a:lnTo>
                  <a:pt x="19900" y="286105"/>
                </a:lnTo>
                <a:lnTo>
                  <a:pt x="43192" y="323291"/>
                </a:lnTo>
                <a:lnTo>
                  <a:pt x="74637" y="354901"/>
                </a:lnTo>
                <a:lnTo>
                  <a:pt x="113677" y="379349"/>
                </a:lnTo>
                <a:lnTo>
                  <a:pt x="157238" y="394271"/>
                </a:lnTo>
                <a:lnTo>
                  <a:pt x="201625" y="398805"/>
                </a:lnTo>
                <a:lnTo>
                  <a:pt x="245211" y="393509"/>
                </a:lnTo>
                <a:lnTo>
                  <a:pt x="286410" y="378929"/>
                </a:lnTo>
                <a:lnTo>
                  <a:pt x="323634" y="355650"/>
                </a:lnTo>
                <a:lnTo>
                  <a:pt x="355269" y="324243"/>
                </a:lnTo>
                <a:lnTo>
                  <a:pt x="379742" y="285254"/>
                </a:lnTo>
                <a:lnTo>
                  <a:pt x="394677" y="241731"/>
                </a:lnTo>
                <a:lnTo>
                  <a:pt x="399224" y="19739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bg object 53"/>
          <p:cNvSpPr/>
          <p:nvPr/>
        </p:nvSpPr>
        <p:spPr>
          <a:xfrm>
            <a:off x="3278443" y="141106"/>
            <a:ext cx="221615" cy="221615"/>
          </a:xfrm>
          <a:custGeom>
            <a:avLst/>
            <a:gdLst/>
            <a:ahLst/>
            <a:cxnLst/>
            <a:rect l="l" t="t" r="r" b="b"/>
            <a:pathLst>
              <a:path w="221614" h="221615">
                <a:moveTo>
                  <a:pt x="115648" y="0"/>
                </a:moveTo>
                <a:lnTo>
                  <a:pt x="73676" y="6252"/>
                </a:lnTo>
                <a:lnTo>
                  <a:pt x="37115" y="27772"/>
                </a:lnTo>
                <a:lnTo>
                  <a:pt x="10710" y="62877"/>
                </a:lnTo>
                <a:lnTo>
                  <a:pt x="0" y="105466"/>
                </a:lnTo>
                <a:lnTo>
                  <a:pt x="6257" y="147394"/>
                </a:lnTo>
                <a:lnTo>
                  <a:pt x="27799" y="183919"/>
                </a:lnTo>
                <a:lnTo>
                  <a:pt x="62945" y="210299"/>
                </a:lnTo>
                <a:lnTo>
                  <a:pt x="105581" y="220992"/>
                </a:lnTo>
                <a:lnTo>
                  <a:pt x="147552" y="214739"/>
                </a:lnTo>
                <a:lnTo>
                  <a:pt x="184114" y="193220"/>
                </a:lnTo>
                <a:lnTo>
                  <a:pt x="210519" y="158114"/>
                </a:lnTo>
                <a:lnTo>
                  <a:pt x="221224" y="115525"/>
                </a:lnTo>
                <a:lnTo>
                  <a:pt x="214967" y="73597"/>
                </a:lnTo>
                <a:lnTo>
                  <a:pt x="193427" y="37072"/>
                </a:lnTo>
                <a:lnTo>
                  <a:pt x="158284" y="10693"/>
                </a:lnTo>
                <a:lnTo>
                  <a:pt x="11564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bg object 54"/>
          <p:cNvSpPr/>
          <p:nvPr/>
        </p:nvSpPr>
        <p:spPr>
          <a:xfrm>
            <a:off x="5756978" y="203375"/>
            <a:ext cx="150495" cy="150495"/>
          </a:xfrm>
          <a:custGeom>
            <a:avLst/>
            <a:gdLst/>
            <a:ahLst/>
            <a:cxnLst/>
            <a:rect l="l" t="t" r="r" b="b"/>
            <a:pathLst>
              <a:path w="150495" h="150495">
                <a:moveTo>
                  <a:pt x="78573" y="0"/>
                </a:moveTo>
                <a:lnTo>
                  <a:pt x="50051" y="4247"/>
                </a:lnTo>
                <a:lnTo>
                  <a:pt x="25208" y="18866"/>
                </a:lnTo>
                <a:lnTo>
                  <a:pt x="7269" y="42717"/>
                </a:lnTo>
                <a:lnTo>
                  <a:pt x="0" y="71656"/>
                </a:lnTo>
                <a:lnTo>
                  <a:pt x="4253" y="100145"/>
                </a:lnTo>
                <a:lnTo>
                  <a:pt x="18888" y="124965"/>
                </a:lnTo>
                <a:lnTo>
                  <a:pt x="42766" y="142895"/>
                </a:lnTo>
                <a:lnTo>
                  <a:pt x="71734" y="150154"/>
                </a:lnTo>
                <a:lnTo>
                  <a:pt x="100254" y="145906"/>
                </a:lnTo>
                <a:lnTo>
                  <a:pt x="125099" y="131288"/>
                </a:lnTo>
                <a:lnTo>
                  <a:pt x="143045" y="107437"/>
                </a:lnTo>
                <a:lnTo>
                  <a:pt x="150314" y="78498"/>
                </a:lnTo>
                <a:lnTo>
                  <a:pt x="146061" y="50009"/>
                </a:lnTo>
                <a:lnTo>
                  <a:pt x="131425" y="25189"/>
                </a:lnTo>
                <a:lnTo>
                  <a:pt x="107548" y="7259"/>
                </a:lnTo>
                <a:lnTo>
                  <a:pt x="7857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bg object 55"/>
          <p:cNvSpPr/>
          <p:nvPr/>
        </p:nvSpPr>
        <p:spPr>
          <a:xfrm>
            <a:off x="2737579" y="3917227"/>
            <a:ext cx="41910" cy="41910"/>
          </a:xfrm>
          <a:custGeom>
            <a:avLst/>
            <a:gdLst/>
            <a:ahLst/>
            <a:cxnLst/>
            <a:rect l="l" t="t" r="r" b="b"/>
            <a:pathLst>
              <a:path w="41910" h="41910">
                <a:moveTo>
                  <a:pt x="21903" y="0"/>
                </a:moveTo>
                <a:lnTo>
                  <a:pt x="13951" y="1187"/>
                </a:lnTo>
                <a:lnTo>
                  <a:pt x="7025" y="5265"/>
                </a:lnTo>
                <a:lnTo>
                  <a:pt x="2027" y="11915"/>
                </a:lnTo>
                <a:lnTo>
                  <a:pt x="0" y="19981"/>
                </a:lnTo>
                <a:lnTo>
                  <a:pt x="1188" y="27920"/>
                </a:lnTo>
                <a:lnTo>
                  <a:pt x="5269" y="34836"/>
                </a:lnTo>
                <a:lnTo>
                  <a:pt x="11921" y="39830"/>
                </a:lnTo>
                <a:lnTo>
                  <a:pt x="19998" y="41854"/>
                </a:lnTo>
                <a:lnTo>
                  <a:pt x="27950" y="40671"/>
                </a:lnTo>
                <a:lnTo>
                  <a:pt x="34875" y="36597"/>
                </a:lnTo>
                <a:lnTo>
                  <a:pt x="39873" y="29949"/>
                </a:lnTo>
                <a:lnTo>
                  <a:pt x="41903" y="21883"/>
                </a:lnTo>
                <a:lnTo>
                  <a:pt x="40718" y="13943"/>
                </a:lnTo>
                <a:lnTo>
                  <a:pt x="36637" y="7023"/>
                </a:lnTo>
                <a:lnTo>
                  <a:pt x="29980" y="2022"/>
                </a:lnTo>
                <a:lnTo>
                  <a:pt x="2190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bg object 56"/>
          <p:cNvSpPr/>
          <p:nvPr/>
        </p:nvSpPr>
        <p:spPr>
          <a:xfrm>
            <a:off x="3354877" y="217453"/>
            <a:ext cx="68580" cy="68580"/>
          </a:xfrm>
          <a:custGeom>
            <a:avLst/>
            <a:gdLst/>
            <a:ahLst/>
            <a:cxnLst/>
            <a:rect l="l" t="t" r="r" b="b"/>
            <a:pathLst>
              <a:path w="68579" h="68579">
                <a:moveTo>
                  <a:pt x="35732" y="0"/>
                </a:moveTo>
                <a:lnTo>
                  <a:pt x="22763" y="1930"/>
                </a:lnTo>
                <a:lnTo>
                  <a:pt x="11466" y="8581"/>
                </a:lnTo>
                <a:lnTo>
                  <a:pt x="3310" y="19434"/>
                </a:lnTo>
                <a:lnTo>
                  <a:pt x="0" y="32594"/>
                </a:lnTo>
                <a:lnTo>
                  <a:pt x="1932" y="45550"/>
                </a:lnTo>
                <a:lnTo>
                  <a:pt x="8589" y="56837"/>
                </a:lnTo>
                <a:lnTo>
                  <a:pt x="19452" y="64989"/>
                </a:lnTo>
                <a:lnTo>
                  <a:pt x="32629" y="68295"/>
                </a:lnTo>
                <a:lnTo>
                  <a:pt x="45598" y="66364"/>
                </a:lnTo>
                <a:lnTo>
                  <a:pt x="56896" y="59713"/>
                </a:lnTo>
                <a:lnTo>
                  <a:pt x="65058" y="48860"/>
                </a:lnTo>
                <a:lnTo>
                  <a:pt x="68361" y="35700"/>
                </a:lnTo>
                <a:lnTo>
                  <a:pt x="66424" y="22744"/>
                </a:lnTo>
                <a:lnTo>
                  <a:pt x="59766" y="11457"/>
                </a:lnTo>
                <a:lnTo>
                  <a:pt x="48903" y="3305"/>
                </a:lnTo>
                <a:lnTo>
                  <a:pt x="357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bg object 57"/>
          <p:cNvSpPr/>
          <p:nvPr/>
        </p:nvSpPr>
        <p:spPr>
          <a:xfrm>
            <a:off x="5764555" y="210942"/>
            <a:ext cx="135255" cy="135255"/>
          </a:xfrm>
          <a:custGeom>
            <a:avLst/>
            <a:gdLst/>
            <a:ahLst/>
            <a:cxnLst/>
            <a:rect l="l" t="t" r="r" b="b"/>
            <a:pathLst>
              <a:path w="135254" h="135254">
                <a:moveTo>
                  <a:pt x="70660" y="0"/>
                </a:moveTo>
                <a:lnTo>
                  <a:pt x="45015" y="3821"/>
                </a:lnTo>
                <a:lnTo>
                  <a:pt x="22673" y="16969"/>
                </a:lnTo>
                <a:lnTo>
                  <a:pt x="6536" y="38420"/>
                </a:lnTo>
                <a:lnTo>
                  <a:pt x="0" y="64436"/>
                </a:lnTo>
                <a:lnTo>
                  <a:pt x="3824" y="90051"/>
                </a:lnTo>
                <a:lnTo>
                  <a:pt x="16983" y="112367"/>
                </a:lnTo>
                <a:lnTo>
                  <a:pt x="38451" y="128489"/>
                </a:lnTo>
                <a:lnTo>
                  <a:pt x="64502" y="135020"/>
                </a:lnTo>
                <a:lnTo>
                  <a:pt x="90146" y="131199"/>
                </a:lnTo>
                <a:lnTo>
                  <a:pt x="112485" y="118050"/>
                </a:lnTo>
                <a:lnTo>
                  <a:pt x="128621" y="96599"/>
                </a:lnTo>
                <a:lnTo>
                  <a:pt x="135157" y="70578"/>
                </a:lnTo>
                <a:lnTo>
                  <a:pt x="131332" y="44964"/>
                </a:lnTo>
                <a:lnTo>
                  <a:pt x="118173" y="22651"/>
                </a:lnTo>
                <a:lnTo>
                  <a:pt x="96706" y="6531"/>
                </a:lnTo>
                <a:lnTo>
                  <a:pt x="706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bg object 58"/>
          <p:cNvSpPr/>
          <p:nvPr/>
        </p:nvSpPr>
        <p:spPr>
          <a:xfrm>
            <a:off x="6097115" y="5262134"/>
            <a:ext cx="204470" cy="203835"/>
          </a:xfrm>
          <a:custGeom>
            <a:avLst/>
            <a:gdLst/>
            <a:ahLst/>
            <a:cxnLst/>
            <a:rect l="l" t="t" r="r" b="b"/>
            <a:pathLst>
              <a:path w="204470" h="203835">
                <a:moveTo>
                  <a:pt x="106568" y="0"/>
                </a:moveTo>
                <a:lnTo>
                  <a:pt x="67886" y="5765"/>
                </a:lnTo>
                <a:lnTo>
                  <a:pt x="34193" y="25596"/>
                </a:lnTo>
                <a:lnTo>
                  <a:pt x="9861" y="57944"/>
                </a:lnTo>
                <a:lnTo>
                  <a:pt x="0" y="97195"/>
                </a:lnTo>
                <a:lnTo>
                  <a:pt x="5767" y="135833"/>
                </a:lnTo>
                <a:lnTo>
                  <a:pt x="25615" y="169490"/>
                </a:lnTo>
                <a:lnTo>
                  <a:pt x="57994" y="193796"/>
                </a:lnTo>
                <a:lnTo>
                  <a:pt x="97292" y="203653"/>
                </a:lnTo>
                <a:lnTo>
                  <a:pt x="135974" y="197890"/>
                </a:lnTo>
                <a:lnTo>
                  <a:pt x="169667" y="178057"/>
                </a:lnTo>
                <a:lnTo>
                  <a:pt x="193999" y="145701"/>
                </a:lnTo>
                <a:lnTo>
                  <a:pt x="203862" y="106456"/>
                </a:lnTo>
                <a:lnTo>
                  <a:pt x="198097" y="67817"/>
                </a:lnTo>
                <a:lnTo>
                  <a:pt x="178250" y="34157"/>
                </a:lnTo>
                <a:lnTo>
                  <a:pt x="145866" y="9849"/>
                </a:lnTo>
                <a:lnTo>
                  <a:pt x="10656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bg object 59"/>
          <p:cNvSpPr/>
          <p:nvPr/>
        </p:nvSpPr>
        <p:spPr>
          <a:xfrm>
            <a:off x="7957777" y="3561041"/>
            <a:ext cx="107950" cy="107950"/>
          </a:xfrm>
          <a:custGeom>
            <a:avLst/>
            <a:gdLst/>
            <a:ahLst/>
            <a:cxnLst/>
            <a:rect l="l" t="t" r="r" b="b"/>
            <a:pathLst>
              <a:path w="107950" h="107950">
                <a:moveTo>
                  <a:pt x="56364" y="0"/>
                </a:moveTo>
                <a:lnTo>
                  <a:pt x="35908" y="3049"/>
                </a:lnTo>
                <a:lnTo>
                  <a:pt x="18088" y="13538"/>
                </a:lnTo>
                <a:lnTo>
                  <a:pt x="5220" y="30646"/>
                </a:lnTo>
                <a:lnTo>
                  <a:pt x="0" y="51402"/>
                </a:lnTo>
                <a:lnTo>
                  <a:pt x="3049" y="71835"/>
                </a:lnTo>
                <a:lnTo>
                  <a:pt x="13546" y="89636"/>
                </a:lnTo>
                <a:lnTo>
                  <a:pt x="30671" y="102490"/>
                </a:lnTo>
                <a:lnTo>
                  <a:pt x="51453" y="107701"/>
                </a:lnTo>
                <a:lnTo>
                  <a:pt x="71910" y="104655"/>
                </a:lnTo>
                <a:lnTo>
                  <a:pt x="89730" y="94171"/>
                </a:lnTo>
                <a:lnTo>
                  <a:pt x="102604" y="77065"/>
                </a:lnTo>
                <a:lnTo>
                  <a:pt x="107818" y="56304"/>
                </a:lnTo>
                <a:lnTo>
                  <a:pt x="104765" y="35869"/>
                </a:lnTo>
                <a:lnTo>
                  <a:pt x="94265" y="18068"/>
                </a:lnTo>
                <a:lnTo>
                  <a:pt x="77140" y="5208"/>
                </a:lnTo>
                <a:lnTo>
                  <a:pt x="563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bg object 60"/>
          <p:cNvSpPr/>
          <p:nvPr/>
        </p:nvSpPr>
        <p:spPr>
          <a:xfrm>
            <a:off x="7831591" y="3820759"/>
            <a:ext cx="133729" cy="133582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1" name="bg object 61"/>
          <p:cNvSpPr/>
          <p:nvPr/>
        </p:nvSpPr>
        <p:spPr>
          <a:xfrm>
            <a:off x="6108749" y="5273758"/>
            <a:ext cx="180975" cy="180975"/>
          </a:xfrm>
          <a:custGeom>
            <a:avLst/>
            <a:gdLst/>
            <a:ahLst/>
            <a:cxnLst/>
            <a:rect l="l" t="t" r="r" b="b"/>
            <a:pathLst>
              <a:path w="180975" h="180975">
                <a:moveTo>
                  <a:pt x="94402" y="0"/>
                </a:moveTo>
                <a:lnTo>
                  <a:pt x="60138" y="5102"/>
                </a:lnTo>
                <a:lnTo>
                  <a:pt x="30291" y="22665"/>
                </a:lnTo>
                <a:lnTo>
                  <a:pt x="8736" y="51322"/>
                </a:lnTo>
                <a:lnTo>
                  <a:pt x="0" y="86092"/>
                </a:lnTo>
                <a:lnTo>
                  <a:pt x="5109" y="120326"/>
                </a:lnTo>
                <a:lnTo>
                  <a:pt x="22693" y="150147"/>
                </a:lnTo>
                <a:lnTo>
                  <a:pt x="51383" y="171680"/>
                </a:lnTo>
                <a:lnTo>
                  <a:pt x="86189" y="180405"/>
                </a:lnTo>
                <a:lnTo>
                  <a:pt x="120453" y="175299"/>
                </a:lnTo>
                <a:lnTo>
                  <a:pt x="150300" y="157735"/>
                </a:lnTo>
                <a:lnTo>
                  <a:pt x="171855" y="129084"/>
                </a:lnTo>
                <a:lnTo>
                  <a:pt x="180597" y="94308"/>
                </a:lnTo>
                <a:lnTo>
                  <a:pt x="175487" y="60075"/>
                </a:lnTo>
                <a:lnTo>
                  <a:pt x="157900" y="30257"/>
                </a:lnTo>
                <a:lnTo>
                  <a:pt x="129208" y="8726"/>
                </a:lnTo>
                <a:lnTo>
                  <a:pt x="9440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bg object 62"/>
          <p:cNvSpPr/>
          <p:nvPr/>
        </p:nvSpPr>
        <p:spPr>
          <a:xfrm>
            <a:off x="7904441" y="3507763"/>
            <a:ext cx="214629" cy="214629"/>
          </a:xfrm>
          <a:custGeom>
            <a:avLst/>
            <a:gdLst/>
            <a:ahLst/>
            <a:cxnLst/>
            <a:rect l="l" t="t" r="r" b="b"/>
            <a:pathLst>
              <a:path w="214629" h="214629">
                <a:moveTo>
                  <a:pt x="112120" y="0"/>
                </a:moveTo>
                <a:lnTo>
                  <a:pt x="71425" y="6062"/>
                </a:lnTo>
                <a:lnTo>
                  <a:pt x="35975" y="26927"/>
                </a:lnTo>
                <a:lnTo>
                  <a:pt x="10377" y="60964"/>
                </a:lnTo>
                <a:lnTo>
                  <a:pt x="0" y="102258"/>
                </a:lnTo>
                <a:lnTo>
                  <a:pt x="6069" y="142909"/>
                </a:lnTo>
                <a:lnTo>
                  <a:pt x="26954" y="178320"/>
                </a:lnTo>
                <a:lnTo>
                  <a:pt x="61025" y="203890"/>
                </a:lnTo>
                <a:lnTo>
                  <a:pt x="102366" y="214260"/>
                </a:lnTo>
                <a:lnTo>
                  <a:pt x="143062" y="208200"/>
                </a:lnTo>
                <a:lnTo>
                  <a:pt x="178513" y="187336"/>
                </a:lnTo>
                <a:lnTo>
                  <a:pt x="204116" y="153293"/>
                </a:lnTo>
                <a:lnTo>
                  <a:pt x="214488" y="112002"/>
                </a:lnTo>
                <a:lnTo>
                  <a:pt x="208418" y="71353"/>
                </a:lnTo>
                <a:lnTo>
                  <a:pt x="187532" y="35943"/>
                </a:lnTo>
                <a:lnTo>
                  <a:pt x="153456" y="10367"/>
                </a:lnTo>
                <a:lnTo>
                  <a:pt x="11212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bg object 63"/>
          <p:cNvSpPr/>
          <p:nvPr/>
        </p:nvSpPr>
        <p:spPr>
          <a:xfrm>
            <a:off x="8014920" y="5179112"/>
            <a:ext cx="54610" cy="54610"/>
          </a:xfrm>
          <a:custGeom>
            <a:avLst/>
            <a:gdLst/>
            <a:ahLst/>
            <a:cxnLst/>
            <a:rect l="l" t="t" r="r" b="b"/>
            <a:pathLst>
              <a:path w="54609" h="54610">
                <a:moveTo>
                  <a:pt x="28296" y="0"/>
                </a:moveTo>
                <a:lnTo>
                  <a:pt x="18027" y="1528"/>
                </a:lnTo>
                <a:lnTo>
                  <a:pt x="9081" y="6792"/>
                </a:lnTo>
                <a:lnTo>
                  <a:pt x="2621" y="15382"/>
                </a:lnTo>
                <a:lnTo>
                  <a:pt x="0" y="25804"/>
                </a:lnTo>
                <a:lnTo>
                  <a:pt x="1534" y="36064"/>
                </a:lnTo>
                <a:lnTo>
                  <a:pt x="6809" y="45000"/>
                </a:lnTo>
                <a:lnTo>
                  <a:pt x="15410" y="51450"/>
                </a:lnTo>
                <a:lnTo>
                  <a:pt x="25836" y="54069"/>
                </a:lnTo>
                <a:lnTo>
                  <a:pt x="36107" y="52540"/>
                </a:lnTo>
                <a:lnTo>
                  <a:pt x="45055" y="47276"/>
                </a:lnTo>
                <a:lnTo>
                  <a:pt x="51516" y="38686"/>
                </a:lnTo>
                <a:lnTo>
                  <a:pt x="54133" y="28266"/>
                </a:lnTo>
                <a:lnTo>
                  <a:pt x="52599" y="18009"/>
                </a:lnTo>
                <a:lnTo>
                  <a:pt x="47327" y="9074"/>
                </a:lnTo>
                <a:lnTo>
                  <a:pt x="38728" y="2618"/>
                </a:lnTo>
                <a:lnTo>
                  <a:pt x="2829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bg object 64"/>
          <p:cNvSpPr/>
          <p:nvPr/>
        </p:nvSpPr>
        <p:spPr>
          <a:xfrm>
            <a:off x="7756563" y="3395916"/>
            <a:ext cx="474345" cy="633730"/>
          </a:xfrm>
          <a:custGeom>
            <a:avLst/>
            <a:gdLst/>
            <a:ahLst/>
            <a:cxnLst/>
            <a:rect l="l" t="t" r="r" b="b"/>
            <a:pathLst>
              <a:path w="474345" h="633729">
                <a:moveTo>
                  <a:pt x="474332" y="216776"/>
                </a:moveTo>
                <a:lnTo>
                  <a:pt x="468503" y="168960"/>
                </a:lnTo>
                <a:lnTo>
                  <a:pt x="452488" y="123761"/>
                </a:lnTo>
                <a:lnTo>
                  <a:pt x="426897" y="82918"/>
                </a:lnTo>
                <a:lnTo>
                  <a:pt x="392353" y="48209"/>
                </a:lnTo>
                <a:lnTo>
                  <a:pt x="349491" y="21374"/>
                </a:lnTo>
                <a:lnTo>
                  <a:pt x="301637" y="4978"/>
                </a:lnTo>
                <a:lnTo>
                  <a:pt x="252907" y="0"/>
                </a:lnTo>
                <a:lnTo>
                  <a:pt x="205041" y="5816"/>
                </a:lnTo>
                <a:lnTo>
                  <a:pt x="159791" y="21818"/>
                </a:lnTo>
                <a:lnTo>
                  <a:pt x="118910" y="47383"/>
                </a:lnTo>
                <a:lnTo>
                  <a:pt x="84162" y="81876"/>
                </a:lnTo>
                <a:lnTo>
                  <a:pt x="57302" y="124701"/>
                </a:lnTo>
                <a:lnTo>
                  <a:pt x="40881" y="172504"/>
                </a:lnTo>
                <a:lnTo>
                  <a:pt x="35902" y="221183"/>
                </a:lnTo>
                <a:lnTo>
                  <a:pt x="41732" y="268998"/>
                </a:lnTo>
                <a:lnTo>
                  <a:pt x="57746" y="314210"/>
                </a:lnTo>
                <a:lnTo>
                  <a:pt x="83337" y="355041"/>
                </a:lnTo>
                <a:lnTo>
                  <a:pt x="88938" y="360680"/>
                </a:lnTo>
                <a:lnTo>
                  <a:pt x="74117" y="365912"/>
                </a:lnTo>
                <a:lnTo>
                  <a:pt x="38912" y="392557"/>
                </a:lnTo>
                <a:lnTo>
                  <a:pt x="12877" y="430149"/>
                </a:lnTo>
                <a:lnTo>
                  <a:pt x="0" y="474027"/>
                </a:lnTo>
                <a:lnTo>
                  <a:pt x="1422" y="518134"/>
                </a:lnTo>
                <a:lnTo>
                  <a:pt x="16027" y="559333"/>
                </a:lnTo>
                <a:lnTo>
                  <a:pt x="42697" y="594512"/>
                </a:lnTo>
                <a:lnTo>
                  <a:pt x="80340" y="620509"/>
                </a:lnTo>
                <a:lnTo>
                  <a:pt x="124244" y="633374"/>
                </a:lnTo>
                <a:lnTo>
                  <a:pt x="168402" y="631952"/>
                </a:lnTo>
                <a:lnTo>
                  <a:pt x="209651" y="617372"/>
                </a:lnTo>
                <a:lnTo>
                  <a:pt x="244868" y="590727"/>
                </a:lnTo>
                <a:lnTo>
                  <a:pt x="270903" y="553123"/>
                </a:lnTo>
                <a:lnTo>
                  <a:pt x="283768" y="509257"/>
                </a:lnTo>
                <a:lnTo>
                  <a:pt x="282346" y="465150"/>
                </a:lnTo>
                <a:lnTo>
                  <a:pt x="272084" y="436181"/>
                </a:lnTo>
                <a:lnTo>
                  <a:pt x="305193" y="432155"/>
                </a:lnTo>
                <a:lnTo>
                  <a:pt x="350443" y="416153"/>
                </a:lnTo>
                <a:lnTo>
                  <a:pt x="391325" y="390588"/>
                </a:lnTo>
                <a:lnTo>
                  <a:pt x="426072" y="356082"/>
                </a:lnTo>
                <a:lnTo>
                  <a:pt x="452945" y="313258"/>
                </a:lnTo>
                <a:lnTo>
                  <a:pt x="469353" y="265455"/>
                </a:lnTo>
                <a:lnTo>
                  <a:pt x="474332" y="216776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5" name="bg object 65"/>
          <p:cNvSpPr/>
          <p:nvPr/>
        </p:nvSpPr>
        <p:spPr>
          <a:xfrm>
            <a:off x="7942284" y="5106547"/>
            <a:ext cx="199414" cy="199194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bg object 66"/>
          <p:cNvSpPr/>
          <p:nvPr/>
        </p:nvSpPr>
        <p:spPr>
          <a:xfrm>
            <a:off x="6163719" y="5328677"/>
            <a:ext cx="70648" cy="70571"/>
          </a:xfrm>
          <a:prstGeom prst="rect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bg object 67"/>
          <p:cNvSpPr/>
          <p:nvPr/>
        </p:nvSpPr>
        <p:spPr>
          <a:xfrm>
            <a:off x="7766673" y="3755905"/>
            <a:ext cx="264160" cy="263525"/>
          </a:xfrm>
          <a:custGeom>
            <a:avLst/>
            <a:gdLst/>
            <a:ahLst/>
            <a:cxnLst/>
            <a:rect l="l" t="t" r="r" b="b"/>
            <a:pathLst>
              <a:path w="264159" h="263525">
                <a:moveTo>
                  <a:pt x="148163" y="0"/>
                </a:moveTo>
                <a:lnTo>
                  <a:pt x="107156" y="1318"/>
                </a:lnTo>
                <a:lnTo>
                  <a:pt x="68842" y="14869"/>
                </a:lnTo>
                <a:lnTo>
                  <a:pt x="36138" y="39621"/>
                </a:lnTo>
                <a:lnTo>
                  <a:pt x="11960" y="74543"/>
                </a:lnTo>
                <a:lnTo>
                  <a:pt x="0" y="115286"/>
                </a:lnTo>
                <a:lnTo>
                  <a:pt x="1317" y="156250"/>
                </a:lnTo>
                <a:lnTo>
                  <a:pt x="14879" y="194522"/>
                </a:lnTo>
                <a:lnTo>
                  <a:pt x="39654" y="227189"/>
                </a:lnTo>
                <a:lnTo>
                  <a:pt x="74609" y="251339"/>
                </a:lnTo>
                <a:lnTo>
                  <a:pt x="115399" y="263290"/>
                </a:lnTo>
                <a:lnTo>
                  <a:pt x="156410" y="261975"/>
                </a:lnTo>
                <a:lnTo>
                  <a:pt x="194725" y="248426"/>
                </a:lnTo>
                <a:lnTo>
                  <a:pt x="227430" y="223675"/>
                </a:lnTo>
                <a:lnTo>
                  <a:pt x="251609" y="188754"/>
                </a:lnTo>
                <a:lnTo>
                  <a:pt x="263569" y="148010"/>
                </a:lnTo>
                <a:lnTo>
                  <a:pt x="262251" y="107046"/>
                </a:lnTo>
                <a:lnTo>
                  <a:pt x="248686" y="68772"/>
                </a:lnTo>
                <a:lnTo>
                  <a:pt x="223908" y="36101"/>
                </a:lnTo>
                <a:lnTo>
                  <a:pt x="188947" y="11944"/>
                </a:lnTo>
                <a:lnTo>
                  <a:pt x="14816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bg object 68"/>
          <p:cNvSpPr/>
          <p:nvPr/>
        </p:nvSpPr>
        <p:spPr>
          <a:xfrm>
            <a:off x="5982509" y="6624646"/>
            <a:ext cx="340995" cy="340995"/>
          </a:xfrm>
          <a:custGeom>
            <a:avLst/>
            <a:gdLst/>
            <a:ahLst/>
            <a:cxnLst/>
            <a:rect l="l" t="t" r="r" b="b"/>
            <a:pathLst>
              <a:path w="340995" h="340995">
                <a:moveTo>
                  <a:pt x="156133" y="0"/>
                </a:moveTo>
                <a:lnTo>
                  <a:pt x="113379" y="9220"/>
                </a:lnTo>
                <a:lnTo>
                  <a:pt x="74340" y="28922"/>
                </a:lnTo>
                <a:lnTo>
                  <a:pt x="41189" y="58337"/>
                </a:lnTo>
                <a:lnTo>
                  <a:pt x="16100" y="96697"/>
                </a:lnTo>
                <a:lnTo>
                  <a:pt x="2034" y="140313"/>
                </a:lnTo>
                <a:lnTo>
                  <a:pt x="0" y="184561"/>
                </a:lnTo>
                <a:lnTo>
                  <a:pt x="9228" y="227269"/>
                </a:lnTo>
                <a:lnTo>
                  <a:pt x="28950" y="266267"/>
                </a:lnTo>
                <a:lnTo>
                  <a:pt x="58396" y="299383"/>
                </a:lnTo>
                <a:lnTo>
                  <a:pt x="96796" y="324446"/>
                </a:lnTo>
                <a:lnTo>
                  <a:pt x="140458" y="338495"/>
                </a:lnTo>
                <a:lnTo>
                  <a:pt x="184753" y="340525"/>
                </a:lnTo>
                <a:lnTo>
                  <a:pt x="227508" y="331304"/>
                </a:lnTo>
                <a:lnTo>
                  <a:pt x="266547" y="311602"/>
                </a:lnTo>
                <a:lnTo>
                  <a:pt x="299698" y="282187"/>
                </a:lnTo>
                <a:lnTo>
                  <a:pt x="324786" y="243827"/>
                </a:lnTo>
                <a:lnTo>
                  <a:pt x="338849" y="200211"/>
                </a:lnTo>
                <a:lnTo>
                  <a:pt x="340882" y="155963"/>
                </a:lnTo>
                <a:lnTo>
                  <a:pt x="331654" y="113255"/>
                </a:lnTo>
                <a:lnTo>
                  <a:pt x="311934" y="74257"/>
                </a:lnTo>
                <a:lnTo>
                  <a:pt x="282490" y="41141"/>
                </a:lnTo>
                <a:lnTo>
                  <a:pt x="244091" y="16078"/>
                </a:lnTo>
                <a:lnTo>
                  <a:pt x="200428" y="2029"/>
                </a:lnTo>
                <a:lnTo>
                  <a:pt x="15613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bg object 69"/>
          <p:cNvSpPr/>
          <p:nvPr/>
        </p:nvSpPr>
        <p:spPr>
          <a:xfrm>
            <a:off x="6133354" y="5298340"/>
            <a:ext cx="131381" cy="131237"/>
          </a:xfrm>
          <a:prstGeom prst="rect">
            <a:avLst/>
          </a:prstGeom>
          <a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bg object 70"/>
          <p:cNvSpPr/>
          <p:nvPr/>
        </p:nvSpPr>
        <p:spPr>
          <a:xfrm>
            <a:off x="7983773" y="5147989"/>
            <a:ext cx="116432" cy="116311"/>
          </a:xfrm>
          <a:prstGeom prst="rect">
            <a:avLst/>
          </a:prstGeom>
          <a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bg object 71"/>
          <p:cNvSpPr/>
          <p:nvPr/>
        </p:nvSpPr>
        <p:spPr>
          <a:xfrm>
            <a:off x="7776264" y="4940697"/>
            <a:ext cx="531495" cy="531495"/>
          </a:xfrm>
          <a:custGeom>
            <a:avLst/>
            <a:gdLst/>
            <a:ahLst/>
            <a:cxnLst/>
            <a:rect l="l" t="t" r="r" b="b"/>
            <a:pathLst>
              <a:path w="531495" h="531495">
                <a:moveTo>
                  <a:pt x="289381" y="85"/>
                </a:moveTo>
                <a:lnTo>
                  <a:pt x="243402" y="0"/>
                </a:lnTo>
                <a:lnTo>
                  <a:pt x="198490" y="7709"/>
                </a:lnTo>
                <a:lnTo>
                  <a:pt x="155652" y="22859"/>
                </a:lnTo>
                <a:lnTo>
                  <a:pt x="115889" y="45095"/>
                </a:lnTo>
                <a:lnTo>
                  <a:pt x="80207" y="74061"/>
                </a:lnTo>
                <a:lnTo>
                  <a:pt x="49608" y="109403"/>
                </a:lnTo>
                <a:lnTo>
                  <a:pt x="25097" y="150766"/>
                </a:lnTo>
                <a:lnTo>
                  <a:pt x="8335" y="195822"/>
                </a:lnTo>
                <a:lnTo>
                  <a:pt x="88" y="241816"/>
                </a:lnTo>
                <a:lnTo>
                  <a:pt x="0" y="287748"/>
                </a:lnTo>
                <a:lnTo>
                  <a:pt x="7715" y="332612"/>
                </a:lnTo>
                <a:lnTo>
                  <a:pt x="22879" y="375408"/>
                </a:lnTo>
                <a:lnTo>
                  <a:pt x="45136" y="415131"/>
                </a:lnTo>
                <a:lnTo>
                  <a:pt x="74131" y="450778"/>
                </a:lnTo>
                <a:lnTo>
                  <a:pt x="109510" y="481346"/>
                </a:lnTo>
                <a:lnTo>
                  <a:pt x="150916" y="505833"/>
                </a:lnTo>
                <a:lnTo>
                  <a:pt x="196022" y="522574"/>
                </a:lnTo>
                <a:lnTo>
                  <a:pt x="242067" y="530810"/>
                </a:lnTo>
                <a:lnTo>
                  <a:pt x="288046" y="530896"/>
                </a:lnTo>
                <a:lnTo>
                  <a:pt x="332957" y="523187"/>
                </a:lnTo>
                <a:lnTo>
                  <a:pt x="375796" y="508038"/>
                </a:lnTo>
                <a:lnTo>
                  <a:pt x="415559" y="485804"/>
                </a:lnTo>
                <a:lnTo>
                  <a:pt x="451241" y="456840"/>
                </a:lnTo>
                <a:lnTo>
                  <a:pt x="481840" y="421500"/>
                </a:lnTo>
                <a:lnTo>
                  <a:pt x="506351" y="380141"/>
                </a:lnTo>
                <a:lnTo>
                  <a:pt x="523112" y="335083"/>
                </a:lnTo>
                <a:lnTo>
                  <a:pt x="531360" y="289086"/>
                </a:lnTo>
                <a:lnTo>
                  <a:pt x="531448" y="243154"/>
                </a:lnTo>
                <a:lnTo>
                  <a:pt x="523733" y="198289"/>
                </a:lnTo>
                <a:lnTo>
                  <a:pt x="508569" y="155493"/>
                </a:lnTo>
                <a:lnTo>
                  <a:pt x="486312" y="115770"/>
                </a:lnTo>
                <a:lnTo>
                  <a:pt x="457317" y="80122"/>
                </a:lnTo>
                <a:lnTo>
                  <a:pt x="421938" y="49552"/>
                </a:lnTo>
                <a:lnTo>
                  <a:pt x="380532" y="25062"/>
                </a:lnTo>
                <a:lnTo>
                  <a:pt x="335426" y="8321"/>
                </a:lnTo>
                <a:lnTo>
                  <a:pt x="289381" y="85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bg object 72"/>
          <p:cNvSpPr/>
          <p:nvPr/>
        </p:nvSpPr>
        <p:spPr>
          <a:xfrm>
            <a:off x="6033685" y="6675772"/>
            <a:ext cx="238526" cy="238269"/>
          </a:xfrm>
          <a:prstGeom prst="rect">
            <a:avLst/>
          </a:prstGeom>
          <a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bg object 73"/>
          <p:cNvSpPr/>
          <p:nvPr/>
        </p:nvSpPr>
        <p:spPr>
          <a:xfrm>
            <a:off x="9938450" y="1190246"/>
            <a:ext cx="121274" cy="121145"/>
          </a:xfrm>
          <a:prstGeom prst="rect">
            <a:avLst/>
          </a:prstGeom>
          <a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bg object 74"/>
          <p:cNvSpPr/>
          <p:nvPr/>
        </p:nvSpPr>
        <p:spPr>
          <a:xfrm>
            <a:off x="8452946" y="80759"/>
            <a:ext cx="192212" cy="192015"/>
          </a:xfrm>
          <a:prstGeom prst="rect">
            <a:avLst/>
          </a:prstGeom>
          <a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5" name="bg object 75"/>
          <p:cNvSpPr/>
          <p:nvPr/>
        </p:nvSpPr>
        <p:spPr>
          <a:xfrm>
            <a:off x="3322525" y="185139"/>
            <a:ext cx="133062" cy="132925"/>
          </a:xfrm>
          <a:prstGeom prst="rect">
            <a:avLst/>
          </a:prstGeom>
          <a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bg object 76"/>
          <p:cNvSpPr/>
          <p:nvPr/>
        </p:nvSpPr>
        <p:spPr>
          <a:xfrm>
            <a:off x="9273853" y="2522984"/>
            <a:ext cx="101747" cy="10162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7" name="bg object 77"/>
          <p:cNvSpPr/>
          <p:nvPr/>
        </p:nvSpPr>
        <p:spPr>
          <a:xfrm>
            <a:off x="9512882" y="1714661"/>
            <a:ext cx="312420" cy="312420"/>
          </a:xfrm>
          <a:custGeom>
            <a:avLst/>
            <a:gdLst/>
            <a:ahLst/>
            <a:cxnLst/>
            <a:rect l="l" t="t" r="r" b="b"/>
            <a:pathLst>
              <a:path w="312420" h="312419">
                <a:moveTo>
                  <a:pt x="175585" y="0"/>
                </a:moveTo>
                <a:lnTo>
                  <a:pt x="126987" y="1556"/>
                </a:lnTo>
                <a:lnTo>
                  <a:pt x="81585" y="17608"/>
                </a:lnTo>
                <a:lnTo>
                  <a:pt x="42829" y="46935"/>
                </a:lnTo>
                <a:lnTo>
                  <a:pt x="14172" y="88315"/>
                </a:lnTo>
                <a:lnTo>
                  <a:pt x="0" y="136604"/>
                </a:lnTo>
                <a:lnTo>
                  <a:pt x="1562" y="185153"/>
                </a:lnTo>
                <a:lnTo>
                  <a:pt x="17637" y="230510"/>
                </a:lnTo>
                <a:lnTo>
                  <a:pt x="47001" y="269223"/>
                </a:lnTo>
                <a:lnTo>
                  <a:pt x="88429" y="297840"/>
                </a:lnTo>
                <a:lnTo>
                  <a:pt x="136764" y="312000"/>
                </a:lnTo>
                <a:lnTo>
                  <a:pt x="185358" y="310443"/>
                </a:lnTo>
                <a:lnTo>
                  <a:pt x="230758" y="294389"/>
                </a:lnTo>
                <a:lnTo>
                  <a:pt x="269513" y="265058"/>
                </a:lnTo>
                <a:lnTo>
                  <a:pt x="298170" y="223672"/>
                </a:lnTo>
                <a:lnTo>
                  <a:pt x="312344" y="175389"/>
                </a:lnTo>
                <a:lnTo>
                  <a:pt x="310784" y="126844"/>
                </a:lnTo>
                <a:lnTo>
                  <a:pt x="294713" y="81489"/>
                </a:lnTo>
                <a:lnTo>
                  <a:pt x="265353" y="42777"/>
                </a:lnTo>
                <a:lnTo>
                  <a:pt x="223926" y="14160"/>
                </a:lnTo>
                <a:lnTo>
                  <a:pt x="17558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8" name="bg object 78"/>
          <p:cNvSpPr/>
          <p:nvPr/>
        </p:nvSpPr>
        <p:spPr>
          <a:xfrm>
            <a:off x="8450677" y="78493"/>
            <a:ext cx="196752" cy="196549"/>
          </a:xfrm>
          <a:prstGeom prst="rect">
            <a:avLst/>
          </a:prstGeom>
          <a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bg object 79"/>
          <p:cNvSpPr/>
          <p:nvPr/>
        </p:nvSpPr>
        <p:spPr>
          <a:xfrm>
            <a:off x="9222692" y="2471858"/>
            <a:ext cx="204085" cy="203873"/>
          </a:xfrm>
          <a:prstGeom prst="rect">
            <a:avLst/>
          </a:prstGeom>
          <a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0" name="bg object 80"/>
          <p:cNvSpPr/>
          <p:nvPr/>
        </p:nvSpPr>
        <p:spPr>
          <a:xfrm>
            <a:off x="7921735" y="3525037"/>
            <a:ext cx="179906" cy="179709"/>
          </a:xfrm>
          <a:prstGeom prst="rect">
            <a:avLst/>
          </a:prstGeom>
          <a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" name="bg object 81"/>
          <p:cNvSpPr/>
          <p:nvPr/>
        </p:nvSpPr>
        <p:spPr>
          <a:xfrm>
            <a:off x="8295157" y="27349"/>
            <a:ext cx="508000" cy="403225"/>
          </a:xfrm>
          <a:custGeom>
            <a:avLst/>
            <a:gdLst/>
            <a:ahLst/>
            <a:cxnLst/>
            <a:rect l="l" t="t" r="r" b="b"/>
            <a:pathLst>
              <a:path w="508000" h="403225">
                <a:moveTo>
                  <a:pt x="459431" y="0"/>
                </a:moveTo>
                <a:lnTo>
                  <a:pt x="47355" y="393"/>
                </a:lnTo>
                <a:lnTo>
                  <a:pt x="23972" y="39842"/>
                </a:lnTo>
                <a:lnTo>
                  <a:pt x="7959" y="82889"/>
                </a:lnTo>
                <a:lnTo>
                  <a:pt x="82" y="126833"/>
                </a:lnTo>
                <a:lnTo>
                  <a:pt x="0" y="170718"/>
                </a:lnTo>
                <a:lnTo>
                  <a:pt x="7373" y="213583"/>
                </a:lnTo>
                <a:lnTo>
                  <a:pt x="21864" y="254472"/>
                </a:lnTo>
                <a:lnTo>
                  <a:pt x="43131" y="292426"/>
                </a:lnTo>
                <a:lnTo>
                  <a:pt x="70836" y="326487"/>
                </a:lnTo>
                <a:lnTo>
                  <a:pt x="104640" y="355697"/>
                </a:lnTo>
                <a:lnTo>
                  <a:pt x="144203" y="379097"/>
                </a:lnTo>
                <a:lnTo>
                  <a:pt x="187297" y="395093"/>
                </a:lnTo>
                <a:lnTo>
                  <a:pt x="231289" y="402963"/>
                </a:lnTo>
                <a:lnTo>
                  <a:pt x="275221" y="403047"/>
                </a:lnTo>
                <a:lnTo>
                  <a:pt x="318132" y="395682"/>
                </a:lnTo>
                <a:lnTo>
                  <a:pt x="359063" y="381209"/>
                </a:lnTo>
                <a:lnTo>
                  <a:pt x="397055" y="359965"/>
                </a:lnTo>
                <a:lnTo>
                  <a:pt x="431148" y="332291"/>
                </a:lnTo>
                <a:lnTo>
                  <a:pt x="460383" y="298525"/>
                </a:lnTo>
                <a:lnTo>
                  <a:pt x="483801" y="259006"/>
                </a:lnTo>
                <a:lnTo>
                  <a:pt x="499817" y="215956"/>
                </a:lnTo>
                <a:lnTo>
                  <a:pt x="507696" y="172008"/>
                </a:lnTo>
                <a:lnTo>
                  <a:pt x="507779" y="128122"/>
                </a:lnTo>
                <a:lnTo>
                  <a:pt x="500406" y="85256"/>
                </a:lnTo>
                <a:lnTo>
                  <a:pt x="485916" y="44367"/>
                </a:lnTo>
                <a:lnTo>
                  <a:pt x="464648" y="6413"/>
                </a:lnTo>
                <a:lnTo>
                  <a:pt x="45943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2" name="bg object 82"/>
          <p:cNvSpPr/>
          <p:nvPr/>
        </p:nvSpPr>
        <p:spPr>
          <a:xfrm>
            <a:off x="9247086" y="2496235"/>
            <a:ext cx="155575" cy="155575"/>
          </a:xfrm>
          <a:custGeom>
            <a:avLst/>
            <a:gdLst/>
            <a:ahLst/>
            <a:cxnLst/>
            <a:rect l="l" t="t" r="r" b="b"/>
            <a:pathLst>
              <a:path w="155575" h="155575">
                <a:moveTo>
                  <a:pt x="81178" y="0"/>
                </a:moveTo>
                <a:lnTo>
                  <a:pt x="51714" y="4389"/>
                </a:lnTo>
                <a:lnTo>
                  <a:pt x="26048" y="19494"/>
                </a:lnTo>
                <a:lnTo>
                  <a:pt x="7513" y="44134"/>
                </a:lnTo>
                <a:lnTo>
                  <a:pt x="0" y="74025"/>
                </a:lnTo>
                <a:lnTo>
                  <a:pt x="4391" y="103455"/>
                </a:lnTo>
                <a:lnTo>
                  <a:pt x="19509" y="129094"/>
                </a:lnTo>
                <a:lnTo>
                  <a:pt x="44178" y="147613"/>
                </a:lnTo>
                <a:lnTo>
                  <a:pt x="74113" y="155122"/>
                </a:lnTo>
                <a:lnTo>
                  <a:pt x="103576" y="150736"/>
                </a:lnTo>
                <a:lnTo>
                  <a:pt x="129239" y="135631"/>
                </a:lnTo>
                <a:lnTo>
                  <a:pt x="147772" y="110986"/>
                </a:lnTo>
                <a:lnTo>
                  <a:pt x="155284" y="81087"/>
                </a:lnTo>
                <a:lnTo>
                  <a:pt x="150890" y="51655"/>
                </a:lnTo>
                <a:lnTo>
                  <a:pt x="135771" y="26019"/>
                </a:lnTo>
                <a:lnTo>
                  <a:pt x="111107" y="7507"/>
                </a:lnTo>
                <a:lnTo>
                  <a:pt x="8117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bg object 83"/>
          <p:cNvSpPr/>
          <p:nvPr/>
        </p:nvSpPr>
        <p:spPr>
          <a:xfrm>
            <a:off x="9633687" y="1835331"/>
            <a:ext cx="70727" cy="70659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4" name="bg object 84"/>
          <p:cNvSpPr/>
          <p:nvPr/>
        </p:nvSpPr>
        <p:spPr>
          <a:xfrm>
            <a:off x="9243301" y="2492451"/>
            <a:ext cx="163195" cy="163195"/>
          </a:xfrm>
          <a:custGeom>
            <a:avLst/>
            <a:gdLst/>
            <a:ahLst/>
            <a:cxnLst/>
            <a:rect l="l" t="t" r="r" b="b"/>
            <a:pathLst>
              <a:path w="163195" h="163194">
                <a:moveTo>
                  <a:pt x="85125" y="0"/>
                </a:moveTo>
                <a:lnTo>
                  <a:pt x="54232" y="4603"/>
                </a:lnTo>
                <a:lnTo>
                  <a:pt x="27321" y="20443"/>
                </a:lnTo>
                <a:lnTo>
                  <a:pt x="7884" y="46286"/>
                </a:lnTo>
                <a:lnTo>
                  <a:pt x="0" y="77639"/>
                </a:lnTo>
                <a:lnTo>
                  <a:pt x="4609" y="108506"/>
                </a:lnTo>
                <a:lnTo>
                  <a:pt x="20469" y="135397"/>
                </a:lnTo>
                <a:lnTo>
                  <a:pt x="46339" y="154820"/>
                </a:lnTo>
                <a:lnTo>
                  <a:pt x="77723" y="162688"/>
                </a:lnTo>
                <a:lnTo>
                  <a:pt x="108622" y="158085"/>
                </a:lnTo>
                <a:lnTo>
                  <a:pt x="135541" y="142245"/>
                </a:lnTo>
                <a:lnTo>
                  <a:pt x="154988" y="116402"/>
                </a:lnTo>
                <a:lnTo>
                  <a:pt x="162861" y="85044"/>
                </a:lnTo>
                <a:lnTo>
                  <a:pt x="158250" y="54177"/>
                </a:lnTo>
                <a:lnTo>
                  <a:pt x="142388" y="27289"/>
                </a:lnTo>
                <a:lnTo>
                  <a:pt x="116507" y="7868"/>
                </a:lnTo>
                <a:lnTo>
                  <a:pt x="8512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bg object 85"/>
          <p:cNvSpPr/>
          <p:nvPr/>
        </p:nvSpPr>
        <p:spPr>
          <a:xfrm>
            <a:off x="7984786" y="5148993"/>
            <a:ext cx="114415" cy="114298"/>
          </a:xfrm>
          <a:prstGeom prst="rect">
            <a:avLst/>
          </a:prstGeom>
          <a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6" name="bg object 86"/>
          <p:cNvSpPr/>
          <p:nvPr/>
        </p:nvSpPr>
        <p:spPr>
          <a:xfrm>
            <a:off x="7946869" y="3550142"/>
            <a:ext cx="129633" cy="129498"/>
          </a:xfrm>
          <a:prstGeom prst="rect">
            <a:avLst/>
          </a:prstGeom>
          <a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7" name="bg object 87"/>
          <p:cNvSpPr/>
          <p:nvPr/>
        </p:nvSpPr>
        <p:spPr>
          <a:xfrm>
            <a:off x="4523999" y="5122123"/>
            <a:ext cx="111760" cy="111760"/>
          </a:xfrm>
          <a:custGeom>
            <a:avLst/>
            <a:gdLst/>
            <a:ahLst/>
            <a:cxnLst/>
            <a:rect l="l" t="t" r="r" b="b"/>
            <a:pathLst>
              <a:path w="111760" h="111760">
                <a:moveTo>
                  <a:pt x="58372" y="0"/>
                </a:moveTo>
                <a:lnTo>
                  <a:pt x="37189" y="3154"/>
                </a:lnTo>
                <a:lnTo>
                  <a:pt x="18732" y="14015"/>
                </a:lnTo>
                <a:lnTo>
                  <a:pt x="5399" y="31736"/>
                </a:lnTo>
                <a:lnTo>
                  <a:pt x="0" y="53235"/>
                </a:lnTo>
                <a:lnTo>
                  <a:pt x="3161" y="74398"/>
                </a:lnTo>
                <a:lnTo>
                  <a:pt x="14032" y="92833"/>
                </a:lnTo>
                <a:lnTo>
                  <a:pt x="31764" y="106145"/>
                </a:lnTo>
                <a:lnTo>
                  <a:pt x="53284" y="111541"/>
                </a:lnTo>
                <a:lnTo>
                  <a:pt x="74470" y="108386"/>
                </a:lnTo>
                <a:lnTo>
                  <a:pt x="92924" y="97526"/>
                </a:lnTo>
                <a:lnTo>
                  <a:pt x="106250" y="79805"/>
                </a:lnTo>
                <a:lnTo>
                  <a:pt x="111656" y="58306"/>
                </a:lnTo>
                <a:lnTo>
                  <a:pt x="108498" y="37143"/>
                </a:lnTo>
                <a:lnTo>
                  <a:pt x="97624" y="18708"/>
                </a:lnTo>
                <a:lnTo>
                  <a:pt x="79884" y="5396"/>
                </a:lnTo>
                <a:lnTo>
                  <a:pt x="5837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bg object 88"/>
          <p:cNvSpPr/>
          <p:nvPr/>
        </p:nvSpPr>
        <p:spPr>
          <a:xfrm>
            <a:off x="6124658" y="5289652"/>
            <a:ext cx="148768" cy="148617"/>
          </a:xfrm>
          <a:prstGeom prst="rect">
            <a:avLst/>
          </a:prstGeom>
          <a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9" name="bg object 89"/>
          <p:cNvSpPr/>
          <p:nvPr/>
        </p:nvSpPr>
        <p:spPr>
          <a:xfrm>
            <a:off x="5788272" y="234638"/>
            <a:ext cx="88265" cy="87630"/>
          </a:xfrm>
          <a:custGeom>
            <a:avLst/>
            <a:gdLst/>
            <a:ahLst/>
            <a:cxnLst/>
            <a:rect l="l" t="t" r="r" b="b"/>
            <a:pathLst>
              <a:path w="88264" h="87629">
                <a:moveTo>
                  <a:pt x="45858" y="0"/>
                </a:moveTo>
                <a:lnTo>
                  <a:pt x="29210" y="2477"/>
                </a:lnTo>
                <a:lnTo>
                  <a:pt x="14710" y="11008"/>
                </a:lnTo>
                <a:lnTo>
                  <a:pt x="4239" y="24928"/>
                </a:lnTo>
                <a:lnTo>
                  <a:pt x="0" y="41816"/>
                </a:lnTo>
                <a:lnTo>
                  <a:pt x="2480" y="58443"/>
                </a:lnTo>
                <a:lnTo>
                  <a:pt x="11018" y="72926"/>
                </a:lnTo>
                <a:lnTo>
                  <a:pt x="24953" y="83386"/>
                </a:lnTo>
                <a:lnTo>
                  <a:pt x="41865" y="87626"/>
                </a:lnTo>
                <a:lnTo>
                  <a:pt x="58509" y="85148"/>
                </a:lnTo>
                <a:lnTo>
                  <a:pt x="73005" y="76617"/>
                </a:lnTo>
                <a:lnTo>
                  <a:pt x="83474" y="62697"/>
                </a:lnTo>
                <a:lnTo>
                  <a:pt x="87725" y="45803"/>
                </a:lnTo>
                <a:lnTo>
                  <a:pt x="85244" y="29177"/>
                </a:lnTo>
                <a:lnTo>
                  <a:pt x="76704" y="14697"/>
                </a:lnTo>
                <a:lnTo>
                  <a:pt x="62773" y="4239"/>
                </a:lnTo>
                <a:lnTo>
                  <a:pt x="45858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0" name="bg object 90"/>
          <p:cNvSpPr/>
          <p:nvPr/>
        </p:nvSpPr>
        <p:spPr>
          <a:xfrm>
            <a:off x="4527116" y="5125234"/>
            <a:ext cx="106045" cy="105410"/>
          </a:xfrm>
          <a:custGeom>
            <a:avLst/>
            <a:gdLst/>
            <a:ahLst/>
            <a:cxnLst/>
            <a:rect l="l" t="t" r="r" b="b"/>
            <a:pathLst>
              <a:path w="106045" h="105410">
                <a:moveTo>
                  <a:pt x="55112" y="0"/>
                </a:moveTo>
                <a:lnTo>
                  <a:pt x="35108" y="2979"/>
                </a:lnTo>
                <a:lnTo>
                  <a:pt x="17681" y="13234"/>
                </a:lnTo>
                <a:lnTo>
                  <a:pt x="5095" y="29962"/>
                </a:lnTo>
                <a:lnTo>
                  <a:pt x="0" y="50262"/>
                </a:lnTo>
                <a:lnTo>
                  <a:pt x="2984" y="70243"/>
                </a:lnTo>
                <a:lnTo>
                  <a:pt x="13250" y="87648"/>
                </a:lnTo>
                <a:lnTo>
                  <a:pt x="30000" y="100219"/>
                </a:lnTo>
                <a:lnTo>
                  <a:pt x="50315" y="105315"/>
                </a:lnTo>
                <a:lnTo>
                  <a:pt x="70317" y="102335"/>
                </a:lnTo>
                <a:lnTo>
                  <a:pt x="87741" y="92080"/>
                </a:lnTo>
                <a:lnTo>
                  <a:pt x="100320" y="75352"/>
                </a:lnTo>
                <a:lnTo>
                  <a:pt x="105421" y="55057"/>
                </a:lnTo>
                <a:lnTo>
                  <a:pt x="102437" y="35076"/>
                </a:lnTo>
                <a:lnTo>
                  <a:pt x="92172" y="17668"/>
                </a:lnTo>
                <a:lnTo>
                  <a:pt x="75428" y="5096"/>
                </a:lnTo>
                <a:lnTo>
                  <a:pt x="5511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1" name="bg object 91"/>
          <p:cNvSpPr/>
          <p:nvPr/>
        </p:nvSpPr>
        <p:spPr>
          <a:xfrm>
            <a:off x="2638395" y="3818154"/>
            <a:ext cx="240261" cy="240011"/>
          </a:xfrm>
          <a:prstGeom prst="rect">
            <a:avLst/>
          </a:prstGeom>
          <a:blipFill>
            <a:blip r:embed="rId2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2" name="bg object 92"/>
          <p:cNvSpPr/>
          <p:nvPr/>
        </p:nvSpPr>
        <p:spPr>
          <a:xfrm>
            <a:off x="5706817" y="153264"/>
            <a:ext cx="250825" cy="250825"/>
          </a:xfrm>
          <a:custGeom>
            <a:avLst/>
            <a:gdLst/>
            <a:ahLst/>
            <a:cxnLst/>
            <a:rect l="l" t="t" r="r" b="b"/>
            <a:pathLst>
              <a:path w="250825" h="250825">
                <a:moveTo>
                  <a:pt x="131016" y="0"/>
                </a:moveTo>
                <a:lnTo>
                  <a:pt x="83463" y="7084"/>
                </a:lnTo>
                <a:lnTo>
                  <a:pt x="42040" y="31465"/>
                </a:lnTo>
                <a:lnTo>
                  <a:pt x="12128" y="71244"/>
                </a:lnTo>
                <a:lnTo>
                  <a:pt x="0" y="119495"/>
                </a:lnTo>
                <a:lnTo>
                  <a:pt x="7091" y="166997"/>
                </a:lnTo>
                <a:lnTo>
                  <a:pt x="31497" y="208377"/>
                </a:lnTo>
                <a:lnTo>
                  <a:pt x="71310" y="238262"/>
                </a:lnTo>
                <a:lnTo>
                  <a:pt x="119610" y="250375"/>
                </a:lnTo>
                <a:lnTo>
                  <a:pt x="167162" y="243291"/>
                </a:lnTo>
                <a:lnTo>
                  <a:pt x="208586" y="218909"/>
                </a:lnTo>
                <a:lnTo>
                  <a:pt x="238506" y="179131"/>
                </a:lnTo>
                <a:lnTo>
                  <a:pt x="250636" y="130880"/>
                </a:lnTo>
                <a:lnTo>
                  <a:pt x="243548" y="83377"/>
                </a:lnTo>
                <a:lnTo>
                  <a:pt x="219143" y="41997"/>
                </a:lnTo>
                <a:lnTo>
                  <a:pt x="179324" y="12113"/>
                </a:lnTo>
                <a:lnTo>
                  <a:pt x="13101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" name="bg object 93"/>
          <p:cNvSpPr/>
          <p:nvPr/>
        </p:nvSpPr>
        <p:spPr>
          <a:xfrm>
            <a:off x="10207773" y="1160179"/>
            <a:ext cx="167640" cy="167640"/>
          </a:xfrm>
          <a:custGeom>
            <a:avLst/>
            <a:gdLst/>
            <a:ahLst/>
            <a:cxnLst/>
            <a:rect l="l" t="t" r="r" b="b"/>
            <a:pathLst>
              <a:path w="167640" h="167640">
                <a:moveTo>
                  <a:pt x="87443" y="0"/>
                </a:moveTo>
                <a:lnTo>
                  <a:pt x="55707" y="4727"/>
                </a:lnTo>
                <a:lnTo>
                  <a:pt x="28065" y="20998"/>
                </a:lnTo>
                <a:lnTo>
                  <a:pt x="8103" y="47545"/>
                </a:lnTo>
                <a:lnTo>
                  <a:pt x="0" y="79744"/>
                </a:lnTo>
                <a:lnTo>
                  <a:pt x="4730" y="111446"/>
                </a:lnTo>
                <a:lnTo>
                  <a:pt x="21021" y="139065"/>
                </a:lnTo>
                <a:lnTo>
                  <a:pt x="47600" y="159013"/>
                </a:lnTo>
                <a:lnTo>
                  <a:pt x="79835" y="167097"/>
                </a:lnTo>
                <a:lnTo>
                  <a:pt x="111568" y="162367"/>
                </a:lnTo>
                <a:lnTo>
                  <a:pt x="139213" y="146095"/>
                </a:lnTo>
                <a:lnTo>
                  <a:pt x="159182" y="119554"/>
                </a:lnTo>
                <a:lnTo>
                  <a:pt x="167279" y="87348"/>
                </a:lnTo>
                <a:lnTo>
                  <a:pt x="162546" y="55643"/>
                </a:lnTo>
                <a:lnTo>
                  <a:pt x="146257" y="28026"/>
                </a:lnTo>
                <a:lnTo>
                  <a:pt x="119685" y="8086"/>
                </a:lnTo>
                <a:lnTo>
                  <a:pt x="8744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bg object 94"/>
          <p:cNvSpPr/>
          <p:nvPr/>
        </p:nvSpPr>
        <p:spPr>
          <a:xfrm>
            <a:off x="9922941" y="1174749"/>
            <a:ext cx="204961" cy="200224"/>
          </a:xfrm>
          <a:prstGeom prst="rect">
            <a:avLst/>
          </a:prstGeom>
          <a:blipFill>
            <a:blip r:embed="rId2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5" name="bg object 95"/>
          <p:cNvSpPr/>
          <p:nvPr/>
        </p:nvSpPr>
        <p:spPr>
          <a:xfrm>
            <a:off x="10225564" y="1177949"/>
            <a:ext cx="132080" cy="132080"/>
          </a:xfrm>
          <a:custGeom>
            <a:avLst/>
            <a:gdLst/>
            <a:ahLst/>
            <a:cxnLst/>
            <a:rect l="l" t="t" r="r" b="b"/>
            <a:pathLst>
              <a:path w="132079" h="132080">
                <a:moveTo>
                  <a:pt x="68840" y="0"/>
                </a:moveTo>
                <a:lnTo>
                  <a:pt x="43856" y="3723"/>
                </a:lnTo>
                <a:lnTo>
                  <a:pt x="22091" y="16531"/>
                </a:lnTo>
                <a:lnTo>
                  <a:pt x="6372" y="37424"/>
                </a:lnTo>
                <a:lnTo>
                  <a:pt x="0" y="62780"/>
                </a:lnTo>
                <a:lnTo>
                  <a:pt x="3725" y="87741"/>
                </a:lnTo>
                <a:lnTo>
                  <a:pt x="16550" y="109483"/>
                </a:lnTo>
                <a:lnTo>
                  <a:pt x="37474" y="125181"/>
                </a:lnTo>
                <a:lnTo>
                  <a:pt x="62851" y="131548"/>
                </a:lnTo>
                <a:lnTo>
                  <a:pt x="87836" y="127827"/>
                </a:lnTo>
                <a:lnTo>
                  <a:pt x="109601" y="115017"/>
                </a:lnTo>
                <a:lnTo>
                  <a:pt x="125320" y="94117"/>
                </a:lnTo>
                <a:lnTo>
                  <a:pt x="131686" y="68767"/>
                </a:lnTo>
                <a:lnTo>
                  <a:pt x="127961" y="43809"/>
                </a:lnTo>
                <a:lnTo>
                  <a:pt x="115140" y="22065"/>
                </a:lnTo>
                <a:lnTo>
                  <a:pt x="94217" y="6360"/>
                </a:lnTo>
                <a:lnTo>
                  <a:pt x="6884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6" name="bg object 96"/>
          <p:cNvSpPr/>
          <p:nvPr/>
        </p:nvSpPr>
        <p:spPr>
          <a:xfrm>
            <a:off x="9470816" y="1672625"/>
            <a:ext cx="396875" cy="396240"/>
          </a:xfrm>
          <a:custGeom>
            <a:avLst/>
            <a:gdLst/>
            <a:ahLst/>
            <a:cxnLst/>
            <a:rect l="l" t="t" r="r" b="b"/>
            <a:pathLst>
              <a:path w="396875" h="396239">
                <a:moveTo>
                  <a:pt x="196242" y="0"/>
                </a:moveTo>
                <a:lnTo>
                  <a:pt x="152953" y="5265"/>
                </a:lnTo>
                <a:lnTo>
                  <a:pt x="112033" y="19736"/>
                </a:lnTo>
                <a:lnTo>
                  <a:pt x="75068" y="42851"/>
                </a:lnTo>
                <a:lnTo>
                  <a:pt x="43644" y="74048"/>
                </a:lnTo>
                <a:lnTo>
                  <a:pt x="19348" y="112766"/>
                </a:lnTo>
                <a:lnTo>
                  <a:pt x="4505" y="155996"/>
                </a:lnTo>
                <a:lnTo>
                  <a:pt x="0" y="200025"/>
                </a:lnTo>
                <a:lnTo>
                  <a:pt x="5269" y="243271"/>
                </a:lnTo>
                <a:lnTo>
                  <a:pt x="19754" y="284149"/>
                </a:lnTo>
                <a:lnTo>
                  <a:pt x="42892" y="321075"/>
                </a:lnTo>
                <a:lnTo>
                  <a:pt x="74122" y="352465"/>
                </a:lnTo>
                <a:lnTo>
                  <a:pt x="112884" y="376735"/>
                </a:lnTo>
                <a:lnTo>
                  <a:pt x="156154" y="391566"/>
                </a:lnTo>
                <a:lnTo>
                  <a:pt x="200229" y="396070"/>
                </a:lnTo>
                <a:lnTo>
                  <a:pt x="243521" y="390806"/>
                </a:lnTo>
                <a:lnTo>
                  <a:pt x="284443" y="376336"/>
                </a:lnTo>
                <a:lnTo>
                  <a:pt x="321411" y="353222"/>
                </a:lnTo>
                <a:lnTo>
                  <a:pt x="352836" y="322023"/>
                </a:lnTo>
                <a:lnTo>
                  <a:pt x="377133" y="283301"/>
                </a:lnTo>
                <a:lnTo>
                  <a:pt x="391976" y="240071"/>
                </a:lnTo>
                <a:lnTo>
                  <a:pt x="396481" y="196042"/>
                </a:lnTo>
                <a:lnTo>
                  <a:pt x="391211" y="152796"/>
                </a:lnTo>
                <a:lnTo>
                  <a:pt x="376725" y="111918"/>
                </a:lnTo>
                <a:lnTo>
                  <a:pt x="353584" y="74992"/>
                </a:lnTo>
                <a:lnTo>
                  <a:pt x="322351" y="43602"/>
                </a:lnTo>
                <a:lnTo>
                  <a:pt x="283585" y="19332"/>
                </a:lnTo>
                <a:lnTo>
                  <a:pt x="240315" y="4501"/>
                </a:lnTo>
                <a:lnTo>
                  <a:pt x="19624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7" name="bg object 97"/>
          <p:cNvSpPr/>
          <p:nvPr/>
        </p:nvSpPr>
        <p:spPr>
          <a:xfrm>
            <a:off x="10214002" y="1166393"/>
            <a:ext cx="154813" cy="154660"/>
          </a:xfrm>
          <a:prstGeom prst="rect">
            <a:avLst/>
          </a:prstGeom>
          <a:blipFill>
            <a:blip r:embed="rId3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8" name="bg object 98"/>
          <p:cNvSpPr/>
          <p:nvPr/>
        </p:nvSpPr>
        <p:spPr>
          <a:xfrm>
            <a:off x="9985912" y="1233128"/>
            <a:ext cx="86822" cy="86725"/>
          </a:xfrm>
          <a:prstGeom prst="rect">
            <a:avLst/>
          </a:prstGeom>
          <a:blipFill>
            <a:blip r:embed="rId3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9" name="bg object 99"/>
          <p:cNvSpPr/>
          <p:nvPr/>
        </p:nvSpPr>
        <p:spPr>
          <a:xfrm>
            <a:off x="9616873" y="1818527"/>
            <a:ext cx="104365" cy="104265"/>
          </a:xfrm>
          <a:prstGeom prst="rect">
            <a:avLst/>
          </a:prstGeom>
          <a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0" name="bg object 100"/>
          <p:cNvSpPr/>
          <p:nvPr/>
        </p:nvSpPr>
        <p:spPr>
          <a:xfrm>
            <a:off x="10437255" y="841880"/>
            <a:ext cx="255270" cy="338455"/>
          </a:xfrm>
          <a:custGeom>
            <a:avLst/>
            <a:gdLst/>
            <a:ahLst/>
            <a:cxnLst/>
            <a:rect l="l" t="t" r="r" b="b"/>
            <a:pathLst>
              <a:path w="255270" h="338455">
                <a:moveTo>
                  <a:pt x="155056" y="0"/>
                </a:moveTo>
                <a:lnTo>
                  <a:pt x="112596" y="9157"/>
                </a:lnTo>
                <a:lnTo>
                  <a:pt x="73825" y="28723"/>
                </a:lnTo>
                <a:lnTo>
                  <a:pt x="40900" y="57934"/>
                </a:lnTo>
                <a:lnTo>
                  <a:pt x="15979" y="96027"/>
                </a:lnTo>
                <a:lnTo>
                  <a:pt x="2015" y="139348"/>
                </a:lnTo>
                <a:lnTo>
                  <a:pt x="0" y="183293"/>
                </a:lnTo>
                <a:lnTo>
                  <a:pt x="9167" y="225708"/>
                </a:lnTo>
                <a:lnTo>
                  <a:pt x="28755" y="264436"/>
                </a:lnTo>
                <a:lnTo>
                  <a:pt x="57997" y="297323"/>
                </a:lnTo>
                <a:lnTo>
                  <a:pt x="96129" y="322214"/>
                </a:lnTo>
                <a:lnTo>
                  <a:pt x="139491" y="336165"/>
                </a:lnTo>
                <a:lnTo>
                  <a:pt x="183481" y="338180"/>
                </a:lnTo>
                <a:lnTo>
                  <a:pt x="225941" y="329022"/>
                </a:lnTo>
                <a:lnTo>
                  <a:pt x="254747" y="314485"/>
                </a:lnTo>
                <a:lnTo>
                  <a:pt x="254747" y="24020"/>
                </a:lnTo>
                <a:lnTo>
                  <a:pt x="242408" y="15966"/>
                </a:lnTo>
                <a:lnTo>
                  <a:pt x="199045" y="2015"/>
                </a:lnTo>
                <a:lnTo>
                  <a:pt x="15505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1" name="bg object 101"/>
          <p:cNvSpPr/>
          <p:nvPr/>
        </p:nvSpPr>
        <p:spPr>
          <a:xfrm>
            <a:off x="9977604" y="1229356"/>
            <a:ext cx="43180" cy="43180"/>
          </a:xfrm>
          <a:custGeom>
            <a:avLst/>
            <a:gdLst/>
            <a:ahLst/>
            <a:cxnLst/>
            <a:rect l="l" t="t" r="r" b="b"/>
            <a:pathLst>
              <a:path w="43179" h="43180">
                <a:moveTo>
                  <a:pt x="22460" y="0"/>
                </a:moveTo>
                <a:lnTo>
                  <a:pt x="14311" y="1218"/>
                </a:lnTo>
                <a:lnTo>
                  <a:pt x="7211" y="5401"/>
                </a:lnTo>
                <a:lnTo>
                  <a:pt x="2075" y="12221"/>
                </a:lnTo>
                <a:lnTo>
                  <a:pt x="0" y="20487"/>
                </a:lnTo>
                <a:lnTo>
                  <a:pt x="1216" y="28629"/>
                </a:lnTo>
                <a:lnTo>
                  <a:pt x="5402" y="35724"/>
                </a:lnTo>
                <a:lnTo>
                  <a:pt x="12235" y="40846"/>
                </a:lnTo>
                <a:lnTo>
                  <a:pt x="20516" y="42928"/>
                </a:lnTo>
                <a:lnTo>
                  <a:pt x="28667" y="41713"/>
                </a:lnTo>
                <a:lnTo>
                  <a:pt x="35768" y="37532"/>
                </a:lnTo>
                <a:lnTo>
                  <a:pt x="40899" y="30712"/>
                </a:lnTo>
                <a:lnTo>
                  <a:pt x="42973" y="22440"/>
                </a:lnTo>
                <a:lnTo>
                  <a:pt x="41753" y="14297"/>
                </a:lnTo>
                <a:lnTo>
                  <a:pt x="37566" y="7202"/>
                </a:lnTo>
                <a:lnTo>
                  <a:pt x="30739" y="2073"/>
                </a:lnTo>
                <a:lnTo>
                  <a:pt x="2246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2" name="bg object 102"/>
          <p:cNvSpPr/>
          <p:nvPr/>
        </p:nvSpPr>
        <p:spPr>
          <a:xfrm>
            <a:off x="10537571" y="942089"/>
            <a:ext cx="137910" cy="137769"/>
          </a:xfrm>
          <a:prstGeom prst="rect">
            <a:avLst/>
          </a:prstGeom>
          <a:blipFill>
            <a:blip r:embed="rId3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3" name="bg object 103"/>
          <p:cNvSpPr/>
          <p:nvPr/>
        </p:nvSpPr>
        <p:spPr>
          <a:xfrm>
            <a:off x="10396864" y="801533"/>
            <a:ext cx="295275" cy="419100"/>
          </a:xfrm>
          <a:custGeom>
            <a:avLst/>
            <a:gdLst/>
            <a:ahLst/>
            <a:cxnLst/>
            <a:rect l="l" t="t" r="r" b="b"/>
            <a:pathLst>
              <a:path w="295275" h="419100">
                <a:moveTo>
                  <a:pt x="207554" y="0"/>
                </a:moveTo>
                <a:lnTo>
                  <a:pt x="161768" y="5567"/>
                </a:lnTo>
                <a:lnTo>
                  <a:pt x="118490" y="20871"/>
                </a:lnTo>
                <a:lnTo>
                  <a:pt x="79396" y="45318"/>
                </a:lnTo>
                <a:lnTo>
                  <a:pt x="46165" y="78318"/>
                </a:lnTo>
                <a:lnTo>
                  <a:pt x="20472" y="119276"/>
                </a:lnTo>
                <a:lnTo>
                  <a:pt x="4769" y="164989"/>
                </a:lnTo>
                <a:lnTo>
                  <a:pt x="0" y="211551"/>
                </a:lnTo>
                <a:lnTo>
                  <a:pt x="5571" y="257286"/>
                </a:lnTo>
                <a:lnTo>
                  <a:pt x="20890" y="300518"/>
                </a:lnTo>
                <a:lnTo>
                  <a:pt x="45362" y="339571"/>
                </a:lnTo>
                <a:lnTo>
                  <a:pt x="78394" y="372769"/>
                </a:lnTo>
                <a:lnTo>
                  <a:pt x="119393" y="398435"/>
                </a:lnTo>
                <a:lnTo>
                  <a:pt x="165159" y="414117"/>
                </a:lnTo>
                <a:lnTo>
                  <a:pt x="211772" y="418877"/>
                </a:lnTo>
                <a:lnTo>
                  <a:pt x="257556" y="413308"/>
                </a:lnTo>
                <a:lnTo>
                  <a:pt x="295138" y="400017"/>
                </a:lnTo>
                <a:lnTo>
                  <a:pt x="295138" y="18800"/>
                </a:lnTo>
                <a:lnTo>
                  <a:pt x="254169" y="4761"/>
                </a:lnTo>
                <a:lnTo>
                  <a:pt x="20755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4" name="bg object 104"/>
          <p:cNvSpPr/>
          <p:nvPr/>
        </p:nvSpPr>
        <p:spPr>
          <a:xfrm>
            <a:off x="9887919" y="1139761"/>
            <a:ext cx="222344" cy="222116"/>
          </a:xfrm>
          <a:prstGeom prst="rect">
            <a:avLst/>
          </a:prstGeom>
          <a:blipFill>
            <a:blip r:embed="rId3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5" name="bg object 105"/>
          <p:cNvSpPr/>
          <p:nvPr/>
        </p:nvSpPr>
        <p:spPr>
          <a:xfrm>
            <a:off x="10205239" y="1157636"/>
            <a:ext cx="172342" cy="172166"/>
          </a:xfrm>
          <a:prstGeom prst="rect">
            <a:avLst/>
          </a:prstGeom>
          <a:blipFill>
            <a:blip r:embed="rId3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6" name="bg object 106"/>
          <p:cNvSpPr/>
          <p:nvPr/>
        </p:nvSpPr>
        <p:spPr>
          <a:xfrm>
            <a:off x="10499438" y="903986"/>
            <a:ext cx="192564" cy="213974"/>
          </a:xfrm>
          <a:prstGeom prst="rect">
            <a:avLst/>
          </a:prstGeom>
          <a:blipFill>
            <a:blip r:embed="rId3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7" name="bg object 107"/>
          <p:cNvSpPr/>
          <p:nvPr/>
        </p:nvSpPr>
        <p:spPr>
          <a:xfrm>
            <a:off x="10077751" y="1030286"/>
            <a:ext cx="427355" cy="427355"/>
          </a:xfrm>
          <a:custGeom>
            <a:avLst/>
            <a:gdLst/>
            <a:ahLst/>
            <a:cxnLst/>
            <a:rect l="l" t="t" r="r" b="b"/>
            <a:pathLst>
              <a:path w="427354" h="427355">
                <a:moveTo>
                  <a:pt x="211506" y="0"/>
                </a:moveTo>
                <a:lnTo>
                  <a:pt x="164851" y="5673"/>
                </a:lnTo>
                <a:lnTo>
                  <a:pt x="120750" y="21269"/>
                </a:lnTo>
                <a:lnTo>
                  <a:pt x="80911" y="46183"/>
                </a:lnTo>
                <a:lnTo>
                  <a:pt x="47045" y="79810"/>
                </a:lnTo>
                <a:lnTo>
                  <a:pt x="20863" y="121546"/>
                </a:lnTo>
                <a:lnTo>
                  <a:pt x="4859" y="168136"/>
                </a:lnTo>
                <a:lnTo>
                  <a:pt x="0" y="215589"/>
                </a:lnTo>
                <a:lnTo>
                  <a:pt x="5678" y="262198"/>
                </a:lnTo>
                <a:lnTo>
                  <a:pt x="21290" y="306255"/>
                </a:lnTo>
                <a:lnTo>
                  <a:pt x="46231" y="346052"/>
                </a:lnTo>
                <a:lnTo>
                  <a:pt x="79894" y="379883"/>
                </a:lnTo>
                <a:lnTo>
                  <a:pt x="121675" y="406039"/>
                </a:lnTo>
                <a:lnTo>
                  <a:pt x="168311" y="422022"/>
                </a:lnTo>
                <a:lnTo>
                  <a:pt x="215812" y="426874"/>
                </a:lnTo>
                <a:lnTo>
                  <a:pt x="262469" y="421200"/>
                </a:lnTo>
                <a:lnTo>
                  <a:pt x="306572" y="405604"/>
                </a:lnTo>
                <a:lnTo>
                  <a:pt x="346411" y="380691"/>
                </a:lnTo>
                <a:lnTo>
                  <a:pt x="380277" y="347064"/>
                </a:lnTo>
                <a:lnTo>
                  <a:pt x="406460" y="305328"/>
                </a:lnTo>
                <a:lnTo>
                  <a:pt x="422463" y="258742"/>
                </a:lnTo>
                <a:lnTo>
                  <a:pt x="427320" y="211290"/>
                </a:lnTo>
                <a:lnTo>
                  <a:pt x="421639" y="164681"/>
                </a:lnTo>
                <a:lnTo>
                  <a:pt x="406024" y="120623"/>
                </a:lnTo>
                <a:lnTo>
                  <a:pt x="381082" y="80824"/>
                </a:lnTo>
                <a:lnTo>
                  <a:pt x="347416" y="46992"/>
                </a:lnTo>
                <a:lnTo>
                  <a:pt x="305635" y="20835"/>
                </a:lnTo>
                <a:lnTo>
                  <a:pt x="259004" y="4852"/>
                </a:lnTo>
                <a:lnTo>
                  <a:pt x="21150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8" name="bg object 108"/>
          <p:cNvSpPr/>
          <p:nvPr/>
        </p:nvSpPr>
        <p:spPr>
          <a:xfrm>
            <a:off x="2837478" y="5266320"/>
            <a:ext cx="104277" cy="104162"/>
          </a:xfrm>
          <a:prstGeom prst="rect">
            <a:avLst/>
          </a:prstGeom>
          <a:blipFill>
            <a:blip r:embed="rId3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9" name="bg object 109"/>
          <p:cNvSpPr/>
          <p:nvPr/>
        </p:nvSpPr>
        <p:spPr>
          <a:xfrm>
            <a:off x="4542042" y="5140135"/>
            <a:ext cx="75586" cy="75510"/>
          </a:xfrm>
          <a:prstGeom prst="rect">
            <a:avLst/>
          </a:prstGeom>
          <a:blipFill>
            <a:blip r:embed="rId3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0" name="bg object 110"/>
          <p:cNvSpPr/>
          <p:nvPr/>
        </p:nvSpPr>
        <p:spPr>
          <a:xfrm>
            <a:off x="2730514" y="3910175"/>
            <a:ext cx="56515" cy="56515"/>
          </a:xfrm>
          <a:custGeom>
            <a:avLst/>
            <a:gdLst/>
            <a:ahLst/>
            <a:cxnLst/>
            <a:rect l="l" t="t" r="r" b="b"/>
            <a:pathLst>
              <a:path w="56514" h="56514">
                <a:moveTo>
                  <a:pt x="29293" y="0"/>
                </a:moveTo>
                <a:lnTo>
                  <a:pt x="18662" y="1582"/>
                </a:lnTo>
                <a:lnTo>
                  <a:pt x="9401" y="7031"/>
                </a:lnTo>
                <a:lnTo>
                  <a:pt x="2713" y="15926"/>
                </a:lnTo>
                <a:lnTo>
                  <a:pt x="0" y="26713"/>
                </a:lnTo>
                <a:lnTo>
                  <a:pt x="1581" y="37334"/>
                </a:lnTo>
                <a:lnTo>
                  <a:pt x="7036" y="46586"/>
                </a:lnTo>
                <a:lnTo>
                  <a:pt x="15946" y="53264"/>
                </a:lnTo>
                <a:lnTo>
                  <a:pt x="26742" y="55971"/>
                </a:lnTo>
                <a:lnTo>
                  <a:pt x="37373" y="54388"/>
                </a:lnTo>
                <a:lnTo>
                  <a:pt x="46634" y="48939"/>
                </a:lnTo>
                <a:lnTo>
                  <a:pt x="53322" y="40044"/>
                </a:lnTo>
                <a:lnTo>
                  <a:pt x="56039" y="29257"/>
                </a:lnTo>
                <a:lnTo>
                  <a:pt x="54454" y="18636"/>
                </a:lnTo>
                <a:lnTo>
                  <a:pt x="48995" y="9385"/>
                </a:lnTo>
                <a:lnTo>
                  <a:pt x="40089" y="2706"/>
                </a:lnTo>
                <a:lnTo>
                  <a:pt x="2929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bg object 111"/>
          <p:cNvSpPr/>
          <p:nvPr/>
        </p:nvSpPr>
        <p:spPr>
          <a:xfrm>
            <a:off x="2722185" y="5151143"/>
            <a:ext cx="335280" cy="334645"/>
          </a:xfrm>
          <a:custGeom>
            <a:avLst/>
            <a:gdLst/>
            <a:ahLst/>
            <a:cxnLst/>
            <a:rect l="l" t="t" r="r" b="b"/>
            <a:pathLst>
              <a:path w="335280" h="334645">
                <a:moveTo>
                  <a:pt x="153376" y="0"/>
                </a:moveTo>
                <a:lnTo>
                  <a:pt x="111376" y="9058"/>
                </a:lnTo>
                <a:lnTo>
                  <a:pt x="73027" y="28412"/>
                </a:lnTo>
                <a:lnTo>
                  <a:pt x="40463" y="57306"/>
                </a:lnTo>
                <a:lnTo>
                  <a:pt x="15820" y="94986"/>
                </a:lnTo>
                <a:lnTo>
                  <a:pt x="1999" y="137834"/>
                </a:lnTo>
                <a:lnTo>
                  <a:pt x="0" y="181301"/>
                </a:lnTo>
                <a:lnTo>
                  <a:pt x="9065" y="223256"/>
                </a:lnTo>
                <a:lnTo>
                  <a:pt x="28440" y="261566"/>
                </a:lnTo>
                <a:lnTo>
                  <a:pt x="57368" y="294099"/>
                </a:lnTo>
                <a:lnTo>
                  <a:pt x="95093" y="318722"/>
                </a:lnTo>
                <a:lnTo>
                  <a:pt x="137986" y="332524"/>
                </a:lnTo>
                <a:lnTo>
                  <a:pt x="181499" y="334517"/>
                </a:lnTo>
                <a:lnTo>
                  <a:pt x="223497" y="325458"/>
                </a:lnTo>
                <a:lnTo>
                  <a:pt x="261845" y="306102"/>
                </a:lnTo>
                <a:lnTo>
                  <a:pt x="294410" y="277206"/>
                </a:lnTo>
                <a:lnTo>
                  <a:pt x="319058" y="239525"/>
                </a:lnTo>
                <a:lnTo>
                  <a:pt x="332868" y="196677"/>
                </a:lnTo>
                <a:lnTo>
                  <a:pt x="334861" y="153209"/>
                </a:lnTo>
                <a:lnTo>
                  <a:pt x="325794" y="111255"/>
                </a:lnTo>
                <a:lnTo>
                  <a:pt x="306421" y="72945"/>
                </a:lnTo>
                <a:lnTo>
                  <a:pt x="277499" y="40412"/>
                </a:lnTo>
                <a:lnTo>
                  <a:pt x="239784" y="15789"/>
                </a:lnTo>
                <a:lnTo>
                  <a:pt x="196890" y="1992"/>
                </a:lnTo>
                <a:lnTo>
                  <a:pt x="153376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2" name="bg object 112"/>
          <p:cNvSpPr/>
          <p:nvPr/>
        </p:nvSpPr>
        <p:spPr>
          <a:xfrm>
            <a:off x="0" y="4496119"/>
            <a:ext cx="36830" cy="167005"/>
          </a:xfrm>
          <a:custGeom>
            <a:avLst/>
            <a:gdLst/>
            <a:ahLst/>
            <a:cxnLst/>
            <a:rect l="l" t="t" r="r" b="b"/>
            <a:pathLst>
              <a:path w="36830" h="167004">
                <a:moveTo>
                  <a:pt x="0" y="0"/>
                </a:moveTo>
                <a:lnTo>
                  <a:pt x="0" y="166492"/>
                </a:lnTo>
                <a:lnTo>
                  <a:pt x="25281" y="132868"/>
                </a:lnTo>
                <a:lnTo>
                  <a:pt x="36549" y="88042"/>
                </a:lnTo>
                <a:lnTo>
                  <a:pt x="29963" y="43913"/>
                </a:lnTo>
                <a:lnTo>
                  <a:pt x="7292" y="5472"/>
                </a:lnTo>
                <a:lnTo>
                  <a:pt x="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3" name="bg object 113"/>
          <p:cNvSpPr/>
          <p:nvPr/>
        </p:nvSpPr>
        <p:spPr>
          <a:xfrm>
            <a:off x="2606669" y="3786463"/>
            <a:ext cx="304165" cy="303530"/>
          </a:xfrm>
          <a:custGeom>
            <a:avLst/>
            <a:gdLst/>
            <a:ahLst/>
            <a:cxnLst/>
            <a:rect l="l" t="t" r="r" b="b"/>
            <a:pathLst>
              <a:path w="304164" h="303529">
                <a:moveTo>
                  <a:pt x="170737" y="0"/>
                </a:moveTo>
                <a:lnTo>
                  <a:pt x="123482" y="1513"/>
                </a:lnTo>
                <a:lnTo>
                  <a:pt x="79333" y="17125"/>
                </a:lnTo>
                <a:lnTo>
                  <a:pt x="41646" y="45647"/>
                </a:lnTo>
                <a:lnTo>
                  <a:pt x="13778" y="85893"/>
                </a:lnTo>
                <a:lnTo>
                  <a:pt x="0" y="132843"/>
                </a:lnTo>
                <a:lnTo>
                  <a:pt x="1519" y="180047"/>
                </a:lnTo>
                <a:lnTo>
                  <a:pt x="17148" y="224149"/>
                </a:lnTo>
                <a:lnTo>
                  <a:pt x="45697" y="261794"/>
                </a:lnTo>
                <a:lnTo>
                  <a:pt x="85977" y="289627"/>
                </a:lnTo>
                <a:lnTo>
                  <a:pt x="132982" y="303396"/>
                </a:lnTo>
                <a:lnTo>
                  <a:pt x="180239" y="301880"/>
                </a:lnTo>
                <a:lnTo>
                  <a:pt x="224390" y="286266"/>
                </a:lnTo>
                <a:lnTo>
                  <a:pt x="262077" y="257745"/>
                </a:lnTo>
                <a:lnTo>
                  <a:pt x="289939" y="217503"/>
                </a:lnTo>
                <a:lnTo>
                  <a:pt x="303723" y="170553"/>
                </a:lnTo>
                <a:lnTo>
                  <a:pt x="302204" y="123350"/>
                </a:lnTo>
                <a:lnTo>
                  <a:pt x="286574" y="79248"/>
                </a:lnTo>
                <a:lnTo>
                  <a:pt x="258022" y="41603"/>
                </a:lnTo>
                <a:lnTo>
                  <a:pt x="217740" y="13770"/>
                </a:lnTo>
                <a:lnTo>
                  <a:pt x="170737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4" name="bg object 114"/>
          <p:cNvSpPr/>
          <p:nvPr/>
        </p:nvSpPr>
        <p:spPr>
          <a:xfrm>
            <a:off x="2808429" y="5237294"/>
            <a:ext cx="162375" cy="162203"/>
          </a:xfrm>
          <a:prstGeom prst="rect">
            <a:avLst/>
          </a:prstGeom>
          <a:blipFill>
            <a:blip r:embed="rId3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5" name="bg object 115"/>
          <p:cNvSpPr/>
          <p:nvPr/>
        </p:nvSpPr>
        <p:spPr>
          <a:xfrm>
            <a:off x="4718814" y="6459364"/>
            <a:ext cx="306705" cy="306070"/>
          </a:xfrm>
          <a:custGeom>
            <a:avLst/>
            <a:gdLst/>
            <a:ahLst/>
            <a:cxnLst/>
            <a:rect l="l" t="t" r="r" b="b"/>
            <a:pathLst>
              <a:path w="306704" h="306070">
                <a:moveTo>
                  <a:pt x="172192" y="0"/>
                </a:moveTo>
                <a:lnTo>
                  <a:pt x="124530" y="1531"/>
                </a:lnTo>
                <a:lnTo>
                  <a:pt x="80003" y="17279"/>
                </a:lnTo>
                <a:lnTo>
                  <a:pt x="41997" y="46045"/>
                </a:lnTo>
                <a:lnTo>
                  <a:pt x="13900" y="86629"/>
                </a:lnTo>
                <a:lnTo>
                  <a:pt x="0" y="133984"/>
                </a:lnTo>
                <a:lnTo>
                  <a:pt x="1528" y="181593"/>
                </a:lnTo>
                <a:lnTo>
                  <a:pt x="17288" y="226073"/>
                </a:lnTo>
                <a:lnTo>
                  <a:pt x="46081" y="264041"/>
                </a:lnTo>
                <a:lnTo>
                  <a:pt x="86709" y="292115"/>
                </a:lnTo>
                <a:lnTo>
                  <a:pt x="134119" y="306000"/>
                </a:lnTo>
                <a:lnTo>
                  <a:pt x="181780" y="304471"/>
                </a:lnTo>
                <a:lnTo>
                  <a:pt x="226308" y="288724"/>
                </a:lnTo>
                <a:lnTo>
                  <a:pt x="264314" y="259958"/>
                </a:lnTo>
                <a:lnTo>
                  <a:pt x="292411" y="219369"/>
                </a:lnTo>
                <a:lnTo>
                  <a:pt x="306316" y="172019"/>
                </a:lnTo>
                <a:lnTo>
                  <a:pt x="304788" y="124411"/>
                </a:lnTo>
                <a:lnTo>
                  <a:pt x="289027" y="79929"/>
                </a:lnTo>
                <a:lnTo>
                  <a:pt x="260231" y="41958"/>
                </a:lnTo>
                <a:lnTo>
                  <a:pt x="219602" y="13883"/>
                </a:lnTo>
                <a:lnTo>
                  <a:pt x="17219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6" name="bg object 116"/>
          <p:cNvSpPr/>
          <p:nvPr/>
        </p:nvSpPr>
        <p:spPr>
          <a:xfrm>
            <a:off x="4431955" y="5030172"/>
            <a:ext cx="295910" cy="295910"/>
          </a:xfrm>
          <a:custGeom>
            <a:avLst/>
            <a:gdLst/>
            <a:ahLst/>
            <a:cxnLst/>
            <a:rect l="l" t="t" r="r" b="b"/>
            <a:pathLst>
              <a:path w="295910" h="295910">
                <a:moveTo>
                  <a:pt x="166264" y="0"/>
                </a:moveTo>
                <a:lnTo>
                  <a:pt x="120246" y="1476"/>
                </a:lnTo>
                <a:lnTo>
                  <a:pt x="77251" y="16677"/>
                </a:lnTo>
                <a:lnTo>
                  <a:pt x="40551" y="44448"/>
                </a:lnTo>
                <a:lnTo>
                  <a:pt x="13418" y="83635"/>
                </a:lnTo>
                <a:lnTo>
                  <a:pt x="0" y="129356"/>
                </a:lnTo>
                <a:lnTo>
                  <a:pt x="1478" y="175324"/>
                </a:lnTo>
                <a:lnTo>
                  <a:pt x="16697" y="218271"/>
                </a:lnTo>
                <a:lnTo>
                  <a:pt x="44498" y="254930"/>
                </a:lnTo>
                <a:lnTo>
                  <a:pt x="83725" y="282034"/>
                </a:lnTo>
                <a:lnTo>
                  <a:pt x="129494" y="295443"/>
                </a:lnTo>
                <a:lnTo>
                  <a:pt x="175511" y="293967"/>
                </a:lnTo>
                <a:lnTo>
                  <a:pt x="218504" y="278764"/>
                </a:lnTo>
                <a:lnTo>
                  <a:pt x="255200" y="250990"/>
                </a:lnTo>
                <a:lnTo>
                  <a:pt x="282327" y="211803"/>
                </a:lnTo>
                <a:lnTo>
                  <a:pt x="295750" y="166082"/>
                </a:lnTo>
                <a:lnTo>
                  <a:pt x="294273" y="120114"/>
                </a:lnTo>
                <a:lnTo>
                  <a:pt x="279055" y="77167"/>
                </a:lnTo>
                <a:lnTo>
                  <a:pt x="251255" y="40507"/>
                </a:lnTo>
                <a:lnTo>
                  <a:pt x="212033" y="13404"/>
                </a:lnTo>
                <a:lnTo>
                  <a:pt x="16626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7" name="bg object 117"/>
          <p:cNvSpPr/>
          <p:nvPr/>
        </p:nvSpPr>
        <p:spPr>
          <a:xfrm>
            <a:off x="5989566" y="515470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7365" y="0"/>
                </a:moveTo>
                <a:lnTo>
                  <a:pt x="161622" y="5562"/>
                </a:lnTo>
                <a:lnTo>
                  <a:pt x="118383" y="20852"/>
                </a:lnTo>
                <a:lnTo>
                  <a:pt x="79324" y="45277"/>
                </a:lnTo>
                <a:lnTo>
                  <a:pt x="46121" y="78243"/>
                </a:lnTo>
                <a:lnTo>
                  <a:pt x="20450" y="119158"/>
                </a:lnTo>
                <a:lnTo>
                  <a:pt x="4763" y="164836"/>
                </a:lnTo>
                <a:lnTo>
                  <a:pt x="0" y="211361"/>
                </a:lnTo>
                <a:lnTo>
                  <a:pt x="5568" y="257058"/>
                </a:lnTo>
                <a:lnTo>
                  <a:pt x="20874" y="300253"/>
                </a:lnTo>
                <a:lnTo>
                  <a:pt x="45326" y="339273"/>
                </a:lnTo>
                <a:lnTo>
                  <a:pt x="78330" y="372443"/>
                </a:lnTo>
                <a:lnTo>
                  <a:pt x="119294" y="398088"/>
                </a:lnTo>
                <a:lnTo>
                  <a:pt x="165016" y="413755"/>
                </a:lnTo>
                <a:lnTo>
                  <a:pt x="211585" y="418510"/>
                </a:lnTo>
                <a:lnTo>
                  <a:pt x="257327" y="412947"/>
                </a:lnTo>
                <a:lnTo>
                  <a:pt x="300564" y="397657"/>
                </a:lnTo>
                <a:lnTo>
                  <a:pt x="339623" y="373232"/>
                </a:lnTo>
                <a:lnTo>
                  <a:pt x="372828" y="340264"/>
                </a:lnTo>
                <a:lnTo>
                  <a:pt x="398503" y="299345"/>
                </a:lnTo>
                <a:lnTo>
                  <a:pt x="414190" y="253672"/>
                </a:lnTo>
                <a:lnTo>
                  <a:pt x="418953" y="207150"/>
                </a:lnTo>
                <a:lnTo>
                  <a:pt x="413385" y="161456"/>
                </a:lnTo>
                <a:lnTo>
                  <a:pt x="398079" y="118261"/>
                </a:lnTo>
                <a:lnTo>
                  <a:pt x="373627" y="79242"/>
                </a:lnTo>
                <a:lnTo>
                  <a:pt x="340623" y="46073"/>
                </a:lnTo>
                <a:lnTo>
                  <a:pt x="299659" y="20428"/>
                </a:lnTo>
                <a:lnTo>
                  <a:pt x="253936" y="4757"/>
                </a:lnTo>
                <a:lnTo>
                  <a:pt x="20736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8" name="bg object 118"/>
          <p:cNvSpPr/>
          <p:nvPr/>
        </p:nvSpPr>
        <p:spPr>
          <a:xfrm>
            <a:off x="4662252" y="6402866"/>
            <a:ext cx="419734" cy="419100"/>
          </a:xfrm>
          <a:custGeom>
            <a:avLst/>
            <a:gdLst/>
            <a:ahLst/>
            <a:cxnLst/>
            <a:rect l="l" t="t" r="r" b="b"/>
            <a:pathLst>
              <a:path w="419735" h="419100">
                <a:moveTo>
                  <a:pt x="207605" y="0"/>
                </a:moveTo>
                <a:lnTo>
                  <a:pt x="161809" y="5570"/>
                </a:lnTo>
                <a:lnTo>
                  <a:pt x="118521" y="20879"/>
                </a:lnTo>
                <a:lnTo>
                  <a:pt x="79418" y="45334"/>
                </a:lnTo>
                <a:lnTo>
                  <a:pt x="46177" y="78340"/>
                </a:lnTo>
                <a:lnTo>
                  <a:pt x="20475" y="119304"/>
                </a:lnTo>
                <a:lnTo>
                  <a:pt x="4768" y="165032"/>
                </a:lnTo>
                <a:lnTo>
                  <a:pt x="0" y="211608"/>
                </a:lnTo>
                <a:lnTo>
                  <a:pt x="5575" y="257356"/>
                </a:lnTo>
                <a:lnTo>
                  <a:pt x="20901" y="300599"/>
                </a:lnTo>
                <a:lnTo>
                  <a:pt x="45382" y="339661"/>
                </a:lnTo>
                <a:lnTo>
                  <a:pt x="78424" y="372867"/>
                </a:lnTo>
                <a:lnTo>
                  <a:pt x="119433" y="398539"/>
                </a:lnTo>
                <a:lnTo>
                  <a:pt x="165206" y="414226"/>
                </a:lnTo>
                <a:lnTo>
                  <a:pt x="211829" y="418989"/>
                </a:lnTo>
                <a:lnTo>
                  <a:pt x="257623" y="413421"/>
                </a:lnTo>
                <a:lnTo>
                  <a:pt x="300911" y="398114"/>
                </a:lnTo>
                <a:lnTo>
                  <a:pt x="340015" y="373663"/>
                </a:lnTo>
                <a:lnTo>
                  <a:pt x="373257" y="340658"/>
                </a:lnTo>
                <a:lnTo>
                  <a:pt x="398960" y="299695"/>
                </a:lnTo>
                <a:lnTo>
                  <a:pt x="414666" y="253966"/>
                </a:lnTo>
                <a:lnTo>
                  <a:pt x="419434" y="207390"/>
                </a:lnTo>
                <a:lnTo>
                  <a:pt x="413857" y="161642"/>
                </a:lnTo>
                <a:lnTo>
                  <a:pt x="398531" y="118397"/>
                </a:lnTo>
                <a:lnTo>
                  <a:pt x="374052" y="79333"/>
                </a:lnTo>
                <a:lnTo>
                  <a:pt x="341015" y="46124"/>
                </a:lnTo>
                <a:lnTo>
                  <a:pt x="300014" y="20447"/>
                </a:lnTo>
                <a:lnTo>
                  <a:pt x="254233" y="4761"/>
                </a:lnTo>
                <a:lnTo>
                  <a:pt x="207605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9" name="bg object 119"/>
          <p:cNvSpPr/>
          <p:nvPr/>
        </p:nvSpPr>
        <p:spPr>
          <a:xfrm>
            <a:off x="5987539" y="6629671"/>
            <a:ext cx="330835" cy="330835"/>
          </a:xfrm>
          <a:custGeom>
            <a:avLst/>
            <a:gdLst/>
            <a:ahLst/>
            <a:cxnLst/>
            <a:rect l="l" t="t" r="r" b="b"/>
            <a:pathLst>
              <a:path w="330835" h="330834">
                <a:moveTo>
                  <a:pt x="151514" y="0"/>
                </a:moveTo>
                <a:lnTo>
                  <a:pt x="110023" y="8946"/>
                </a:lnTo>
                <a:lnTo>
                  <a:pt x="72137" y="28066"/>
                </a:lnTo>
                <a:lnTo>
                  <a:pt x="39965" y="56612"/>
                </a:lnTo>
                <a:lnTo>
                  <a:pt x="15615" y="93839"/>
                </a:lnTo>
                <a:lnTo>
                  <a:pt x="1970" y="136173"/>
                </a:lnTo>
                <a:lnTo>
                  <a:pt x="0" y="179117"/>
                </a:lnTo>
                <a:lnTo>
                  <a:pt x="8957" y="220566"/>
                </a:lnTo>
                <a:lnTo>
                  <a:pt x="28098" y="258413"/>
                </a:lnTo>
                <a:lnTo>
                  <a:pt x="56676" y="290549"/>
                </a:lnTo>
                <a:lnTo>
                  <a:pt x="93948" y="314870"/>
                </a:lnTo>
                <a:lnTo>
                  <a:pt x="136321" y="328501"/>
                </a:lnTo>
                <a:lnTo>
                  <a:pt x="179306" y="330469"/>
                </a:lnTo>
                <a:lnTo>
                  <a:pt x="220794" y="321520"/>
                </a:lnTo>
                <a:lnTo>
                  <a:pt x="258680" y="302400"/>
                </a:lnTo>
                <a:lnTo>
                  <a:pt x="290853" y="273853"/>
                </a:lnTo>
                <a:lnTo>
                  <a:pt x="315208" y="236625"/>
                </a:lnTo>
                <a:lnTo>
                  <a:pt x="328851" y="194298"/>
                </a:lnTo>
                <a:lnTo>
                  <a:pt x="330820" y="151359"/>
                </a:lnTo>
                <a:lnTo>
                  <a:pt x="321861" y="109914"/>
                </a:lnTo>
                <a:lnTo>
                  <a:pt x="302720" y="72070"/>
                </a:lnTo>
                <a:lnTo>
                  <a:pt x="274142" y="39932"/>
                </a:lnTo>
                <a:lnTo>
                  <a:pt x="236874" y="15607"/>
                </a:lnTo>
                <a:lnTo>
                  <a:pt x="194501" y="1971"/>
                </a:lnTo>
                <a:lnTo>
                  <a:pt x="151514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0" name="bg object 120"/>
          <p:cNvSpPr/>
          <p:nvPr/>
        </p:nvSpPr>
        <p:spPr>
          <a:xfrm>
            <a:off x="6148262" y="5313228"/>
            <a:ext cx="101567" cy="101463"/>
          </a:xfrm>
          <a:prstGeom prst="rect">
            <a:avLst/>
          </a:prstGeom>
          <a:blipFill>
            <a:blip r:embed="rId3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1" name="bg object 121"/>
          <p:cNvSpPr/>
          <p:nvPr/>
        </p:nvSpPr>
        <p:spPr>
          <a:xfrm>
            <a:off x="4684053" y="6424645"/>
            <a:ext cx="375920" cy="375920"/>
          </a:xfrm>
          <a:custGeom>
            <a:avLst/>
            <a:gdLst/>
            <a:ahLst/>
            <a:cxnLst/>
            <a:rect l="l" t="t" r="r" b="b"/>
            <a:pathLst>
              <a:path w="375920" h="375920">
                <a:moveTo>
                  <a:pt x="172132" y="0"/>
                </a:moveTo>
                <a:lnTo>
                  <a:pt x="124995" y="10167"/>
                </a:lnTo>
                <a:lnTo>
                  <a:pt x="81954" y="31890"/>
                </a:lnTo>
                <a:lnTo>
                  <a:pt x="45406" y="64322"/>
                </a:lnTo>
                <a:lnTo>
                  <a:pt x="17747" y="106618"/>
                </a:lnTo>
                <a:lnTo>
                  <a:pt x="2240" y="154704"/>
                </a:lnTo>
                <a:lnTo>
                  <a:pt x="0" y="203486"/>
                </a:lnTo>
                <a:lnTo>
                  <a:pt x="10176" y="250571"/>
                </a:lnTo>
                <a:lnTo>
                  <a:pt x="31921" y="293566"/>
                </a:lnTo>
                <a:lnTo>
                  <a:pt x="64386" y="330077"/>
                </a:lnTo>
                <a:lnTo>
                  <a:pt x="106723" y="357710"/>
                </a:lnTo>
                <a:lnTo>
                  <a:pt x="154861" y="373199"/>
                </a:lnTo>
                <a:lnTo>
                  <a:pt x="203696" y="375438"/>
                </a:lnTo>
                <a:lnTo>
                  <a:pt x="250833" y="365273"/>
                </a:lnTo>
                <a:lnTo>
                  <a:pt x="293874" y="343551"/>
                </a:lnTo>
                <a:lnTo>
                  <a:pt x="330422" y="311119"/>
                </a:lnTo>
                <a:lnTo>
                  <a:pt x="358081" y="268823"/>
                </a:lnTo>
                <a:lnTo>
                  <a:pt x="373588" y="220737"/>
                </a:lnTo>
                <a:lnTo>
                  <a:pt x="375831" y="171955"/>
                </a:lnTo>
                <a:lnTo>
                  <a:pt x="365657" y="124868"/>
                </a:lnTo>
                <a:lnTo>
                  <a:pt x="343913" y="81871"/>
                </a:lnTo>
                <a:lnTo>
                  <a:pt x="311446" y="45357"/>
                </a:lnTo>
                <a:lnTo>
                  <a:pt x="269105" y="17718"/>
                </a:lnTo>
                <a:lnTo>
                  <a:pt x="220967" y="2235"/>
                </a:lnTo>
                <a:lnTo>
                  <a:pt x="172132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2" name="bg object 122"/>
          <p:cNvSpPr/>
          <p:nvPr/>
        </p:nvSpPr>
        <p:spPr>
          <a:xfrm>
            <a:off x="2834532" y="5263367"/>
            <a:ext cx="110168" cy="110060"/>
          </a:xfrm>
          <a:prstGeom prst="rect">
            <a:avLst/>
          </a:prstGeom>
          <a:blipFill>
            <a:blip r:embed="rId4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3" name="bg object 123"/>
          <p:cNvSpPr/>
          <p:nvPr/>
        </p:nvSpPr>
        <p:spPr>
          <a:xfrm>
            <a:off x="4449027" y="5047222"/>
            <a:ext cx="261620" cy="261620"/>
          </a:xfrm>
          <a:custGeom>
            <a:avLst/>
            <a:gdLst/>
            <a:ahLst/>
            <a:cxnLst/>
            <a:rect l="l" t="t" r="r" b="b"/>
            <a:pathLst>
              <a:path w="261620" h="261620">
                <a:moveTo>
                  <a:pt x="136753" y="0"/>
                </a:moveTo>
                <a:lnTo>
                  <a:pt x="87116" y="7391"/>
                </a:lnTo>
                <a:lnTo>
                  <a:pt x="43879" y="32836"/>
                </a:lnTo>
                <a:lnTo>
                  <a:pt x="12656" y="74348"/>
                </a:lnTo>
                <a:lnTo>
                  <a:pt x="0" y="124717"/>
                </a:lnTo>
                <a:lnTo>
                  <a:pt x="7399" y="174303"/>
                </a:lnTo>
                <a:lnTo>
                  <a:pt x="32871" y="217498"/>
                </a:lnTo>
                <a:lnTo>
                  <a:pt x="74428" y="248694"/>
                </a:lnTo>
                <a:lnTo>
                  <a:pt x="124847" y="261338"/>
                </a:lnTo>
                <a:lnTo>
                  <a:pt x="174482" y="253944"/>
                </a:lnTo>
                <a:lnTo>
                  <a:pt x="217721" y="228497"/>
                </a:lnTo>
                <a:lnTo>
                  <a:pt x="248952" y="186984"/>
                </a:lnTo>
                <a:lnTo>
                  <a:pt x="261608" y="136615"/>
                </a:lnTo>
                <a:lnTo>
                  <a:pt x="254208" y="87031"/>
                </a:lnTo>
                <a:lnTo>
                  <a:pt x="228737" y="43840"/>
                </a:lnTo>
                <a:lnTo>
                  <a:pt x="187179" y="12651"/>
                </a:lnTo>
                <a:lnTo>
                  <a:pt x="136753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4" name="bg object 124"/>
          <p:cNvSpPr/>
          <p:nvPr/>
        </p:nvSpPr>
        <p:spPr>
          <a:xfrm>
            <a:off x="4772886" y="6513385"/>
            <a:ext cx="198162" cy="197952"/>
          </a:xfrm>
          <a:prstGeom prst="rect">
            <a:avLst/>
          </a:prstGeom>
          <a:blipFill>
            <a:blip r:embed="rId4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5" name="bg object 125"/>
          <p:cNvSpPr/>
          <p:nvPr/>
        </p:nvSpPr>
        <p:spPr>
          <a:xfrm>
            <a:off x="4733940" y="7483747"/>
            <a:ext cx="217341" cy="76257"/>
          </a:xfrm>
          <a:prstGeom prst="rect">
            <a:avLst/>
          </a:prstGeom>
          <a:blipFill>
            <a:blip r:embed="rId4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6" name="bg object 126"/>
          <p:cNvSpPr/>
          <p:nvPr/>
        </p:nvSpPr>
        <p:spPr>
          <a:xfrm>
            <a:off x="6132626" y="6774605"/>
            <a:ext cx="41275" cy="40640"/>
          </a:xfrm>
          <a:custGeom>
            <a:avLst/>
            <a:gdLst/>
            <a:ahLst/>
            <a:cxnLst/>
            <a:rect l="l" t="t" r="r" b="b"/>
            <a:pathLst>
              <a:path w="41275" h="40640">
                <a:moveTo>
                  <a:pt x="21250" y="0"/>
                </a:moveTo>
                <a:lnTo>
                  <a:pt x="13539" y="1149"/>
                </a:lnTo>
                <a:lnTo>
                  <a:pt x="6820" y="5102"/>
                </a:lnTo>
                <a:lnTo>
                  <a:pt x="1968" y="11549"/>
                </a:lnTo>
                <a:lnTo>
                  <a:pt x="0" y="19379"/>
                </a:lnTo>
                <a:lnTo>
                  <a:pt x="1148" y="27084"/>
                </a:lnTo>
                <a:lnTo>
                  <a:pt x="5107" y="33795"/>
                </a:lnTo>
                <a:lnTo>
                  <a:pt x="11569" y="38638"/>
                </a:lnTo>
                <a:lnTo>
                  <a:pt x="19401" y="40599"/>
                </a:lnTo>
                <a:lnTo>
                  <a:pt x="27112" y="39449"/>
                </a:lnTo>
                <a:lnTo>
                  <a:pt x="33831" y="35497"/>
                </a:lnTo>
                <a:lnTo>
                  <a:pt x="38683" y="29050"/>
                </a:lnTo>
                <a:lnTo>
                  <a:pt x="40650" y="21227"/>
                </a:lnTo>
                <a:lnTo>
                  <a:pt x="39498" y="13524"/>
                </a:lnTo>
                <a:lnTo>
                  <a:pt x="35538" y="6811"/>
                </a:lnTo>
                <a:lnTo>
                  <a:pt x="29082" y="1961"/>
                </a:lnTo>
                <a:lnTo>
                  <a:pt x="21250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7" name="bg object 127"/>
          <p:cNvSpPr/>
          <p:nvPr/>
        </p:nvSpPr>
        <p:spPr>
          <a:xfrm>
            <a:off x="5726097" y="172532"/>
            <a:ext cx="212070" cy="211838"/>
          </a:xfrm>
          <a:prstGeom prst="rect">
            <a:avLst/>
          </a:prstGeom>
          <a:blipFill>
            <a:blip r:embed="rId4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8" name="bg object 128"/>
          <p:cNvSpPr/>
          <p:nvPr/>
        </p:nvSpPr>
        <p:spPr>
          <a:xfrm>
            <a:off x="8507752" y="135509"/>
            <a:ext cx="82593" cy="82512"/>
          </a:xfrm>
          <a:prstGeom prst="rect">
            <a:avLst/>
          </a:prstGeom>
          <a:blipFill>
            <a:blip r:embed="rId4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9" name="bg object 129"/>
          <p:cNvSpPr/>
          <p:nvPr/>
        </p:nvSpPr>
        <p:spPr>
          <a:xfrm>
            <a:off x="5635589" y="82111"/>
            <a:ext cx="393700" cy="393065"/>
          </a:xfrm>
          <a:custGeom>
            <a:avLst/>
            <a:gdLst/>
            <a:ahLst/>
            <a:cxnLst/>
            <a:rect l="l" t="t" r="r" b="b"/>
            <a:pathLst>
              <a:path w="393700" h="393065">
                <a:moveTo>
                  <a:pt x="194561" y="0"/>
                </a:moveTo>
                <a:lnTo>
                  <a:pt x="151640" y="5217"/>
                </a:lnTo>
                <a:lnTo>
                  <a:pt x="111069" y="19563"/>
                </a:lnTo>
                <a:lnTo>
                  <a:pt x="74421" y="42481"/>
                </a:lnTo>
                <a:lnTo>
                  <a:pt x="43267" y="73415"/>
                </a:lnTo>
                <a:lnTo>
                  <a:pt x="19180" y="111808"/>
                </a:lnTo>
                <a:lnTo>
                  <a:pt x="4465" y="154666"/>
                </a:lnTo>
                <a:lnTo>
                  <a:pt x="0" y="198318"/>
                </a:lnTo>
                <a:lnTo>
                  <a:pt x="5226" y="241194"/>
                </a:lnTo>
                <a:lnTo>
                  <a:pt x="19588" y="281723"/>
                </a:lnTo>
                <a:lnTo>
                  <a:pt x="42530" y="318334"/>
                </a:lnTo>
                <a:lnTo>
                  <a:pt x="73496" y="349455"/>
                </a:lnTo>
                <a:lnTo>
                  <a:pt x="111928" y="373517"/>
                </a:lnTo>
                <a:lnTo>
                  <a:pt x="154826" y="388219"/>
                </a:lnTo>
                <a:lnTo>
                  <a:pt x="198522" y="392683"/>
                </a:lnTo>
                <a:lnTo>
                  <a:pt x="241441" y="387463"/>
                </a:lnTo>
                <a:lnTo>
                  <a:pt x="282012" y="373115"/>
                </a:lnTo>
                <a:lnTo>
                  <a:pt x="318661" y="350197"/>
                </a:lnTo>
                <a:lnTo>
                  <a:pt x="349816" y="319263"/>
                </a:lnTo>
                <a:lnTo>
                  <a:pt x="373904" y="280870"/>
                </a:lnTo>
                <a:lnTo>
                  <a:pt x="388623" y="238012"/>
                </a:lnTo>
                <a:lnTo>
                  <a:pt x="393092" y="194360"/>
                </a:lnTo>
                <a:lnTo>
                  <a:pt x="387868" y="151484"/>
                </a:lnTo>
                <a:lnTo>
                  <a:pt x="373507" y="110957"/>
                </a:lnTo>
                <a:lnTo>
                  <a:pt x="350566" y="74349"/>
                </a:lnTo>
                <a:lnTo>
                  <a:pt x="319601" y="43231"/>
                </a:lnTo>
                <a:lnTo>
                  <a:pt x="281168" y="19174"/>
                </a:lnTo>
                <a:lnTo>
                  <a:pt x="238261" y="4466"/>
                </a:lnTo>
                <a:lnTo>
                  <a:pt x="194561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0" name="bg object 130"/>
          <p:cNvSpPr/>
          <p:nvPr/>
        </p:nvSpPr>
        <p:spPr>
          <a:xfrm>
            <a:off x="8489507" y="117289"/>
            <a:ext cx="119086" cy="118964"/>
          </a:xfrm>
          <a:prstGeom prst="rect">
            <a:avLst/>
          </a:prstGeom>
          <a:blipFill>
            <a:blip r:embed="rId4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1" name="bg object 131"/>
          <p:cNvSpPr/>
          <p:nvPr/>
        </p:nvSpPr>
        <p:spPr>
          <a:xfrm>
            <a:off x="9253532" y="2502670"/>
            <a:ext cx="142396" cy="142256"/>
          </a:xfrm>
          <a:prstGeom prst="rect">
            <a:avLst/>
          </a:prstGeom>
          <a:blipFill>
            <a:blip r:embed="rId4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2" name="bg object 132"/>
          <p:cNvSpPr/>
          <p:nvPr/>
        </p:nvSpPr>
        <p:spPr>
          <a:xfrm>
            <a:off x="7998351" y="5162548"/>
            <a:ext cx="87278" cy="87189"/>
          </a:xfrm>
          <a:prstGeom prst="rect">
            <a:avLst/>
          </a:prstGeom>
          <a:blipFill>
            <a:blip r:embed="rId4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bg object 133"/>
          <p:cNvSpPr/>
          <p:nvPr/>
        </p:nvSpPr>
        <p:spPr>
          <a:xfrm>
            <a:off x="9189978" y="2439185"/>
            <a:ext cx="269875" cy="269240"/>
          </a:xfrm>
          <a:custGeom>
            <a:avLst/>
            <a:gdLst/>
            <a:ahLst/>
            <a:cxnLst/>
            <a:rect l="l" t="t" r="r" b="b"/>
            <a:pathLst>
              <a:path w="269875" h="269239">
                <a:moveTo>
                  <a:pt x="151499" y="0"/>
                </a:moveTo>
                <a:lnTo>
                  <a:pt x="109571" y="1342"/>
                </a:lnTo>
                <a:lnTo>
                  <a:pt x="70395" y="15195"/>
                </a:lnTo>
                <a:lnTo>
                  <a:pt x="36952" y="40505"/>
                </a:lnTo>
                <a:lnTo>
                  <a:pt x="12224" y="76216"/>
                </a:lnTo>
                <a:lnTo>
                  <a:pt x="0" y="117877"/>
                </a:lnTo>
                <a:lnTo>
                  <a:pt x="1348" y="159764"/>
                </a:lnTo>
                <a:lnTo>
                  <a:pt x="15217" y="198900"/>
                </a:lnTo>
                <a:lnTo>
                  <a:pt x="40550" y="232305"/>
                </a:lnTo>
                <a:lnTo>
                  <a:pt x="76295" y="257001"/>
                </a:lnTo>
                <a:lnTo>
                  <a:pt x="118001" y="269216"/>
                </a:lnTo>
                <a:lnTo>
                  <a:pt x="159933" y="267870"/>
                </a:lnTo>
                <a:lnTo>
                  <a:pt x="199108" y="254017"/>
                </a:lnTo>
                <a:lnTo>
                  <a:pt x="232548" y="228711"/>
                </a:lnTo>
                <a:lnTo>
                  <a:pt x="257270" y="193005"/>
                </a:lnTo>
                <a:lnTo>
                  <a:pt x="269501" y="151345"/>
                </a:lnTo>
                <a:lnTo>
                  <a:pt x="268155" y="109457"/>
                </a:lnTo>
                <a:lnTo>
                  <a:pt x="254287" y="70321"/>
                </a:lnTo>
                <a:lnTo>
                  <a:pt x="228950" y="36916"/>
                </a:lnTo>
                <a:lnTo>
                  <a:pt x="193199" y="12221"/>
                </a:lnTo>
                <a:lnTo>
                  <a:pt x="151499" y="0"/>
                </a:lnTo>
                <a:close/>
              </a:path>
            </a:pathLst>
          </a:custGeom>
          <a:solidFill>
            <a:srgbClr val="D1D3D4">
              <a:alpha val="149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4" name="bg object 134"/>
          <p:cNvSpPr/>
          <p:nvPr/>
        </p:nvSpPr>
        <p:spPr>
          <a:xfrm>
            <a:off x="8008695" y="5172885"/>
            <a:ext cx="66590" cy="66523"/>
          </a:xfrm>
          <a:prstGeom prst="rect">
            <a:avLst/>
          </a:prstGeom>
          <a:blipFill>
            <a:blip r:embed="rId4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5" name="bg object 135"/>
          <p:cNvSpPr/>
          <p:nvPr/>
        </p:nvSpPr>
        <p:spPr>
          <a:xfrm>
            <a:off x="997905" y="3864279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6" name="bg object 136"/>
          <p:cNvSpPr/>
          <p:nvPr/>
        </p:nvSpPr>
        <p:spPr>
          <a:xfrm>
            <a:off x="997905" y="1604200"/>
            <a:ext cx="3702685" cy="764540"/>
          </a:xfrm>
          <a:custGeom>
            <a:avLst/>
            <a:gdLst/>
            <a:ahLst/>
            <a:cxnLst/>
            <a:rect l="l" t="t" r="r" b="b"/>
            <a:pathLst>
              <a:path w="3702685" h="764539">
                <a:moveTo>
                  <a:pt x="3702621" y="0"/>
                </a:moveTo>
                <a:lnTo>
                  <a:pt x="0" y="1727"/>
                </a:lnTo>
                <a:lnTo>
                  <a:pt x="0" y="764451"/>
                </a:lnTo>
                <a:lnTo>
                  <a:pt x="3026791" y="763790"/>
                </a:lnTo>
                <a:lnTo>
                  <a:pt x="37026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7" name="bg object 137"/>
          <p:cNvSpPr/>
          <p:nvPr/>
        </p:nvSpPr>
        <p:spPr>
          <a:xfrm>
            <a:off x="1150305" y="2727778"/>
            <a:ext cx="3550285" cy="764540"/>
          </a:xfrm>
          <a:custGeom>
            <a:avLst/>
            <a:gdLst/>
            <a:ahLst/>
            <a:cxnLst/>
            <a:rect l="l" t="t" r="r" b="b"/>
            <a:pathLst>
              <a:path w="3550285" h="764539">
                <a:moveTo>
                  <a:pt x="3550221" y="0"/>
                </a:moveTo>
                <a:lnTo>
                  <a:pt x="0" y="1727"/>
                </a:lnTo>
                <a:lnTo>
                  <a:pt x="0" y="764451"/>
                </a:lnTo>
                <a:lnTo>
                  <a:pt x="2874391" y="763790"/>
                </a:lnTo>
                <a:lnTo>
                  <a:pt x="3550221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8" name="bg object 138"/>
          <p:cNvSpPr/>
          <p:nvPr/>
        </p:nvSpPr>
        <p:spPr>
          <a:xfrm>
            <a:off x="1048705" y="6089172"/>
            <a:ext cx="3651885" cy="764540"/>
          </a:xfrm>
          <a:custGeom>
            <a:avLst/>
            <a:gdLst/>
            <a:ahLst/>
            <a:cxnLst/>
            <a:rect l="l" t="t" r="r" b="b"/>
            <a:pathLst>
              <a:path w="3651885" h="764540">
                <a:moveTo>
                  <a:pt x="0" y="0"/>
                </a:moveTo>
                <a:lnTo>
                  <a:pt x="0" y="762723"/>
                </a:lnTo>
                <a:lnTo>
                  <a:pt x="3651821" y="764451"/>
                </a:lnTo>
                <a:lnTo>
                  <a:pt x="2975991" y="660"/>
                </a:lnTo>
                <a:lnTo>
                  <a:pt x="0" y="0"/>
                </a:lnTo>
                <a:close/>
              </a:path>
            </a:pathLst>
          </a:custGeom>
          <a:solidFill>
            <a:srgbClr val="E6E7E8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9" name="bg object 139"/>
          <p:cNvSpPr/>
          <p:nvPr/>
        </p:nvSpPr>
        <p:spPr>
          <a:xfrm>
            <a:off x="0" y="12"/>
            <a:ext cx="7912734" cy="955040"/>
          </a:xfrm>
          <a:custGeom>
            <a:avLst/>
            <a:gdLst/>
            <a:ahLst/>
            <a:cxnLst/>
            <a:rect l="l" t="t" r="r" b="b"/>
            <a:pathLst>
              <a:path w="7912734" h="955040">
                <a:moveTo>
                  <a:pt x="7912608" y="76"/>
                </a:moveTo>
                <a:lnTo>
                  <a:pt x="0" y="0"/>
                </a:lnTo>
                <a:lnTo>
                  <a:pt x="0" y="952969"/>
                </a:lnTo>
                <a:lnTo>
                  <a:pt x="7067182" y="954570"/>
                </a:lnTo>
                <a:lnTo>
                  <a:pt x="7912608" y="76"/>
                </a:lnTo>
                <a:close/>
              </a:path>
            </a:pathLst>
          </a:custGeom>
          <a:solidFill>
            <a:srgbClr val="2B2F3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2D4991-24A0-4CB0-A1AB-EFE89964950D}" type="datetime1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28.11.2023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41796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C118B3-90CF-4DF3-B316-FEE98F348F52}" type="datetime1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28.11.2023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772761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363279-4F48-4F7F-B82E-FF48D8EFE2CC}" type="datetime1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28.11.2023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5134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57293E-43DC-4060-B15E-8080FA13CB18}" type="datetime1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28.11.2023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6277BE-FE7D-4F40-8F5B-A9F80944C4D5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Montserra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6450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6209" y="147558"/>
            <a:ext cx="9880981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76893" y="1202461"/>
            <a:ext cx="7939613" cy="2531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1D1A9-973D-4CB7-A87B-673E65E4E446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1" i="0">
                <a:solidFill>
                  <a:srgbClr val="2B2F32"/>
                </a:solidFill>
                <a:latin typeface="+mj-lt"/>
                <a:cs typeface="Montserrat"/>
              </a:defRPr>
            </a:lvl1pPr>
          </a:lstStyle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‹#›</a:t>
            </a:fld>
            <a:endParaRPr lang="ru-RU" sz="1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97" r:id="rId6"/>
  </p:sldLayoutIdLst>
  <p:hf hdr="0" ftr="0" dt="0"/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6209" y="147558"/>
            <a:ext cx="9880981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76893" y="1202461"/>
            <a:ext cx="7939613" cy="2531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D7351-904A-46D8-B965-82EFC9E8011B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2438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dirty="0"/>
              <a:pPr marL="62230">
                <a:lnSpc>
                  <a:spcPct val="100000"/>
                </a:lnSpc>
                <a:spcBef>
                  <a:spcPts val="210"/>
                </a:spcBef>
              </a:pPr>
              <a:t>‹#›</a:t>
            </a:fld>
            <a:r>
              <a:rPr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512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6210" y="147559"/>
            <a:ext cx="9880981" cy="3079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1" y="1739456"/>
            <a:ext cx="9624060" cy="277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7" y="7033450"/>
            <a:ext cx="3421888" cy="276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  <a:latin typeface="DIN Pro Medium" panose="020B0604020101020102" pitchFamily="34" charset="0"/>
              </a:defRPr>
            </a:lvl1pPr>
          </a:lstStyle>
          <a:p>
            <a:endParaRPr lang="ru-RU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1" y="7033450"/>
            <a:ext cx="2459482" cy="276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  <a:latin typeface="DIN Pro Medium" panose="020B0604020101020102" pitchFamily="34" charset="0"/>
              </a:defRPr>
            </a:lvl1pPr>
          </a:lstStyle>
          <a:p>
            <a:fld id="{207DF304-1ED1-47F6-A025-AAA67F238C42}" type="datetime1">
              <a:rPr lang="ru-RU" smtClean="0"/>
              <a:t>28.11.2023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70077" y="7183522"/>
            <a:ext cx="291465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58595B"/>
                </a:solidFill>
                <a:latin typeface="Calibri"/>
                <a:cs typeface="Calibri"/>
              </a:defRPr>
            </a:lvl1pPr>
          </a:lstStyle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‹#›</a:t>
            </a:fld>
            <a:r>
              <a:rPr lang="ru-RU" spc="-10" dirty="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330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9" r:id="rId6"/>
  </p:sldLayoutIdLst>
  <p:hf hdr="0" ftr="0" dt="0"/>
  <p:txStyles>
    <p:titleStyle>
      <a:lvl1pPr>
        <a:defRPr>
          <a:latin typeface="DIN Pro Medium" panose="020B0604020101020102" pitchFamily="34" charset="0"/>
          <a:ea typeface="+mj-ea"/>
          <a:cs typeface="DIN Pro Medium" panose="020B0604020101020102" pitchFamily="34" charset="0"/>
        </a:defRPr>
      </a:lvl1pPr>
    </p:titleStyle>
    <p:bodyStyle>
      <a:lvl1pPr marL="0">
        <a:defRPr>
          <a:latin typeface="DIN Pro Medium" panose="020B0604020101020102" pitchFamily="34" charset="0"/>
          <a:ea typeface="+mn-ea"/>
          <a:cs typeface="+mn-cs"/>
        </a:defRPr>
      </a:lvl1pPr>
      <a:lvl2pPr marL="457246">
        <a:defRPr>
          <a:latin typeface="+mn-lt"/>
          <a:ea typeface="+mn-ea"/>
          <a:cs typeface="+mn-cs"/>
        </a:defRPr>
      </a:lvl2pPr>
      <a:lvl3pPr marL="914491">
        <a:defRPr>
          <a:latin typeface="+mn-lt"/>
          <a:ea typeface="+mn-ea"/>
          <a:cs typeface="+mn-cs"/>
        </a:defRPr>
      </a:lvl3pPr>
      <a:lvl4pPr marL="1371737">
        <a:defRPr>
          <a:latin typeface="+mn-lt"/>
          <a:ea typeface="+mn-ea"/>
          <a:cs typeface="+mn-cs"/>
        </a:defRPr>
      </a:lvl4pPr>
      <a:lvl5pPr marL="1828983">
        <a:defRPr>
          <a:latin typeface="+mn-lt"/>
          <a:ea typeface="+mn-ea"/>
          <a:cs typeface="+mn-cs"/>
        </a:defRPr>
      </a:lvl5pPr>
      <a:lvl6pPr marL="2286229">
        <a:defRPr>
          <a:latin typeface="+mn-lt"/>
          <a:ea typeface="+mn-ea"/>
          <a:cs typeface="+mn-cs"/>
        </a:defRPr>
      </a:lvl6pPr>
      <a:lvl7pPr marL="2743474">
        <a:defRPr>
          <a:latin typeface="+mn-lt"/>
          <a:ea typeface="+mn-ea"/>
          <a:cs typeface="+mn-cs"/>
        </a:defRPr>
      </a:lvl7pPr>
      <a:lvl8pPr marL="3200720">
        <a:defRPr>
          <a:latin typeface="+mn-lt"/>
          <a:ea typeface="+mn-ea"/>
          <a:cs typeface="+mn-cs"/>
        </a:defRPr>
      </a:lvl8pPr>
      <a:lvl9pPr marL="3657966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46">
        <a:defRPr>
          <a:latin typeface="+mn-lt"/>
          <a:ea typeface="+mn-ea"/>
          <a:cs typeface="+mn-cs"/>
        </a:defRPr>
      </a:lvl2pPr>
      <a:lvl3pPr marL="914491">
        <a:defRPr>
          <a:latin typeface="+mn-lt"/>
          <a:ea typeface="+mn-ea"/>
          <a:cs typeface="+mn-cs"/>
        </a:defRPr>
      </a:lvl3pPr>
      <a:lvl4pPr marL="1371737">
        <a:defRPr>
          <a:latin typeface="+mn-lt"/>
          <a:ea typeface="+mn-ea"/>
          <a:cs typeface="+mn-cs"/>
        </a:defRPr>
      </a:lvl4pPr>
      <a:lvl5pPr marL="1828983">
        <a:defRPr>
          <a:latin typeface="+mn-lt"/>
          <a:ea typeface="+mn-ea"/>
          <a:cs typeface="+mn-cs"/>
        </a:defRPr>
      </a:lvl5pPr>
      <a:lvl6pPr marL="2286229">
        <a:defRPr>
          <a:latin typeface="+mn-lt"/>
          <a:ea typeface="+mn-ea"/>
          <a:cs typeface="+mn-cs"/>
        </a:defRPr>
      </a:lvl6pPr>
      <a:lvl7pPr marL="2743474">
        <a:defRPr>
          <a:latin typeface="+mn-lt"/>
          <a:ea typeface="+mn-ea"/>
          <a:cs typeface="+mn-cs"/>
        </a:defRPr>
      </a:lvl7pPr>
      <a:lvl8pPr marL="3200720">
        <a:defRPr>
          <a:latin typeface="+mn-lt"/>
          <a:ea typeface="+mn-ea"/>
          <a:cs typeface="+mn-cs"/>
        </a:defRPr>
      </a:lvl8pPr>
      <a:lvl9pPr marL="3657966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6209" y="147558"/>
            <a:ext cx="9880981" cy="330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76893" y="1202461"/>
            <a:ext cx="7939613" cy="2531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231F20"/>
                </a:solidFill>
                <a:latin typeface="Montserrat ExtraBold"/>
                <a:cs typeface="Montserrat ExtraBold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36953E-5995-45AC-B572-54358A5392A2}" type="datetime1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28.11.2023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2438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2B2F32"/>
                </a:solidFill>
                <a:latin typeface="Montserrat"/>
                <a:cs typeface="Montserrat"/>
              </a:defRPr>
            </a:lvl1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sz="1200" b="1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Montserrat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8934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1.png"/><Relationship Id="rId7" Type="http://schemas.openxmlformats.org/officeDocument/2006/relationships/image" Target="../media/image5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80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12" Type="http://schemas.openxmlformats.org/officeDocument/2006/relationships/image" Target="../media/image79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png"/><Relationship Id="rId11" Type="http://schemas.openxmlformats.org/officeDocument/2006/relationships/image" Target="../media/image78.jpeg"/><Relationship Id="rId5" Type="http://schemas.openxmlformats.org/officeDocument/2006/relationships/image" Target="../media/image73.png"/><Relationship Id="rId10" Type="http://schemas.openxmlformats.org/officeDocument/2006/relationships/image" Target="../media/image77.png"/><Relationship Id="rId4" Type="http://schemas.openxmlformats.org/officeDocument/2006/relationships/image" Target="../media/image72.png"/><Relationship Id="rId9" Type="http://schemas.openxmlformats.org/officeDocument/2006/relationships/image" Target="../media/image7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8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10" Type="http://schemas.openxmlformats.org/officeDocument/2006/relationships/image" Target="../media/image91.jpe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10" Type="http://schemas.openxmlformats.org/officeDocument/2006/relationships/image" Target="../media/image100.png"/><Relationship Id="rId4" Type="http://schemas.openxmlformats.org/officeDocument/2006/relationships/image" Target="../media/image94.jpeg"/><Relationship Id="rId9" Type="http://schemas.openxmlformats.org/officeDocument/2006/relationships/image" Target="../media/image99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sv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sv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 l="-1295" r="-1"/>
          <a:stretch/>
        </p:blipFill>
        <p:spPr>
          <a:xfrm>
            <a:off x="182284" y="0"/>
            <a:ext cx="10781040" cy="7560526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2444053" y="5848206"/>
            <a:ext cx="893076" cy="428386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7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202</a:t>
            </a:r>
            <a:r>
              <a:rPr lang="ru-RU" sz="27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kumimoji="0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66412" y="5842718"/>
            <a:ext cx="1124333" cy="428324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7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2025</a:t>
            </a:r>
            <a:endParaRPr kumimoji="0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30331" y="6072422"/>
            <a:ext cx="4632378" cy="0"/>
          </a:xfrm>
          <a:custGeom>
            <a:avLst/>
            <a:gdLst/>
            <a:ahLst/>
            <a:cxnLst/>
            <a:rect l="l" t="t" r="r" b="b"/>
            <a:pathLst>
              <a:path w="4631690">
                <a:moveTo>
                  <a:pt x="0" y="0"/>
                </a:moveTo>
                <a:lnTo>
                  <a:pt x="4631524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30330" y="6072427"/>
            <a:ext cx="4632378" cy="0"/>
          </a:xfrm>
          <a:custGeom>
            <a:avLst/>
            <a:gdLst/>
            <a:ahLst/>
            <a:cxnLst/>
            <a:rect l="l" t="t" r="r" b="b"/>
            <a:pathLst>
              <a:path w="4631690">
                <a:moveTo>
                  <a:pt x="0" y="0"/>
                </a:moveTo>
                <a:lnTo>
                  <a:pt x="4631524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13890" y="6005737"/>
            <a:ext cx="135313" cy="133395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143498" y="5956421"/>
            <a:ext cx="229713" cy="232024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81698" y="4045114"/>
            <a:ext cx="7046602" cy="689934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spc="100" dirty="0">
                <a:solidFill>
                  <a:prstClr val="white"/>
                </a:solidFill>
                <a:latin typeface="+mj-lt"/>
                <a:cs typeface="DIN Pro Medium" panose="020B0604020101020102" pitchFamily="34" charset="0"/>
              </a:rPr>
              <a:t>Исетский </a:t>
            </a:r>
            <a:r>
              <a:rPr kumimoji="0" lang="ru-RU" sz="4400" b="1" i="0" u="none" strike="noStrike" kern="1200" cap="none" spc="1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район</a:t>
            </a:r>
            <a:endParaRPr kumimoji="0" sz="4400" b="1" i="0" u="none" strike="noStrike" kern="1200" cap="none" spc="10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81700" y="4689424"/>
            <a:ext cx="5923671" cy="382158"/>
          </a:xfrm>
          <a:prstGeom prst="rect">
            <a:avLst/>
          </a:prstGeom>
        </p:spPr>
        <p:txBody>
          <a:bodyPr vert="horz" wrap="square" lIns="0" tIns="12702" rIns="0" bIns="0" rtlCol="0">
            <a:spAutoFit/>
          </a:bodyPr>
          <a:lstStyle/>
          <a:p>
            <a:pPr marL="12701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spc="100" dirty="0">
                <a:solidFill>
                  <a:srgbClr val="FFFFFF"/>
                </a:solidFill>
                <a:latin typeface="+mj-lt"/>
                <a:cs typeface="DIN Pro Medium" panose="020B0604020101020102" pitchFamily="34" charset="0"/>
              </a:rPr>
              <a:t>Тюменская</a:t>
            </a:r>
            <a:r>
              <a:rPr kumimoji="0" sz="2400" b="1" i="0" u="none" strike="noStrike" kern="1200" cap="none" spc="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2400" b="1" i="0" u="none" strike="noStrike" kern="1200" cap="none" spc="1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DIN Pro Medium" panose="020B0604020101020102" pitchFamily="34" charset="0"/>
              </a:rPr>
              <a:t>область</a:t>
            </a:r>
            <a:endParaRPr kumimoji="0" sz="2400" b="0" i="0" u="none" strike="noStrike" kern="1200" cap="none" spc="1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-793" y="5689538"/>
            <a:ext cx="2034207" cy="1870988"/>
          </a:xfrm>
          <a:custGeom>
            <a:avLst/>
            <a:gdLst/>
            <a:ahLst/>
            <a:cxnLst/>
            <a:rect l="l" t="t" r="r" b="b"/>
            <a:pathLst>
              <a:path w="2033905" h="1870709">
                <a:moveTo>
                  <a:pt x="382305" y="0"/>
                </a:moveTo>
                <a:lnTo>
                  <a:pt x="372117" y="2143"/>
                </a:lnTo>
                <a:lnTo>
                  <a:pt x="363382" y="8572"/>
                </a:lnTo>
                <a:lnTo>
                  <a:pt x="0" y="422923"/>
                </a:lnTo>
                <a:lnTo>
                  <a:pt x="0" y="1870176"/>
                </a:lnTo>
                <a:lnTo>
                  <a:pt x="2033838" y="1870176"/>
                </a:lnTo>
                <a:lnTo>
                  <a:pt x="401228" y="8572"/>
                </a:lnTo>
                <a:lnTo>
                  <a:pt x="392493" y="2143"/>
                </a:lnTo>
                <a:lnTo>
                  <a:pt x="382305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Pro Medium" panose="020B0604020101020102" pitchFamily="34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478E4B-22C0-2A4F-8187-B11F1263E339}"/>
              </a:ext>
            </a:extLst>
          </p:cNvPr>
          <p:cNvSpPr txBox="1"/>
          <p:nvPr/>
        </p:nvSpPr>
        <p:spPr>
          <a:xfrm>
            <a:off x="241300" y="7058025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DIN Pro Bold" panose="020B0804020101020102" pitchFamily="34" charset="0"/>
              </a:rPr>
              <a:t>v.3.</a:t>
            </a:r>
            <a:r>
              <a:rPr lang="en-US" sz="1600" b="1" dirty="0">
                <a:solidFill>
                  <a:prstClr val="black"/>
                </a:solidFill>
                <a:latin typeface="+mj-lt"/>
                <a:cs typeface="DIN Pro Bold" panose="020B0804020101020102" pitchFamily="34" charset="0"/>
              </a:rPr>
              <a:t>5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DIN Pro Bold" panose="020B0804020101020102" pitchFamily="34" charset="0"/>
            </a:endParaRPr>
          </a:p>
        </p:txBody>
      </p:sp>
      <p:sp>
        <p:nvSpPr>
          <p:cNvPr id="21" name="object 10">
            <a:extLst>
              <a:ext uri="{FF2B5EF4-FFF2-40B4-BE49-F238E27FC236}">
                <a16:creationId xmlns:a16="http://schemas.microsoft.com/office/drawing/2014/main" id="{6FBE46F4-1EBE-4B76-97D3-AD3A0A714657}"/>
              </a:ext>
            </a:extLst>
          </p:cNvPr>
          <p:cNvSpPr/>
          <p:nvPr/>
        </p:nvSpPr>
        <p:spPr>
          <a:xfrm>
            <a:off x="-1244" y="428625"/>
            <a:ext cx="642715" cy="1101889"/>
          </a:xfrm>
          <a:custGeom>
            <a:avLst/>
            <a:gdLst/>
            <a:ahLst/>
            <a:cxnLst/>
            <a:rect l="l" t="t" r="r" b="b"/>
            <a:pathLst>
              <a:path w="642620" h="1101725">
                <a:moveTo>
                  <a:pt x="8496" y="0"/>
                </a:moveTo>
                <a:lnTo>
                  <a:pt x="0" y="3886"/>
                </a:lnTo>
                <a:lnTo>
                  <a:pt x="0" y="1097254"/>
                </a:lnTo>
                <a:lnTo>
                  <a:pt x="8496" y="1101140"/>
                </a:lnTo>
                <a:lnTo>
                  <a:pt x="642454" y="553593"/>
                </a:lnTo>
                <a:lnTo>
                  <a:pt x="642454" y="547547"/>
                </a:lnTo>
                <a:lnTo>
                  <a:pt x="8496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pPr defTabSz="914217"/>
            <a:endParaRPr sz="1799" dirty="0">
              <a:solidFill>
                <a:schemeClr val="accent6"/>
              </a:solidFill>
              <a:latin typeface="DIN Pro Medium" panose="020B0604020101020102" pitchFamily="34" charset="0"/>
            </a:endParaRPr>
          </a:p>
        </p:txBody>
      </p:sp>
      <p:sp>
        <p:nvSpPr>
          <p:cNvPr id="22" name="object 11">
            <a:extLst>
              <a:ext uri="{FF2B5EF4-FFF2-40B4-BE49-F238E27FC236}">
                <a16:creationId xmlns:a16="http://schemas.microsoft.com/office/drawing/2014/main" id="{9C0D6578-15E3-49EC-ADB8-8850B59E0CDF}"/>
              </a:ext>
            </a:extLst>
          </p:cNvPr>
          <p:cNvSpPr txBox="1"/>
          <p:nvPr/>
        </p:nvSpPr>
        <p:spPr>
          <a:xfrm>
            <a:off x="658242" y="236524"/>
            <a:ext cx="4184949" cy="384201"/>
          </a:xfrm>
          <a:prstGeom prst="rect">
            <a:avLst/>
          </a:prstGeom>
        </p:spPr>
        <p:txBody>
          <a:bodyPr vert="horz" wrap="square" lIns="0" tIns="73036" rIns="0" bIns="0" rtlCol="0">
            <a:spAutoFit/>
          </a:bodyPr>
          <a:lstStyle/>
          <a:p>
            <a:pPr marL="12701" marR="5081" defTabSz="914217">
              <a:lnSpc>
                <a:spcPts val="2380"/>
              </a:lnSpc>
              <a:spcBef>
                <a:spcPts val="575"/>
              </a:spcBef>
            </a:pPr>
            <a:r>
              <a:rPr lang="ru-RU" sz="2350" b="1" dirty="0">
                <a:solidFill>
                  <a:srgbClr val="2B2F32"/>
                </a:solidFill>
                <a:latin typeface="+mj-lt"/>
                <a:cs typeface="DIN Pro Medium" panose="020B0604020101020102" pitchFamily="34" charset="0"/>
              </a:rPr>
              <a:t>ИНВЕСТИЦИОННЫЙ ПРОФИЛЬ</a:t>
            </a:r>
            <a:endParaRPr sz="2350" dirty="0">
              <a:solidFill>
                <a:prstClr val="black"/>
              </a:solidFill>
              <a:latin typeface="+mj-lt"/>
              <a:cs typeface="DIN Pro Medium" panose="020B0604020101020102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3B7D8EE-4119-471C-ABF1-B867621FA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287" y="241493"/>
            <a:ext cx="1631569" cy="128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1684" y="253055"/>
            <a:ext cx="743054" cy="1043133"/>
          </a:xfrm>
          <a:prstGeom prst="rect">
            <a:avLst/>
          </a:prstGeom>
        </p:spPr>
      </p:pic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id="{7BFCF057-18E6-41A0-88D2-2838C9A6D60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8536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 txBox="1"/>
          <p:nvPr/>
        </p:nvSpPr>
        <p:spPr>
          <a:xfrm>
            <a:off x="4376303" y="2848143"/>
            <a:ext cx="193992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1" i="0" u="none" strike="noStrike" kern="120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 ExtraBold"/>
              </a:rPr>
              <a:t>Содержание</a:t>
            </a:r>
            <a:r>
              <a:rPr kumimoji="0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 ExtraBold"/>
              </a:rPr>
              <a:t> </a:t>
            </a:r>
            <a:r>
              <a:rPr kumimoji="0" sz="1400" b="1" i="0" u="none" strike="noStrike" kern="1200" cap="none" spc="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 ExtraBold"/>
              </a:rPr>
              <a:t>работ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 ExtraBold"/>
            </a:endParaRP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80BC49CE-688D-40A5-A6DD-A46193490B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644362"/>
              </p:ext>
            </p:extLst>
          </p:nvPr>
        </p:nvGraphicFramePr>
        <p:xfrm>
          <a:off x="810196" y="1249419"/>
          <a:ext cx="9361040" cy="35744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52168">
                  <a:extLst>
                    <a:ext uri="{9D8B030D-6E8A-4147-A177-3AD203B41FA5}">
                      <a16:colId xmlns:a16="http://schemas.microsoft.com/office/drawing/2014/main" val="2323325535"/>
                    </a:ext>
                  </a:extLst>
                </a:gridCol>
                <a:gridCol w="1508872">
                  <a:extLst>
                    <a:ext uri="{9D8B030D-6E8A-4147-A177-3AD203B41FA5}">
                      <a16:colId xmlns:a16="http://schemas.microsoft.com/office/drawing/2014/main" val="26429308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endParaRPr lang="ru-RU" sz="1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endParaRPr lang="ru-RU" sz="1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45612232"/>
                  </a:ext>
                </a:extLst>
              </a:tr>
            </a:tbl>
          </a:graphicData>
        </a:graphic>
      </p:graphicFrame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A37C7E09-AAE7-4680-BC7A-ED1A6DE61F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62547"/>
              </p:ext>
            </p:extLst>
          </p:nvPr>
        </p:nvGraphicFramePr>
        <p:xfrm>
          <a:off x="954212" y="1377427"/>
          <a:ext cx="9505057" cy="58952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49759">
                  <a:extLst>
                    <a:ext uri="{9D8B030D-6E8A-4147-A177-3AD203B41FA5}">
                      <a16:colId xmlns:a16="http://schemas.microsoft.com/office/drawing/2014/main" val="3004829670"/>
                    </a:ext>
                  </a:extLst>
                </a:gridCol>
                <a:gridCol w="1555298">
                  <a:extLst>
                    <a:ext uri="{9D8B030D-6E8A-4147-A177-3AD203B41FA5}">
                      <a16:colId xmlns:a16="http://schemas.microsoft.com/office/drawing/2014/main" val="3790535561"/>
                    </a:ext>
                  </a:extLst>
                </a:gridCol>
              </a:tblGrid>
              <a:tr h="341972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600" b="1" dirty="0">
                          <a:solidFill>
                            <a:srgbClr val="1F427B"/>
                          </a:solidFill>
                        </a:rPr>
                        <a:t>Цель и задачи проекта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b="1" dirty="0">
                          <a:solidFill>
                            <a:srgbClr val="1F427B"/>
                          </a:solidFill>
                        </a:rPr>
                        <a:t>Стр.4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5753855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Методология разработки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8863328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Направления сбора информации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Стр.6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215713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en-US" sz="1400" dirty="0"/>
                        <a:t>SWOT</a:t>
                      </a:r>
                      <a:r>
                        <a:rPr lang="ru-RU" sz="1400" dirty="0"/>
                        <a:t>-анализ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Стр.7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37644299"/>
                  </a:ext>
                </a:extLst>
              </a:tr>
              <a:tr h="401379">
                <a:tc>
                  <a:txBody>
                    <a:bodyPr/>
                    <a:lstStyle/>
                    <a:p>
                      <a:pPr marL="72000">
                        <a:lnSpc>
                          <a:spcPts val="2300"/>
                        </a:lnSpc>
                      </a:pPr>
                      <a:r>
                        <a:rPr lang="ru-RU" sz="1600" b="1" dirty="0">
                          <a:solidFill>
                            <a:srgbClr val="1F427B"/>
                          </a:solidFill>
                        </a:rPr>
                        <a:t>1 часть. Решения Инвестиционного профиля МО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1F427B"/>
                          </a:solidFill>
                        </a:rPr>
                        <a:t>Стр.8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77713684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ИНВЕСТИЦИОННЫЕ ИДЕИ И ПРОЕКТЫ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01006971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 marR="0" lvl="0" indent="0" defTabSz="914400" eaLnBrk="1" fontAlgn="auto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ДЕЙСТВИЯ АДМИНИСТРАЦИИ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</a:t>
                      </a:r>
                      <a:r>
                        <a:rPr lang="en-US" sz="1400" dirty="0"/>
                        <a:t>1</a:t>
                      </a:r>
                      <a:r>
                        <a:rPr lang="ru-RU" sz="1400" dirty="0"/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58058523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ПРОРЫВНЫЕ ИНВЕСТИЦИОННЫЕ ИДЕЙ С ИНТЕГРАЦИЕЙ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Стр.17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641439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МЕХАНИЗМ РАБОТЫ С ИНВЕСТОРАМИ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Стр.19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7196899"/>
                  </a:ext>
                </a:extLst>
              </a:tr>
              <a:tr h="401379">
                <a:tc>
                  <a:txBody>
                    <a:bodyPr/>
                    <a:lstStyle/>
                    <a:p>
                      <a:pPr marL="72000">
                        <a:lnSpc>
                          <a:spcPts val="2300"/>
                        </a:lnSpc>
                      </a:pPr>
                      <a:r>
                        <a:rPr lang="ru-RU" sz="1600" b="1" dirty="0">
                          <a:solidFill>
                            <a:srgbClr val="1F427B"/>
                          </a:solidFill>
                        </a:rPr>
                        <a:t>2 часть. Обоснование Инвестиционного профиля МО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b="1" dirty="0">
                          <a:solidFill>
                            <a:srgbClr val="1F427B"/>
                          </a:solidFill>
                        </a:rPr>
                        <a:t>Стр.23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965720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Приложения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Стр.41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4038396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План работ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Стр.42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34558405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Состав рабочей группы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</a:t>
                      </a:r>
                      <a:r>
                        <a:rPr lang="en-US" sz="1400" dirty="0"/>
                        <a:t>4</a:t>
                      </a:r>
                      <a:r>
                        <a:rPr lang="ru-RU" sz="1400" dirty="0"/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4911400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Экспертный состав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</a:t>
                      </a:r>
                      <a:r>
                        <a:rPr lang="en-US" sz="1400" dirty="0"/>
                        <a:t>4</a:t>
                      </a:r>
                      <a:r>
                        <a:rPr lang="ru-RU" sz="1400" dirty="0"/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5547234"/>
                  </a:ext>
                </a:extLst>
              </a:tr>
              <a:tr h="394029">
                <a:tc>
                  <a:txBody>
                    <a:bodyPr/>
                    <a:lstStyle/>
                    <a:p>
                      <a:pPr marL="144000">
                        <a:lnSpc>
                          <a:spcPts val="2300"/>
                        </a:lnSpc>
                      </a:pPr>
                      <a:r>
                        <a:rPr lang="ru-RU" sz="1400" dirty="0"/>
                        <a:t>Пул инвестиционных проектов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300"/>
                        </a:lnSpc>
                      </a:pPr>
                      <a:r>
                        <a:rPr lang="ru-RU" sz="1400" dirty="0"/>
                        <a:t>Стр.</a:t>
                      </a:r>
                      <a:r>
                        <a:rPr lang="en-US" sz="1400" dirty="0"/>
                        <a:t>4</a:t>
                      </a:r>
                      <a:r>
                        <a:rPr lang="ru-RU" sz="1400" dirty="0"/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5D7F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2926705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08033062-13DC-4EF6-9255-E3916F07C799}"/>
              </a:ext>
            </a:extLst>
          </p:cNvPr>
          <p:cNvSpPr txBox="1"/>
          <p:nvPr/>
        </p:nvSpPr>
        <p:spPr>
          <a:xfrm>
            <a:off x="738188" y="829098"/>
            <a:ext cx="9361040" cy="3744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44000">
              <a:lnSpc>
                <a:spcPts val="2300"/>
              </a:lnSpc>
            </a:pPr>
            <a:r>
              <a:rPr lang="ru-RU" sz="1800" dirty="0"/>
              <a:t>  </a:t>
            </a:r>
            <a:r>
              <a:rPr lang="ru-RU" sz="1600" b="1" dirty="0">
                <a:solidFill>
                  <a:schemeClr val="tx2"/>
                </a:solidFill>
              </a:rPr>
              <a:t>Общая характеристика Исетского муниципального района                                                                     </a:t>
            </a:r>
            <a:r>
              <a:rPr lang="ru-RU" sz="1400" b="1" dirty="0">
                <a:solidFill>
                  <a:schemeClr val="tx2"/>
                </a:solidFill>
              </a:rPr>
              <a:t>Стр.3           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052F460-93F5-4980-830C-67620E3BA5BA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lnSpc>
                  <a:spcPct val="100000"/>
                </a:lnSpc>
                <a:spcBef>
                  <a:spcPts val="210"/>
                </a:spcBef>
              </a:pPr>
              <a:t>2</a:t>
            </a:fld>
            <a:r>
              <a:rPr lang="ru-RU" dirty="0"/>
              <a:t>.</a:t>
            </a:r>
          </a:p>
        </p:txBody>
      </p:sp>
      <p:sp>
        <p:nvSpPr>
          <p:cNvPr id="11" name="object 12">
            <a:extLst>
              <a:ext uri="{FF2B5EF4-FFF2-40B4-BE49-F238E27FC236}">
                <a16:creationId xmlns:a16="http://schemas.microsoft.com/office/drawing/2014/main" id="{D22C3FE6-CC90-44AA-9915-26C564D83C27}"/>
              </a:ext>
            </a:extLst>
          </p:cNvPr>
          <p:cNvSpPr/>
          <p:nvPr/>
        </p:nvSpPr>
        <p:spPr>
          <a:xfrm>
            <a:off x="0" y="8137"/>
            <a:ext cx="8947100" cy="640294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             СОДЕРЖАНИЕ ИНВЕСТИЦИОННОГО ПРОФИЛЯ</a:t>
            </a:r>
            <a:endParaRPr kumimoji="0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4622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2">
            <a:extLst>
              <a:ext uri="{FF2B5EF4-FFF2-40B4-BE49-F238E27FC236}">
                <a16:creationId xmlns:a16="http://schemas.microsoft.com/office/drawing/2014/main" id="{420707D1-B12F-4C6B-A67A-46CFF6874CD9}"/>
              </a:ext>
            </a:extLst>
          </p:cNvPr>
          <p:cNvSpPr/>
          <p:nvPr/>
        </p:nvSpPr>
        <p:spPr>
          <a:xfrm>
            <a:off x="0" y="0"/>
            <a:ext cx="894710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F5EBEC11-41CF-4DD4-AF5C-30FCDDD84D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ОБЩАЯ  ХАРАКТЕРИСТИКА  ИСЕТСКОГО МУНИЦИПАЛЬНОГО РАЙОНА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ED8C3-BC31-4122-AF69-8CB141CD1D54}"/>
              </a:ext>
            </a:extLst>
          </p:cNvPr>
          <p:cNvSpPr txBox="1"/>
          <p:nvPr/>
        </p:nvSpPr>
        <p:spPr>
          <a:xfrm>
            <a:off x="3583835" y="789058"/>
            <a:ext cx="6927277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200" dirty="0">
                <a:latin typeface="Calibri" panose="020F0502020204030204" pitchFamily="34" charset="0"/>
                <a:cs typeface="Arial" panose="020B0604020202020204" pitchFamily="34" charset="0"/>
              </a:rPr>
              <a:t>       </a:t>
            </a:r>
            <a:r>
              <a:rPr lang="ru-RU" sz="1100" dirty="0">
                <a:latin typeface="Calibri" panose="020F0502020204030204" pitchFamily="34" charset="0"/>
                <a:cs typeface="Arial" panose="020B0604020202020204" pitchFamily="34" charset="0"/>
              </a:rPr>
              <a:t>Исетский муниципальный район расположен в юго-западной части Тюменской области. Площадь района составляет 2,8 тыс.кв.км. </a:t>
            </a:r>
            <a:r>
              <a: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Общая численность населения района на 01.01.2023 г. составила 26041 чел.</a:t>
            </a:r>
            <a:r>
              <a:rPr lang="ru-RU" sz="1100" b="0" i="0" dirty="0">
                <a:effectLst/>
                <a:latin typeface="Calibri" panose="020F0502020204030204" pitchFamily="34" charset="0"/>
              </a:rPr>
              <a:t> В состав Исетского муниципального  района входят 16 сельский поселений (41 населенный пункт).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   Исетский район имеет достаточно выгодное географическое положение. Наряду с благоприятной в целом экологической ситуацией и хорошей транспортной доступность имеются рекреационные ресурсы (водоемы, лесные массивы). 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100" dirty="0">
                <a:latin typeface="Calibri" panose="020F0502020204030204" pitchFamily="34" charset="0"/>
                <a:ea typeface="Calibri" panose="020F0502020204030204" pitchFamily="34" charset="0"/>
              </a:rPr>
              <a:t>       </a:t>
            </a:r>
            <a:r>
              <a: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Достаточно развита система среднего образования, культуры и спорта, а близость г.Тюмень обеспечивает доступность системы высшего и среднего профессионального образования.  </a:t>
            </a:r>
          </a:p>
          <a:p>
            <a:pPr algn="just">
              <a:defRPr/>
            </a:pPr>
            <a:r>
              <a:rPr lang="ru-RU" sz="1100" dirty="0">
                <a:latin typeface="Calibri" panose="020F0502020204030204" pitchFamily="34" charset="0"/>
              </a:rPr>
              <a:t>       </a:t>
            </a:r>
            <a:r>
              <a:rPr lang="ru-RU" sz="1100" b="0" i="0" dirty="0">
                <a:effectLst/>
                <a:latin typeface="Calibri" panose="020F0502020204030204" pitchFamily="34" charset="0"/>
              </a:rPr>
              <a:t>Главные отрасли в экономике – сельское хозяйство, промышленность.                                        </a:t>
            </a:r>
            <a:r>
              <a: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Сельскохозяйственное производство специализируется на разведении крупного рогатого скота молочного направления, птицы, выращивании зерновых культур.</a:t>
            </a:r>
            <a:r>
              <a: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 </a:t>
            </a:r>
            <a:br>
              <a:rPr lang="ru-RU" sz="1100" dirty="0"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1100" dirty="0">
                <a:latin typeface="Calibri" panose="020F0502020204030204" pitchFamily="34" charset="0"/>
                <a:cs typeface="Arial" panose="020B0604020202020204" pitchFamily="34" charset="0"/>
              </a:rPr>
              <a:t>П</a:t>
            </a:r>
            <a:r>
              <a:rPr lang="ru-RU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ромышленность: обрабатывающие производства (пищевая</a:t>
            </a:r>
            <a:r>
              <a:rPr lang="ru-RU" sz="1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деревообрабатывающая, производство ткани из полипропилена, </a:t>
            </a:r>
            <a:r>
              <a:rPr lang="ru-RU" sz="1100" b="0" i="0" dirty="0">
                <a:solidFill>
                  <a:srgbClr val="202124"/>
                </a:solidFill>
                <a:effectLst/>
                <a:latin typeface="Google Sans"/>
              </a:rPr>
              <a:t>производство биг-бэгов и упаковочной тары</a:t>
            </a:r>
            <a:r>
              <a:rPr lang="ru-RU" sz="1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sz="1100" i="0" dirty="0">
                <a:effectLst/>
                <a:latin typeface="Calibri" panose="020F0502020204030204" pitchFamily="34" charset="0"/>
              </a:rPr>
              <a:t> </a:t>
            </a:r>
          </a:p>
          <a:p>
            <a:pPr algn="just">
              <a:defRPr/>
            </a:pPr>
            <a:r>
              <a:rPr lang="ru-RU" sz="1100" dirty="0">
                <a:latin typeface="Calibri" panose="020F0502020204030204" pitchFamily="34" charset="0"/>
              </a:rPr>
              <a:t>       </a:t>
            </a:r>
            <a:r>
              <a:rPr lang="ru-RU" sz="1100" i="0" dirty="0">
                <a:effectLst/>
                <a:latin typeface="Calibri" panose="020F0502020204030204" pitchFamily="34" charset="0"/>
              </a:rPr>
              <a:t>На развитие производственной и социальной сферы Исетского района за 2000 - 2022 г. предприятиями и организациями всех форм собственности направлено 7,5 млрд.руб. </a:t>
            </a:r>
            <a:r>
              <a: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реализовано 96 инвестиционных проектов на общую  сумму 1,6 млрд.руб., создано 344 рабочих места. </a:t>
            </a:r>
          </a:p>
          <a:p>
            <a:pPr algn="just">
              <a:defRPr/>
            </a:pPr>
            <a:r>
              <a:rPr lang="ru-RU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   По состоянию на 01.12.2023 года на территории Исетского муниципального района реализуется 33 инвестиционных проекта на общую сумму 6,0 млрд. руб., с планируемым созданием 342 рабочих места.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AD343BB-38DE-440C-9383-8A814BD62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3" y="812360"/>
            <a:ext cx="3619824" cy="313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6E8E72B-9662-47A0-BA87-30152B0B82AF}"/>
              </a:ext>
            </a:extLst>
          </p:cNvPr>
          <p:cNvSpPr txBox="1"/>
          <p:nvPr/>
        </p:nvSpPr>
        <p:spPr>
          <a:xfrm rot="10800000" flipV="1">
            <a:off x="1981086" y="4064080"/>
            <a:ext cx="6821998" cy="328360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5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Социально-экономические показатели  развития Исетского района за 2022 год:</a:t>
            </a:r>
          </a:p>
        </p:txBody>
      </p:sp>
      <p:sp>
        <p:nvSpPr>
          <p:cNvPr id="11" name="CustomShape 64">
            <a:extLst>
              <a:ext uri="{FF2B5EF4-FFF2-40B4-BE49-F238E27FC236}">
                <a16:creationId xmlns:a16="http://schemas.microsoft.com/office/drawing/2014/main" id="{230A1B2C-1F1E-47C9-8A39-D87899EE7001}"/>
              </a:ext>
            </a:extLst>
          </p:cNvPr>
          <p:cNvSpPr/>
          <p:nvPr/>
        </p:nvSpPr>
        <p:spPr>
          <a:xfrm rot="10800000" flipV="1">
            <a:off x="469897" y="4545784"/>
            <a:ext cx="2644553" cy="1035841"/>
          </a:xfrm>
          <a:prstGeom prst="round2DiagRect">
            <a:avLst>
              <a:gd name="adj1" fmla="val 16667"/>
              <a:gd name="adj2" fmla="val 339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2486B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200" strike="noStrike" spc="-1" dirty="0">
                <a:latin typeface="Calibri" panose="020F0502020204030204" pitchFamily="34" charset="0"/>
                <a:ea typeface="DejaVu Sans"/>
              </a:rPr>
              <a:t>Среднегодовая численность населения:</a:t>
            </a:r>
            <a:endParaRPr lang="ru-RU" sz="1200" strike="noStrike" spc="-1" dirty="0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endParaRPr lang="ru-RU" sz="1200" b="1" strike="noStrike" spc="-1" dirty="0">
              <a:latin typeface="Calibri" panose="020F0502020204030204" pitchFamily="34" charset="0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ru-RU" sz="1200" b="1" strike="noStrike" spc="-1" dirty="0">
                <a:latin typeface="Calibri" panose="020F0502020204030204" pitchFamily="34" charset="0"/>
                <a:ea typeface="DejaVu Sans"/>
              </a:rPr>
              <a:t>26061 человек</a:t>
            </a:r>
            <a:endParaRPr lang="ru-RU" sz="1200" b="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solidFill>
                  <a:srgbClr val="002060"/>
                </a:solidFill>
                <a:latin typeface="Calibri" panose="020F0502020204030204" pitchFamily="34" charset="0"/>
                <a:ea typeface="DejaVu Sans"/>
              </a:rPr>
              <a:t> </a:t>
            </a:r>
            <a:endParaRPr lang="ru-RU" sz="1200" b="0" strike="noStrike" spc="-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solidFill>
                  <a:srgbClr val="002060"/>
                </a:solidFill>
                <a:latin typeface="Arial"/>
                <a:ea typeface="DejaVu Sans"/>
              </a:rPr>
              <a:t>       </a:t>
            </a: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solidFill>
                  <a:srgbClr val="002060"/>
                </a:solidFill>
                <a:latin typeface="Arial"/>
                <a:ea typeface="DejaVu Sans"/>
              </a:rPr>
              <a:t>       </a:t>
            </a: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CustomShape 66">
            <a:extLst>
              <a:ext uri="{FF2B5EF4-FFF2-40B4-BE49-F238E27FC236}">
                <a16:creationId xmlns:a16="http://schemas.microsoft.com/office/drawing/2014/main" id="{20489261-F9BA-4CE5-BCD9-ACF591E86DA7}"/>
              </a:ext>
            </a:extLst>
          </p:cNvPr>
          <p:cNvSpPr/>
          <p:nvPr/>
        </p:nvSpPr>
        <p:spPr>
          <a:xfrm rot="10800000" flipV="1">
            <a:off x="7290915" y="4558771"/>
            <a:ext cx="3112879" cy="1047040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2486B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200" strike="noStrike" spc="-1" dirty="0">
                <a:latin typeface="Calibri" panose="020F0502020204030204" pitchFamily="34" charset="0"/>
                <a:ea typeface="DejaVu Sans"/>
              </a:rPr>
              <a:t>Количество вновь созданных субъектов малого и среднего предпринимательства на 10 тыс. человек:</a:t>
            </a:r>
            <a:endParaRPr lang="ru-RU" sz="120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ru-RU" sz="1200" b="1" strike="noStrike" spc="-1" dirty="0">
                <a:latin typeface="Calibri" panose="020F0502020204030204" pitchFamily="34" charset="0"/>
                <a:ea typeface="DejaVu Sans"/>
              </a:rPr>
              <a:t>37,9 единиц</a:t>
            </a:r>
            <a:endParaRPr lang="ru-RU" sz="1200" b="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solidFill>
                  <a:srgbClr val="002060"/>
                </a:solidFill>
                <a:latin typeface="Arial"/>
                <a:ea typeface="DejaVu Sans"/>
              </a:rPr>
              <a:t>       </a:t>
            </a: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CustomShape 69">
            <a:extLst>
              <a:ext uri="{FF2B5EF4-FFF2-40B4-BE49-F238E27FC236}">
                <a16:creationId xmlns:a16="http://schemas.microsoft.com/office/drawing/2014/main" id="{F4051B66-6462-4300-98C1-ADEF130125CA}"/>
              </a:ext>
            </a:extLst>
          </p:cNvPr>
          <p:cNvSpPr/>
          <p:nvPr/>
        </p:nvSpPr>
        <p:spPr>
          <a:xfrm>
            <a:off x="3690517" y="4545785"/>
            <a:ext cx="2896858" cy="1060026"/>
          </a:xfrm>
          <a:prstGeom prst="round2DiagRect">
            <a:avLst>
              <a:gd name="adj1" fmla="val 16667"/>
              <a:gd name="adj2" fmla="val 1450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2486B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200" strike="noStrike" spc="-1" dirty="0">
                <a:latin typeface="Calibri" panose="020F0502020204030204" pitchFamily="34" charset="0"/>
                <a:ea typeface="DejaVu Sans"/>
              </a:rPr>
              <a:t>Общая площадь жилых помещений, введенная в действие за 1 год в среднем на 1 жителя:</a:t>
            </a:r>
            <a:endParaRPr lang="ru-RU" sz="120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ru-RU" sz="1200" b="1" strike="noStrike" spc="-1" dirty="0">
                <a:latin typeface="Calibri" panose="020F0502020204030204" pitchFamily="34" charset="0"/>
                <a:ea typeface="DejaVu Sans"/>
              </a:rPr>
              <a:t>0,45 кв. м</a:t>
            </a:r>
            <a:endParaRPr lang="ru-RU" sz="1200" b="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solidFill>
                  <a:srgbClr val="002060"/>
                </a:solidFill>
                <a:latin typeface="Arial"/>
                <a:ea typeface="DejaVu Sans"/>
              </a:rPr>
              <a:t>        </a:t>
            </a: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CustomShape 67">
            <a:extLst>
              <a:ext uri="{FF2B5EF4-FFF2-40B4-BE49-F238E27FC236}">
                <a16:creationId xmlns:a16="http://schemas.microsoft.com/office/drawing/2014/main" id="{37591F04-8B37-42DD-8BF9-300DA704598E}"/>
              </a:ext>
            </a:extLst>
          </p:cNvPr>
          <p:cNvSpPr/>
          <p:nvPr/>
        </p:nvSpPr>
        <p:spPr>
          <a:xfrm>
            <a:off x="5634732" y="5899355"/>
            <a:ext cx="4032448" cy="1261966"/>
          </a:xfrm>
          <a:prstGeom prst="round2DiagRect">
            <a:avLst>
              <a:gd name="adj1" fmla="val 16667"/>
              <a:gd name="adj2" fmla="val 4965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2486B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200" strike="noStrike" spc="-1" dirty="0">
                <a:latin typeface="Calibri" panose="020F0502020204030204" pitchFamily="34" charset="0"/>
                <a:ea typeface="DejaVu Sans"/>
              </a:rPr>
              <a:t>Количество создаваемых рабочих мест в рамках завершенных в отчетном году инвестиционных проектов, учтенных в реестре инвестиционных проектов Тюменской области, в расчета на 10 тыс. человек:</a:t>
            </a:r>
          </a:p>
          <a:p>
            <a:pPr algn="just">
              <a:lnSpc>
                <a:spcPct val="100000"/>
              </a:lnSpc>
            </a:pPr>
            <a:endParaRPr lang="ru-RU" sz="1200" strike="noStrike" spc="-1" dirty="0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ru-RU" sz="1200" b="1" strike="noStrike" spc="-1" dirty="0">
                <a:latin typeface="Calibri" panose="020F0502020204030204" pitchFamily="34" charset="0"/>
                <a:ea typeface="DejaVu Sans"/>
              </a:rPr>
              <a:t>20 единиц</a:t>
            </a:r>
            <a:endParaRPr lang="ru-RU" sz="1200" b="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solidFill>
                  <a:srgbClr val="002060"/>
                </a:solidFill>
                <a:latin typeface="Arial"/>
                <a:ea typeface="DejaVu Sans"/>
              </a:rPr>
              <a:t>     </a:t>
            </a: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CustomShape 68">
            <a:extLst>
              <a:ext uri="{FF2B5EF4-FFF2-40B4-BE49-F238E27FC236}">
                <a16:creationId xmlns:a16="http://schemas.microsoft.com/office/drawing/2014/main" id="{2F3AED57-4A7E-463E-ACD3-A6BC89142244}"/>
              </a:ext>
            </a:extLst>
          </p:cNvPr>
          <p:cNvSpPr/>
          <p:nvPr/>
        </p:nvSpPr>
        <p:spPr>
          <a:xfrm>
            <a:off x="1098228" y="5863810"/>
            <a:ext cx="3744416" cy="1297511"/>
          </a:xfrm>
          <a:prstGeom prst="round2DiagRect">
            <a:avLst>
              <a:gd name="adj1" fmla="val 16667"/>
              <a:gd name="adj2" fmla="val 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2486B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1200" strike="noStrike" spc="-1" dirty="0">
                <a:latin typeface="Arial"/>
                <a:ea typeface="DejaVu Sans"/>
              </a:rPr>
              <a:t>   </a:t>
            </a:r>
            <a:r>
              <a:rPr lang="ru-RU" sz="1200" strike="noStrike" spc="-1" dirty="0">
                <a:latin typeface="Calibri" panose="020F0502020204030204" pitchFamily="34" charset="0"/>
                <a:ea typeface="DejaVu Sans"/>
              </a:rPr>
              <a:t>Количество реализованных в отчетном году инвестиционных проектов, учтенных в реестре инвестиционных проектов Тюменской области, в расчете на 10 тыс. человек:</a:t>
            </a:r>
          </a:p>
          <a:p>
            <a:pPr algn="just">
              <a:lnSpc>
                <a:spcPct val="100000"/>
              </a:lnSpc>
            </a:pPr>
            <a:endParaRPr lang="ru-RU" sz="120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latin typeface="Calibri" panose="020F0502020204030204" pitchFamily="34" charset="0"/>
                <a:ea typeface="DejaVu Sans"/>
              </a:rPr>
              <a:t>7,7 единицы</a:t>
            </a:r>
            <a:endParaRPr lang="ru-RU" sz="1200" b="0" strike="noStrike" spc="-1" dirty="0">
              <a:latin typeface="Calibri" panose="020F0502020204030204" pitchFamily="34" charset="0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ru-RU" sz="1200" b="1" strike="noStrike" spc="-1" dirty="0">
                <a:solidFill>
                  <a:srgbClr val="002060"/>
                </a:solidFill>
                <a:latin typeface="Arial"/>
                <a:ea typeface="DejaVu Sans"/>
              </a:rPr>
              <a:t>   </a:t>
            </a:r>
            <a:endParaRPr lang="ru-RU" sz="12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46278AC-64BE-4272-AD50-697524FE77F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lnSpc>
                  <a:spcPct val="100000"/>
                </a:lnSpc>
                <a:spcBef>
                  <a:spcPts val="210"/>
                </a:spcBef>
              </a:pPr>
              <a:t>3</a:t>
            </a:fld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460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FCE45404-6BF2-4060-B1C1-1ABD1D32F6AD}"/>
              </a:ext>
            </a:extLst>
          </p:cNvPr>
          <p:cNvSpPr/>
          <p:nvPr/>
        </p:nvSpPr>
        <p:spPr>
          <a:xfrm>
            <a:off x="0" y="0"/>
            <a:ext cx="10740403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F9FAFE1D-5F9E-4183-9128-30D477B0170C}"/>
              </a:ext>
            </a:extLst>
          </p:cNvPr>
          <p:cNvSpPr txBox="1">
            <a:spLocks/>
          </p:cNvSpPr>
          <p:nvPr/>
        </p:nvSpPr>
        <p:spPr>
          <a:xfrm>
            <a:off x="452598" y="146194"/>
            <a:ext cx="76911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1008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2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marR="0" lvl="0" indent="0" algn="l" defTabSz="1008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1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ЦЕЛЬ И ЗАДАЧА ПРЕКТА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223B7B1-E42D-4551-98B7-5F5397517003}"/>
              </a:ext>
            </a:extLst>
          </p:cNvPr>
          <p:cNvSpPr txBox="1"/>
          <p:nvPr/>
        </p:nvSpPr>
        <p:spPr>
          <a:xfrm rot="10800000" flipV="1">
            <a:off x="293372" y="842785"/>
            <a:ext cx="102379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ЦЕЛЬ: Разработать и обосновать направления инвестиционного развития Исетского МО на период до 2025 года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3A3D50-BD73-4B5C-AA15-BE0255900498}"/>
              </a:ext>
            </a:extLst>
          </p:cNvPr>
          <p:cNvSpPr txBox="1"/>
          <p:nvPr/>
        </p:nvSpPr>
        <p:spPr>
          <a:xfrm>
            <a:off x="295274" y="1513519"/>
            <a:ext cx="2869119" cy="338554"/>
          </a:xfrm>
          <a:prstGeom prst="rect">
            <a:avLst/>
          </a:prstGeom>
          <a:noFill/>
        </p:spPr>
        <p:txBody>
          <a:bodyPr wrap="none" rtlCol="0" anchor="t" anchorCtr="0">
            <a:spAutoFit/>
          </a:bodyPr>
          <a:lstStyle/>
          <a:p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Инвестиционные проекты</a:t>
            </a:r>
            <a:endParaRPr lang="en-US" sz="16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ea typeface="League Spartan" charset="0"/>
              <a:cs typeface="Arial" panose="020B0604020202020204" pitchFamily="34" charset="0"/>
            </a:endParaRP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45D9D75A-C171-4EDA-AF5D-94F906743AA7}"/>
              </a:ext>
            </a:extLst>
          </p:cNvPr>
          <p:cNvSpPr txBox="1">
            <a:spLocks/>
          </p:cNvSpPr>
          <p:nvPr/>
        </p:nvSpPr>
        <p:spPr>
          <a:xfrm>
            <a:off x="272167" y="1975004"/>
            <a:ext cx="2734314" cy="1800493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Сформировать пул инвестиционных экономически эффективных проектов для реализации (поддержка существующих и развитие новых)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400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300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738863C-75CF-4A4B-8875-BE2B6C82EC1A}"/>
              </a:ext>
            </a:extLst>
          </p:cNvPr>
          <p:cNvSpPr txBox="1"/>
          <p:nvPr/>
        </p:nvSpPr>
        <p:spPr>
          <a:xfrm rot="10800000" flipV="1">
            <a:off x="222616" y="4271963"/>
            <a:ext cx="3185582" cy="584775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r>
              <a:rPr lang="ru-RU" sz="1600" b="1" dirty="0">
                <a:solidFill>
                  <a:schemeClr val="accent5"/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Потенциальные инвесторы</a:t>
            </a:r>
          </a:p>
          <a:p>
            <a:endParaRPr lang="en-US" sz="1600" b="1" dirty="0">
              <a:solidFill>
                <a:schemeClr val="accent5"/>
              </a:solidFill>
              <a:latin typeface="Arial" panose="020B0604020202020204" pitchFamily="34" charset="0"/>
              <a:ea typeface="League Spartan" charset="0"/>
              <a:cs typeface="Arial" panose="020B0604020202020204" pitchFamily="34" charset="0"/>
            </a:endParaRP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1B047623-4E2F-4932-B5C5-A8274E9AF5BA}"/>
              </a:ext>
            </a:extLst>
          </p:cNvPr>
          <p:cNvSpPr txBox="1">
            <a:spLocks/>
          </p:cNvSpPr>
          <p:nvPr/>
        </p:nvSpPr>
        <p:spPr>
          <a:xfrm>
            <a:off x="412519" y="4800340"/>
            <a:ext cx="2959490" cy="738664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Определить пул потенциальных интересантов в реализации инвестиционных проектов</a:t>
            </a:r>
            <a:endParaRPr lang="en-US" sz="1400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1D56115C-6CAD-46D8-89C9-FE29A631CFAB}"/>
              </a:ext>
            </a:extLst>
          </p:cNvPr>
          <p:cNvGrpSpPr/>
          <p:nvPr/>
        </p:nvGrpSpPr>
        <p:grpSpPr>
          <a:xfrm>
            <a:off x="2754413" y="1621184"/>
            <a:ext cx="4975360" cy="4490129"/>
            <a:chOff x="2789784" y="1117991"/>
            <a:chExt cx="3562541" cy="3563162"/>
          </a:xfrm>
        </p:grpSpPr>
        <p:sp>
          <p:nvSpPr>
            <p:cNvPr id="29" name="Freeform 6">
              <a:extLst>
                <a:ext uri="{FF2B5EF4-FFF2-40B4-BE49-F238E27FC236}">
                  <a16:creationId xmlns:a16="http://schemas.microsoft.com/office/drawing/2014/main" id="{97228658-2044-450D-9BCF-8C21197AF9F8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3594952" y="1581538"/>
              <a:ext cx="1353137" cy="507426"/>
            </a:xfrm>
            <a:custGeom>
              <a:avLst/>
              <a:gdLst/>
              <a:ahLst/>
              <a:cxnLst>
                <a:cxn ang="0">
                  <a:pos x="0" y="408"/>
                </a:cxn>
                <a:cxn ang="0">
                  <a:pos x="1088" y="408"/>
                </a:cxn>
                <a:cxn ang="0">
                  <a:pos x="1088" y="0"/>
                </a:cxn>
                <a:cxn ang="0">
                  <a:pos x="408" y="0"/>
                </a:cxn>
                <a:cxn ang="0">
                  <a:pos x="0" y="408"/>
                </a:cxn>
              </a:cxnLst>
              <a:rect l="0" t="0" r="r" b="b"/>
              <a:pathLst>
                <a:path w="1088" h="408">
                  <a:moveTo>
                    <a:pt x="0" y="408"/>
                  </a:moveTo>
                  <a:lnTo>
                    <a:pt x="1088" y="408"/>
                  </a:lnTo>
                  <a:lnTo>
                    <a:pt x="1088" y="0"/>
                  </a:lnTo>
                  <a:lnTo>
                    <a:pt x="408" y="0"/>
                  </a:lnTo>
                  <a:lnTo>
                    <a:pt x="0" y="408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5">
              <a:extLst>
                <a:ext uri="{FF2B5EF4-FFF2-40B4-BE49-F238E27FC236}">
                  <a16:creationId xmlns:a16="http://schemas.microsoft.com/office/drawing/2014/main" id="{187804C8-B8FC-41AE-9D6F-5B96EF64EA2D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5380912" y="1923780"/>
              <a:ext cx="507426" cy="1353136"/>
            </a:xfrm>
            <a:custGeom>
              <a:avLst/>
              <a:gdLst/>
              <a:ahLst/>
              <a:cxnLst>
                <a:cxn ang="0">
                  <a:pos x="408" y="1088"/>
                </a:cxn>
                <a:cxn ang="0">
                  <a:pos x="408" y="0"/>
                </a:cxn>
                <a:cxn ang="0">
                  <a:pos x="0" y="0"/>
                </a:cxn>
                <a:cxn ang="0">
                  <a:pos x="0" y="680"/>
                </a:cxn>
                <a:cxn ang="0">
                  <a:pos x="408" y="1088"/>
                </a:cxn>
              </a:cxnLst>
              <a:rect l="0" t="0" r="r" b="b"/>
              <a:pathLst>
                <a:path w="408" h="1088">
                  <a:moveTo>
                    <a:pt x="408" y="1088"/>
                  </a:moveTo>
                  <a:lnTo>
                    <a:pt x="408" y="0"/>
                  </a:lnTo>
                  <a:lnTo>
                    <a:pt x="0" y="0"/>
                  </a:lnTo>
                  <a:lnTo>
                    <a:pt x="0" y="680"/>
                  </a:lnTo>
                  <a:lnTo>
                    <a:pt x="408" y="108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7">
              <a:extLst>
                <a:ext uri="{FF2B5EF4-FFF2-40B4-BE49-F238E27FC236}">
                  <a16:creationId xmlns:a16="http://schemas.microsoft.com/office/drawing/2014/main" id="{9F730FB1-E8F8-4FBD-824A-DDC5E4EE6EB9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4518793" y="1117991"/>
              <a:ext cx="896702" cy="1627993"/>
            </a:xfrm>
            <a:custGeom>
              <a:avLst/>
              <a:gdLst/>
              <a:ahLst/>
              <a:cxnLst>
                <a:cxn ang="0">
                  <a:pos x="565" y="0"/>
                </a:cxn>
                <a:cxn ang="0">
                  <a:pos x="157" y="408"/>
                </a:cxn>
                <a:cxn ang="0">
                  <a:pos x="157" y="870"/>
                </a:cxn>
                <a:cxn ang="0">
                  <a:pos x="0" y="870"/>
                </a:cxn>
                <a:cxn ang="0">
                  <a:pos x="361" y="1309"/>
                </a:cxn>
                <a:cxn ang="0">
                  <a:pos x="721" y="870"/>
                </a:cxn>
                <a:cxn ang="0">
                  <a:pos x="565" y="870"/>
                </a:cxn>
                <a:cxn ang="0">
                  <a:pos x="565" y="0"/>
                </a:cxn>
              </a:cxnLst>
              <a:rect l="0" t="0" r="r" b="b"/>
              <a:pathLst>
                <a:path w="721" h="1309">
                  <a:moveTo>
                    <a:pt x="565" y="0"/>
                  </a:moveTo>
                  <a:lnTo>
                    <a:pt x="157" y="408"/>
                  </a:lnTo>
                  <a:lnTo>
                    <a:pt x="157" y="870"/>
                  </a:lnTo>
                  <a:lnTo>
                    <a:pt x="0" y="870"/>
                  </a:lnTo>
                  <a:lnTo>
                    <a:pt x="361" y="1309"/>
                  </a:lnTo>
                  <a:lnTo>
                    <a:pt x="721" y="870"/>
                  </a:lnTo>
                  <a:lnTo>
                    <a:pt x="565" y="870"/>
                  </a:lnTo>
                  <a:lnTo>
                    <a:pt x="565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id="{8EC999A7-F89A-42C8-AD18-B820134CEA35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3252709" y="2521788"/>
              <a:ext cx="507426" cy="1353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88"/>
                </a:cxn>
                <a:cxn ang="0">
                  <a:pos x="408" y="1088"/>
                </a:cxn>
                <a:cxn ang="0">
                  <a:pos x="408" y="408"/>
                </a:cxn>
                <a:cxn ang="0">
                  <a:pos x="0" y="0"/>
                </a:cxn>
              </a:cxnLst>
              <a:rect l="0" t="0" r="r" b="b"/>
              <a:pathLst>
                <a:path w="408" h="1088">
                  <a:moveTo>
                    <a:pt x="0" y="0"/>
                  </a:moveTo>
                  <a:lnTo>
                    <a:pt x="0" y="1088"/>
                  </a:lnTo>
                  <a:lnTo>
                    <a:pt x="408" y="1088"/>
                  </a:lnTo>
                  <a:lnTo>
                    <a:pt x="408" y="4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Freeform 10">
              <a:extLst>
                <a:ext uri="{FF2B5EF4-FFF2-40B4-BE49-F238E27FC236}">
                  <a16:creationId xmlns:a16="http://schemas.microsoft.com/office/drawing/2014/main" id="{B3D95821-E60E-4322-938E-10A152ACF74E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4193141" y="3710180"/>
              <a:ext cx="1351893" cy="507426"/>
            </a:xfrm>
            <a:custGeom>
              <a:avLst/>
              <a:gdLst/>
              <a:ahLst/>
              <a:cxnLst>
                <a:cxn ang="0">
                  <a:pos x="1087" y="0"/>
                </a:cxn>
                <a:cxn ang="0">
                  <a:pos x="0" y="0"/>
                </a:cxn>
                <a:cxn ang="0">
                  <a:pos x="0" y="408"/>
                </a:cxn>
                <a:cxn ang="0">
                  <a:pos x="679" y="408"/>
                </a:cxn>
                <a:cxn ang="0">
                  <a:pos x="1087" y="0"/>
                </a:cxn>
              </a:cxnLst>
              <a:rect l="0" t="0" r="r" b="b"/>
              <a:pathLst>
                <a:path w="1087" h="408">
                  <a:moveTo>
                    <a:pt x="1087" y="0"/>
                  </a:moveTo>
                  <a:lnTo>
                    <a:pt x="0" y="0"/>
                  </a:lnTo>
                  <a:lnTo>
                    <a:pt x="0" y="408"/>
                  </a:lnTo>
                  <a:lnTo>
                    <a:pt x="679" y="408"/>
                  </a:lnTo>
                  <a:lnTo>
                    <a:pt x="1087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11">
              <a:extLst>
                <a:ext uri="{FF2B5EF4-FFF2-40B4-BE49-F238E27FC236}">
                  <a16:creationId xmlns:a16="http://schemas.microsoft.com/office/drawing/2014/main" id="{F57F0FA7-E567-423E-B710-5A20D0461F30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3725735" y="3053160"/>
              <a:ext cx="895458" cy="1627993"/>
            </a:xfrm>
            <a:custGeom>
              <a:avLst/>
              <a:gdLst/>
              <a:ahLst/>
              <a:cxnLst>
                <a:cxn ang="0">
                  <a:pos x="155" y="1309"/>
                </a:cxn>
                <a:cxn ang="0">
                  <a:pos x="563" y="901"/>
                </a:cxn>
                <a:cxn ang="0">
                  <a:pos x="563" y="439"/>
                </a:cxn>
                <a:cxn ang="0">
                  <a:pos x="720" y="439"/>
                </a:cxn>
                <a:cxn ang="0">
                  <a:pos x="359" y="0"/>
                </a:cxn>
                <a:cxn ang="0">
                  <a:pos x="0" y="439"/>
                </a:cxn>
                <a:cxn ang="0">
                  <a:pos x="155" y="439"/>
                </a:cxn>
                <a:cxn ang="0">
                  <a:pos x="155" y="1309"/>
                </a:cxn>
              </a:cxnLst>
              <a:rect l="0" t="0" r="r" b="b"/>
              <a:pathLst>
                <a:path w="720" h="1309">
                  <a:moveTo>
                    <a:pt x="155" y="1309"/>
                  </a:moveTo>
                  <a:lnTo>
                    <a:pt x="563" y="901"/>
                  </a:lnTo>
                  <a:lnTo>
                    <a:pt x="563" y="439"/>
                  </a:lnTo>
                  <a:lnTo>
                    <a:pt x="720" y="439"/>
                  </a:lnTo>
                  <a:lnTo>
                    <a:pt x="359" y="0"/>
                  </a:lnTo>
                  <a:lnTo>
                    <a:pt x="0" y="439"/>
                  </a:lnTo>
                  <a:lnTo>
                    <a:pt x="155" y="439"/>
                  </a:lnTo>
                  <a:lnTo>
                    <a:pt x="155" y="1309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28DC38E7-626A-4907-9949-9E66A6D8877A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2789784" y="2057126"/>
              <a:ext cx="1626749" cy="892970"/>
            </a:xfrm>
            <a:custGeom>
              <a:avLst/>
              <a:gdLst/>
              <a:ahLst/>
              <a:cxnLst>
                <a:cxn ang="0">
                  <a:pos x="1308" y="563"/>
                </a:cxn>
                <a:cxn ang="0">
                  <a:pos x="900" y="155"/>
                </a:cxn>
                <a:cxn ang="0">
                  <a:pos x="438" y="155"/>
                </a:cxn>
                <a:cxn ang="0">
                  <a:pos x="438" y="0"/>
                </a:cxn>
                <a:cxn ang="0">
                  <a:pos x="0" y="359"/>
                </a:cxn>
                <a:cxn ang="0">
                  <a:pos x="438" y="718"/>
                </a:cxn>
                <a:cxn ang="0">
                  <a:pos x="438" y="563"/>
                </a:cxn>
                <a:cxn ang="0">
                  <a:pos x="1308" y="563"/>
                </a:cxn>
              </a:cxnLst>
              <a:rect l="0" t="0" r="r" b="b"/>
              <a:pathLst>
                <a:path w="1308" h="718">
                  <a:moveTo>
                    <a:pt x="1308" y="563"/>
                  </a:moveTo>
                  <a:lnTo>
                    <a:pt x="900" y="155"/>
                  </a:lnTo>
                  <a:lnTo>
                    <a:pt x="438" y="155"/>
                  </a:lnTo>
                  <a:lnTo>
                    <a:pt x="438" y="0"/>
                  </a:lnTo>
                  <a:lnTo>
                    <a:pt x="0" y="359"/>
                  </a:lnTo>
                  <a:lnTo>
                    <a:pt x="438" y="718"/>
                  </a:lnTo>
                  <a:lnTo>
                    <a:pt x="438" y="563"/>
                  </a:lnTo>
                  <a:lnTo>
                    <a:pt x="1308" y="563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Freeform 12">
              <a:extLst>
                <a:ext uri="{FF2B5EF4-FFF2-40B4-BE49-F238E27FC236}">
                  <a16:creationId xmlns:a16="http://schemas.microsoft.com/office/drawing/2014/main" id="{DD631E17-F695-499F-8C7F-3DDD174A5945}"/>
                </a:ext>
              </a:extLst>
            </p:cNvPr>
            <p:cNvSpPr>
              <a:spLocks/>
            </p:cNvSpPr>
            <p:nvPr/>
          </p:nvSpPr>
          <p:spPr bwMode="auto">
            <a:xfrm rot="8100000" flipV="1">
              <a:off x="4724332" y="2848682"/>
              <a:ext cx="1627993" cy="895458"/>
            </a:xfrm>
            <a:custGeom>
              <a:avLst/>
              <a:gdLst/>
              <a:ahLst/>
              <a:cxnLst>
                <a:cxn ang="0">
                  <a:pos x="0" y="155"/>
                </a:cxn>
                <a:cxn ang="0">
                  <a:pos x="408" y="563"/>
                </a:cxn>
                <a:cxn ang="0">
                  <a:pos x="872" y="563"/>
                </a:cxn>
                <a:cxn ang="0">
                  <a:pos x="872" y="720"/>
                </a:cxn>
                <a:cxn ang="0">
                  <a:pos x="1309" y="359"/>
                </a:cxn>
                <a:cxn ang="0">
                  <a:pos x="872" y="0"/>
                </a:cxn>
                <a:cxn ang="0">
                  <a:pos x="872" y="155"/>
                </a:cxn>
                <a:cxn ang="0">
                  <a:pos x="0" y="155"/>
                </a:cxn>
              </a:cxnLst>
              <a:rect l="0" t="0" r="r" b="b"/>
              <a:pathLst>
                <a:path w="1309" h="720">
                  <a:moveTo>
                    <a:pt x="0" y="155"/>
                  </a:moveTo>
                  <a:lnTo>
                    <a:pt x="408" y="563"/>
                  </a:lnTo>
                  <a:lnTo>
                    <a:pt x="872" y="563"/>
                  </a:lnTo>
                  <a:lnTo>
                    <a:pt x="872" y="720"/>
                  </a:lnTo>
                  <a:lnTo>
                    <a:pt x="1309" y="359"/>
                  </a:lnTo>
                  <a:lnTo>
                    <a:pt x="872" y="0"/>
                  </a:lnTo>
                  <a:lnTo>
                    <a:pt x="872" y="155"/>
                  </a:lnTo>
                  <a:lnTo>
                    <a:pt x="0" y="1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Freeform 683">
              <a:extLst>
                <a:ext uri="{FF2B5EF4-FFF2-40B4-BE49-F238E27FC236}">
                  <a16:creationId xmlns:a16="http://schemas.microsoft.com/office/drawing/2014/main" id="{23090FCB-2778-442A-9C97-660D369DF67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55652" y="2567682"/>
              <a:ext cx="275529" cy="275529"/>
            </a:xfrm>
            <a:custGeom>
              <a:avLst/>
              <a:gdLst/>
              <a:ahLst/>
              <a:cxnLst/>
              <a:rect l="0" t="0" r="r" b="b"/>
              <a:pathLst>
                <a:path w="310517" h="310617">
                  <a:moveTo>
                    <a:pt x="4668" y="301445"/>
                  </a:moveTo>
                  <a:lnTo>
                    <a:pt x="304535" y="301445"/>
                  </a:lnTo>
                  <a:cubicBezTo>
                    <a:pt x="307048" y="301445"/>
                    <a:pt x="309203" y="303562"/>
                    <a:pt x="309203" y="306031"/>
                  </a:cubicBezTo>
                  <a:cubicBezTo>
                    <a:pt x="309203" y="308501"/>
                    <a:pt x="307048" y="310617"/>
                    <a:pt x="304535" y="310617"/>
                  </a:cubicBezTo>
                  <a:lnTo>
                    <a:pt x="4668" y="310617"/>
                  </a:lnTo>
                  <a:cubicBezTo>
                    <a:pt x="2154" y="310617"/>
                    <a:pt x="0" y="308501"/>
                    <a:pt x="0" y="306031"/>
                  </a:cubicBezTo>
                  <a:cubicBezTo>
                    <a:pt x="0" y="303562"/>
                    <a:pt x="2154" y="301445"/>
                    <a:pt x="4668" y="301445"/>
                  </a:cubicBezTo>
                  <a:close/>
                  <a:moveTo>
                    <a:pt x="117797" y="272870"/>
                  </a:moveTo>
                  <a:lnTo>
                    <a:pt x="193352" y="272870"/>
                  </a:lnTo>
                  <a:cubicBezTo>
                    <a:pt x="195895" y="272870"/>
                    <a:pt x="198074" y="274987"/>
                    <a:pt x="198074" y="277456"/>
                  </a:cubicBezTo>
                  <a:cubicBezTo>
                    <a:pt x="198074" y="280278"/>
                    <a:pt x="195895" y="282042"/>
                    <a:pt x="193352" y="282042"/>
                  </a:cubicBezTo>
                  <a:lnTo>
                    <a:pt x="117797" y="282042"/>
                  </a:lnTo>
                  <a:cubicBezTo>
                    <a:pt x="114891" y="282042"/>
                    <a:pt x="112712" y="280278"/>
                    <a:pt x="112712" y="277456"/>
                  </a:cubicBezTo>
                  <a:cubicBezTo>
                    <a:pt x="112712" y="274987"/>
                    <a:pt x="114891" y="272870"/>
                    <a:pt x="117797" y="272870"/>
                  </a:cubicBezTo>
                  <a:close/>
                  <a:moveTo>
                    <a:pt x="229701" y="258646"/>
                  </a:moveTo>
                  <a:cubicBezTo>
                    <a:pt x="224346" y="258646"/>
                    <a:pt x="220062" y="262604"/>
                    <a:pt x="220062" y="268002"/>
                  </a:cubicBezTo>
                  <a:lnTo>
                    <a:pt x="220062" y="272680"/>
                  </a:lnTo>
                  <a:lnTo>
                    <a:pt x="276111" y="272680"/>
                  </a:lnTo>
                  <a:lnTo>
                    <a:pt x="276111" y="268002"/>
                  </a:lnTo>
                  <a:cubicBezTo>
                    <a:pt x="276111" y="262604"/>
                    <a:pt x="272184" y="258646"/>
                    <a:pt x="266829" y="258646"/>
                  </a:cubicBezTo>
                  <a:lnTo>
                    <a:pt x="264330" y="258646"/>
                  </a:lnTo>
                  <a:lnTo>
                    <a:pt x="231843" y="258646"/>
                  </a:lnTo>
                  <a:lnTo>
                    <a:pt x="229701" y="258646"/>
                  </a:lnTo>
                  <a:close/>
                  <a:moveTo>
                    <a:pt x="42952" y="258646"/>
                  </a:moveTo>
                  <a:cubicBezTo>
                    <a:pt x="37896" y="258646"/>
                    <a:pt x="33562" y="262604"/>
                    <a:pt x="33562" y="268002"/>
                  </a:cubicBezTo>
                  <a:lnTo>
                    <a:pt x="33562" y="272680"/>
                  </a:lnTo>
                  <a:lnTo>
                    <a:pt x="89900" y="272680"/>
                  </a:lnTo>
                  <a:lnTo>
                    <a:pt x="89900" y="268002"/>
                  </a:lnTo>
                  <a:cubicBezTo>
                    <a:pt x="89900" y="262604"/>
                    <a:pt x="85566" y="258646"/>
                    <a:pt x="80510" y="258646"/>
                  </a:cubicBezTo>
                  <a:lnTo>
                    <a:pt x="78344" y="258646"/>
                  </a:lnTo>
                  <a:lnTo>
                    <a:pt x="45119" y="258646"/>
                  </a:lnTo>
                  <a:lnTo>
                    <a:pt x="42952" y="258646"/>
                  </a:lnTo>
                  <a:close/>
                  <a:moveTo>
                    <a:pt x="155393" y="129995"/>
                  </a:moveTo>
                  <a:cubicBezTo>
                    <a:pt x="157941" y="129995"/>
                    <a:pt x="160125" y="132166"/>
                    <a:pt x="160125" y="134700"/>
                  </a:cubicBezTo>
                  <a:lnTo>
                    <a:pt x="160125" y="142299"/>
                  </a:lnTo>
                  <a:cubicBezTo>
                    <a:pt x="169954" y="143747"/>
                    <a:pt x="178326" y="149899"/>
                    <a:pt x="181966" y="158584"/>
                  </a:cubicBezTo>
                  <a:cubicBezTo>
                    <a:pt x="183058" y="160756"/>
                    <a:pt x="181966" y="163651"/>
                    <a:pt x="179418" y="164737"/>
                  </a:cubicBezTo>
                  <a:cubicBezTo>
                    <a:pt x="176870" y="165822"/>
                    <a:pt x="173958" y="164737"/>
                    <a:pt x="172866" y="162203"/>
                  </a:cubicBezTo>
                  <a:cubicBezTo>
                    <a:pt x="170318" y="155689"/>
                    <a:pt x="163038" y="151347"/>
                    <a:pt x="155393" y="151347"/>
                  </a:cubicBezTo>
                  <a:cubicBezTo>
                    <a:pt x="144837" y="151347"/>
                    <a:pt x="136101" y="158584"/>
                    <a:pt x="136101" y="167994"/>
                  </a:cubicBezTo>
                  <a:cubicBezTo>
                    <a:pt x="136101" y="175593"/>
                    <a:pt x="139741" y="184641"/>
                    <a:pt x="155393" y="184641"/>
                  </a:cubicBezTo>
                  <a:cubicBezTo>
                    <a:pt x="176142" y="184641"/>
                    <a:pt x="183786" y="198392"/>
                    <a:pt x="183786" y="210697"/>
                  </a:cubicBezTo>
                  <a:cubicBezTo>
                    <a:pt x="183786" y="223725"/>
                    <a:pt x="173594" y="234581"/>
                    <a:pt x="160125" y="236391"/>
                  </a:cubicBezTo>
                  <a:lnTo>
                    <a:pt x="160125" y="243991"/>
                  </a:lnTo>
                  <a:cubicBezTo>
                    <a:pt x="160125" y="246886"/>
                    <a:pt x="157941" y="248695"/>
                    <a:pt x="155393" y="248695"/>
                  </a:cubicBezTo>
                  <a:cubicBezTo>
                    <a:pt x="152845" y="248695"/>
                    <a:pt x="150661" y="246886"/>
                    <a:pt x="150661" y="243991"/>
                  </a:cubicBezTo>
                  <a:lnTo>
                    <a:pt x="150661" y="236391"/>
                  </a:lnTo>
                  <a:cubicBezTo>
                    <a:pt x="140833" y="234943"/>
                    <a:pt x="132460" y="229153"/>
                    <a:pt x="128820" y="220468"/>
                  </a:cubicBezTo>
                  <a:cubicBezTo>
                    <a:pt x="128092" y="217934"/>
                    <a:pt x="128820" y="215039"/>
                    <a:pt x="131368" y="214316"/>
                  </a:cubicBezTo>
                  <a:cubicBezTo>
                    <a:pt x="133552" y="213230"/>
                    <a:pt x="136829" y="214316"/>
                    <a:pt x="137557" y="216487"/>
                  </a:cubicBezTo>
                  <a:cubicBezTo>
                    <a:pt x="140469" y="223363"/>
                    <a:pt x="147749" y="227705"/>
                    <a:pt x="155393" y="227705"/>
                  </a:cubicBezTo>
                  <a:cubicBezTo>
                    <a:pt x="165586" y="227705"/>
                    <a:pt x="174322" y="220106"/>
                    <a:pt x="174322" y="210697"/>
                  </a:cubicBezTo>
                  <a:cubicBezTo>
                    <a:pt x="174322" y="203097"/>
                    <a:pt x="171046" y="194412"/>
                    <a:pt x="155393" y="194412"/>
                  </a:cubicBezTo>
                  <a:cubicBezTo>
                    <a:pt x="134281" y="194412"/>
                    <a:pt x="127000" y="180660"/>
                    <a:pt x="127000" y="167994"/>
                  </a:cubicBezTo>
                  <a:cubicBezTo>
                    <a:pt x="127000" y="154965"/>
                    <a:pt x="137193" y="144109"/>
                    <a:pt x="150661" y="142299"/>
                  </a:cubicBezTo>
                  <a:lnTo>
                    <a:pt x="150661" y="134700"/>
                  </a:lnTo>
                  <a:cubicBezTo>
                    <a:pt x="150661" y="132166"/>
                    <a:pt x="152845" y="129995"/>
                    <a:pt x="155393" y="129995"/>
                  </a:cubicBezTo>
                  <a:close/>
                  <a:moveTo>
                    <a:pt x="236484" y="126587"/>
                  </a:moveTo>
                  <a:lnTo>
                    <a:pt x="236484" y="249290"/>
                  </a:lnTo>
                  <a:lnTo>
                    <a:pt x="259689" y="249290"/>
                  </a:lnTo>
                  <a:lnTo>
                    <a:pt x="259689" y="126587"/>
                  </a:lnTo>
                  <a:lnTo>
                    <a:pt x="236484" y="126587"/>
                  </a:lnTo>
                  <a:close/>
                  <a:moveTo>
                    <a:pt x="49814" y="126587"/>
                  </a:moveTo>
                  <a:lnTo>
                    <a:pt x="49814" y="249290"/>
                  </a:lnTo>
                  <a:lnTo>
                    <a:pt x="73288" y="249290"/>
                  </a:lnTo>
                  <a:lnTo>
                    <a:pt x="73288" y="126587"/>
                  </a:lnTo>
                  <a:lnTo>
                    <a:pt x="49814" y="126587"/>
                  </a:lnTo>
                  <a:close/>
                  <a:moveTo>
                    <a:pt x="220062" y="102838"/>
                  </a:moveTo>
                  <a:lnTo>
                    <a:pt x="220062" y="107875"/>
                  </a:lnTo>
                  <a:cubicBezTo>
                    <a:pt x="220062" y="112913"/>
                    <a:pt x="224346" y="116871"/>
                    <a:pt x="229701" y="116871"/>
                  </a:cubicBezTo>
                  <a:lnTo>
                    <a:pt x="231843" y="116871"/>
                  </a:lnTo>
                  <a:lnTo>
                    <a:pt x="264330" y="116871"/>
                  </a:lnTo>
                  <a:lnTo>
                    <a:pt x="266829" y="116871"/>
                  </a:lnTo>
                  <a:cubicBezTo>
                    <a:pt x="272184" y="116871"/>
                    <a:pt x="276111" y="112913"/>
                    <a:pt x="276111" y="107875"/>
                  </a:cubicBezTo>
                  <a:lnTo>
                    <a:pt x="276111" y="102838"/>
                  </a:lnTo>
                  <a:lnTo>
                    <a:pt x="220062" y="102838"/>
                  </a:lnTo>
                  <a:close/>
                  <a:moveTo>
                    <a:pt x="33562" y="102838"/>
                  </a:moveTo>
                  <a:lnTo>
                    <a:pt x="33562" y="107875"/>
                  </a:lnTo>
                  <a:cubicBezTo>
                    <a:pt x="33562" y="112913"/>
                    <a:pt x="37896" y="116871"/>
                    <a:pt x="42952" y="116871"/>
                  </a:cubicBezTo>
                  <a:lnTo>
                    <a:pt x="45119" y="116871"/>
                  </a:lnTo>
                  <a:lnTo>
                    <a:pt x="78344" y="116871"/>
                  </a:lnTo>
                  <a:lnTo>
                    <a:pt x="80510" y="116871"/>
                  </a:lnTo>
                  <a:cubicBezTo>
                    <a:pt x="85566" y="116871"/>
                    <a:pt x="89900" y="112913"/>
                    <a:pt x="89900" y="107875"/>
                  </a:cubicBezTo>
                  <a:lnTo>
                    <a:pt x="89900" y="102838"/>
                  </a:lnTo>
                  <a:lnTo>
                    <a:pt x="33562" y="102838"/>
                  </a:lnTo>
                  <a:close/>
                  <a:moveTo>
                    <a:pt x="215421" y="93482"/>
                  </a:moveTo>
                  <a:lnTo>
                    <a:pt x="280752" y="93482"/>
                  </a:lnTo>
                  <a:cubicBezTo>
                    <a:pt x="283251" y="93482"/>
                    <a:pt x="285393" y="95641"/>
                    <a:pt x="285393" y="98160"/>
                  </a:cubicBezTo>
                  <a:lnTo>
                    <a:pt x="285393" y="107875"/>
                  </a:lnTo>
                  <a:cubicBezTo>
                    <a:pt x="285393" y="117231"/>
                    <a:pt x="278253" y="125147"/>
                    <a:pt x="268971" y="126227"/>
                  </a:cubicBezTo>
                  <a:lnTo>
                    <a:pt x="268971" y="249650"/>
                  </a:lnTo>
                  <a:cubicBezTo>
                    <a:pt x="278253" y="250730"/>
                    <a:pt x="285393" y="258646"/>
                    <a:pt x="285393" y="268002"/>
                  </a:cubicBezTo>
                  <a:lnTo>
                    <a:pt x="285393" y="277357"/>
                  </a:lnTo>
                  <a:cubicBezTo>
                    <a:pt x="285393" y="279876"/>
                    <a:pt x="283251" y="282035"/>
                    <a:pt x="280752" y="282035"/>
                  </a:cubicBezTo>
                  <a:lnTo>
                    <a:pt x="215421" y="282035"/>
                  </a:lnTo>
                  <a:cubicBezTo>
                    <a:pt x="212922" y="282035"/>
                    <a:pt x="211137" y="279876"/>
                    <a:pt x="211137" y="277357"/>
                  </a:cubicBezTo>
                  <a:lnTo>
                    <a:pt x="211137" y="268002"/>
                  </a:lnTo>
                  <a:cubicBezTo>
                    <a:pt x="211137" y="258646"/>
                    <a:pt x="218277" y="250730"/>
                    <a:pt x="227202" y="249650"/>
                  </a:cubicBezTo>
                  <a:lnTo>
                    <a:pt x="227202" y="126227"/>
                  </a:lnTo>
                  <a:cubicBezTo>
                    <a:pt x="218277" y="125147"/>
                    <a:pt x="211137" y="117231"/>
                    <a:pt x="211137" y="107875"/>
                  </a:cubicBezTo>
                  <a:lnTo>
                    <a:pt x="211137" y="98160"/>
                  </a:lnTo>
                  <a:cubicBezTo>
                    <a:pt x="211137" y="95641"/>
                    <a:pt x="212922" y="93482"/>
                    <a:pt x="215421" y="93482"/>
                  </a:cubicBezTo>
                  <a:close/>
                  <a:moveTo>
                    <a:pt x="117797" y="93482"/>
                  </a:moveTo>
                  <a:lnTo>
                    <a:pt x="193352" y="93482"/>
                  </a:lnTo>
                  <a:cubicBezTo>
                    <a:pt x="195895" y="93482"/>
                    <a:pt x="198074" y="95599"/>
                    <a:pt x="198074" y="98068"/>
                  </a:cubicBezTo>
                  <a:cubicBezTo>
                    <a:pt x="198074" y="100890"/>
                    <a:pt x="195895" y="102654"/>
                    <a:pt x="193352" y="102654"/>
                  </a:cubicBezTo>
                  <a:lnTo>
                    <a:pt x="117797" y="102654"/>
                  </a:lnTo>
                  <a:cubicBezTo>
                    <a:pt x="114891" y="102654"/>
                    <a:pt x="112712" y="100890"/>
                    <a:pt x="112712" y="98068"/>
                  </a:cubicBezTo>
                  <a:cubicBezTo>
                    <a:pt x="112712" y="95599"/>
                    <a:pt x="114891" y="93482"/>
                    <a:pt x="117797" y="93482"/>
                  </a:cubicBezTo>
                  <a:close/>
                  <a:moveTo>
                    <a:pt x="28507" y="93482"/>
                  </a:moveTo>
                  <a:lnTo>
                    <a:pt x="94595" y="93482"/>
                  </a:lnTo>
                  <a:cubicBezTo>
                    <a:pt x="97484" y="93482"/>
                    <a:pt x="99651" y="95641"/>
                    <a:pt x="99651" y="98160"/>
                  </a:cubicBezTo>
                  <a:lnTo>
                    <a:pt x="99651" y="107875"/>
                  </a:lnTo>
                  <a:cubicBezTo>
                    <a:pt x="99651" y="117231"/>
                    <a:pt x="92428" y="125147"/>
                    <a:pt x="83038" y="126227"/>
                  </a:cubicBezTo>
                  <a:lnTo>
                    <a:pt x="83038" y="249650"/>
                  </a:lnTo>
                  <a:cubicBezTo>
                    <a:pt x="92428" y="250730"/>
                    <a:pt x="99651" y="258646"/>
                    <a:pt x="99651" y="268002"/>
                  </a:cubicBezTo>
                  <a:lnTo>
                    <a:pt x="99651" y="277357"/>
                  </a:lnTo>
                  <a:cubicBezTo>
                    <a:pt x="99651" y="279876"/>
                    <a:pt x="97484" y="282035"/>
                    <a:pt x="94595" y="282035"/>
                  </a:cubicBezTo>
                  <a:lnTo>
                    <a:pt x="28507" y="282035"/>
                  </a:lnTo>
                  <a:cubicBezTo>
                    <a:pt x="25979" y="282035"/>
                    <a:pt x="23812" y="279876"/>
                    <a:pt x="23812" y="277357"/>
                  </a:cubicBezTo>
                  <a:lnTo>
                    <a:pt x="23812" y="268002"/>
                  </a:lnTo>
                  <a:cubicBezTo>
                    <a:pt x="23812" y="258646"/>
                    <a:pt x="31034" y="250730"/>
                    <a:pt x="40424" y="249650"/>
                  </a:cubicBezTo>
                  <a:lnTo>
                    <a:pt x="40424" y="126227"/>
                  </a:lnTo>
                  <a:cubicBezTo>
                    <a:pt x="31034" y="125147"/>
                    <a:pt x="23812" y="117231"/>
                    <a:pt x="23812" y="107875"/>
                  </a:cubicBezTo>
                  <a:lnTo>
                    <a:pt x="23812" y="98160"/>
                  </a:lnTo>
                  <a:cubicBezTo>
                    <a:pt x="23812" y="95641"/>
                    <a:pt x="25979" y="93482"/>
                    <a:pt x="28507" y="93482"/>
                  </a:cubicBezTo>
                  <a:close/>
                  <a:moveTo>
                    <a:pt x="155395" y="9884"/>
                  </a:moveTo>
                  <a:lnTo>
                    <a:pt x="27041" y="66315"/>
                  </a:lnTo>
                  <a:lnTo>
                    <a:pt x="283388" y="66315"/>
                  </a:lnTo>
                  <a:lnTo>
                    <a:pt x="155395" y="9884"/>
                  </a:lnTo>
                  <a:close/>
                  <a:moveTo>
                    <a:pt x="153592" y="539"/>
                  </a:moveTo>
                  <a:cubicBezTo>
                    <a:pt x="154674" y="-180"/>
                    <a:pt x="155756" y="-180"/>
                    <a:pt x="157198" y="539"/>
                  </a:cubicBezTo>
                  <a:lnTo>
                    <a:pt x="307905" y="66675"/>
                  </a:lnTo>
                  <a:cubicBezTo>
                    <a:pt x="310069" y="67394"/>
                    <a:pt x="310790" y="69550"/>
                    <a:pt x="310429" y="72066"/>
                  </a:cubicBezTo>
                  <a:cubicBezTo>
                    <a:pt x="310069" y="73863"/>
                    <a:pt x="308266" y="75661"/>
                    <a:pt x="305742" y="75661"/>
                  </a:cubicBezTo>
                  <a:lnTo>
                    <a:pt x="4687" y="75661"/>
                  </a:lnTo>
                  <a:cubicBezTo>
                    <a:pt x="2524" y="75661"/>
                    <a:pt x="721" y="73863"/>
                    <a:pt x="360" y="72066"/>
                  </a:cubicBezTo>
                  <a:cubicBezTo>
                    <a:pt x="0" y="69550"/>
                    <a:pt x="1081" y="67394"/>
                    <a:pt x="2884" y="66675"/>
                  </a:cubicBezTo>
                  <a:lnTo>
                    <a:pt x="153592" y="5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sz="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Freeform 684">
              <a:extLst>
                <a:ext uri="{FF2B5EF4-FFF2-40B4-BE49-F238E27FC236}">
                  <a16:creationId xmlns:a16="http://schemas.microsoft.com/office/drawing/2014/main" id="{B3F9D6AD-339E-4BBF-B7FC-6E789DAC40D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598508" y="1594527"/>
              <a:ext cx="274123" cy="227733"/>
            </a:xfrm>
            <a:custGeom>
              <a:avLst/>
              <a:gdLst/>
              <a:ahLst/>
              <a:cxnLst/>
              <a:rect l="0" t="0" r="r" b="b"/>
              <a:pathLst>
                <a:path w="309203" h="256822">
                  <a:moveTo>
                    <a:pt x="74549" y="247650"/>
                  </a:moveTo>
                  <a:lnTo>
                    <a:pt x="234653" y="247650"/>
                  </a:lnTo>
                  <a:cubicBezTo>
                    <a:pt x="237182" y="247650"/>
                    <a:pt x="239351" y="249767"/>
                    <a:pt x="239351" y="252236"/>
                  </a:cubicBezTo>
                  <a:cubicBezTo>
                    <a:pt x="239351" y="255058"/>
                    <a:pt x="237182" y="256822"/>
                    <a:pt x="234653" y="256822"/>
                  </a:cubicBezTo>
                  <a:lnTo>
                    <a:pt x="74549" y="256822"/>
                  </a:lnTo>
                  <a:cubicBezTo>
                    <a:pt x="72019" y="256822"/>
                    <a:pt x="69850" y="255058"/>
                    <a:pt x="69850" y="252236"/>
                  </a:cubicBezTo>
                  <a:cubicBezTo>
                    <a:pt x="69850" y="249767"/>
                    <a:pt x="72019" y="247650"/>
                    <a:pt x="74549" y="247650"/>
                  </a:cubicBezTo>
                  <a:close/>
                  <a:moveTo>
                    <a:pt x="229119" y="136149"/>
                  </a:moveTo>
                  <a:cubicBezTo>
                    <a:pt x="231274" y="153845"/>
                    <a:pt x="246357" y="167568"/>
                    <a:pt x="264313" y="167568"/>
                  </a:cubicBezTo>
                  <a:cubicBezTo>
                    <a:pt x="282269" y="167568"/>
                    <a:pt x="297352" y="153845"/>
                    <a:pt x="299507" y="136149"/>
                  </a:cubicBezTo>
                  <a:lnTo>
                    <a:pt x="229119" y="136149"/>
                  </a:lnTo>
                  <a:close/>
                  <a:moveTo>
                    <a:pt x="9696" y="136149"/>
                  </a:moveTo>
                  <a:cubicBezTo>
                    <a:pt x="11851" y="153845"/>
                    <a:pt x="26934" y="167568"/>
                    <a:pt x="44890" y="167568"/>
                  </a:cubicBezTo>
                  <a:cubicBezTo>
                    <a:pt x="63205" y="167568"/>
                    <a:pt x="77929" y="153845"/>
                    <a:pt x="80084" y="136149"/>
                  </a:cubicBezTo>
                  <a:lnTo>
                    <a:pt x="9696" y="136149"/>
                  </a:lnTo>
                  <a:close/>
                  <a:moveTo>
                    <a:pt x="154781" y="75117"/>
                  </a:moveTo>
                  <a:lnTo>
                    <a:pt x="136466" y="218849"/>
                  </a:lnTo>
                  <a:lnTo>
                    <a:pt x="172737" y="218849"/>
                  </a:lnTo>
                  <a:lnTo>
                    <a:pt x="154781" y="75117"/>
                  </a:lnTo>
                  <a:close/>
                  <a:moveTo>
                    <a:pt x="264313" y="60310"/>
                  </a:moveTo>
                  <a:lnTo>
                    <a:pt x="231633" y="126759"/>
                  </a:lnTo>
                  <a:lnTo>
                    <a:pt x="296993" y="126759"/>
                  </a:lnTo>
                  <a:lnTo>
                    <a:pt x="264313" y="60310"/>
                  </a:lnTo>
                  <a:close/>
                  <a:moveTo>
                    <a:pt x="44890" y="60310"/>
                  </a:moveTo>
                  <a:lnTo>
                    <a:pt x="12210" y="126759"/>
                  </a:lnTo>
                  <a:lnTo>
                    <a:pt x="77570" y="126759"/>
                  </a:lnTo>
                  <a:lnTo>
                    <a:pt x="44890" y="60310"/>
                  </a:lnTo>
                  <a:close/>
                  <a:moveTo>
                    <a:pt x="154781" y="9751"/>
                  </a:moveTo>
                  <a:cubicBezTo>
                    <a:pt x="148317" y="9751"/>
                    <a:pt x="142930" y="14807"/>
                    <a:pt x="142930" y="21307"/>
                  </a:cubicBezTo>
                  <a:cubicBezTo>
                    <a:pt x="142930" y="27808"/>
                    <a:pt x="148317" y="33225"/>
                    <a:pt x="154781" y="33225"/>
                  </a:cubicBezTo>
                  <a:cubicBezTo>
                    <a:pt x="161245" y="33225"/>
                    <a:pt x="166273" y="27808"/>
                    <a:pt x="166273" y="21307"/>
                  </a:cubicBezTo>
                  <a:cubicBezTo>
                    <a:pt x="166273" y="14807"/>
                    <a:pt x="161245" y="9751"/>
                    <a:pt x="154781" y="9751"/>
                  </a:cubicBezTo>
                  <a:close/>
                  <a:moveTo>
                    <a:pt x="154781" y="0"/>
                  </a:moveTo>
                  <a:cubicBezTo>
                    <a:pt x="164837" y="0"/>
                    <a:pt x="173456" y="7584"/>
                    <a:pt x="175610" y="17335"/>
                  </a:cubicBezTo>
                  <a:cubicBezTo>
                    <a:pt x="208649" y="20224"/>
                    <a:pt x="241329" y="29613"/>
                    <a:pt x="266827" y="45864"/>
                  </a:cubicBezTo>
                  <a:cubicBezTo>
                    <a:pt x="267545" y="45864"/>
                    <a:pt x="267545" y="46226"/>
                    <a:pt x="267904" y="46948"/>
                  </a:cubicBezTo>
                  <a:cubicBezTo>
                    <a:pt x="268263" y="46948"/>
                    <a:pt x="268263" y="46948"/>
                    <a:pt x="268263" y="47309"/>
                  </a:cubicBezTo>
                  <a:cubicBezTo>
                    <a:pt x="268263" y="47309"/>
                    <a:pt x="268263" y="47309"/>
                    <a:pt x="268622" y="47670"/>
                  </a:cubicBezTo>
                  <a:lnTo>
                    <a:pt x="308485" y="129287"/>
                  </a:lnTo>
                  <a:lnTo>
                    <a:pt x="308485" y="129648"/>
                  </a:lnTo>
                  <a:cubicBezTo>
                    <a:pt x="308844" y="129648"/>
                    <a:pt x="308844" y="130009"/>
                    <a:pt x="309203" y="130371"/>
                  </a:cubicBezTo>
                  <a:cubicBezTo>
                    <a:pt x="309203" y="130732"/>
                    <a:pt x="309203" y="131093"/>
                    <a:pt x="309203" y="131093"/>
                  </a:cubicBezTo>
                  <a:cubicBezTo>
                    <a:pt x="309203" y="131454"/>
                    <a:pt x="309203" y="131454"/>
                    <a:pt x="309203" y="131454"/>
                  </a:cubicBezTo>
                  <a:cubicBezTo>
                    <a:pt x="309203" y="156372"/>
                    <a:pt x="289092" y="176957"/>
                    <a:pt x="264313" y="176957"/>
                  </a:cubicBezTo>
                  <a:cubicBezTo>
                    <a:pt x="239534" y="176957"/>
                    <a:pt x="219423" y="156372"/>
                    <a:pt x="219423" y="131454"/>
                  </a:cubicBezTo>
                  <a:cubicBezTo>
                    <a:pt x="219423" y="131454"/>
                    <a:pt x="219423" y="131454"/>
                    <a:pt x="219423" y="131093"/>
                  </a:cubicBezTo>
                  <a:cubicBezTo>
                    <a:pt x="219423" y="131093"/>
                    <a:pt x="219423" y="130732"/>
                    <a:pt x="219782" y="130371"/>
                  </a:cubicBezTo>
                  <a:cubicBezTo>
                    <a:pt x="219782" y="130009"/>
                    <a:pt x="219782" y="129648"/>
                    <a:pt x="219782" y="129648"/>
                  </a:cubicBezTo>
                  <a:lnTo>
                    <a:pt x="219782" y="129287"/>
                  </a:lnTo>
                  <a:lnTo>
                    <a:pt x="258208" y="51643"/>
                  </a:lnTo>
                  <a:cubicBezTo>
                    <a:pt x="234506" y="37919"/>
                    <a:pt x="205417" y="29613"/>
                    <a:pt x="174892" y="27446"/>
                  </a:cubicBezTo>
                  <a:cubicBezTo>
                    <a:pt x="172737" y="34669"/>
                    <a:pt x="166991" y="40086"/>
                    <a:pt x="159809" y="41892"/>
                  </a:cubicBezTo>
                  <a:lnTo>
                    <a:pt x="182074" y="218849"/>
                  </a:lnTo>
                  <a:lnTo>
                    <a:pt x="201467" y="218849"/>
                  </a:lnTo>
                  <a:cubicBezTo>
                    <a:pt x="203981" y="218849"/>
                    <a:pt x="206135" y="221016"/>
                    <a:pt x="206135" y="223544"/>
                  </a:cubicBezTo>
                  <a:cubicBezTo>
                    <a:pt x="206135" y="226072"/>
                    <a:pt x="203981" y="228239"/>
                    <a:pt x="201467" y="228239"/>
                  </a:cubicBezTo>
                  <a:lnTo>
                    <a:pt x="107736" y="228239"/>
                  </a:lnTo>
                  <a:cubicBezTo>
                    <a:pt x="105223" y="228239"/>
                    <a:pt x="103068" y="226072"/>
                    <a:pt x="103068" y="223544"/>
                  </a:cubicBezTo>
                  <a:cubicBezTo>
                    <a:pt x="103068" y="221016"/>
                    <a:pt x="105223" y="218849"/>
                    <a:pt x="107736" y="218849"/>
                  </a:cubicBezTo>
                  <a:lnTo>
                    <a:pt x="127129" y="218849"/>
                  </a:lnTo>
                  <a:lnTo>
                    <a:pt x="149394" y="41892"/>
                  </a:lnTo>
                  <a:cubicBezTo>
                    <a:pt x="142212" y="40086"/>
                    <a:pt x="136466" y="34669"/>
                    <a:pt x="134311" y="27446"/>
                  </a:cubicBezTo>
                  <a:cubicBezTo>
                    <a:pt x="103786" y="29613"/>
                    <a:pt x="74697" y="37919"/>
                    <a:pt x="50995" y="51643"/>
                  </a:cubicBezTo>
                  <a:lnTo>
                    <a:pt x="89421" y="129287"/>
                  </a:lnTo>
                  <a:lnTo>
                    <a:pt x="89421" y="129648"/>
                  </a:lnTo>
                  <a:cubicBezTo>
                    <a:pt x="89421" y="129648"/>
                    <a:pt x="89421" y="130009"/>
                    <a:pt x="89421" y="130371"/>
                  </a:cubicBezTo>
                  <a:cubicBezTo>
                    <a:pt x="89780" y="130732"/>
                    <a:pt x="89780" y="131093"/>
                    <a:pt x="89780" y="131093"/>
                  </a:cubicBezTo>
                  <a:cubicBezTo>
                    <a:pt x="89780" y="131454"/>
                    <a:pt x="89780" y="131454"/>
                    <a:pt x="89780" y="131454"/>
                  </a:cubicBezTo>
                  <a:cubicBezTo>
                    <a:pt x="89780" y="156372"/>
                    <a:pt x="69669" y="176957"/>
                    <a:pt x="44890" y="176957"/>
                  </a:cubicBezTo>
                  <a:cubicBezTo>
                    <a:pt x="20111" y="176957"/>
                    <a:pt x="0" y="156372"/>
                    <a:pt x="0" y="131454"/>
                  </a:cubicBezTo>
                  <a:cubicBezTo>
                    <a:pt x="0" y="131454"/>
                    <a:pt x="0" y="131454"/>
                    <a:pt x="0" y="131093"/>
                  </a:cubicBezTo>
                  <a:cubicBezTo>
                    <a:pt x="0" y="131093"/>
                    <a:pt x="0" y="130732"/>
                    <a:pt x="359" y="130371"/>
                  </a:cubicBezTo>
                  <a:cubicBezTo>
                    <a:pt x="359" y="130009"/>
                    <a:pt x="359" y="129648"/>
                    <a:pt x="718" y="129648"/>
                  </a:cubicBezTo>
                  <a:lnTo>
                    <a:pt x="718" y="129287"/>
                  </a:lnTo>
                  <a:lnTo>
                    <a:pt x="40580" y="47670"/>
                  </a:lnTo>
                  <a:cubicBezTo>
                    <a:pt x="40940" y="47309"/>
                    <a:pt x="40940" y="47309"/>
                    <a:pt x="40940" y="47309"/>
                  </a:cubicBezTo>
                  <a:cubicBezTo>
                    <a:pt x="40940" y="46948"/>
                    <a:pt x="41299" y="46948"/>
                    <a:pt x="41299" y="46948"/>
                  </a:cubicBezTo>
                  <a:cubicBezTo>
                    <a:pt x="41658" y="46587"/>
                    <a:pt x="41658" y="46226"/>
                    <a:pt x="42017" y="46226"/>
                  </a:cubicBezTo>
                  <a:cubicBezTo>
                    <a:pt x="42017" y="46226"/>
                    <a:pt x="42017" y="45864"/>
                    <a:pt x="42376" y="45864"/>
                  </a:cubicBezTo>
                  <a:cubicBezTo>
                    <a:pt x="67874" y="29613"/>
                    <a:pt x="100554" y="20224"/>
                    <a:pt x="133952" y="17335"/>
                  </a:cubicBezTo>
                  <a:cubicBezTo>
                    <a:pt x="135748" y="7584"/>
                    <a:pt x="144367" y="0"/>
                    <a:pt x="1547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sz="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Freeform 685">
              <a:extLst>
                <a:ext uri="{FF2B5EF4-FFF2-40B4-BE49-F238E27FC236}">
                  <a16:creationId xmlns:a16="http://schemas.microsoft.com/office/drawing/2014/main" id="{7B627F1F-DDDC-436E-8F49-7529AFA6F36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611009" y="2974982"/>
              <a:ext cx="274123" cy="274123"/>
            </a:xfrm>
            <a:custGeom>
              <a:avLst/>
              <a:gdLst/>
              <a:ahLst/>
              <a:cxnLst/>
              <a:rect l="0" t="0" r="r" b="b"/>
              <a:pathLst>
                <a:path w="309203" h="309203">
                  <a:moveTo>
                    <a:pt x="178028" y="184053"/>
                  </a:moveTo>
                  <a:lnTo>
                    <a:pt x="178028" y="207421"/>
                  </a:lnTo>
                  <a:lnTo>
                    <a:pt x="199583" y="207421"/>
                  </a:lnTo>
                  <a:cubicBezTo>
                    <a:pt x="202457" y="207421"/>
                    <a:pt x="204612" y="205623"/>
                    <a:pt x="204612" y="203107"/>
                  </a:cubicBezTo>
                  <a:lnTo>
                    <a:pt x="204612" y="184053"/>
                  </a:lnTo>
                  <a:lnTo>
                    <a:pt x="178028" y="184053"/>
                  </a:lnTo>
                  <a:close/>
                  <a:moveTo>
                    <a:pt x="141744" y="184053"/>
                  </a:moveTo>
                  <a:lnTo>
                    <a:pt x="141744" y="207421"/>
                  </a:lnTo>
                  <a:lnTo>
                    <a:pt x="168328" y="207421"/>
                  </a:lnTo>
                  <a:lnTo>
                    <a:pt x="168328" y="184053"/>
                  </a:lnTo>
                  <a:lnTo>
                    <a:pt x="141744" y="184053"/>
                  </a:lnTo>
                  <a:close/>
                  <a:moveTo>
                    <a:pt x="105819" y="184053"/>
                  </a:moveTo>
                  <a:lnTo>
                    <a:pt x="105819" y="203107"/>
                  </a:lnTo>
                  <a:cubicBezTo>
                    <a:pt x="105819" y="205623"/>
                    <a:pt x="108333" y="207421"/>
                    <a:pt x="110489" y="207421"/>
                  </a:cubicBezTo>
                  <a:lnTo>
                    <a:pt x="132403" y="207421"/>
                  </a:lnTo>
                  <a:lnTo>
                    <a:pt x="132403" y="184053"/>
                  </a:lnTo>
                  <a:lnTo>
                    <a:pt x="105819" y="184053"/>
                  </a:lnTo>
                  <a:close/>
                  <a:moveTo>
                    <a:pt x="43016" y="173865"/>
                  </a:moveTo>
                  <a:cubicBezTo>
                    <a:pt x="40128" y="173865"/>
                    <a:pt x="37962" y="176019"/>
                    <a:pt x="37962" y="178890"/>
                  </a:cubicBezTo>
                  <a:lnTo>
                    <a:pt x="37962" y="206526"/>
                  </a:lnTo>
                  <a:cubicBezTo>
                    <a:pt x="37962" y="209398"/>
                    <a:pt x="40128" y="211551"/>
                    <a:pt x="43016" y="211551"/>
                  </a:cubicBezTo>
                  <a:lnTo>
                    <a:pt x="52402" y="211551"/>
                  </a:lnTo>
                  <a:cubicBezTo>
                    <a:pt x="54929" y="211551"/>
                    <a:pt x="57095" y="209398"/>
                    <a:pt x="57095" y="206526"/>
                  </a:cubicBezTo>
                  <a:lnTo>
                    <a:pt x="57095" y="178890"/>
                  </a:lnTo>
                  <a:cubicBezTo>
                    <a:pt x="57095" y="176019"/>
                    <a:pt x="54929" y="173865"/>
                    <a:pt x="52402" y="173865"/>
                  </a:cubicBezTo>
                  <a:lnTo>
                    <a:pt x="43016" y="173865"/>
                  </a:lnTo>
                  <a:close/>
                  <a:moveTo>
                    <a:pt x="178028" y="151337"/>
                  </a:moveTo>
                  <a:lnTo>
                    <a:pt x="178028" y="174705"/>
                  </a:lnTo>
                  <a:lnTo>
                    <a:pt x="204612" y="174705"/>
                  </a:lnTo>
                  <a:lnTo>
                    <a:pt x="204612" y="151337"/>
                  </a:lnTo>
                  <a:lnTo>
                    <a:pt x="178028" y="151337"/>
                  </a:lnTo>
                  <a:close/>
                  <a:moveTo>
                    <a:pt x="141744" y="151337"/>
                  </a:moveTo>
                  <a:lnTo>
                    <a:pt x="141744" y="174705"/>
                  </a:lnTo>
                  <a:lnTo>
                    <a:pt x="168328" y="174705"/>
                  </a:lnTo>
                  <a:lnTo>
                    <a:pt x="168328" y="151337"/>
                  </a:lnTo>
                  <a:lnTo>
                    <a:pt x="141744" y="151337"/>
                  </a:lnTo>
                  <a:close/>
                  <a:moveTo>
                    <a:pt x="105819" y="151337"/>
                  </a:moveTo>
                  <a:lnTo>
                    <a:pt x="105819" y="174705"/>
                  </a:lnTo>
                  <a:lnTo>
                    <a:pt x="132403" y="174705"/>
                  </a:lnTo>
                  <a:lnTo>
                    <a:pt x="132403" y="151337"/>
                  </a:lnTo>
                  <a:lnTo>
                    <a:pt x="105819" y="151337"/>
                  </a:lnTo>
                  <a:close/>
                  <a:moveTo>
                    <a:pt x="178028" y="118622"/>
                  </a:moveTo>
                  <a:lnTo>
                    <a:pt x="178028" y="141990"/>
                  </a:lnTo>
                  <a:lnTo>
                    <a:pt x="204612" y="141990"/>
                  </a:lnTo>
                  <a:lnTo>
                    <a:pt x="204612" y="118622"/>
                  </a:lnTo>
                  <a:lnTo>
                    <a:pt x="178028" y="118622"/>
                  </a:lnTo>
                  <a:close/>
                  <a:moveTo>
                    <a:pt x="141744" y="118622"/>
                  </a:moveTo>
                  <a:lnTo>
                    <a:pt x="141744" y="141990"/>
                  </a:lnTo>
                  <a:lnTo>
                    <a:pt x="168328" y="141990"/>
                  </a:lnTo>
                  <a:lnTo>
                    <a:pt x="168328" y="118622"/>
                  </a:lnTo>
                  <a:lnTo>
                    <a:pt x="141744" y="118622"/>
                  </a:lnTo>
                  <a:close/>
                  <a:moveTo>
                    <a:pt x="105819" y="118622"/>
                  </a:moveTo>
                  <a:lnTo>
                    <a:pt x="105819" y="141990"/>
                  </a:lnTo>
                  <a:lnTo>
                    <a:pt x="132403" y="141990"/>
                  </a:lnTo>
                  <a:lnTo>
                    <a:pt x="132403" y="118622"/>
                  </a:lnTo>
                  <a:lnTo>
                    <a:pt x="105819" y="118622"/>
                  </a:lnTo>
                  <a:close/>
                  <a:moveTo>
                    <a:pt x="110489" y="85907"/>
                  </a:moveTo>
                  <a:cubicBezTo>
                    <a:pt x="108333" y="85907"/>
                    <a:pt x="105819" y="88064"/>
                    <a:pt x="105819" y="90580"/>
                  </a:cubicBezTo>
                  <a:lnTo>
                    <a:pt x="105819" y="109275"/>
                  </a:lnTo>
                  <a:lnTo>
                    <a:pt x="137433" y="109275"/>
                  </a:lnTo>
                  <a:lnTo>
                    <a:pt x="172998" y="109275"/>
                  </a:lnTo>
                  <a:lnTo>
                    <a:pt x="204612" y="109275"/>
                  </a:lnTo>
                  <a:lnTo>
                    <a:pt x="204612" y="90580"/>
                  </a:lnTo>
                  <a:cubicBezTo>
                    <a:pt x="204612" y="88064"/>
                    <a:pt x="202457" y="85907"/>
                    <a:pt x="199583" y="85907"/>
                  </a:cubicBezTo>
                  <a:lnTo>
                    <a:pt x="110489" y="85907"/>
                  </a:lnTo>
                  <a:close/>
                  <a:moveTo>
                    <a:pt x="43016" y="80548"/>
                  </a:moveTo>
                  <a:cubicBezTo>
                    <a:pt x="40128" y="80548"/>
                    <a:pt x="37962" y="82701"/>
                    <a:pt x="37962" y="85214"/>
                  </a:cubicBezTo>
                  <a:lnTo>
                    <a:pt x="37962" y="113209"/>
                  </a:lnTo>
                  <a:cubicBezTo>
                    <a:pt x="37962" y="115721"/>
                    <a:pt x="40128" y="117875"/>
                    <a:pt x="43016" y="117875"/>
                  </a:cubicBezTo>
                  <a:lnTo>
                    <a:pt x="52402" y="117875"/>
                  </a:lnTo>
                  <a:cubicBezTo>
                    <a:pt x="54929" y="117875"/>
                    <a:pt x="57095" y="115721"/>
                    <a:pt x="57095" y="113209"/>
                  </a:cubicBezTo>
                  <a:lnTo>
                    <a:pt x="57095" y="85214"/>
                  </a:lnTo>
                  <a:cubicBezTo>
                    <a:pt x="57095" y="82701"/>
                    <a:pt x="54929" y="80548"/>
                    <a:pt x="52402" y="80548"/>
                  </a:cubicBezTo>
                  <a:lnTo>
                    <a:pt x="43016" y="80548"/>
                  </a:lnTo>
                  <a:close/>
                  <a:moveTo>
                    <a:pt x="110489" y="76200"/>
                  </a:moveTo>
                  <a:lnTo>
                    <a:pt x="199583" y="76200"/>
                  </a:lnTo>
                  <a:cubicBezTo>
                    <a:pt x="207486" y="76200"/>
                    <a:pt x="213953" y="82671"/>
                    <a:pt x="213953" y="90580"/>
                  </a:cubicBezTo>
                  <a:lnTo>
                    <a:pt x="213953" y="113948"/>
                  </a:lnTo>
                  <a:lnTo>
                    <a:pt x="213953" y="146664"/>
                  </a:lnTo>
                  <a:lnTo>
                    <a:pt x="213953" y="179739"/>
                  </a:lnTo>
                  <a:lnTo>
                    <a:pt x="213953" y="203107"/>
                  </a:lnTo>
                  <a:cubicBezTo>
                    <a:pt x="213953" y="210656"/>
                    <a:pt x="207486" y="217128"/>
                    <a:pt x="199583" y="217128"/>
                  </a:cubicBezTo>
                  <a:lnTo>
                    <a:pt x="172998" y="217128"/>
                  </a:lnTo>
                  <a:lnTo>
                    <a:pt x="137433" y="217128"/>
                  </a:lnTo>
                  <a:lnTo>
                    <a:pt x="110489" y="217128"/>
                  </a:lnTo>
                  <a:cubicBezTo>
                    <a:pt x="102945" y="217128"/>
                    <a:pt x="96837" y="210656"/>
                    <a:pt x="96837" y="203107"/>
                  </a:cubicBezTo>
                  <a:lnTo>
                    <a:pt x="96837" y="179739"/>
                  </a:lnTo>
                  <a:lnTo>
                    <a:pt x="96837" y="146664"/>
                  </a:lnTo>
                  <a:lnTo>
                    <a:pt x="96837" y="113948"/>
                  </a:lnTo>
                  <a:lnTo>
                    <a:pt x="96837" y="90580"/>
                  </a:lnTo>
                  <a:cubicBezTo>
                    <a:pt x="96837" y="82671"/>
                    <a:pt x="102945" y="76200"/>
                    <a:pt x="110489" y="76200"/>
                  </a:cubicBezTo>
                  <a:close/>
                  <a:moveTo>
                    <a:pt x="56373" y="52194"/>
                  </a:moveTo>
                  <a:cubicBezTo>
                    <a:pt x="53846" y="52194"/>
                    <a:pt x="51680" y="54347"/>
                    <a:pt x="51680" y="57219"/>
                  </a:cubicBezTo>
                  <a:lnTo>
                    <a:pt x="51680" y="70857"/>
                  </a:lnTo>
                  <a:lnTo>
                    <a:pt x="52402" y="70857"/>
                  </a:lnTo>
                  <a:cubicBezTo>
                    <a:pt x="59983" y="70857"/>
                    <a:pt x="66482" y="77318"/>
                    <a:pt x="66482" y="85214"/>
                  </a:cubicBezTo>
                  <a:lnTo>
                    <a:pt x="66482" y="113209"/>
                  </a:lnTo>
                  <a:cubicBezTo>
                    <a:pt x="66482" y="121105"/>
                    <a:pt x="59983" y="127207"/>
                    <a:pt x="52402" y="127207"/>
                  </a:cubicBezTo>
                  <a:lnTo>
                    <a:pt x="51680" y="127207"/>
                  </a:lnTo>
                  <a:lnTo>
                    <a:pt x="51680" y="164534"/>
                  </a:lnTo>
                  <a:lnTo>
                    <a:pt x="52402" y="164534"/>
                  </a:lnTo>
                  <a:cubicBezTo>
                    <a:pt x="59983" y="164534"/>
                    <a:pt x="66482" y="170994"/>
                    <a:pt x="66482" y="178890"/>
                  </a:cubicBezTo>
                  <a:lnTo>
                    <a:pt x="66482" y="206526"/>
                  </a:lnTo>
                  <a:cubicBezTo>
                    <a:pt x="66482" y="214422"/>
                    <a:pt x="59983" y="220883"/>
                    <a:pt x="52402" y="220883"/>
                  </a:cubicBezTo>
                  <a:lnTo>
                    <a:pt x="51680" y="220883"/>
                  </a:lnTo>
                  <a:lnTo>
                    <a:pt x="51680" y="234881"/>
                  </a:lnTo>
                  <a:cubicBezTo>
                    <a:pt x="51680" y="237393"/>
                    <a:pt x="53846" y="239546"/>
                    <a:pt x="56373" y="239546"/>
                  </a:cubicBezTo>
                  <a:lnTo>
                    <a:pt x="254208" y="239546"/>
                  </a:lnTo>
                  <a:cubicBezTo>
                    <a:pt x="256735" y="239546"/>
                    <a:pt x="258901" y="237393"/>
                    <a:pt x="258901" y="234881"/>
                  </a:cubicBezTo>
                  <a:lnTo>
                    <a:pt x="258901" y="57219"/>
                  </a:lnTo>
                  <a:cubicBezTo>
                    <a:pt x="258901" y="54347"/>
                    <a:pt x="256735" y="52194"/>
                    <a:pt x="254208" y="52194"/>
                  </a:cubicBezTo>
                  <a:lnTo>
                    <a:pt x="56373" y="52194"/>
                  </a:lnTo>
                  <a:close/>
                  <a:moveTo>
                    <a:pt x="56373" y="42862"/>
                  </a:moveTo>
                  <a:lnTo>
                    <a:pt x="254208" y="42862"/>
                  </a:lnTo>
                  <a:cubicBezTo>
                    <a:pt x="261789" y="42862"/>
                    <a:pt x="267926" y="49322"/>
                    <a:pt x="267926" y="57219"/>
                  </a:cubicBezTo>
                  <a:lnTo>
                    <a:pt x="267926" y="234881"/>
                  </a:lnTo>
                  <a:cubicBezTo>
                    <a:pt x="267926" y="242418"/>
                    <a:pt x="261789" y="248878"/>
                    <a:pt x="254208" y="248878"/>
                  </a:cubicBezTo>
                  <a:lnTo>
                    <a:pt x="56373" y="248878"/>
                  </a:lnTo>
                  <a:cubicBezTo>
                    <a:pt x="48431" y="248878"/>
                    <a:pt x="41933" y="242418"/>
                    <a:pt x="41933" y="234881"/>
                  </a:cubicBezTo>
                  <a:lnTo>
                    <a:pt x="41933" y="220883"/>
                  </a:lnTo>
                  <a:cubicBezTo>
                    <a:pt x="34712" y="220524"/>
                    <a:pt x="28575" y="214422"/>
                    <a:pt x="28575" y="206526"/>
                  </a:cubicBezTo>
                  <a:lnTo>
                    <a:pt x="28575" y="178890"/>
                  </a:lnTo>
                  <a:cubicBezTo>
                    <a:pt x="28575" y="170994"/>
                    <a:pt x="34712" y="165251"/>
                    <a:pt x="41933" y="164892"/>
                  </a:cubicBezTo>
                  <a:lnTo>
                    <a:pt x="41933" y="126848"/>
                  </a:lnTo>
                  <a:cubicBezTo>
                    <a:pt x="34712" y="126848"/>
                    <a:pt x="28575" y="120746"/>
                    <a:pt x="28575" y="113209"/>
                  </a:cubicBezTo>
                  <a:lnTo>
                    <a:pt x="28575" y="85214"/>
                  </a:lnTo>
                  <a:cubicBezTo>
                    <a:pt x="28575" y="77677"/>
                    <a:pt x="34712" y="71216"/>
                    <a:pt x="41933" y="71216"/>
                  </a:cubicBezTo>
                  <a:lnTo>
                    <a:pt x="41933" y="57219"/>
                  </a:lnTo>
                  <a:cubicBezTo>
                    <a:pt x="41933" y="49322"/>
                    <a:pt x="48431" y="42862"/>
                    <a:pt x="56373" y="42862"/>
                  </a:cubicBezTo>
                  <a:close/>
                  <a:moveTo>
                    <a:pt x="28370" y="9337"/>
                  </a:moveTo>
                  <a:cubicBezTo>
                    <a:pt x="17956" y="9337"/>
                    <a:pt x="9337" y="17597"/>
                    <a:pt x="9337" y="28011"/>
                  </a:cubicBezTo>
                  <a:lnTo>
                    <a:pt x="9337" y="262517"/>
                  </a:lnTo>
                  <a:cubicBezTo>
                    <a:pt x="9337" y="272573"/>
                    <a:pt x="17956" y="281192"/>
                    <a:pt x="28370" y="281192"/>
                  </a:cubicBezTo>
                  <a:lnTo>
                    <a:pt x="281192" y="281192"/>
                  </a:lnTo>
                  <a:cubicBezTo>
                    <a:pt x="291247" y="281192"/>
                    <a:pt x="299866" y="272573"/>
                    <a:pt x="299866" y="262517"/>
                  </a:cubicBezTo>
                  <a:lnTo>
                    <a:pt x="299866" y="28011"/>
                  </a:lnTo>
                  <a:cubicBezTo>
                    <a:pt x="299866" y="17597"/>
                    <a:pt x="291247" y="9337"/>
                    <a:pt x="281192" y="9337"/>
                  </a:cubicBezTo>
                  <a:lnTo>
                    <a:pt x="28370" y="9337"/>
                  </a:lnTo>
                  <a:close/>
                  <a:moveTo>
                    <a:pt x="28370" y="0"/>
                  </a:moveTo>
                  <a:lnTo>
                    <a:pt x="281192" y="0"/>
                  </a:lnTo>
                  <a:cubicBezTo>
                    <a:pt x="296634" y="0"/>
                    <a:pt x="309203" y="12569"/>
                    <a:pt x="309203" y="28011"/>
                  </a:cubicBezTo>
                  <a:lnTo>
                    <a:pt x="309203" y="262517"/>
                  </a:lnTo>
                  <a:cubicBezTo>
                    <a:pt x="309203" y="277600"/>
                    <a:pt x="296634" y="290529"/>
                    <a:pt x="281192" y="290529"/>
                  </a:cubicBezTo>
                  <a:lnTo>
                    <a:pt x="276523" y="290529"/>
                  </a:lnTo>
                  <a:lnTo>
                    <a:pt x="276523" y="304534"/>
                  </a:lnTo>
                  <a:cubicBezTo>
                    <a:pt x="276523" y="307048"/>
                    <a:pt x="274368" y="309203"/>
                    <a:pt x="271855" y="309203"/>
                  </a:cubicBezTo>
                  <a:cubicBezTo>
                    <a:pt x="268982" y="309203"/>
                    <a:pt x="266827" y="307048"/>
                    <a:pt x="266827" y="304534"/>
                  </a:cubicBezTo>
                  <a:lnTo>
                    <a:pt x="266827" y="290529"/>
                  </a:lnTo>
                  <a:lnTo>
                    <a:pt x="42017" y="290529"/>
                  </a:lnTo>
                  <a:lnTo>
                    <a:pt x="42017" y="304534"/>
                  </a:lnTo>
                  <a:cubicBezTo>
                    <a:pt x="42017" y="307048"/>
                    <a:pt x="39863" y="309203"/>
                    <a:pt x="37349" y="309203"/>
                  </a:cubicBezTo>
                  <a:cubicBezTo>
                    <a:pt x="34835" y="309203"/>
                    <a:pt x="32680" y="307048"/>
                    <a:pt x="32680" y="304534"/>
                  </a:cubicBezTo>
                  <a:lnTo>
                    <a:pt x="32680" y="290529"/>
                  </a:lnTo>
                  <a:lnTo>
                    <a:pt x="28370" y="290529"/>
                  </a:lnTo>
                  <a:cubicBezTo>
                    <a:pt x="12569" y="290529"/>
                    <a:pt x="0" y="277600"/>
                    <a:pt x="0" y="262517"/>
                  </a:cubicBezTo>
                  <a:lnTo>
                    <a:pt x="0" y="28011"/>
                  </a:lnTo>
                  <a:cubicBezTo>
                    <a:pt x="0" y="12569"/>
                    <a:pt x="12569" y="0"/>
                    <a:pt x="283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sz="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Freeform 686">
              <a:extLst>
                <a:ext uri="{FF2B5EF4-FFF2-40B4-BE49-F238E27FC236}">
                  <a16:creationId xmlns:a16="http://schemas.microsoft.com/office/drawing/2014/main" id="{3D76E6F1-5198-48B6-B961-C88897D7554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84280" y="3909149"/>
              <a:ext cx="254443" cy="274123"/>
            </a:xfrm>
            <a:custGeom>
              <a:avLst/>
              <a:gdLst/>
              <a:ahLst/>
              <a:cxnLst/>
              <a:rect l="0" t="0" r="r" b="b"/>
              <a:pathLst>
                <a:path w="286978" h="309204">
                  <a:moveTo>
                    <a:pt x="155399" y="276225"/>
                  </a:moveTo>
                  <a:cubicBezTo>
                    <a:pt x="157869" y="276225"/>
                    <a:pt x="159985" y="278266"/>
                    <a:pt x="159985" y="280647"/>
                  </a:cubicBezTo>
                  <a:cubicBezTo>
                    <a:pt x="159985" y="283369"/>
                    <a:pt x="157869" y="285410"/>
                    <a:pt x="155399" y="285410"/>
                  </a:cubicBezTo>
                  <a:cubicBezTo>
                    <a:pt x="152930" y="285410"/>
                    <a:pt x="150813" y="283369"/>
                    <a:pt x="150813" y="280647"/>
                  </a:cubicBezTo>
                  <a:cubicBezTo>
                    <a:pt x="150813" y="278266"/>
                    <a:pt x="152930" y="276225"/>
                    <a:pt x="155399" y="276225"/>
                  </a:cubicBezTo>
                  <a:close/>
                  <a:moveTo>
                    <a:pt x="109008" y="276225"/>
                  </a:moveTo>
                  <a:cubicBezTo>
                    <a:pt x="111830" y="276225"/>
                    <a:pt x="113947" y="278266"/>
                    <a:pt x="113947" y="280647"/>
                  </a:cubicBezTo>
                  <a:cubicBezTo>
                    <a:pt x="113947" y="283369"/>
                    <a:pt x="111830" y="285410"/>
                    <a:pt x="109008" y="285410"/>
                  </a:cubicBezTo>
                  <a:cubicBezTo>
                    <a:pt x="106539" y="285410"/>
                    <a:pt x="104775" y="283369"/>
                    <a:pt x="104775" y="280647"/>
                  </a:cubicBezTo>
                  <a:cubicBezTo>
                    <a:pt x="104775" y="278266"/>
                    <a:pt x="106539" y="276225"/>
                    <a:pt x="109008" y="276225"/>
                  </a:cubicBezTo>
                  <a:close/>
                  <a:moveTo>
                    <a:pt x="61736" y="276225"/>
                  </a:moveTo>
                  <a:cubicBezTo>
                    <a:pt x="64205" y="276225"/>
                    <a:pt x="66322" y="278266"/>
                    <a:pt x="66322" y="280647"/>
                  </a:cubicBezTo>
                  <a:cubicBezTo>
                    <a:pt x="66322" y="283369"/>
                    <a:pt x="64205" y="285410"/>
                    <a:pt x="61736" y="285410"/>
                  </a:cubicBezTo>
                  <a:cubicBezTo>
                    <a:pt x="59266" y="285410"/>
                    <a:pt x="57150" y="283369"/>
                    <a:pt x="57150" y="280647"/>
                  </a:cubicBezTo>
                  <a:cubicBezTo>
                    <a:pt x="57150" y="278266"/>
                    <a:pt x="59266" y="276225"/>
                    <a:pt x="61736" y="276225"/>
                  </a:cubicBezTo>
                  <a:close/>
                  <a:moveTo>
                    <a:pt x="9722" y="262518"/>
                  </a:moveTo>
                  <a:lnTo>
                    <a:pt x="9722" y="281552"/>
                  </a:lnTo>
                  <a:cubicBezTo>
                    <a:pt x="9722" y="291607"/>
                    <a:pt x="18003" y="299867"/>
                    <a:pt x="28085" y="299867"/>
                  </a:cubicBezTo>
                  <a:lnTo>
                    <a:pt x="188318" y="299867"/>
                  </a:lnTo>
                  <a:cubicBezTo>
                    <a:pt x="198760" y="299867"/>
                    <a:pt x="207042" y="291607"/>
                    <a:pt x="207042" y="281552"/>
                  </a:cubicBezTo>
                  <a:lnTo>
                    <a:pt x="207042" y="262518"/>
                  </a:lnTo>
                  <a:lnTo>
                    <a:pt x="9722" y="262518"/>
                  </a:lnTo>
                  <a:close/>
                  <a:moveTo>
                    <a:pt x="163068" y="185738"/>
                  </a:moveTo>
                  <a:lnTo>
                    <a:pt x="234675" y="185738"/>
                  </a:lnTo>
                  <a:cubicBezTo>
                    <a:pt x="237194" y="185738"/>
                    <a:pt x="239353" y="187570"/>
                    <a:pt x="239353" y="190501"/>
                  </a:cubicBezTo>
                  <a:cubicBezTo>
                    <a:pt x="239353" y="193065"/>
                    <a:pt x="237194" y="194897"/>
                    <a:pt x="234675" y="194897"/>
                  </a:cubicBezTo>
                  <a:lnTo>
                    <a:pt x="163068" y="194897"/>
                  </a:lnTo>
                  <a:cubicBezTo>
                    <a:pt x="160909" y="194897"/>
                    <a:pt x="158750" y="193065"/>
                    <a:pt x="158750" y="190501"/>
                  </a:cubicBezTo>
                  <a:cubicBezTo>
                    <a:pt x="158750" y="187570"/>
                    <a:pt x="160909" y="185738"/>
                    <a:pt x="163068" y="185738"/>
                  </a:cubicBezTo>
                  <a:close/>
                  <a:moveTo>
                    <a:pt x="88781" y="185738"/>
                  </a:moveTo>
                  <a:lnTo>
                    <a:pt x="136287" y="185738"/>
                  </a:lnTo>
                  <a:cubicBezTo>
                    <a:pt x="138787" y="185738"/>
                    <a:pt x="140931" y="187570"/>
                    <a:pt x="140931" y="190501"/>
                  </a:cubicBezTo>
                  <a:cubicBezTo>
                    <a:pt x="140931" y="193065"/>
                    <a:pt x="138787" y="194897"/>
                    <a:pt x="136287" y="194897"/>
                  </a:cubicBezTo>
                  <a:lnTo>
                    <a:pt x="88781" y="194897"/>
                  </a:lnTo>
                  <a:cubicBezTo>
                    <a:pt x="85924" y="194897"/>
                    <a:pt x="84138" y="193065"/>
                    <a:pt x="84138" y="190501"/>
                  </a:cubicBezTo>
                  <a:cubicBezTo>
                    <a:pt x="84138" y="187570"/>
                    <a:pt x="85924" y="185738"/>
                    <a:pt x="88781" y="185738"/>
                  </a:cubicBezTo>
                  <a:close/>
                  <a:moveTo>
                    <a:pt x="231599" y="158750"/>
                  </a:moveTo>
                  <a:lnTo>
                    <a:pt x="256999" y="158750"/>
                  </a:lnTo>
                  <a:cubicBezTo>
                    <a:pt x="259469" y="158750"/>
                    <a:pt x="261585" y="161219"/>
                    <a:pt x="261585" y="163689"/>
                  </a:cubicBezTo>
                  <a:cubicBezTo>
                    <a:pt x="261585" y="165806"/>
                    <a:pt x="259469" y="167922"/>
                    <a:pt x="256999" y="167922"/>
                  </a:cubicBezTo>
                  <a:lnTo>
                    <a:pt x="231599" y="167922"/>
                  </a:lnTo>
                  <a:cubicBezTo>
                    <a:pt x="228777" y="167922"/>
                    <a:pt x="227013" y="165806"/>
                    <a:pt x="227013" y="163689"/>
                  </a:cubicBezTo>
                  <a:cubicBezTo>
                    <a:pt x="227013" y="161219"/>
                    <a:pt x="228777" y="158750"/>
                    <a:pt x="231599" y="158750"/>
                  </a:cubicBezTo>
                  <a:close/>
                  <a:moveTo>
                    <a:pt x="184135" y="158750"/>
                  </a:moveTo>
                  <a:lnTo>
                    <a:pt x="210423" y="158750"/>
                  </a:lnTo>
                  <a:cubicBezTo>
                    <a:pt x="213344" y="158750"/>
                    <a:pt x="215535" y="161219"/>
                    <a:pt x="215535" y="163689"/>
                  </a:cubicBezTo>
                  <a:cubicBezTo>
                    <a:pt x="215535" y="165806"/>
                    <a:pt x="213344" y="167922"/>
                    <a:pt x="210423" y="167922"/>
                  </a:cubicBezTo>
                  <a:lnTo>
                    <a:pt x="184135" y="167922"/>
                  </a:lnTo>
                  <a:cubicBezTo>
                    <a:pt x="181579" y="167922"/>
                    <a:pt x="179388" y="165806"/>
                    <a:pt x="179388" y="163689"/>
                  </a:cubicBezTo>
                  <a:cubicBezTo>
                    <a:pt x="179388" y="161219"/>
                    <a:pt x="181579" y="158750"/>
                    <a:pt x="184135" y="158750"/>
                  </a:cubicBezTo>
                  <a:close/>
                  <a:moveTo>
                    <a:pt x="136349" y="158750"/>
                  </a:moveTo>
                  <a:lnTo>
                    <a:pt x="161749" y="158750"/>
                  </a:lnTo>
                  <a:cubicBezTo>
                    <a:pt x="164219" y="158750"/>
                    <a:pt x="166335" y="161219"/>
                    <a:pt x="166335" y="163689"/>
                  </a:cubicBezTo>
                  <a:cubicBezTo>
                    <a:pt x="166335" y="165806"/>
                    <a:pt x="164219" y="167922"/>
                    <a:pt x="161749" y="167922"/>
                  </a:cubicBezTo>
                  <a:lnTo>
                    <a:pt x="136349" y="167922"/>
                  </a:lnTo>
                  <a:cubicBezTo>
                    <a:pt x="133879" y="167922"/>
                    <a:pt x="131763" y="165806"/>
                    <a:pt x="131763" y="163689"/>
                  </a:cubicBezTo>
                  <a:cubicBezTo>
                    <a:pt x="131763" y="161219"/>
                    <a:pt x="133879" y="158750"/>
                    <a:pt x="136349" y="158750"/>
                  </a:cubicBezTo>
                  <a:close/>
                  <a:moveTo>
                    <a:pt x="88724" y="158750"/>
                  </a:moveTo>
                  <a:lnTo>
                    <a:pt x="114124" y="158750"/>
                  </a:lnTo>
                  <a:cubicBezTo>
                    <a:pt x="116946" y="158750"/>
                    <a:pt x="118710" y="161219"/>
                    <a:pt x="118710" y="163689"/>
                  </a:cubicBezTo>
                  <a:cubicBezTo>
                    <a:pt x="118710" y="165806"/>
                    <a:pt x="116946" y="167922"/>
                    <a:pt x="114124" y="167922"/>
                  </a:cubicBezTo>
                  <a:lnTo>
                    <a:pt x="88724" y="167922"/>
                  </a:lnTo>
                  <a:cubicBezTo>
                    <a:pt x="86254" y="167922"/>
                    <a:pt x="84138" y="165806"/>
                    <a:pt x="84138" y="163689"/>
                  </a:cubicBezTo>
                  <a:cubicBezTo>
                    <a:pt x="84138" y="161219"/>
                    <a:pt x="86254" y="158750"/>
                    <a:pt x="88724" y="158750"/>
                  </a:cubicBezTo>
                  <a:close/>
                  <a:moveTo>
                    <a:pt x="244336" y="112533"/>
                  </a:moveTo>
                  <a:cubicBezTo>
                    <a:pt x="242164" y="112533"/>
                    <a:pt x="239629" y="113612"/>
                    <a:pt x="238181" y="115049"/>
                  </a:cubicBezTo>
                  <a:cubicBezTo>
                    <a:pt x="238905" y="117206"/>
                    <a:pt x="239629" y="119363"/>
                    <a:pt x="239629" y="122238"/>
                  </a:cubicBezTo>
                  <a:cubicBezTo>
                    <a:pt x="239629" y="124754"/>
                    <a:pt x="238905" y="126911"/>
                    <a:pt x="238181" y="129067"/>
                  </a:cubicBezTo>
                  <a:cubicBezTo>
                    <a:pt x="239629" y="130505"/>
                    <a:pt x="242164" y="131583"/>
                    <a:pt x="244336" y="131583"/>
                  </a:cubicBezTo>
                  <a:cubicBezTo>
                    <a:pt x="249405" y="131583"/>
                    <a:pt x="253749" y="127270"/>
                    <a:pt x="253749" y="122238"/>
                  </a:cubicBezTo>
                  <a:cubicBezTo>
                    <a:pt x="253749" y="116847"/>
                    <a:pt x="249405" y="112533"/>
                    <a:pt x="244336" y="112533"/>
                  </a:cubicBezTo>
                  <a:close/>
                  <a:moveTo>
                    <a:pt x="220802" y="112533"/>
                  </a:moveTo>
                  <a:cubicBezTo>
                    <a:pt x="215371" y="112533"/>
                    <a:pt x="211027" y="116847"/>
                    <a:pt x="211027" y="122238"/>
                  </a:cubicBezTo>
                  <a:cubicBezTo>
                    <a:pt x="211027" y="127270"/>
                    <a:pt x="215371" y="131583"/>
                    <a:pt x="220802" y="131583"/>
                  </a:cubicBezTo>
                  <a:cubicBezTo>
                    <a:pt x="225871" y="131583"/>
                    <a:pt x="230216" y="127270"/>
                    <a:pt x="230216" y="122238"/>
                  </a:cubicBezTo>
                  <a:cubicBezTo>
                    <a:pt x="230216" y="116847"/>
                    <a:pt x="225871" y="112533"/>
                    <a:pt x="220802" y="112533"/>
                  </a:cubicBezTo>
                  <a:close/>
                  <a:moveTo>
                    <a:pt x="95517" y="112533"/>
                  </a:moveTo>
                  <a:cubicBezTo>
                    <a:pt x="94450" y="112533"/>
                    <a:pt x="93383" y="113612"/>
                    <a:pt x="93383" y="115049"/>
                  </a:cubicBezTo>
                  <a:lnTo>
                    <a:pt x="93383" y="129067"/>
                  </a:lnTo>
                  <a:cubicBezTo>
                    <a:pt x="93383" y="130146"/>
                    <a:pt x="94450" y="131583"/>
                    <a:pt x="95517" y="131583"/>
                  </a:cubicBezTo>
                  <a:lnTo>
                    <a:pt x="116497" y="131583"/>
                  </a:lnTo>
                  <a:cubicBezTo>
                    <a:pt x="117920" y="131583"/>
                    <a:pt x="118987" y="130146"/>
                    <a:pt x="118987" y="129067"/>
                  </a:cubicBezTo>
                  <a:lnTo>
                    <a:pt x="118987" y="115049"/>
                  </a:lnTo>
                  <a:cubicBezTo>
                    <a:pt x="118987" y="113612"/>
                    <a:pt x="117920" y="112533"/>
                    <a:pt x="116497" y="112533"/>
                  </a:cubicBezTo>
                  <a:lnTo>
                    <a:pt x="95517" y="112533"/>
                  </a:lnTo>
                  <a:close/>
                  <a:moveTo>
                    <a:pt x="220802" y="103188"/>
                  </a:moveTo>
                  <a:cubicBezTo>
                    <a:pt x="225147" y="103188"/>
                    <a:pt x="229129" y="104626"/>
                    <a:pt x="232388" y="107501"/>
                  </a:cubicBezTo>
                  <a:cubicBezTo>
                    <a:pt x="235646" y="104626"/>
                    <a:pt x="239629" y="103188"/>
                    <a:pt x="244336" y="103188"/>
                  </a:cubicBezTo>
                  <a:cubicBezTo>
                    <a:pt x="254836" y="103188"/>
                    <a:pt x="263163" y="111814"/>
                    <a:pt x="263163" y="122238"/>
                  </a:cubicBezTo>
                  <a:cubicBezTo>
                    <a:pt x="263163" y="132302"/>
                    <a:pt x="254836" y="140929"/>
                    <a:pt x="244336" y="140929"/>
                  </a:cubicBezTo>
                  <a:cubicBezTo>
                    <a:pt x="239629" y="140929"/>
                    <a:pt x="235646" y="139131"/>
                    <a:pt x="232388" y="136615"/>
                  </a:cubicBezTo>
                  <a:cubicBezTo>
                    <a:pt x="229129" y="139131"/>
                    <a:pt x="225147" y="140929"/>
                    <a:pt x="220802" y="140929"/>
                  </a:cubicBezTo>
                  <a:cubicBezTo>
                    <a:pt x="210302" y="140929"/>
                    <a:pt x="201613" y="132302"/>
                    <a:pt x="201613" y="122238"/>
                  </a:cubicBezTo>
                  <a:cubicBezTo>
                    <a:pt x="201613" y="111814"/>
                    <a:pt x="210302" y="103188"/>
                    <a:pt x="220802" y="103188"/>
                  </a:cubicBezTo>
                  <a:close/>
                  <a:moveTo>
                    <a:pt x="95517" y="103188"/>
                  </a:moveTo>
                  <a:lnTo>
                    <a:pt x="116497" y="103188"/>
                  </a:lnTo>
                  <a:cubicBezTo>
                    <a:pt x="122898" y="103188"/>
                    <a:pt x="128232" y="108580"/>
                    <a:pt x="128232" y="115049"/>
                  </a:cubicBezTo>
                  <a:lnTo>
                    <a:pt x="128232" y="129067"/>
                  </a:lnTo>
                  <a:cubicBezTo>
                    <a:pt x="128232" y="135537"/>
                    <a:pt x="122898" y="140929"/>
                    <a:pt x="116497" y="140929"/>
                  </a:cubicBezTo>
                  <a:lnTo>
                    <a:pt x="95517" y="140929"/>
                  </a:lnTo>
                  <a:cubicBezTo>
                    <a:pt x="89116" y="140929"/>
                    <a:pt x="84138" y="135537"/>
                    <a:pt x="84138" y="129067"/>
                  </a:cubicBezTo>
                  <a:lnTo>
                    <a:pt x="84138" y="115049"/>
                  </a:lnTo>
                  <a:cubicBezTo>
                    <a:pt x="84138" y="108580"/>
                    <a:pt x="89116" y="103188"/>
                    <a:pt x="95517" y="103188"/>
                  </a:cubicBezTo>
                  <a:close/>
                  <a:moveTo>
                    <a:pt x="72374" y="90499"/>
                  </a:moveTo>
                  <a:cubicBezTo>
                    <a:pt x="69854" y="90499"/>
                    <a:pt x="68053" y="92294"/>
                    <a:pt x="68053" y="94449"/>
                  </a:cubicBezTo>
                  <a:lnTo>
                    <a:pt x="68053" y="204699"/>
                  </a:lnTo>
                  <a:cubicBezTo>
                    <a:pt x="68053" y="207213"/>
                    <a:pt x="69854" y="209009"/>
                    <a:pt x="72374" y="209009"/>
                  </a:cubicBezTo>
                  <a:lnTo>
                    <a:pt x="91458" y="209009"/>
                  </a:lnTo>
                  <a:cubicBezTo>
                    <a:pt x="95419" y="209009"/>
                    <a:pt x="99020" y="212600"/>
                    <a:pt x="99020" y="216910"/>
                  </a:cubicBezTo>
                  <a:lnTo>
                    <a:pt x="99020" y="229120"/>
                  </a:lnTo>
                  <a:lnTo>
                    <a:pt x="132867" y="210805"/>
                  </a:lnTo>
                  <a:cubicBezTo>
                    <a:pt x="134667" y="209368"/>
                    <a:pt x="137187" y="209009"/>
                    <a:pt x="139348" y="209009"/>
                  </a:cubicBezTo>
                  <a:lnTo>
                    <a:pt x="273655" y="209009"/>
                  </a:lnTo>
                  <a:cubicBezTo>
                    <a:pt x="275456" y="209009"/>
                    <a:pt x="277616" y="207213"/>
                    <a:pt x="277616" y="204699"/>
                  </a:cubicBezTo>
                  <a:lnTo>
                    <a:pt x="277616" y="94449"/>
                  </a:lnTo>
                  <a:cubicBezTo>
                    <a:pt x="277616" y="92294"/>
                    <a:pt x="275456" y="90499"/>
                    <a:pt x="273655" y="90499"/>
                  </a:cubicBezTo>
                  <a:lnTo>
                    <a:pt x="72374" y="90499"/>
                  </a:lnTo>
                  <a:close/>
                  <a:moveTo>
                    <a:pt x="9722" y="56023"/>
                  </a:moveTo>
                  <a:lnTo>
                    <a:pt x="9722" y="60692"/>
                  </a:lnTo>
                  <a:lnTo>
                    <a:pt x="9722" y="246717"/>
                  </a:lnTo>
                  <a:lnTo>
                    <a:pt x="9722" y="252822"/>
                  </a:lnTo>
                  <a:lnTo>
                    <a:pt x="207042" y="252822"/>
                  </a:lnTo>
                  <a:lnTo>
                    <a:pt x="207042" y="248153"/>
                  </a:lnTo>
                  <a:lnTo>
                    <a:pt x="207042" y="218346"/>
                  </a:lnTo>
                  <a:lnTo>
                    <a:pt x="139348" y="218346"/>
                  </a:lnTo>
                  <a:cubicBezTo>
                    <a:pt x="138988" y="218346"/>
                    <a:pt x="137908" y="218346"/>
                    <a:pt x="137548" y="219064"/>
                  </a:cubicBezTo>
                  <a:lnTo>
                    <a:pt x="96499" y="241330"/>
                  </a:lnTo>
                  <a:cubicBezTo>
                    <a:pt x="95779" y="241689"/>
                    <a:pt x="95059" y="242048"/>
                    <a:pt x="94339" y="242048"/>
                  </a:cubicBezTo>
                  <a:cubicBezTo>
                    <a:pt x="93259" y="242048"/>
                    <a:pt x="92538" y="241689"/>
                    <a:pt x="91818" y="241330"/>
                  </a:cubicBezTo>
                  <a:cubicBezTo>
                    <a:pt x="90378" y="240612"/>
                    <a:pt x="89658" y="238816"/>
                    <a:pt x="89658" y="237380"/>
                  </a:cubicBezTo>
                  <a:lnTo>
                    <a:pt x="89658" y="218346"/>
                  </a:lnTo>
                  <a:lnTo>
                    <a:pt x="72374" y="218346"/>
                  </a:lnTo>
                  <a:cubicBezTo>
                    <a:pt x="64813" y="218346"/>
                    <a:pt x="58692" y="212241"/>
                    <a:pt x="58692" y="204699"/>
                  </a:cubicBezTo>
                  <a:lnTo>
                    <a:pt x="58692" y="94449"/>
                  </a:lnTo>
                  <a:cubicBezTo>
                    <a:pt x="58692" y="86907"/>
                    <a:pt x="64813" y="81161"/>
                    <a:pt x="72374" y="81161"/>
                  </a:cubicBezTo>
                  <a:lnTo>
                    <a:pt x="207042" y="81161"/>
                  </a:lnTo>
                  <a:lnTo>
                    <a:pt x="207042" y="60692"/>
                  </a:lnTo>
                  <a:lnTo>
                    <a:pt x="207042" y="56023"/>
                  </a:lnTo>
                  <a:lnTo>
                    <a:pt x="9722" y="56023"/>
                  </a:lnTo>
                  <a:close/>
                  <a:moveTo>
                    <a:pt x="152400" y="22225"/>
                  </a:moveTo>
                  <a:cubicBezTo>
                    <a:pt x="154782" y="22225"/>
                    <a:pt x="156823" y="24342"/>
                    <a:pt x="156823" y="26811"/>
                  </a:cubicBezTo>
                  <a:cubicBezTo>
                    <a:pt x="156823" y="29281"/>
                    <a:pt x="154782" y="31397"/>
                    <a:pt x="152400" y="31397"/>
                  </a:cubicBezTo>
                  <a:cubicBezTo>
                    <a:pt x="149679" y="31397"/>
                    <a:pt x="147638" y="29281"/>
                    <a:pt x="147638" y="26811"/>
                  </a:cubicBezTo>
                  <a:cubicBezTo>
                    <a:pt x="147638" y="24342"/>
                    <a:pt x="149679" y="22225"/>
                    <a:pt x="152400" y="22225"/>
                  </a:cubicBezTo>
                  <a:close/>
                  <a:moveTo>
                    <a:pt x="85665" y="22225"/>
                  </a:moveTo>
                  <a:lnTo>
                    <a:pt x="133049" y="22225"/>
                  </a:lnTo>
                  <a:cubicBezTo>
                    <a:pt x="135581" y="22225"/>
                    <a:pt x="137751" y="24342"/>
                    <a:pt x="137751" y="26811"/>
                  </a:cubicBezTo>
                  <a:cubicBezTo>
                    <a:pt x="137751" y="29281"/>
                    <a:pt x="135581" y="31397"/>
                    <a:pt x="133049" y="31397"/>
                  </a:cubicBezTo>
                  <a:lnTo>
                    <a:pt x="85665" y="31397"/>
                  </a:lnTo>
                  <a:cubicBezTo>
                    <a:pt x="83133" y="31397"/>
                    <a:pt x="80963" y="29281"/>
                    <a:pt x="80963" y="26811"/>
                  </a:cubicBezTo>
                  <a:cubicBezTo>
                    <a:pt x="80963" y="24342"/>
                    <a:pt x="83133" y="22225"/>
                    <a:pt x="85665" y="22225"/>
                  </a:cubicBezTo>
                  <a:close/>
                  <a:moveTo>
                    <a:pt x="28085" y="9337"/>
                  </a:moveTo>
                  <a:cubicBezTo>
                    <a:pt x="18003" y="9337"/>
                    <a:pt x="9722" y="17597"/>
                    <a:pt x="9722" y="27652"/>
                  </a:cubicBezTo>
                  <a:lnTo>
                    <a:pt x="9722" y="46686"/>
                  </a:lnTo>
                  <a:lnTo>
                    <a:pt x="207042" y="46686"/>
                  </a:lnTo>
                  <a:lnTo>
                    <a:pt x="207042" y="27652"/>
                  </a:lnTo>
                  <a:cubicBezTo>
                    <a:pt x="207042" y="17597"/>
                    <a:pt x="198760" y="9337"/>
                    <a:pt x="188318" y="9337"/>
                  </a:cubicBezTo>
                  <a:lnTo>
                    <a:pt x="28085" y="9337"/>
                  </a:lnTo>
                  <a:close/>
                  <a:moveTo>
                    <a:pt x="28085" y="0"/>
                  </a:moveTo>
                  <a:lnTo>
                    <a:pt x="188318" y="0"/>
                  </a:lnTo>
                  <a:cubicBezTo>
                    <a:pt x="203801" y="0"/>
                    <a:pt x="216404" y="12569"/>
                    <a:pt x="216404" y="27652"/>
                  </a:cubicBezTo>
                  <a:lnTo>
                    <a:pt x="216404" y="81161"/>
                  </a:lnTo>
                  <a:lnTo>
                    <a:pt x="273655" y="81161"/>
                  </a:lnTo>
                  <a:cubicBezTo>
                    <a:pt x="280857" y="81161"/>
                    <a:pt x="286978" y="86907"/>
                    <a:pt x="286978" y="94449"/>
                  </a:cubicBezTo>
                  <a:lnTo>
                    <a:pt x="286978" y="204699"/>
                  </a:lnTo>
                  <a:cubicBezTo>
                    <a:pt x="286978" y="212241"/>
                    <a:pt x="280857" y="218346"/>
                    <a:pt x="273655" y="218346"/>
                  </a:cubicBezTo>
                  <a:lnTo>
                    <a:pt x="216404" y="218346"/>
                  </a:lnTo>
                  <a:lnTo>
                    <a:pt x="216404" y="281552"/>
                  </a:lnTo>
                  <a:cubicBezTo>
                    <a:pt x="216404" y="296635"/>
                    <a:pt x="203801" y="309204"/>
                    <a:pt x="188318" y="309204"/>
                  </a:cubicBezTo>
                  <a:lnTo>
                    <a:pt x="28085" y="309204"/>
                  </a:lnTo>
                  <a:cubicBezTo>
                    <a:pt x="12602" y="309204"/>
                    <a:pt x="0" y="296635"/>
                    <a:pt x="0" y="281552"/>
                  </a:cubicBezTo>
                  <a:lnTo>
                    <a:pt x="0" y="257490"/>
                  </a:lnTo>
                  <a:lnTo>
                    <a:pt x="0" y="246358"/>
                  </a:lnTo>
                  <a:lnTo>
                    <a:pt x="0" y="60692"/>
                  </a:lnTo>
                  <a:lnTo>
                    <a:pt x="0" y="51354"/>
                  </a:lnTo>
                  <a:lnTo>
                    <a:pt x="0" y="27652"/>
                  </a:lnTo>
                  <a:cubicBezTo>
                    <a:pt x="0" y="12569"/>
                    <a:pt x="12602" y="0"/>
                    <a:pt x="2808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endParaRPr lang="en-US" sz="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2853C93-1D4F-422A-AC4A-AFE79F79D9F8}"/>
                </a:ext>
              </a:extLst>
            </p:cNvPr>
            <p:cNvSpPr txBox="1"/>
            <p:nvPr/>
          </p:nvSpPr>
          <p:spPr>
            <a:xfrm>
              <a:off x="3701093" y="1978599"/>
              <a:ext cx="385042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F808909-87AB-4817-B9FF-521295541CC7}"/>
                </a:ext>
              </a:extLst>
            </p:cNvPr>
            <p:cNvSpPr txBox="1"/>
            <p:nvPr/>
          </p:nvSpPr>
          <p:spPr>
            <a:xfrm>
              <a:off x="5086278" y="1978599"/>
              <a:ext cx="385042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4161225-88CB-4881-86A8-E87DDA7740E4}"/>
                </a:ext>
              </a:extLst>
            </p:cNvPr>
            <p:cNvSpPr txBox="1"/>
            <p:nvPr/>
          </p:nvSpPr>
          <p:spPr>
            <a:xfrm>
              <a:off x="5086277" y="3304768"/>
              <a:ext cx="385042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41A3B19-1EB6-4F33-BE93-292656E2784C}"/>
                </a:ext>
              </a:extLst>
            </p:cNvPr>
            <p:cNvSpPr txBox="1"/>
            <p:nvPr/>
          </p:nvSpPr>
          <p:spPr>
            <a:xfrm>
              <a:off x="3701094" y="3304768"/>
              <a:ext cx="385042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95EC7496-82E7-4DB3-9608-AAA01D8A1AC0}"/>
              </a:ext>
            </a:extLst>
          </p:cNvPr>
          <p:cNvSpPr txBox="1"/>
          <p:nvPr/>
        </p:nvSpPr>
        <p:spPr>
          <a:xfrm rot="10800000" flipV="1">
            <a:off x="7571828" y="1719809"/>
            <a:ext cx="2455391" cy="33855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Стейкхолдеры</a:t>
            </a:r>
            <a:endParaRPr lang="en-US" sz="16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League Spartan" charset="0"/>
              <a:cs typeface="Arial" panose="020B0604020202020204" pitchFamily="34" charset="0"/>
            </a:endParaRP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A8FB38BD-E73F-4D07-A257-423BEBA2C9E6}"/>
              </a:ext>
            </a:extLst>
          </p:cNvPr>
          <p:cNvSpPr txBox="1">
            <a:spLocks/>
          </p:cNvSpPr>
          <p:nvPr/>
        </p:nvSpPr>
        <p:spPr>
          <a:xfrm rot="10800000" flipV="1">
            <a:off x="7527439" y="2233005"/>
            <a:ext cx="2984790" cy="738664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Вовлечь в процесс разработки инвестиционных профилей всех заинтересованных сторон</a:t>
            </a:r>
            <a:endParaRPr lang="en-US" sz="1400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5FB1228-C846-4E0E-987C-FDDDE2663927}"/>
              </a:ext>
            </a:extLst>
          </p:cNvPr>
          <p:cNvSpPr txBox="1"/>
          <p:nvPr/>
        </p:nvSpPr>
        <p:spPr>
          <a:xfrm>
            <a:off x="7653465" y="4245185"/>
            <a:ext cx="2858763" cy="33855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League Spartan" charset="0"/>
                <a:cs typeface="Arial" panose="020B0604020202020204" pitchFamily="34" charset="0"/>
              </a:rPr>
              <a:t>Инвестиционные условия</a:t>
            </a:r>
            <a:endParaRPr lang="en-US" sz="16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ea typeface="League Spartan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5C8E45-FFA1-4678-83BF-EACC8489DEC0}"/>
              </a:ext>
            </a:extLst>
          </p:cNvPr>
          <p:cNvSpPr txBox="1"/>
          <p:nvPr/>
        </p:nvSpPr>
        <p:spPr>
          <a:xfrm>
            <a:off x="7741014" y="4800340"/>
            <a:ext cx="2620858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solidFill>
                  <a:schemeClr val="tx2"/>
                </a:solidFill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Выработать рекомендации по улучшению инвестиционной привлекательности МО и повышению инвестиционной активности, сохранению квалифицированных кадров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ABCEF4C-765C-46CC-A2B7-CCBDC828A024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5076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Стрелка вправо 274">
            <a:extLst>
              <a:ext uri="{FF2B5EF4-FFF2-40B4-BE49-F238E27FC236}">
                <a16:creationId xmlns:a16="http://schemas.microsoft.com/office/drawing/2014/main" id="{1AD24403-B476-4F2B-98DC-647418F3CBB4}"/>
              </a:ext>
            </a:extLst>
          </p:cNvPr>
          <p:cNvSpPr/>
          <p:nvPr/>
        </p:nvSpPr>
        <p:spPr>
          <a:xfrm rot="5400000">
            <a:off x="9438702" y="5210326"/>
            <a:ext cx="319766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1" name="Стрелка вправо 273">
            <a:extLst>
              <a:ext uri="{FF2B5EF4-FFF2-40B4-BE49-F238E27FC236}">
                <a16:creationId xmlns:a16="http://schemas.microsoft.com/office/drawing/2014/main" id="{3A474462-8584-4886-90D0-3F54A956773F}"/>
              </a:ext>
            </a:extLst>
          </p:cNvPr>
          <p:cNvSpPr/>
          <p:nvPr/>
        </p:nvSpPr>
        <p:spPr>
          <a:xfrm>
            <a:off x="8525169" y="5622010"/>
            <a:ext cx="389583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2" name="Стрелка вправо 71"/>
          <p:cNvSpPr/>
          <p:nvPr/>
        </p:nvSpPr>
        <p:spPr>
          <a:xfrm rot="5400000">
            <a:off x="7674140" y="3338534"/>
            <a:ext cx="379008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3" name="Стрелка вправо 72"/>
          <p:cNvSpPr/>
          <p:nvPr/>
        </p:nvSpPr>
        <p:spPr>
          <a:xfrm rot="5400000">
            <a:off x="5003392" y="4084721"/>
            <a:ext cx="2024058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4" name="Стрелка вправо 73"/>
          <p:cNvSpPr/>
          <p:nvPr/>
        </p:nvSpPr>
        <p:spPr>
          <a:xfrm rot="5400000">
            <a:off x="9191296" y="3694610"/>
            <a:ext cx="790295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5" name="Стрелка вправо 74"/>
          <p:cNvSpPr/>
          <p:nvPr/>
        </p:nvSpPr>
        <p:spPr>
          <a:xfrm>
            <a:off x="6749360" y="4667284"/>
            <a:ext cx="400764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6" name="Стрелка вправо 75"/>
          <p:cNvSpPr/>
          <p:nvPr/>
        </p:nvSpPr>
        <p:spPr>
          <a:xfrm>
            <a:off x="6830697" y="5612674"/>
            <a:ext cx="341042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9" name="Стрелка вправо 275">
            <a:extLst>
              <a:ext uri="{FF2B5EF4-FFF2-40B4-BE49-F238E27FC236}">
                <a16:creationId xmlns:a16="http://schemas.microsoft.com/office/drawing/2014/main" id="{149F2853-E70D-44EA-84BF-1A03D25A02C1}"/>
              </a:ext>
            </a:extLst>
          </p:cNvPr>
          <p:cNvSpPr/>
          <p:nvPr/>
        </p:nvSpPr>
        <p:spPr>
          <a:xfrm rot="5400000">
            <a:off x="5777178" y="3557813"/>
            <a:ext cx="970245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82" name="Стрелка вправо 276">
            <a:extLst>
              <a:ext uri="{FF2B5EF4-FFF2-40B4-BE49-F238E27FC236}">
                <a16:creationId xmlns:a16="http://schemas.microsoft.com/office/drawing/2014/main" id="{ACDADF37-4A28-4E99-9F49-37DF4CC51D03}"/>
              </a:ext>
            </a:extLst>
          </p:cNvPr>
          <p:cNvSpPr/>
          <p:nvPr/>
        </p:nvSpPr>
        <p:spPr>
          <a:xfrm rot="5400000">
            <a:off x="7786102" y="5141870"/>
            <a:ext cx="182854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85" name="Стрелка вправо 273">
            <a:extLst>
              <a:ext uri="{FF2B5EF4-FFF2-40B4-BE49-F238E27FC236}">
                <a16:creationId xmlns:a16="http://schemas.microsoft.com/office/drawing/2014/main" id="{C32B3658-591A-4FF5-9708-72DC75304D6C}"/>
              </a:ext>
            </a:extLst>
          </p:cNvPr>
          <p:cNvSpPr/>
          <p:nvPr/>
        </p:nvSpPr>
        <p:spPr>
          <a:xfrm>
            <a:off x="8438259" y="4879329"/>
            <a:ext cx="451216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4" name="Стрелка вправо 276">
            <a:extLst>
              <a:ext uri="{FF2B5EF4-FFF2-40B4-BE49-F238E27FC236}">
                <a16:creationId xmlns:a16="http://schemas.microsoft.com/office/drawing/2014/main" id="{EE8FD703-6EFC-4B34-A3C1-CE5FCC3A0412}"/>
              </a:ext>
            </a:extLst>
          </p:cNvPr>
          <p:cNvSpPr/>
          <p:nvPr/>
        </p:nvSpPr>
        <p:spPr>
          <a:xfrm rot="5400000">
            <a:off x="7766997" y="4279192"/>
            <a:ext cx="198549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8" name="Стрелка вправо 273">
            <a:extLst>
              <a:ext uri="{FF2B5EF4-FFF2-40B4-BE49-F238E27FC236}">
                <a16:creationId xmlns:a16="http://schemas.microsoft.com/office/drawing/2014/main" id="{58BF126E-3496-47C0-974E-1813AC68DC69}"/>
              </a:ext>
            </a:extLst>
          </p:cNvPr>
          <p:cNvSpPr/>
          <p:nvPr/>
        </p:nvSpPr>
        <p:spPr>
          <a:xfrm>
            <a:off x="6813492" y="4132048"/>
            <a:ext cx="333482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9" name="Стрелка вправо 273">
            <a:extLst>
              <a:ext uri="{FF2B5EF4-FFF2-40B4-BE49-F238E27FC236}">
                <a16:creationId xmlns:a16="http://schemas.microsoft.com/office/drawing/2014/main" id="{437B2A6A-78CC-4DB6-B8E2-4A9C45E77529}"/>
              </a:ext>
            </a:extLst>
          </p:cNvPr>
          <p:cNvSpPr/>
          <p:nvPr/>
        </p:nvSpPr>
        <p:spPr>
          <a:xfrm>
            <a:off x="8548183" y="2569914"/>
            <a:ext cx="349504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07" name="TextBox 206"/>
          <p:cNvSpPr txBox="1">
            <a:spLocks noChangeArrowheads="1"/>
          </p:cNvSpPr>
          <p:nvPr/>
        </p:nvSpPr>
        <p:spPr bwMode="auto">
          <a:xfrm rot="16200000">
            <a:off x="3471218" y="4458655"/>
            <a:ext cx="3238345" cy="23634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endParaRPr lang="ru-RU" altLang="ru-RU" sz="936" b="1" dirty="0">
              <a:latin typeface="Arial" panose="020B0604020202020204" pitchFamily="34" charset="0"/>
              <a:ea typeface="Calibri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728317" y="2071082"/>
            <a:ext cx="8079425" cy="239278"/>
          </a:xfrm>
          <a:prstGeom prst="rightArrow">
            <a:avLst>
              <a:gd name="adj1" fmla="val 50000"/>
              <a:gd name="adj2" fmla="val 62413"/>
            </a:avLst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5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9" name="TextBox 4"/>
          <p:cNvSpPr txBox="1">
            <a:spLocks noChangeArrowheads="1"/>
          </p:cNvSpPr>
          <p:nvPr/>
        </p:nvSpPr>
        <p:spPr bwMode="auto">
          <a:xfrm>
            <a:off x="880109" y="2539785"/>
            <a:ext cx="2134477" cy="86177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000" dirty="0">
                <a:latin typeface="Arial" panose="020B0604020202020204" pitchFamily="34" charset="0"/>
                <a:ea typeface="Calibri" charset="0"/>
              </a:rPr>
              <a:t>Определение ключевых </a:t>
            </a:r>
          </a:p>
          <a:p>
            <a:pPr>
              <a:defRPr/>
            </a:pPr>
            <a:r>
              <a:rPr lang="ru-RU" altLang="ru-RU" sz="1000" dirty="0">
                <a:latin typeface="Arial" panose="020B0604020202020204" pitchFamily="34" charset="0"/>
                <a:ea typeface="Calibri" charset="0"/>
              </a:rPr>
              <a:t>компаний МО на основе статистики (ОКВЭД): не менее 80%  выручки МО, социальная значимость и активность</a:t>
            </a:r>
          </a:p>
        </p:txBody>
      </p:sp>
      <p:sp>
        <p:nvSpPr>
          <p:cNvPr id="50" name="TextBox 4"/>
          <p:cNvSpPr txBox="1">
            <a:spLocks noChangeArrowheads="1"/>
          </p:cNvSpPr>
          <p:nvPr/>
        </p:nvSpPr>
        <p:spPr bwMode="auto">
          <a:xfrm>
            <a:off x="899291" y="4489803"/>
            <a:ext cx="2133905" cy="86177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000" dirty="0">
                <a:latin typeface="Arial" panose="020B0604020202020204" pitchFamily="34" charset="0"/>
                <a:ea typeface="Calibri" charset="0"/>
              </a:rPr>
              <a:t>Проведение серии глубинных структурированных</a:t>
            </a:r>
          </a:p>
          <a:p>
            <a:pPr>
              <a:defRPr/>
            </a:pPr>
            <a:r>
              <a:rPr lang="ru-RU" altLang="ru-RU" sz="1000" dirty="0">
                <a:latin typeface="Arial" panose="020B0604020202020204" pitchFamily="34" charset="0"/>
                <a:ea typeface="Calibri" charset="0"/>
              </a:rPr>
              <a:t>интервью с владельцами и первыми лицами бизнеса (25 компаний / ИП)</a:t>
            </a:r>
          </a:p>
        </p:txBody>
      </p:sp>
      <p:sp>
        <p:nvSpPr>
          <p:cNvPr id="51" name="TextBox 4"/>
          <p:cNvSpPr txBox="1">
            <a:spLocks noChangeArrowheads="1"/>
          </p:cNvSpPr>
          <p:nvPr/>
        </p:nvSpPr>
        <p:spPr bwMode="auto">
          <a:xfrm>
            <a:off x="902677" y="3591738"/>
            <a:ext cx="2084040" cy="70788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000" dirty="0">
                <a:latin typeface="Arial" panose="020B0604020202020204" pitchFamily="34" charset="0"/>
                <a:ea typeface="Calibri" charset="0"/>
              </a:rPr>
              <a:t>Проведение опроса (анкетирование) предпринимателей и владельцев бизнеса </a:t>
            </a:r>
          </a:p>
        </p:txBody>
      </p:sp>
      <p:sp>
        <p:nvSpPr>
          <p:cNvPr id="52" name="Прямоугольник 5"/>
          <p:cNvSpPr>
            <a:spLocks noChangeArrowheads="1"/>
          </p:cNvSpPr>
          <p:nvPr/>
        </p:nvSpPr>
        <p:spPr bwMode="auto">
          <a:xfrm>
            <a:off x="3294186" y="3262891"/>
            <a:ext cx="1844894" cy="52437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Описание ключевых </a:t>
            </a:r>
          </a:p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компетенций района и реестр их носителей</a:t>
            </a:r>
          </a:p>
        </p:txBody>
      </p:sp>
      <p:sp>
        <p:nvSpPr>
          <p:cNvPr id="54" name="Прямоугольник 5"/>
          <p:cNvSpPr>
            <a:spLocks noChangeArrowheads="1"/>
          </p:cNvSpPr>
          <p:nvPr/>
        </p:nvSpPr>
        <p:spPr bwMode="auto">
          <a:xfrm>
            <a:off x="3357864" y="2528327"/>
            <a:ext cx="1763452" cy="52437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Определение продуктовой </a:t>
            </a:r>
          </a:p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матрицы МО и трендов ее перспективного развития</a:t>
            </a:r>
          </a:p>
        </p:txBody>
      </p:sp>
      <p:sp>
        <p:nvSpPr>
          <p:cNvPr id="55" name="TextBox 4"/>
          <p:cNvSpPr txBox="1">
            <a:spLocks noChangeArrowheads="1"/>
          </p:cNvSpPr>
          <p:nvPr/>
        </p:nvSpPr>
        <p:spPr bwMode="auto">
          <a:xfrm>
            <a:off x="899291" y="5489847"/>
            <a:ext cx="2100855" cy="86177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000" dirty="0">
                <a:latin typeface="Arial" panose="020B0604020202020204" pitchFamily="34" charset="0"/>
                <a:ea typeface="Calibri" charset="0"/>
              </a:rPr>
              <a:t>Сбор статистики от ФИАТО, Администрация МО, Правительство ТО, Росстат, сбор экспертных оценок из открытых источников</a:t>
            </a:r>
          </a:p>
        </p:txBody>
      </p:sp>
      <p:sp>
        <p:nvSpPr>
          <p:cNvPr id="59" name="Прямоугольник 7"/>
          <p:cNvSpPr>
            <a:spLocks noChangeArrowheads="1"/>
          </p:cNvSpPr>
          <p:nvPr/>
        </p:nvSpPr>
        <p:spPr bwMode="auto">
          <a:xfrm rot="10800000" flipV="1">
            <a:off x="3294185" y="4536687"/>
            <a:ext cx="1844894" cy="52437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Анализ географии и ассортимента реализации продукции</a:t>
            </a:r>
          </a:p>
        </p:txBody>
      </p:sp>
      <p:sp>
        <p:nvSpPr>
          <p:cNvPr id="60" name="Прямоугольник 19"/>
          <p:cNvSpPr>
            <a:spLocks noChangeArrowheads="1"/>
          </p:cNvSpPr>
          <p:nvPr/>
        </p:nvSpPr>
        <p:spPr bwMode="auto">
          <a:xfrm rot="10800000" flipV="1">
            <a:off x="3281019" y="3929627"/>
            <a:ext cx="1858060" cy="38643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936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Анализ географии </a:t>
            </a:r>
          </a:p>
          <a:p>
            <a:r>
              <a:rPr lang="ru-RU" altLang="ru-RU" sz="936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поставок ресурсов</a:t>
            </a:r>
          </a:p>
        </p:txBody>
      </p:sp>
      <p:sp>
        <p:nvSpPr>
          <p:cNvPr id="61" name="Прямоугольник 7"/>
          <p:cNvSpPr>
            <a:spLocks noChangeArrowheads="1"/>
          </p:cNvSpPr>
          <p:nvPr/>
        </p:nvSpPr>
        <p:spPr bwMode="auto">
          <a:xfrm rot="10800000" flipV="1">
            <a:off x="3305909" y="5216386"/>
            <a:ext cx="1836030" cy="52437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Анализ цепочек поставок и сложившихся моделей кооперации / интеграции</a:t>
            </a:r>
          </a:p>
        </p:txBody>
      </p:sp>
      <p:sp>
        <p:nvSpPr>
          <p:cNvPr id="62" name="Прямоугольник 9"/>
          <p:cNvSpPr>
            <a:spLocks noChangeArrowheads="1"/>
          </p:cNvSpPr>
          <p:nvPr/>
        </p:nvSpPr>
        <p:spPr bwMode="auto">
          <a:xfrm>
            <a:off x="3323535" y="5933814"/>
            <a:ext cx="1844893" cy="52437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Анализ пропускной </a:t>
            </a:r>
          </a:p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способности каналов </a:t>
            </a:r>
          </a:p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логистики</a:t>
            </a:r>
          </a:p>
        </p:txBody>
      </p:sp>
      <p:sp>
        <p:nvSpPr>
          <p:cNvPr id="66" name="Прямоугольник 7"/>
          <p:cNvSpPr>
            <a:spLocks noChangeArrowheads="1"/>
          </p:cNvSpPr>
          <p:nvPr/>
        </p:nvSpPr>
        <p:spPr bwMode="auto">
          <a:xfrm>
            <a:off x="5450366" y="2528327"/>
            <a:ext cx="1381683" cy="668388"/>
          </a:xfrm>
          <a:prstGeom prst="rect">
            <a:avLst/>
          </a:prstGeom>
          <a:solidFill>
            <a:srgbClr val="A9D18E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Формирование идей по изменению продуктовой матрицы</a:t>
            </a:r>
          </a:p>
        </p:txBody>
      </p:sp>
      <p:sp>
        <p:nvSpPr>
          <p:cNvPr id="68" name="Прямоугольник 7"/>
          <p:cNvSpPr>
            <a:spLocks noChangeArrowheads="1"/>
          </p:cNvSpPr>
          <p:nvPr/>
        </p:nvSpPr>
        <p:spPr bwMode="auto">
          <a:xfrm>
            <a:off x="5464229" y="4162572"/>
            <a:ext cx="1367820" cy="8124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Разработка пула инвестиционных идей эволюционного характера</a:t>
            </a:r>
          </a:p>
        </p:txBody>
      </p:sp>
      <p:sp>
        <p:nvSpPr>
          <p:cNvPr id="70" name="Прямоугольник 6"/>
          <p:cNvSpPr>
            <a:spLocks noChangeArrowheads="1"/>
          </p:cNvSpPr>
          <p:nvPr/>
        </p:nvSpPr>
        <p:spPr bwMode="auto">
          <a:xfrm>
            <a:off x="7166501" y="2547220"/>
            <a:ext cx="1388274" cy="956416"/>
          </a:xfrm>
          <a:prstGeom prst="rect">
            <a:avLst/>
          </a:prstGeom>
          <a:solidFill>
            <a:srgbClr val="A9D18E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Разработка моделей </a:t>
            </a:r>
          </a:p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кооперации и партнерства, </a:t>
            </a:r>
          </a:p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в т.ч. с соседними территориями</a:t>
            </a:r>
          </a:p>
        </p:txBody>
      </p:sp>
      <p:sp>
        <p:nvSpPr>
          <p:cNvPr id="81" name="Прямоугольник 10"/>
          <p:cNvSpPr>
            <a:spLocks noChangeArrowheads="1"/>
          </p:cNvSpPr>
          <p:nvPr/>
        </p:nvSpPr>
        <p:spPr bwMode="auto">
          <a:xfrm>
            <a:off x="8859620" y="2547221"/>
            <a:ext cx="1470963" cy="812402"/>
          </a:xfrm>
          <a:prstGeom prst="rect">
            <a:avLst/>
          </a:prstGeom>
          <a:solidFill>
            <a:srgbClr val="A9D18E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Анализ актуальности форм и механизмов поддержки проектов с учетом перспектив развития МО</a:t>
            </a:r>
          </a:p>
        </p:txBody>
      </p:sp>
      <p:sp>
        <p:nvSpPr>
          <p:cNvPr id="83" name="Прямоугольник 10"/>
          <p:cNvSpPr>
            <a:spLocks noChangeArrowheads="1"/>
          </p:cNvSpPr>
          <p:nvPr/>
        </p:nvSpPr>
        <p:spPr bwMode="auto">
          <a:xfrm>
            <a:off x="8894382" y="4207400"/>
            <a:ext cx="1392503" cy="95641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Предложения по совершенство-ванию форм финансовой и организационной поддержки бизнеса</a:t>
            </a:r>
          </a:p>
        </p:txBody>
      </p:sp>
      <p:sp>
        <p:nvSpPr>
          <p:cNvPr id="84" name="Прямоугольник 12"/>
          <p:cNvSpPr>
            <a:spLocks noChangeArrowheads="1"/>
          </p:cNvSpPr>
          <p:nvPr/>
        </p:nvSpPr>
        <p:spPr bwMode="auto">
          <a:xfrm>
            <a:off x="8859620" y="5489847"/>
            <a:ext cx="1427265" cy="6683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Картирование процесса взаимодействия с органами власти</a:t>
            </a:r>
          </a:p>
        </p:txBody>
      </p:sp>
      <p:cxnSp>
        <p:nvCxnSpPr>
          <p:cNvPr id="86" name="Прямая со стрелкой 85"/>
          <p:cNvCxnSpPr>
            <a:cxnSpLocks/>
            <a:stCxn id="49" idx="3"/>
            <a:endCxn id="52" idx="1"/>
          </p:cNvCxnSpPr>
          <p:nvPr/>
        </p:nvCxnSpPr>
        <p:spPr>
          <a:xfrm>
            <a:off x="3014586" y="2970672"/>
            <a:ext cx="279600" cy="554406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>
            <a:cxnSpLocks/>
            <a:stCxn id="49" idx="3"/>
            <a:endCxn id="54" idx="1"/>
          </p:cNvCxnSpPr>
          <p:nvPr/>
        </p:nvCxnSpPr>
        <p:spPr>
          <a:xfrm flipV="1">
            <a:off x="3014586" y="2790514"/>
            <a:ext cx="343278" cy="180158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>
            <a:cxnSpLocks/>
            <a:stCxn id="50" idx="3"/>
            <a:endCxn id="60" idx="3"/>
          </p:cNvCxnSpPr>
          <p:nvPr/>
        </p:nvCxnSpPr>
        <p:spPr>
          <a:xfrm flipV="1">
            <a:off x="3033196" y="4122845"/>
            <a:ext cx="247823" cy="797845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>
            <a:cxnSpLocks/>
            <a:stCxn id="50" idx="3"/>
            <a:endCxn id="59" idx="3"/>
          </p:cNvCxnSpPr>
          <p:nvPr/>
        </p:nvCxnSpPr>
        <p:spPr>
          <a:xfrm flipV="1">
            <a:off x="3033196" y="4798874"/>
            <a:ext cx="260989" cy="121816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 стрелкой 89"/>
          <p:cNvCxnSpPr>
            <a:cxnSpLocks/>
            <a:stCxn id="55" idx="3"/>
            <a:endCxn id="62" idx="1"/>
          </p:cNvCxnSpPr>
          <p:nvPr/>
        </p:nvCxnSpPr>
        <p:spPr>
          <a:xfrm>
            <a:off x="3000146" y="5920734"/>
            <a:ext cx="323389" cy="275267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cxnSpLocks/>
            <a:stCxn id="55" idx="3"/>
            <a:endCxn id="150" idx="1"/>
          </p:cNvCxnSpPr>
          <p:nvPr/>
        </p:nvCxnSpPr>
        <p:spPr>
          <a:xfrm>
            <a:off x="3000146" y="5920734"/>
            <a:ext cx="332145" cy="869997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>
            <a:cxnSpLocks/>
            <a:stCxn id="149" idx="3"/>
            <a:endCxn id="150" idx="1"/>
          </p:cNvCxnSpPr>
          <p:nvPr/>
        </p:nvCxnSpPr>
        <p:spPr>
          <a:xfrm>
            <a:off x="3009042" y="6689946"/>
            <a:ext cx="323249" cy="100785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>
            <a:cxnSpLocks/>
            <a:stCxn id="51" idx="3"/>
            <a:endCxn id="54" idx="1"/>
          </p:cNvCxnSpPr>
          <p:nvPr/>
        </p:nvCxnSpPr>
        <p:spPr>
          <a:xfrm flipV="1">
            <a:off x="2986717" y="2790514"/>
            <a:ext cx="371147" cy="1155167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>
            <a:cxnSpLocks/>
            <a:stCxn id="51" idx="3"/>
            <a:endCxn id="52" idx="1"/>
          </p:cNvCxnSpPr>
          <p:nvPr/>
        </p:nvCxnSpPr>
        <p:spPr>
          <a:xfrm flipV="1">
            <a:off x="2986717" y="3525078"/>
            <a:ext cx="307469" cy="420603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 стрелкой 95"/>
          <p:cNvCxnSpPr>
            <a:cxnSpLocks/>
            <a:stCxn id="50" idx="3"/>
            <a:endCxn id="61" idx="3"/>
          </p:cNvCxnSpPr>
          <p:nvPr/>
        </p:nvCxnSpPr>
        <p:spPr>
          <a:xfrm>
            <a:off x="3033196" y="4920690"/>
            <a:ext cx="272713" cy="557883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>
            <a:cxnSpLocks/>
            <a:stCxn id="54" idx="3"/>
            <a:endCxn id="66" idx="1"/>
          </p:cNvCxnSpPr>
          <p:nvPr/>
        </p:nvCxnSpPr>
        <p:spPr>
          <a:xfrm>
            <a:off x="5121316" y="2790514"/>
            <a:ext cx="329050" cy="72007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>
            <a:stCxn id="207" idx="2"/>
            <a:endCxn id="68" idx="1"/>
          </p:cNvCxnSpPr>
          <p:nvPr/>
        </p:nvCxnSpPr>
        <p:spPr>
          <a:xfrm flipV="1">
            <a:off x="5208564" y="4568773"/>
            <a:ext cx="255665" cy="8055"/>
          </a:xfrm>
          <a:prstGeom prst="straightConnector1">
            <a:avLst/>
          </a:prstGeom>
          <a:ln w="9525">
            <a:solidFill>
              <a:schemeClr val="accent6">
                <a:lumMod val="75000"/>
              </a:schemeClr>
            </a:solidFill>
            <a:headEnd type="none" w="med" len="med"/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>
            <a:spLocks noChangeArrowheads="1"/>
          </p:cNvSpPr>
          <p:nvPr/>
        </p:nvSpPr>
        <p:spPr bwMode="auto">
          <a:xfrm>
            <a:off x="899291" y="860904"/>
            <a:ext cx="2330515" cy="127727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Подготовительные работы: </a:t>
            </a:r>
          </a:p>
          <a:p>
            <a:pPr>
              <a:defRPr/>
            </a:pPr>
            <a:r>
              <a:rPr lang="ru-RU" altLang="ru-RU" sz="1100" dirty="0">
                <a:latin typeface="Arial" panose="020B0604020202020204" pitchFamily="34" charset="0"/>
                <a:ea typeface="Calibri" charset="0"/>
              </a:rPr>
              <a:t>выработка методологии (разработка анкет, форм, шаблонов глубинных    </a:t>
            </a:r>
          </a:p>
          <a:p>
            <a:pPr>
              <a:defRPr/>
            </a:pPr>
            <a:r>
              <a:rPr lang="ru-RU" altLang="ru-RU" sz="1100" dirty="0">
                <a:latin typeface="Arial" panose="020B0604020202020204" pitchFamily="34" charset="0"/>
                <a:ea typeface="Calibri" charset="0"/>
              </a:rPr>
              <a:t>  интервью, регламентов), </a:t>
            </a:r>
          </a:p>
          <a:p>
            <a:pPr>
              <a:defRPr/>
            </a:pPr>
            <a:r>
              <a:rPr lang="ru-RU" altLang="ru-RU" sz="1100" dirty="0">
                <a:latin typeface="Arial" panose="020B0604020202020204" pitchFamily="34" charset="0"/>
                <a:ea typeface="Calibri" charset="0"/>
              </a:rPr>
              <a:t>проведение полевых исследований </a:t>
            </a:r>
          </a:p>
        </p:txBody>
      </p:sp>
      <p:sp>
        <p:nvSpPr>
          <p:cNvPr id="106" name="TextBox 105"/>
          <p:cNvSpPr txBox="1">
            <a:spLocks noChangeArrowheads="1"/>
          </p:cNvSpPr>
          <p:nvPr/>
        </p:nvSpPr>
        <p:spPr bwMode="auto">
          <a:xfrm>
            <a:off x="5444321" y="1363953"/>
            <a:ext cx="1387728" cy="76944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1100" b="1" dirty="0">
                <a:latin typeface="Arial" panose="020B0604020202020204" pitchFamily="34" charset="0"/>
                <a:ea typeface="Calibri" charset="0"/>
              </a:rPr>
              <a:t>SWOT</a:t>
            </a: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, серия мозговых штурмов с рабочей группой</a:t>
            </a:r>
          </a:p>
        </p:txBody>
      </p:sp>
      <p:sp>
        <p:nvSpPr>
          <p:cNvPr id="121" name="TextBox 120"/>
          <p:cNvSpPr txBox="1">
            <a:spLocks noChangeArrowheads="1"/>
          </p:cNvSpPr>
          <p:nvPr/>
        </p:nvSpPr>
        <p:spPr bwMode="auto">
          <a:xfrm>
            <a:off x="7068466" y="1440394"/>
            <a:ext cx="1590602" cy="6001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Проведение серий мозговых штурмов с экспертами</a:t>
            </a:r>
          </a:p>
        </p:txBody>
      </p:sp>
      <p:sp>
        <p:nvSpPr>
          <p:cNvPr id="122" name="TextBox 121"/>
          <p:cNvSpPr txBox="1">
            <a:spLocks noChangeArrowheads="1"/>
          </p:cNvSpPr>
          <p:nvPr/>
        </p:nvSpPr>
        <p:spPr bwMode="auto">
          <a:xfrm rot="10800000" flipV="1">
            <a:off x="3420019" y="1507412"/>
            <a:ext cx="1731144" cy="6001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Сбор, </a:t>
            </a:r>
          </a:p>
          <a:p>
            <a:pPr>
              <a:defRPr/>
            </a:pP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обработка,</a:t>
            </a:r>
          </a:p>
          <a:p>
            <a:pPr>
              <a:defRPr/>
            </a:pP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анализ информации</a:t>
            </a:r>
          </a:p>
        </p:txBody>
      </p:sp>
      <p:sp>
        <p:nvSpPr>
          <p:cNvPr id="123" name="TextBox 122"/>
          <p:cNvSpPr txBox="1">
            <a:spLocks noChangeArrowheads="1"/>
          </p:cNvSpPr>
          <p:nvPr/>
        </p:nvSpPr>
        <p:spPr bwMode="auto">
          <a:xfrm rot="16200000">
            <a:off x="155526" y="1718751"/>
            <a:ext cx="807178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altLang="ru-RU" sz="1200" b="1" dirty="0">
                <a:latin typeface="Arial" panose="020B0604020202020204" pitchFamily="34" charset="0"/>
                <a:ea typeface="Calibri" charset="0"/>
              </a:rPr>
              <a:t>ЭТАПЫ</a:t>
            </a:r>
          </a:p>
        </p:txBody>
      </p:sp>
      <p:sp>
        <p:nvSpPr>
          <p:cNvPr id="127" name="TextBox 126"/>
          <p:cNvSpPr txBox="1">
            <a:spLocks noChangeArrowheads="1"/>
          </p:cNvSpPr>
          <p:nvPr/>
        </p:nvSpPr>
        <p:spPr bwMode="auto">
          <a:xfrm>
            <a:off x="8914752" y="1226211"/>
            <a:ext cx="1372134" cy="11079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Сравнительный анализ системы управления </a:t>
            </a:r>
          </a:p>
          <a:p>
            <a:pPr>
              <a:defRPr/>
            </a:pPr>
            <a:r>
              <a:rPr lang="ru-RU" altLang="ru-RU" sz="1100" b="1" dirty="0">
                <a:latin typeface="Arial" panose="020B0604020202020204" pitchFamily="34" charset="0"/>
                <a:ea typeface="Calibri" charset="0"/>
              </a:rPr>
              <a:t>инвестиционным процессом в МО</a:t>
            </a:r>
          </a:p>
        </p:txBody>
      </p:sp>
      <p:sp>
        <p:nvSpPr>
          <p:cNvPr id="139" name="TextBox 4"/>
          <p:cNvSpPr txBox="1">
            <a:spLocks noChangeArrowheads="1"/>
          </p:cNvSpPr>
          <p:nvPr/>
        </p:nvSpPr>
        <p:spPr bwMode="auto">
          <a:xfrm>
            <a:off x="7114011" y="5385541"/>
            <a:ext cx="1440764" cy="8124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Разработка пула инвестиционных проектов, определение интересантов</a:t>
            </a:r>
          </a:p>
        </p:txBody>
      </p:sp>
      <p:sp>
        <p:nvSpPr>
          <p:cNvPr id="144" name="Овал 143"/>
          <p:cNvSpPr/>
          <p:nvPr/>
        </p:nvSpPr>
        <p:spPr>
          <a:xfrm>
            <a:off x="757259" y="1843698"/>
            <a:ext cx="232059" cy="221723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45" name="Овал 144"/>
          <p:cNvSpPr/>
          <p:nvPr/>
        </p:nvSpPr>
        <p:spPr>
          <a:xfrm>
            <a:off x="3281018" y="1833770"/>
            <a:ext cx="241947" cy="229452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46" name="Овал 145"/>
          <p:cNvSpPr/>
          <p:nvPr/>
        </p:nvSpPr>
        <p:spPr>
          <a:xfrm>
            <a:off x="5188638" y="1809287"/>
            <a:ext cx="275591" cy="231271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47" name="Овал 146"/>
          <p:cNvSpPr/>
          <p:nvPr/>
        </p:nvSpPr>
        <p:spPr>
          <a:xfrm>
            <a:off x="6914914" y="1808123"/>
            <a:ext cx="232059" cy="299453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48" name="Овал 147"/>
          <p:cNvSpPr/>
          <p:nvPr/>
        </p:nvSpPr>
        <p:spPr>
          <a:xfrm>
            <a:off x="8794667" y="1833978"/>
            <a:ext cx="232059" cy="221723"/>
          </a:xfrm>
          <a:prstGeom prst="ellips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49" name="TextBox 4"/>
          <p:cNvSpPr txBox="1">
            <a:spLocks noChangeArrowheads="1"/>
          </p:cNvSpPr>
          <p:nvPr/>
        </p:nvSpPr>
        <p:spPr bwMode="auto">
          <a:xfrm>
            <a:off x="908187" y="6489891"/>
            <a:ext cx="2100855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000" dirty="0">
                <a:latin typeface="Arial" panose="020B0604020202020204" pitchFamily="34" charset="0"/>
                <a:ea typeface="Calibri" charset="0"/>
              </a:rPr>
              <a:t>Проведение опроса  (анкетирование) жителей МО</a:t>
            </a:r>
          </a:p>
        </p:txBody>
      </p:sp>
      <p:sp>
        <p:nvSpPr>
          <p:cNvPr id="150" name="Прямоугольник 6"/>
          <p:cNvSpPr>
            <a:spLocks noChangeArrowheads="1"/>
          </p:cNvSpPr>
          <p:nvPr/>
        </p:nvSpPr>
        <p:spPr bwMode="auto">
          <a:xfrm>
            <a:off x="3332291" y="6600550"/>
            <a:ext cx="1844893" cy="380361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Анализ ресурсной</a:t>
            </a:r>
          </a:p>
          <a:p>
            <a:pPr>
              <a:defRPr/>
            </a:pPr>
            <a:r>
              <a:rPr lang="ru-RU" altLang="ru-RU" sz="936" dirty="0">
                <a:latin typeface="Arial" panose="020B0604020202020204" pitchFamily="34" charset="0"/>
                <a:ea typeface="Calibri" charset="0"/>
              </a:rPr>
              <a:t> базы МО</a:t>
            </a:r>
          </a:p>
        </p:txBody>
      </p:sp>
      <p:sp>
        <p:nvSpPr>
          <p:cNvPr id="151" name="TextBox 150"/>
          <p:cNvSpPr txBox="1">
            <a:spLocks noChangeArrowheads="1"/>
          </p:cNvSpPr>
          <p:nvPr/>
        </p:nvSpPr>
        <p:spPr bwMode="auto">
          <a:xfrm rot="16200000">
            <a:off x="-1333922" y="4161056"/>
            <a:ext cx="3847478" cy="2769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altLang="ru-RU" sz="1200" b="1" dirty="0">
                <a:latin typeface="Arial" panose="020B0604020202020204" pitchFamily="34" charset="0"/>
                <a:ea typeface="Calibri" charset="0"/>
              </a:rPr>
              <a:t>СОДЕРЖАНИЕ</a:t>
            </a: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 РАБОТ</a:t>
            </a:r>
          </a:p>
        </p:txBody>
      </p:sp>
      <p:sp>
        <p:nvSpPr>
          <p:cNvPr id="152" name="Прямоугольник 7"/>
          <p:cNvSpPr>
            <a:spLocks noChangeArrowheads="1"/>
          </p:cNvSpPr>
          <p:nvPr/>
        </p:nvSpPr>
        <p:spPr bwMode="auto">
          <a:xfrm>
            <a:off x="5464229" y="5216386"/>
            <a:ext cx="1367820" cy="95641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Разработка комплекса первоочередных задач для реализации на территории МО</a:t>
            </a:r>
          </a:p>
        </p:txBody>
      </p:sp>
      <p:cxnSp>
        <p:nvCxnSpPr>
          <p:cNvPr id="286" name="Соединительная линия уступом 285"/>
          <p:cNvCxnSpPr>
            <a:cxnSpLocks/>
            <a:stCxn id="68" idx="3"/>
            <a:endCxn id="70" idx="1"/>
          </p:cNvCxnSpPr>
          <p:nvPr/>
        </p:nvCxnSpPr>
        <p:spPr>
          <a:xfrm flipV="1">
            <a:off x="6832049" y="3025428"/>
            <a:ext cx="334452" cy="1543345"/>
          </a:xfrm>
          <a:prstGeom prst="bentConnector3">
            <a:avLst>
              <a:gd name="adj1" fmla="val 50000"/>
            </a:avLst>
          </a:prstGeom>
          <a:ln w="9525">
            <a:solidFill>
              <a:srgbClr val="548235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Соединительная линия уступом 287"/>
          <p:cNvCxnSpPr>
            <a:cxnSpLocks/>
            <a:stCxn id="100" idx="3"/>
            <a:endCxn id="81" idx="1"/>
          </p:cNvCxnSpPr>
          <p:nvPr/>
        </p:nvCxnSpPr>
        <p:spPr>
          <a:xfrm flipV="1">
            <a:off x="8529787" y="2953422"/>
            <a:ext cx="329833" cy="1881905"/>
          </a:xfrm>
          <a:prstGeom prst="bentConnector3">
            <a:avLst>
              <a:gd name="adj1" fmla="val 50000"/>
            </a:avLst>
          </a:prstGeom>
          <a:ln w="9525">
            <a:solidFill>
              <a:srgbClr val="548235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4"/>
          <p:cNvSpPr txBox="1">
            <a:spLocks noChangeArrowheads="1"/>
          </p:cNvSpPr>
          <p:nvPr/>
        </p:nvSpPr>
        <p:spPr bwMode="auto">
          <a:xfrm>
            <a:off x="7151592" y="4501133"/>
            <a:ext cx="1378195" cy="6683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Формирование перспективной продуктовой матрицы МО</a:t>
            </a:r>
          </a:p>
        </p:txBody>
      </p:sp>
      <p:sp>
        <p:nvSpPr>
          <p:cNvPr id="101" name="TextBox 4">
            <a:extLst>
              <a:ext uri="{FF2B5EF4-FFF2-40B4-BE49-F238E27FC236}">
                <a16:creationId xmlns:a16="http://schemas.microsoft.com/office/drawing/2014/main" id="{08B5D102-D0FB-40A5-AFAE-688A47C76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6973" y="3647674"/>
            <a:ext cx="1378195" cy="6683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936" b="1" dirty="0">
                <a:latin typeface="Arial" panose="020B0604020202020204" pitchFamily="34" charset="0"/>
                <a:ea typeface="Calibri" charset="0"/>
              </a:rPr>
              <a:t>Разработка пула инвестиционных идей прорывного характера</a:t>
            </a:r>
          </a:p>
        </p:txBody>
      </p:sp>
      <p:sp>
        <p:nvSpPr>
          <p:cNvPr id="103" name="object 2">
            <a:extLst>
              <a:ext uri="{FF2B5EF4-FFF2-40B4-BE49-F238E27FC236}">
                <a16:creationId xmlns:a16="http://schemas.microsoft.com/office/drawing/2014/main" id="{0538B639-AB2E-4240-A38B-E9720961C14A}"/>
              </a:ext>
            </a:extLst>
          </p:cNvPr>
          <p:cNvSpPr/>
          <p:nvPr/>
        </p:nvSpPr>
        <p:spPr>
          <a:xfrm>
            <a:off x="0" y="-15134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МЕТОДОЛОГИЯ РАЗРАБОТКИ ИНВЕСТИЦОННОГО ПРОФИЛЯ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2E26570-83E1-4750-8B1E-040C5B6E8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4183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ubtitle 2">
            <a:extLst>
              <a:ext uri="{FF2B5EF4-FFF2-40B4-BE49-F238E27FC236}">
                <a16:creationId xmlns:a16="http://schemas.microsoft.com/office/drawing/2014/main" id="{E2DBF5B5-44E4-9C4A-B7A8-62C196A8945A}"/>
              </a:ext>
            </a:extLst>
          </p:cNvPr>
          <p:cNvSpPr txBox="1">
            <a:spLocks/>
          </p:cNvSpPr>
          <p:nvPr/>
        </p:nvSpPr>
        <p:spPr>
          <a:xfrm>
            <a:off x="3096480" y="1763229"/>
            <a:ext cx="7060708" cy="536429"/>
          </a:xfrm>
          <a:prstGeom prst="rect">
            <a:avLst/>
          </a:prstGeom>
        </p:spPr>
        <p:txBody>
          <a:bodyPr vert="horz" wrap="square" lIns="106934" tIns="53467" rIns="106934" bIns="53467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93"/>
              </a:lnSpc>
            </a:pPr>
            <a:r>
              <a:rPr lang="ru-RU" sz="1169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Выявлены </a:t>
            </a:r>
            <a:r>
              <a:rPr lang="ru-RU" sz="1169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ключевые проблемы </a:t>
            </a:r>
            <a:r>
              <a:rPr lang="ru-RU" sz="1169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 </a:t>
            </a:r>
            <a:r>
              <a:rPr lang="ru-RU" sz="1169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фактор удержания </a:t>
            </a:r>
            <a:r>
              <a:rPr lang="ru-RU" sz="1169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на территории района</a:t>
            </a:r>
            <a:endParaRPr lang="en-US" sz="116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D98026F-A297-F548-AAB9-B3799AC1DCFD}"/>
              </a:ext>
            </a:extLst>
          </p:cNvPr>
          <p:cNvSpPr txBox="1"/>
          <p:nvPr/>
        </p:nvSpPr>
        <p:spPr>
          <a:xfrm>
            <a:off x="3066696" y="1741716"/>
            <a:ext cx="4233916" cy="326243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ru-RU" sz="1520" b="1" dirty="0">
                <a:solidFill>
                  <a:srgbClr val="222A35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403 респондента в ключевых поселениях</a:t>
            </a:r>
            <a:endParaRPr lang="en-US" sz="1520" b="1" dirty="0">
              <a:solidFill>
                <a:srgbClr val="222A35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1" name="Subtitle 2">
            <a:extLst>
              <a:ext uri="{FF2B5EF4-FFF2-40B4-BE49-F238E27FC236}">
                <a16:creationId xmlns:a16="http://schemas.microsoft.com/office/drawing/2014/main" id="{07CB5B4A-1533-8446-BCED-DC843F0597ED}"/>
              </a:ext>
            </a:extLst>
          </p:cNvPr>
          <p:cNvSpPr txBox="1">
            <a:spLocks/>
          </p:cNvSpPr>
          <p:nvPr/>
        </p:nvSpPr>
        <p:spPr>
          <a:xfrm>
            <a:off x="3102173" y="2981787"/>
            <a:ext cx="7534940" cy="503792"/>
          </a:xfrm>
          <a:prstGeom prst="rect">
            <a:avLst/>
          </a:prstGeom>
        </p:spPr>
        <p:txBody>
          <a:bodyPr vert="horz" wrap="square" lIns="106934" tIns="53467" rIns="106934" bIns="53467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ru-RU" sz="1169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Выявлены </a:t>
            </a:r>
            <a:r>
              <a:rPr lang="ru-RU" sz="1169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готовность к развитию, потенциал развития, отношения к государственной поддержке</a:t>
            </a:r>
          </a:p>
          <a:p>
            <a:pPr algn="l">
              <a:lnSpc>
                <a:spcPct val="100000"/>
              </a:lnSpc>
            </a:pPr>
            <a:r>
              <a:rPr lang="ru-RU" sz="1169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Определены </a:t>
            </a:r>
            <a:r>
              <a:rPr lang="ru-RU" sz="1169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ключевые компетенции, планы развития</a:t>
            </a:r>
            <a:endParaRPr lang="en-US" sz="1169" b="1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E7EAAEF-AF19-AE4F-B6A7-7AD62D9091B7}"/>
              </a:ext>
            </a:extLst>
          </p:cNvPr>
          <p:cNvSpPr txBox="1"/>
          <p:nvPr/>
        </p:nvSpPr>
        <p:spPr>
          <a:xfrm>
            <a:off x="3096479" y="2695276"/>
            <a:ext cx="7267118" cy="326243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ru-RU" sz="1520" b="1" dirty="0">
                <a:solidFill>
                  <a:srgbClr val="222A35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Анкетирование 49 предпринимателей, интервью 25 ключевых компаний</a:t>
            </a:r>
            <a:endParaRPr lang="en-US" sz="1520" b="1" dirty="0">
              <a:solidFill>
                <a:srgbClr val="222A35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D63B4EB4-8D60-FB47-B641-6CF1F3F68041}"/>
              </a:ext>
            </a:extLst>
          </p:cNvPr>
          <p:cNvSpPr txBox="1">
            <a:spLocks/>
          </p:cNvSpPr>
          <p:nvPr/>
        </p:nvSpPr>
        <p:spPr>
          <a:xfrm>
            <a:off x="3109380" y="3995313"/>
            <a:ext cx="6588940" cy="1399999"/>
          </a:xfrm>
          <a:prstGeom prst="rect">
            <a:avLst/>
          </a:prstGeom>
        </p:spPr>
        <p:txBody>
          <a:bodyPr vert="horz" wrap="square" lIns="106934" tIns="53467" rIns="106934" bIns="53467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algn="l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2700"/>
            </a:pPr>
            <a:r>
              <a:rPr lang="ru-RU" sz="1169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Собраны статистические данные по ресурсам</a:t>
            </a:r>
          </a:p>
          <a:p>
            <a:pPr marL="0" lvl="1" algn="l">
              <a:lnSpc>
                <a:spcPct val="90000"/>
              </a:lnSpc>
              <a:spcBef>
                <a:spcPts val="474"/>
              </a:spcBef>
              <a:buClr>
                <a:schemeClr val="dk1"/>
              </a:buClr>
              <a:buSzPts val="2700"/>
            </a:pPr>
            <a:r>
              <a:rPr lang="ru-RU" sz="1169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Определены </a:t>
            </a:r>
            <a:r>
              <a:rPr lang="ru-RU" sz="1169" b="1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проблемы вовлечения ресурсов </a:t>
            </a:r>
            <a:r>
              <a:rPr lang="ru-RU" sz="1169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в оборот</a:t>
            </a:r>
          </a:p>
          <a:p>
            <a:pPr marL="0" lvl="1" algn="l">
              <a:lnSpc>
                <a:spcPct val="90000"/>
              </a:lnSpc>
              <a:spcBef>
                <a:spcPts val="474"/>
              </a:spcBef>
              <a:buClr>
                <a:schemeClr val="dk1"/>
              </a:buClr>
              <a:buSzPts val="2700"/>
            </a:pPr>
            <a:r>
              <a:rPr lang="ru-RU" sz="1169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Проведена сессия SWOT-анализа – составлен </a:t>
            </a:r>
            <a:r>
              <a:rPr lang="ru-RU" sz="1169" b="1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реестр первоочередных действий</a:t>
            </a:r>
          </a:p>
          <a:p>
            <a:pPr marL="0" lvl="1" algn="l">
              <a:lnSpc>
                <a:spcPct val="90000"/>
              </a:lnSpc>
              <a:spcBef>
                <a:spcPts val="474"/>
              </a:spcBef>
              <a:buClr>
                <a:schemeClr val="dk1"/>
              </a:buClr>
              <a:buSzPts val="2700"/>
            </a:pPr>
            <a:r>
              <a:rPr lang="ru-RU" sz="1169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Проведена сессия </a:t>
            </a:r>
            <a:r>
              <a:rPr lang="ru-RU" sz="1169" b="1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по определению пула перспективных проектов</a:t>
            </a:r>
          </a:p>
          <a:p>
            <a:pPr marL="0" lvl="1" algn="l">
              <a:lnSpc>
                <a:spcPct val="90000"/>
              </a:lnSpc>
              <a:spcBef>
                <a:spcPts val="474"/>
              </a:spcBef>
              <a:buClr>
                <a:schemeClr val="dk1"/>
              </a:buClr>
              <a:buSzPts val="2700"/>
            </a:pPr>
            <a:r>
              <a:rPr lang="ru-RU" sz="1169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Проведен сбор данных от профильных подразделений – </a:t>
            </a:r>
            <a:r>
              <a:rPr lang="ru-RU" sz="1169" b="1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консультации, идеи</a:t>
            </a:r>
          </a:p>
          <a:p>
            <a:pPr marL="0" lvl="1" algn="l">
              <a:lnSpc>
                <a:spcPct val="90000"/>
              </a:lnSpc>
              <a:spcBef>
                <a:spcPts val="474"/>
              </a:spcBef>
              <a:buClr>
                <a:schemeClr val="dk1"/>
              </a:buClr>
              <a:buSzPts val="2700"/>
            </a:pPr>
            <a:r>
              <a:rPr lang="ru-RU" sz="1169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Проведена </a:t>
            </a:r>
            <a:r>
              <a:rPr lang="ru-RU" sz="1169" b="1" dirty="0">
                <a:solidFill>
                  <a:schemeClr val="tx2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Calibri"/>
              </a:rPr>
              <a:t>диагностика работы с инвесторами в Исетском МО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94C81924-BC19-1440-911C-C673604EB7ED}"/>
              </a:ext>
            </a:extLst>
          </p:cNvPr>
          <p:cNvSpPr txBox="1"/>
          <p:nvPr/>
        </p:nvSpPr>
        <p:spPr>
          <a:xfrm>
            <a:off x="3096479" y="3693680"/>
            <a:ext cx="5404300" cy="326243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ru-RU" sz="1520" b="1" dirty="0">
                <a:solidFill>
                  <a:srgbClr val="222A35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Работа с командой Администрации Исетского района</a:t>
            </a:r>
            <a:endParaRPr lang="en-US" sz="1520" b="1" dirty="0">
              <a:solidFill>
                <a:srgbClr val="222A35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4" name="Freeform 5">
            <a:extLst>
              <a:ext uri="{FF2B5EF4-FFF2-40B4-BE49-F238E27FC236}">
                <a16:creationId xmlns:a16="http://schemas.microsoft.com/office/drawing/2014/main" id="{90051B68-682F-A042-81FC-EB1F2336F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686" y="1684687"/>
            <a:ext cx="2503193" cy="715198"/>
          </a:xfrm>
          <a:custGeom>
            <a:avLst/>
            <a:gdLst>
              <a:gd name="T0" fmla="*/ 260 w 2052"/>
              <a:gd name="T1" fmla="*/ 341 h 746"/>
              <a:gd name="T2" fmla="*/ 25 w 2052"/>
              <a:gd name="T3" fmla="*/ 67 h 746"/>
              <a:gd name="T4" fmla="*/ 25 w 2052"/>
              <a:gd name="T5" fmla="*/ 67 h 746"/>
              <a:gd name="T6" fmla="*/ 55 w 2052"/>
              <a:gd name="T7" fmla="*/ 0 h 746"/>
              <a:gd name="T8" fmla="*/ 1722 w 2052"/>
              <a:gd name="T9" fmla="*/ 0 h 746"/>
              <a:gd name="T10" fmla="*/ 1722 w 2052"/>
              <a:gd name="T11" fmla="*/ 0 h 746"/>
              <a:gd name="T12" fmla="*/ 1752 w 2052"/>
              <a:gd name="T13" fmla="*/ 14 h 746"/>
              <a:gd name="T14" fmla="*/ 2038 w 2052"/>
              <a:gd name="T15" fmla="*/ 341 h 746"/>
              <a:gd name="T16" fmla="*/ 2038 w 2052"/>
              <a:gd name="T17" fmla="*/ 341 h 746"/>
              <a:gd name="T18" fmla="*/ 2038 w 2052"/>
              <a:gd name="T19" fmla="*/ 394 h 746"/>
              <a:gd name="T20" fmla="*/ 1752 w 2052"/>
              <a:gd name="T21" fmla="*/ 730 h 746"/>
              <a:gd name="T22" fmla="*/ 1752 w 2052"/>
              <a:gd name="T23" fmla="*/ 730 h 746"/>
              <a:gd name="T24" fmla="*/ 1721 w 2052"/>
              <a:gd name="T25" fmla="*/ 745 h 746"/>
              <a:gd name="T26" fmla="*/ 54 w 2052"/>
              <a:gd name="T27" fmla="*/ 745 h 746"/>
              <a:gd name="T28" fmla="*/ 54 w 2052"/>
              <a:gd name="T29" fmla="*/ 745 h 746"/>
              <a:gd name="T30" fmla="*/ 23 w 2052"/>
              <a:gd name="T31" fmla="*/ 678 h 746"/>
              <a:gd name="T32" fmla="*/ 260 w 2052"/>
              <a:gd name="T33" fmla="*/ 394 h 746"/>
              <a:gd name="T34" fmla="*/ 260 w 2052"/>
              <a:gd name="T35" fmla="*/ 394 h 746"/>
              <a:gd name="T36" fmla="*/ 260 w 2052"/>
              <a:gd name="T37" fmla="*/ 341 h 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52" h="746">
                <a:moveTo>
                  <a:pt x="260" y="341"/>
                </a:moveTo>
                <a:lnTo>
                  <a:pt x="25" y="67"/>
                </a:lnTo>
                <a:lnTo>
                  <a:pt x="25" y="67"/>
                </a:lnTo>
                <a:cubicBezTo>
                  <a:pt x="2" y="41"/>
                  <a:pt x="21" y="0"/>
                  <a:pt x="55" y="0"/>
                </a:cubicBezTo>
                <a:lnTo>
                  <a:pt x="1722" y="0"/>
                </a:lnTo>
                <a:lnTo>
                  <a:pt x="1722" y="0"/>
                </a:lnTo>
                <a:cubicBezTo>
                  <a:pt x="1733" y="0"/>
                  <a:pt x="1744" y="6"/>
                  <a:pt x="1752" y="14"/>
                </a:cubicBezTo>
                <a:lnTo>
                  <a:pt x="2038" y="341"/>
                </a:lnTo>
                <a:lnTo>
                  <a:pt x="2038" y="341"/>
                </a:lnTo>
                <a:cubicBezTo>
                  <a:pt x="2051" y="356"/>
                  <a:pt x="2051" y="379"/>
                  <a:pt x="2038" y="394"/>
                </a:cubicBezTo>
                <a:lnTo>
                  <a:pt x="1752" y="730"/>
                </a:lnTo>
                <a:lnTo>
                  <a:pt x="1752" y="730"/>
                </a:lnTo>
                <a:cubicBezTo>
                  <a:pt x="1744" y="739"/>
                  <a:pt x="1733" y="745"/>
                  <a:pt x="1721" y="745"/>
                </a:cubicBezTo>
                <a:lnTo>
                  <a:pt x="54" y="745"/>
                </a:lnTo>
                <a:lnTo>
                  <a:pt x="54" y="745"/>
                </a:lnTo>
                <a:cubicBezTo>
                  <a:pt x="19" y="745"/>
                  <a:pt x="0" y="704"/>
                  <a:pt x="23" y="678"/>
                </a:cubicBezTo>
                <a:lnTo>
                  <a:pt x="260" y="394"/>
                </a:lnTo>
                <a:lnTo>
                  <a:pt x="260" y="394"/>
                </a:lnTo>
                <a:cubicBezTo>
                  <a:pt x="273" y="379"/>
                  <a:pt x="273" y="356"/>
                  <a:pt x="260" y="341"/>
                </a:cubicBezTo>
              </a:path>
            </a:pathLst>
          </a:custGeom>
          <a:solidFill>
            <a:srgbClr val="548235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87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2C0552F-D0EA-F340-A5E3-1E1B23BDFD13}"/>
              </a:ext>
            </a:extLst>
          </p:cNvPr>
          <p:cNvSpPr txBox="1"/>
          <p:nvPr/>
        </p:nvSpPr>
        <p:spPr>
          <a:xfrm>
            <a:off x="1044195" y="1849201"/>
            <a:ext cx="1308820" cy="34426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637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Население</a:t>
            </a:r>
            <a:endParaRPr lang="en-US" sz="1637" b="1" dirty="0">
              <a:solidFill>
                <a:schemeClr val="bg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9" name="Freeform 2">
            <a:extLst>
              <a:ext uri="{FF2B5EF4-FFF2-40B4-BE49-F238E27FC236}">
                <a16:creationId xmlns:a16="http://schemas.microsoft.com/office/drawing/2014/main" id="{6076B468-3628-A34E-8D62-2526308D8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686" y="2681113"/>
            <a:ext cx="2503193" cy="715198"/>
          </a:xfrm>
          <a:custGeom>
            <a:avLst/>
            <a:gdLst>
              <a:gd name="T0" fmla="*/ 260 w 2052"/>
              <a:gd name="T1" fmla="*/ 340 h 744"/>
              <a:gd name="T2" fmla="*/ 25 w 2052"/>
              <a:gd name="T3" fmla="*/ 67 h 744"/>
              <a:gd name="T4" fmla="*/ 25 w 2052"/>
              <a:gd name="T5" fmla="*/ 67 h 744"/>
              <a:gd name="T6" fmla="*/ 55 w 2052"/>
              <a:gd name="T7" fmla="*/ 0 h 744"/>
              <a:gd name="T8" fmla="*/ 1722 w 2052"/>
              <a:gd name="T9" fmla="*/ 0 h 744"/>
              <a:gd name="T10" fmla="*/ 1722 w 2052"/>
              <a:gd name="T11" fmla="*/ 0 h 744"/>
              <a:gd name="T12" fmla="*/ 1752 w 2052"/>
              <a:gd name="T13" fmla="*/ 13 h 744"/>
              <a:gd name="T14" fmla="*/ 2038 w 2052"/>
              <a:gd name="T15" fmla="*/ 340 h 744"/>
              <a:gd name="T16" fmla="*/ 2038 w 2052"/>
              <a:gd name="T17" fmla="*/ 340 h 744"/>
              <a:gd name="T18" fmla="*/ 2038 w 2052"/>
              <a:gd name="T19" fmla="*/ 393 h 744"/>
              <a:gd name="T20" fmla="*/ 1752 w 2052"/>
              <a:gd name="T21" fmla="*/ 729 h 744"/>
              <a:gd name="T22" fmla="*/ 1752 w 2052"/>
              <a:gd name="T23" fmla="*/ 729 h 744"/>
              <a:gd name="T24" fmla="*/ 1721 w 2052"/>
              <a:gd name="T25" fmla="*/ 743 h 744"/>
              <a:gd name="T26" fmla="*/ 54 w 2052"/>
              <a:gd name="T27" fmla="*/ 743 h 744"/>
              <a:gd name="T28" fmla="*/ 54 w 2052"/>
              <a:gd name="T29" fmla="*/ 743 h 744"/>
              <a:gd name="T30" fmla="*/ 23 w 2052"/>
              <a:gd name="T31" fmla="*/ 677 h 744"/>
              <a:gd name="T32" fmla="*/ 260 w 2052"/>
              <a:gd name="T33" fmla="*/ 393 h 744"/>
              <a:gd name="T34" fmla="*/ 260 w 2052"/>
              <a:gd name="T35" fmla="*/ 393 h 744"/>
              <a:gd name="T36" fmla="*/ 260 w 2052"/>
              <a:gd name="T37" fmla="*/ 340 h 7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52" h="744">
                <a:moveTo>
                  <a:pt x="260" y="340"/>
                </a:moveTo>
                <a:lnTo>
                  <a:pt x="25" y="67"/>
                </a:lnTo>
                <a:lnTo>
                  <a:pt x="25" y="67"/>
                </a:lnTo>
                <a:cubicBezTo>
                  <a:pt x="2" y="41"/>
                  <a:pt x="21" y="0"/>
                  <a:pt x="55" y="0"/>
                </a:cubicBezTo>
                <a:lnTo>
                  <a:pt x="1722" y="0"/>
                </a:lnTo>
                <a:lnTo>
                  <a:pt x="1722" y="0"/>
                </a:lnTo>
                <a:cubicBezTo>
                  <a:pt x="1733" y="0"/>
                  <a:pt x="1744" y="5"/>
                  <a:pt x="1752" y="13"/>
                </a:cubicBezTo>
                <a:lnTo>
                  <a:pt x="2038" y="340"/>
                </a:lnTo>
                <a:lnTo>
                  <a:pt x="2038" y="340"/>
                </a:lnTo>
                <a:cubicBezTo>
                  <a:pt x="2051" y="355"/>
                  <a:pt x="2051" y="378"/>
                  <a:pt x="2038" y="393"/>
                </a:cubicBezTo>
                <a:lnTo>
                  <a:pt x="1752" y="729"/>
                </a:lnTo>
                <a:lnTo>
                  <a:pt x="1752" y="729"/>
                </a:lnTo>
                <a:cubicBezTo>
                  <a:pt x="1744" y="738"/>
                  <a:pt x="1733" y="743"/>
                  <a:pt x="1721" y="743"/>
                </a:cubicBezTo>
                <a:lnTo>
                  <a:pt x="54" y="743"/>
                </a:lnTo>
                <a:lnTo>
                  <a:pt x="54" y="743"/>
                </a:lnTo>
                <a:cubicBezTo>
                  <a:pt x="19" y="743"/>
                  <a:pt x="0" y="703"/>
                  <a:pt x="23" y="677"/>
                </a:cubicBezTo>
                <a:lnTo>
                  <a:pt x="260" y="393"/>
                </a:lnTo>
                <a:lnTo>
                  <a:pt x="260" y="393"/>
                </a:lnTo>
                <a:cubicBezTo>
                  <a:pt x="273" y="378"/>
                  <a:pt x="273" y="355"/>
                  <a:pt x="260" y="340"/>
                </a:cubicBezTo>
              </a:path>
            </a:pathLst>
          </a:custGeom>
          <a:solidFill>
            <a:srgbClr val="20386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87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06C4BB33-18F5-D14F-9E0A-D78AD10A810D}"/>
              </a:ext>
            </a:extLst>
          </p:cNvPr>
          <p:cNvSpPr txBox="1"/>
          <p:nvPr/>
        </p:nvSpPr>
        <p:spPr>
          <a:xfrm>
            <a:off x="1198629" y="2864151"/>
            <a:ext cx="927305" cy="34426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637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Бизнес</a:t>
            </a:r>
            <a:endParaRPr lang="en-US" sz="1637" b="1" dirty="0">
              <a:solidFill>
                <a:schemeClr val="bg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3" name="Freeform 3">
            <a:extLst>
              <a:ext uri="{FF2B5EF4-FFF2-40B4-BE49-F238E27FC236}">
                <a16:creationId xmlns:a16="http://schemas.microsoft.com/office/drawing/2014/main" id="{79416472-0357-E949-B0E3-9E67C4E1A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685" y="3719018"/>
            <a:ext cx="2500804" cy="715198"/>
          </a:xfrm>
          <a:custGeom>
            <a:avLst/>
            <a:gdLst>
              <a:gd name="T0" fmla="*/ 260 w 2052"/>
              <a:gd name="T1" fmla="*/ 340 h 745"/>
              <a:gd name="T2" fmla="*/ 25 w 2052"/>
              <a:gd name="T3" fmla="*/ 67 h 745"/>
              <a:gd name="T4" fmla="*/ 25 w 2052"/>
              <a:gd name="T5" fmla="*/ 67 h 745"/>
              <a:gd name="T6" fmla="*/ 55 w 2052"/>
              <a:gd name="T7" fmla="*/ 0 h 745"/>
              <a:gd name="T8" fmla="*/ 1722 w 2052"/>
              <a:gd name="T9" fmla="*/ 0 h 745"/>
              <a:gd name="T10" fmla="*/ 1722 w 2052"/>
              <a:gd name="T11" fmla="*/ 0 h 745"/>
              <a:gd name="T12" fmla="*/ 1752 w 2052"/>
              <a:gd name="T13" fmla="*/ 14 h 745"/>
              <a:gd name="T14" fmla="*/ 2038 w 2052"/>
              <a:gd name="T15" fmla="*/ 340 h 745"/>
              <a:gd name="T16" fmla="*/ 2038 w 2052"/>
              <a:gd name="T17" fmla="*/ 340 h 745"/>
              <a:gd name="T18" fmla="*/ 2038 w 2052"/>
              <a:gd name="T19" fmla="*/ 394 h 745"/>
              <a:gd name="T20" fmla="*/ 1752 w 2052"/>
              <a:gd name="T21" fmla="*/ 729 h 745"/>
              <a:gd name="T22" fmla="*/ 1752 w 2052"/>
              <a:gd name="T23" fmla="*/ 729 h 745"/>
              <a:gd name="T24" fmla="*/ 1721 w 2052"/>
              <a:gd name="T25" fmla="*/ 744 h 745"/>
              <a:gd name="T26" fmla="*/ 54 w 2052"/>
              <a:gd name="T27" fmla="*/ 744 h 745"/>
              <a:gd name="T28" fmla="*/ 54 w 2052"/>
              <a:gd name="T29" fmla="*/ 744 h 745"/>
              <a:gd name="T30" fmla="*/ 23 w 2052"/>
              <a:gd name="T31" fmla="*/ 677 h 745"/>
              <a:gd name="T32" fmla="*/ 260 w 2052"/>
              <a:gd name="T33" fmla="*/ 393 h 745"/>
              <a:gd name="T34" fmla="*/ 260 w 2052"/>
              <a:gd name="T35" fmla="*/ 393 h 745"/>
              <a:gd name="T36" fmla="*/ 260 w 2052"/>
              <a:gd name="T37" fmla="*/ 340 h 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52" h="745">
                <a:moveTo>
                  <a:pt x="260" y="340"/>
                </a:moveTo>
                <a:lnTo>
                  <a:pt x="25" y="67"/>
                </a:lnTo>
                <a:lnTo>
                  <a:pt x="25" y="67"/>
                </a:lnTo>
                <a:cubicBezTo>
                  <a:pt x="2" y="41"/>
                  <a:pt x="21" y="0"/>
                  <a:pt x="55" y="0"/>
                </a:cubicBezTo>
                <a:lnTo>
                  <a:pt x="1722" y="0"/>
                </a:lnTo>
                <a:lnTo>
                  <a:pt x="1722" y="0"/>
                </a:lnTo>
                <a:cubicBezTo>
                  <a:pt x="1733" y="0"/>
                  <a:pt x="1744" y="5"/>
                  <a:pt x="1752" y="14"/>
                </a:cubicBezTo>
                <a:lnTo>
                  <a:pt x="2038" y="340"/>
                </a:lnTo>
                <a:lnTo>
                  <a:pt x="2038" y="340"/>
                </a:lnTo>
                <a:cubicBezTo>
                  <a:pt x="2051" y="356"/>
                  <a:pt x="2051" y="378"/>
                  <a:pt x="2038" y="394"/>
                </a:cubicBezTo>
                <a:lnTo>
                  <a:pt x="1752" y="729"/>
                </a:lnTo>
                <a:lnTo>
                  <a:pt x="1752" y="729"/>
                </a:lnTo>
                <a:cubicBezTo>
                  <a:pt x="1744" y="738"/>
                  <a:pt x="1733" y="744"/>
                  <a:pt x="1721" y="744"/>
                </a:cubicBezTo>
                <a:lnTo>
                  <a:pt x="54" y="744"/>
                </a:lnTo>
                <a:lnTo>
                  <a:pt x="54" y="744"/>
                </a:lnTo>
                <a:cubicBezTo>
                  <a:pt x="19" y="744"/>
                  <a:pt x="0" y="704"/>
                  <a:pt x="23" y="677"/>
                </a:cubicBezTo>
                <a:lnTo>
                  <a:pt x="260" y="393"/>
                </a:lnTo>
                <a:lnTo>
                  <a:pt x="260" y="393"/>
                </a:lnTo>
                <a:cubicBezTo>
                  <a:pt x="273" y="378"/>
                  <a:pt x="273" y="356"/>
                  <a:pt x="260" y="340"/>
                </a:cubicBezTo>
              </a:path>
            </a:pathLst>
          </a:custGeom>
          <a:solidFill>
            <a:srgbClr val="525252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87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9CCFED12-2297-7445-8666-39EB6704EDD9}"/>
              </a:ext>
            </a:extLst>
          </p:cNvPr>
          <p:cNvSpPr txBox="1"/>
          <p:nvPr/>
        </p:nvSpPr>
        <p:spPr>
          <a:xfrm>
            <a:off x="743694" y="3856465"/>
            <a:ext cx="1858201" cy="34426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637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Администрация</a:t>
            </a:r>
            <a:endParaRPr lang="en-US" sz="1637" b="1" dirty="0">
              <a:solidFill>
                <a:schemeClr val="bg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8" name="Freeform 4">
            <a:extLst>
              <a:ext uri="{FF2B5EF4-FFF2-40B4-BE49-F238E27FC236}">
                <a16:creationId xmlns:a16="http://schemas.microsoft.com/office/drawing/2014/main" id="{30A562BB-3F24-AD4E-A1B6-B0B546F222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685" y="5402489"/>
            <a:ext cx="2500804" cy="715198"/>
          </a:xfrm>
          <a:custGeom>
            <a:avLst/>
            <a:gdLst>
              <a:gd name="T0" fmla="*/ 260 w 2052"/>
              <a:gd name="T1" fmla="*/ 340 h 745"/>
              <a:gd name="T2" fmla="*/ 25 w 2052"/>
              <a:gd name="T3" fmla="*/ 67 h 745"/>
              <a:gd name="T4" fmla="*/ 25 w 2052"/>
              <a:gd name="T5" fmla="*/ 67 h 745"/>
              <a:gd name="T6" fmla="*/ 55 w 2052"/>
              <a:gd name="T7" fmla="*/ 0 h 745"/>
              <a:gd name="T8" fmla="*/ 1722 w 2052"/>
              <a:gd name="T9" fmla="*/ 0 h 745"/>
              <a:gd name="T10" fmla="*/ 1722 w 2052"/>
              <a:gd name="T11" fmla="*/ 0 h 745"/>
              <a:gd name="T12" fmla="*/ 1752 w 2052"/>
              <a:gd name="T13" fmla="*/ 14 h 745"/>
              <a:gd name="T14" fmla="*/ 2038 w 2052"/>
              <a:gd name="T15" fmla="*/ 340 h 745"/>
              <a:gd name="T16" fmla="*/ 2038 w 2052"/>
              <a:gd name="T17" fmla="*/ 340 h 745"/>
              <a:gd name="T18" fmla="*/ 2038 w 2052"/>
              <a:gd name="T19" fmla="*/ 394 h 745"/>
              <a:gd name="T20" fmla="*/ 1752 w 2052"/>
              <a:gd name="T21" fmla="*/ 730 h 745"/>
              <a:gd name="T22" fmla="*/ 1752 w 2052"/>
              <a:gd name="T23" fmla="*/ 730 h 745"/>
              <a:gd name="T24" fmla="*/ 1721 w 2052"/>
              <a:gd name="T25" fmla="*/ 744 h 745"/>
              <a:gd name="T26" fmla="*/ 54 w 2052"/>
              <a:gd name="T27" fmla="*/ 744 h 745"/>
              <a:gd name="T28" fmla="*/ 54 w 2052"/>
              <a:gd name="T29" fmla="*/ 744 h 745"/>
              <a:gd name="T30" fmla="*/ 23 w 2052"/>
              <a:gd name="T31" fmla="*/ 677 h 745"/>
              <a:gd name="T32" fmla="*/ 260 w 2052"/>
              <a:gd name="T33" fmla="*/ 394 h 745"/>
              <a:gd name="T34" fmla="*/ 260 w 2052"/>
              <a:gd name="T35" fmla="*/ 394 h 745"/>
              <a:gd name="T36" fmla="*/ 260 w 2052"/>
              <a:gd name="T37" fmla="*/ 340 h 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52" h="745">
                <a:moveTo>
                  <a:pt x="260" y="340"/>
                </a:moveTo>
                <a:lnTo>
                  <a:pt x="25" y="67"/>
                </a:lnTo>
                <a:lnTo>
                  <a:pt x="25" y="67"/>
                </a:lnTo>
                <a:cubicBezTo>
                  <a:pt x="2" y="41"/>
                  <a:pt x="21" y="0"/>
                  <a:pt x="55" y="0"/>
                </a:cubicBezTo>
                <a:lnTo>
                  <a:pt x="1722" y="0"/>
                </a:lnTo>
                <a:lnTo>
                  <a:pt x="1722" y="0"/>
                </a:lnTo>
                <a:cubicBezTo>
                  <a:pt x="1733" y="0"/>
                  <a:pt x="1744" y="5"/>
                  <a:pt x="1752" y="14"/>
                </a:cubicBezTo>
                <a:lnTo>
                  <a:pt x="2038" y="340"/>
                </a:lnTo>
                <a:lnTo>
                  <a:pt x="2038" y="340"/>
                </a:lnTo>
                <a:cubicBezTo>
                  <a:pt x="2051" y="355"/>
                  <a:pt x="2051" y="378"/>
                  <a:pt x="2038" y="394"/>
                </a:cubicBezTo>
                <a:lnTo>
                  <a:pt x="1752" y="730"/>
                </a:lnTo>
                <a:lnTo>
                  <a:pt x="1752" y="730"/>
                </a:lnTo>
                <a:cubicBezTo>
                  <a:pt x="1744" y="738"/>
                  <a:pt x="1733" y="744"/>
                  <a:pt x="1721" y="744"/>
                </a:cubicBezTo>
                <a:lnTo>
                  <a:pt x="54" y="744"/>
                </a:lnTo>
                <a:lnTo>
                  <a:pt x="54" y="744"/>
                </a:lnTo>
                <a:cubicBezTo>
                  <a:pt x="19" y="744"/>
                  <a:pt x="0" y="704"/>
                  <a:pt x="23" y="677"/>
                </a:cubicBezTo>
                <a:lnTo>
                  <a:pt x="260" y="394"/>
                </a:lnTo>
                <a:lnTo>
                  <a:pt x="260" y="394"/>
                </a:lnTo>
                <a:cubicBezTo>
                  <a:pt x="273" y="378"/>
                  <a:pt x="273" y="355"/>
                  <a:pt x="260" y="340"/>
                </a:cubicBezTo>
              </a:path>
            </a:pathLst>
          </a:custGeom>
          <a:solidFill>
            <a:srgbClr val="333F50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87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74092E67-EDFE-A949-9D8E-3E120C9C449A}"/>
              </a:ext>
            </a:extLst>
          </p:cNvPr>
          <p:cNvSpPr txBox="1"/>
          <p:nvPr/>
        </p:nvSpPr>
        <p:spPr>
          <a:xfrm>
            <a:off x="1070257" y="5587955"/>
            <a:ext cx="1205073" cy="34426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1637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Эксперты</a:t>
            </a:r>
            <a:endParaRPr lang="en-US" sz="1637" b="1" dirty="0">
              <a:solidFill>
                <a:schemeClr val="bg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0" name="Subtitle 2">
            <a:extLst>
              <a:ext uri="{FF2B5EF4-FFF2-40B4-BE49-F238E27FC236}">
                <a16:creationId xmlns:a16="http://schemas.microsoft.com/office/drawing/2014/main" id="{1432D652-3D52-2049-89E0-7687840BA42B}"/>
              </a:ext>
            </a:extLst>
          </p:cNvPr>
          <p:cNvSpPr txBox="1">
            <a:spLocks/>
          </p:cNvSpPr>
          <p:nvPr/>
        </p:nvSpPr>
        <p:spPr>
          <a:xfrm>
            <a:off x="3109380" y="5734393"/>
            <a:ext cx="6549857" cy="503792"/>
          </a:xfrm>
          <a:prstGeom prst="rect">
            <a:avLst/>
          </a:prstGeom>
        </p:spPr>
        <p:txBody>
          <a:bodyPr vert="horz" wrap="square" lIns="106934" tIns="53467" rIns="106934" bIns="53467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ru-RU" sz="1169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Экспертная оценка по развитию АПК, ЛПК, устойчивому развитию территории, </a:t>
            </a:r>
          </a:p>
          <a:p>
            <a:pPr algn="l">
              <a:lnSpc>
                <a:spcPct val="100000"/>
              </a:lnSpc>
            </a:pPr>
            <a:r>
              <a:rPr lang="ru-RU" sz="1169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системе государственной поддержки бизнеса, логистике, новым направлениям бизнеса</a:t>
            </a:r>
            <a:endParaRPr lang="en-US" sz="116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FDA620A9-D2AC-A44B-A400-C351BD6EA962}"/>
              </a:ext>
            </a:extLst>
          </p:cNvPr>
          <p:cNvSpPr txBox="1"/>
          <p:nvPr/>
        </p:nvSpPr>
        <p:spPr>
          <a:xfrm>
            <a:off x="3096479" y="5460969"/>
            <a:ext cx="1443344" cy="326243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ru-RU" sz="1520" b="1" dirty="0">
                <a:solidFill>
                  <a:srgbClr val="222A35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 экспертов</a:t>
            </a:r>
            <a:endParaRPr lang="en-US" sz="1520" b="1" dirty="0">
              <a:solidFill>
                <a:srgbClr val="222A35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69B01AD-849C-40BE-ADF4-A8A6D38CDB29}"/>
              </a:ext>
            </a:extLst>
          </p:cNvPr>
          <p:cNvSpPr/>
          <p:nvPr/>
        </p:nvSpPr>
        <p:spPr>
          <a:xfrm>
            <a:off x="3" y="555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НАПРАВЛЕНИЯ СБОРА ИНФОРМАЦИИ</a:t>
            </a:r>
            <a:endParaRPr kumimoji="0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7D5CEBB-3D75-46A6-B052-B36275863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345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FCE45404-6BF2-4060-B1C1-1ABD1D32F6AD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F9FAFE1D-5F9E-4183-9128-30D477B0170C}"/>
              </a:ext>
            </a:extLst>
          </p:cNvPr>
          <p:cNvSpPr txBox="1">
            <a:spLocks/>
          </p:cNvSpPr>
          <p:nvPr/>
        </p:nvSpPr>
        <p:spPr>
          <a:xfrm>
            <a:off x="452598" y="146194"/>
            <a:ext cx="769112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1008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52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 marR="0" lvl="0" indent="0" algn="l" defTabSz="1008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1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SWOT-</a:t>
            </a:r>
            <a:r>
              <a:rPr kumimoji="0" lang="ru-RU" sz="2000" b="1" i="0" u="none" strike="noStrike" kern="1200" cap="none" spc="1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АНАЛИЗ  ИСЕТСКИЙ МР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D684BC5F-0656-45A0-A4FD-74103482E253}"/>
              </a:ext>
            </a:extLst>
          </p:cNvPr>
          <p:cNvCxnSpPr>
            <a:cxnSpLocks/>
          </p:cNvCxnSpPr>
          <p:nvPr/>
        </p:nvCxnSpPr>
        <p:spPr>
          <a:xfrm>
            <a:off x="5634732" y="999294"/>
            <a:ext cx="0" cy="6248400"/>
          </a:xfrm>
          <a:prstGeom prst="line">
            <a:avLst/>
          </a:prstGeom>
          <a:ln w="38100">
            <a:solidFill>
              <a:srgbClr val="C2C3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546E19C2-3E40-498B-901F-42A322E75B63}"/>
              </a:ext>
            </a:extLst>
          </p:cNvPr>
          <p:cNvCxnSpPr>
            <a:cxnSpLocks/>
          </p:cNvCxnSpPr>
          <p:nvPr/>
        </p:nvCxnSpPr>
        <p:spPr>
          <a:xfrm>
            <a:off x="140326" y="4123494"/>
            <a:ext cx="10210800" cy="0"/>
          </a:xfrm>
          <a:prstGeom prst="line">
            <a:avLst/>
          </a:prstGeom>
          <a:ln w="38100">
            <a:solidFill>
              <a:srgbClr val="C2C3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ject 23">
            <a:extLst>
              <a:ext uri="{FF2B5EF4-FFF2-40B4-BE49-F238E27FC236}">
                <a16:creationId xmlns:a16="http://schemas.microsoft.com/office/drawing/2014/main" id="{54DD5CD0-0098-4423-8182-26DBE0F75EAB}"/>
              </a:ext>
            </a:extLst>
          </p:cNvPr>
          <p:cNvSpPr/>
          <p:nvPr/>
        </p:nvSpPr>
        <p:spPr>
          <a:xfrm rot="5400000">
            <a:off x="-148986" y="652558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11">
            <a:extLst>
              <a:ext uri="{FF2B5EF4-FFF2-40B4-BE49-F238E27FC236}">
                <a16:creationId xmlns:a16="http://schemas.microsoft.com/office/drawing/2014/main" id="{8A87DB43-F273-47C9-B621-16A639D83282}"/>
              </a:ext>
            </a:extLst>
          </p:cNvPr>
          <p:cNvSpPr txBox="1"/>
          <p:nvPr/>
        </p:nvSpPr>
        <p:spPr>
          <a:xfrm>
            <a:off x="-126044" y="682745"/>
            <a:ext cx="429887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-1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Montserrat ExtraBold"/>
              </a:rPr>
              <a:t>S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 ExtraBold"/>
            </a:endParaRPr>
          </a:p>
        </p:txBody>
      </p:sp>
      <p:sp>
        <p:nvSpPr>
          <p:cNvPr id="11" name="object 23">
            <a:extLst>
              <a:ext uri="{FF2B5EF4-FFF2-40B4-BE49-F238E27FC236}">
                <a16:creationId xmlns:a16="http://schemas.microsoft.com/office/drawing/2014/main" id="{2F369D78-0736-42CE-8ADC-E5A1926E772D}"/>
              </a:ext>
            </a:extLst>
          </p:cNvPr>
          <p:cNvSpPr/>
          <p:nvPr/>
        </p:nvSpPr>
        <p:spPr>
          <a:xfrm rot="16200000">
            <a:off x="10257060" y="632745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C2C3C3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11">
            <a:extLst>
              <a:ext uri="{FF2B5EF4-FFF2-40B4-BE49-F238E27FC236}">
                <a16:creationId xmlns:a16="http://schemas.microsoft.com/office/drawing/2014/main" id="{D4C3B4FB-F4C3-4039-8B78-F9A6CD79BDFD}"/>
              </a:ext>
            </a:extLst>
          </p:cNvPr>
          <p:cNvSpPr txBox="1"/>
          <p:nvPr/>
        </p:nvSpPr>
        <p:spPr>
          <a:xfrm>
            <a:off x="10406045" y="688241"/>
            <a:ext cx="350855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-1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Montserrat ExtraBold"/>
              </a:rPr>
              <a:t>W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 ExtraBold"/>
            </a:endParaRPr>
          </a:p>
        </p:txBody>
      </p:sp>
      <p:sp>
        <p:nvSpPr>
          <p:cNvPr id="13" name="object 23">
            <a:extLst>
              <a:ext uri="{FF2B5EF4-FFF2-40B4-BE49-F238E27FC236}">
                <a16:creationId xmlns:a16="http://schemas.microsoft.com/office/drawing/2014/main" id="{DB48E42B-8F48-45A2-83A2-1C35FD9B805B}"/>
              </a:ext>
            </a:extLst>
          </p:cNvPr>
          <p:cNvSpPr/>
          <p:nvPr/>
        </p:nvSpPr>
        <p:spPr>
          <a:xfrm rot="5400000">
            <a:off x="-148987" y="6978411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C2C3C3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B65735F1-6F5D-4176-A25D-4A26241A4E15}"/>
              </a:ext>
            </a:extLst>
          </p:cNvPr>
          <p:cNvSpPr txBox="1"/>
          <p:nvPr/>
        </p:nvSpPr>
        <p:spPr>
          <a:xfrm>
            <a:off x="-123789" y="7008595"/>
            <a:ext cx="429887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-1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Montserrat ExtraBold"/>
              </a:rPr>
              <a:t>O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 ExtraBold"/>
            </a:endParaRPr>
          </a:p>
        </p:txBody>
      </p:sp>
      <p:sp>
        <p:nvSpPr>
          <p:cNvPr id="15" name="object 23">
            <a:extLst>
              <a:ext uri="{FF2B5EF4-FFF2-40B4-BE49-F238E27FC236}">
                <a16:creationId xmlns:a16="http://schemas.microsoft.com/office/drawing/2014/main" id="{AAC97735-701D-4BB1-BD14-07E173E47B5A}"/>
              </a:ext>
            </a:extLst>
          </p:cNvPr>
          <p:cNvSpPr/>
          <p:nvPr/>
        </p:nvSpPr>
        <p:spPr>
          <a:xfrm rot="16200000">
            <a:off x="10257058" y="6978411"/>
            <a:ext cx="585327" cy="287356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11">
            <a:extLst>
              <a:ext uri="{FF2B5EF4-FFF2-40B4-BE49-F238E27FC236}">
                <a16:creationId xmlns:a16="http://schemas.microsoft.com/office/drawing/2014/main" id="{3EFBB056-0265-4DD9-BD18-62B8B70E4A4E}"/>
              </a:ext>
            </a:extLst>
          </p:cNvPr>
          <p:cNvSpPr txBox="1"/>
          <p:nvPr/>
        </p:nvSpPr>
        <p:spPr>
          <a:xfrm>
            <a:off x="10399629" y="7032365"/>
            <a:ext cx="350855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-10" normalizeH="0" baseline="0" noProof="0" dirty="0">
                <a:ln>
                  <a:noFill/>
                </a:ln>
                <a:solidFill>
                  <a:srgbClr val="231F20"/>
                </a:solidFill>
                <a:effectLst/>
                <a:uLnTx/>
                <a:uFillTx/>
                <a:latin typeface="Calibri"/>
                <a:ea typeface="+mn-ea"/>
                <a:cs typeface="Montserrat ExtraBold"/>
              </a:rPr>
              <a:t>T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 ExtraBold"/>
            </a:endParaRPr>
          </a:p>
        </p:txBody>
      </p:sp>
      <p:sp>
        <p:nvSpPr>
          <p:cNvPr id="19" name="Google Shape;560;p14">
            <a:extLst>
              <a:ext uri="{FF2B5EF4-FFF2-40B4-BE49-F238E27FC236}">
                <a16:creationId xmlns:a16="http://schemas.microsoft.com/office/drawing/2014/main" id="{4B1F1DFC-D455-4999-B7B3-10B19EE8A098}"/>
              </a:ext>
            </a:extLst>
          </p:cNvPr>
          <p:cNvSpPr txBox="1"/>
          <p:nvPr/>
        </p:nvSpPr>
        <p:spPr>
          <a:xfrm>
            <a:off x="195243" y="1061340"/>
            <a:ext cx="5655510" cy="2698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553" tIns="40772" rIns="81553" bIns="40772" anchor="ctr" anchorCtr="0">
            <a:spAutoFit/>
          </a:bodyPr>
          <a:lstStyle/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Близость к областному центру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Перекресток федеральной и региональной трасс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Незадействованные внутри МО трудовые ресурсы (примерно 2 тыс. чел.)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Свободные энергетические ресурсы: газ задействован менее, чем на 10%; электроэнергия высвобождена от закрывшихся предприятий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Высокая плодородность земель (3-е место по Тюменской области)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Все населенные пункты связаны дорогами с твердым покрытием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Население обеспечено социальными услугами (кроме медицины) с резервом: спорт, детство, образование, культура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Наличие свободных объектов капитального строительства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Наличие свободных площадей (земли) под ведение бизнеса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Наличие свободных пастбищ и сенокосов (более 20 тыс. Га)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Благоприятный климат и экологическая ситуация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Объекты и смысловые единицы для туризма (Марьино ущелье, двоеданство и т.д.)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Свободные полезные ископаемые: глина, песок (с супесью), торф, сапропель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Озера для зарыбления (в первую очередь, Теренкуль)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Скважина с минеральной водой – термальный источник</a:t>
            </a:r>
            <a:endParaRPr sz="1000" dirty="0">
              <a:solidFill>
                <a:schemeClr val="dk2"/>
              </a:solidFill>
              <a:latin typeface="Arial" panose="020B0604020202020204" pitchFamily="34" charset="0"/>
              <a:ea typeface="Open Sans Light"/>
              <a:cs typeface="Arial" panose="020B0604020202020204" pitchFamily="34" charset="0"/>
              <a:sym typeface="Open Sans Light"/>
            </a:endParaRPr>
          </a:p>
        </p:txBody>
      </p:sp>
      <p:sp>
        <p:nvSpPr>
          <p:cNvPr id="20" name="Google Shape;558;p14">
            <a:extLst>
              <a:ext uri="{FF2B5EF4-FFF2-40B4-BE49-F238E27FC236}">
                <a16:creationId xmlns:a16="http://schemas.microsoft.com/office/drawing/2014/main" id="{96575BBA-5C0C-47B0-A37D-7A5C69C9E6D1}"/>
              </a:ext>
            </a:extLst>
          </p:cNvPr>
          <p:cNvSpPr txBox="1"/>
          <p:nvPr/>
        </p:nvSpPr>
        <p:spPr>
          <a:xfrm rot="10800000" flipV="1">
            <a:off x="287355" y="4123494"/>
            <a:ext cx="5203360" cy="3160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553" tIns="40772" rIns="81553" bIns="40772" anchor="ctr" anchorCtr="0">
            <a:spAutoFit/>
          </a:bodyPr>
          <a:lstStyle/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Приоритетное развитие туризма в ТО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Наличие в регионе неудовлетворенного спроса на молочную и мясную продукцию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Растущий международный рынок рапса – глубокая переработка / экспорт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Востребованность продукции глубокой переработки мяса и зерновых (155 тонн зерна и овса)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Востребованность продукции глубокой переработки древесины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Значительный неудовлетворенный спрос на биг-бэги и мешкотару  РФ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Развитие животноводства в Тюменской области – востребованность кормов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Рост спроса на рыбную продукцию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Востребованность продукции коневодства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Рост спроса на услуги рекреационных комплексов и культуры отдыха на термальных источниках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Развитие тренда эко-туризма: эко-поселения, эко-фермы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Реализация программ комплексного развития сельскохозяйственных территорий и программа развития сельского предпринимательства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Неудовлетворенный спрос на услуги охотхозяйств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Запрос на кооперацию с соседними регионами: молоко – Курганской области (20тн.)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Развитость сектора ЛПХ в ТО (в частности, сезонный спрос на навоз)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Google Shape;556;p14">
            <a:extLst>
              <a:ext uri="{FF2B5EF4-FFF2-40B4-BE49-F238E27FC236}">
                <a16:creationId xmlns:a16="http://schemas.microsoft.com/office/drawing/2014/main" id="{ECBDFDD1-963E-4AB8-9B24-6F80230C3161}"/>
              </a:ext>
            </a:extLst>
          </p:cNvPr>
          <p:cNvSpPr txBox="1"/>
          <p:nvPr/>
        </p:nvSpPr>
        <p:spPr>
          <a:xfrm>
            <a:off x="5678903" y="683249"/>
            <a:ext cx="4863425" cy="3467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553" tIns="40772" rIns="81553" bIns="40772" anchor="ctr" anchorCtr="0">
            <a:spAutoFit/>
          </a:bodyPr>
          <a:lstStyle/>
          <a:p>
            <a:pPr marL="1143000" lvl="2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Нет свободных пахотных земель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Квалифицированных специалистов оттягивает город (близость к городу)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Постоянный отток средств – часть товаров жители покупают в городе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Отсутствует железная дорога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 все населенные пункты газифицированы (48% дворов)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Часть внутрипоселковых дорог – грунтовые (20% - решение вопроса в течение 2-х лет)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Ветхие сети водоснабжения и теплоснабжения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Низкое качество питьевой воды (высокое содержание железа)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Высокий уровень грунтовых вод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Разливы реки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Высокая стоимость и отсутствие свободного жилья в районном центре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Нехватка квалифицированных специалистов социальной сферы (врачи, учителя – едут на Север, в город)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Нехватка жилья и ограниченное количество участков под ИЖС в районном центре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Низкая покупательная способность населения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Незначительная концентрация покупателей в небольших населенных пунктах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chemeClr val="dk2"/>
              </a:buClr>
              <a:buSzPct val="100000"/>
              <a:buFont typeface="+mj-lt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Сложности с получением полного необходимого спектра медицинских услуг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chemeClr val="dk2"/>
              </a:buClr>
              <a:buSzPct val="100000"/>
            </a:pPr>
            <a:endParaRPr sz="1000" dirty="0">
              <a:solidFill>
                <a:schemeClr val="dk1"/>
              </a:solidFill>
              <a:latin typeface="Arial" panose="020B0604020202020204" pitchFamily="34" charset="0"/>
              <a:ea typeface="Roboto Light"/>
              <a:cs typeface="Arial" panose="020B0604020202020204" pitchFamily="34" charset="0"/>
              <a:sym typeface="Roboto Ligh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710CAE-D3F3-4C4A-9CD0-7D5C8FA0F48D}"/>
              </a:ext>
            </a:extLst>
          </p:cNvPr>
          <p:cNvSpPr txBox="1"/>
          <p:nvPr/>
        </p:nvSpPr>
        <p:spPr>
          <a:xfrm rot="10800000" flipV="1">
            <a:off x="5678903" y="4330167"/>
            <a:ext cx="470170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Опережающее развитие Курганской области – оттягивание квалифицированных кадров,                 рост уровня оплаты труда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Опережающее развитие соседних районов: Ялуторовский, Заводоуковский, Тюменский – оттягивание кадров и инвесторов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Смена собственников на крупных предприятиях: ИсетьМолоко, Полипак</a:t>
            </a: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Эпидемии животных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Сокращение поголовья скота из-за изменений НПА в части поддержки в секторе АПК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Рост затрат на закупку и обслуживание импортной техники (валютные риски)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Рост затрат из-за климатических изменений (противопаводковые, противоэпидемиологические, рекультивация и т.д.)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Истощение земель (высокая кислотность почв) и снижение плодородия вследствие интенсивного использования, в т.ч. с внесением химических удобрений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Нестабильность рынка зерна – зависимость от рынка сырья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Переподчинение областных структур: больница и т.д.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chemeClr val="dk2"/>
              </a:buClr>
              <a:buSzPct val="100000"/>
              <a:buFont typeface="Calibri"/>
              <a:buAutoNum type="arabicPeriod"/>
            </a:pPr>
            <a:r>
              <a:rPr lang="ru-RU" sz="1000" dirty="0">
                <a:solidFill>
                  <a:schemeClr val="dk2"/>
                </a:solidFill>
                <a:latin typeface="Arial" panose="020B0604020202020204" pitchFamily="34" charset="0"/>
                <a:ea typeface="Open Sans Light"/>
                <a:cs typeface="Arial" panose="020B0604020202020204" pitchFamily="34" charset="0"/>
                <a:sym typeface="Open Sans Light"/>
              </a:rPr>
              <a:t>Смена «прописки» крупных компаний</a:t>
            </a:r>
            <a:endParaRPr lang="ru-RU" sz="1000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DF2293-2ADC-4382-929E-A865171ECA4D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52144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2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12700" y="2976163"/>
            <a:ext cx="5834380" cy="2403475"/>
            <a:chOff x="-12700" y="2976163"/>
            <a:chExt cx="5834380" cy="2403475"/>
          </a:xfrm>
        </p:grpSpPr>
        <p:sp>
          <p:nvSpPr>
            <p:cNvPr id="4" name="object 4"/>
            <p:cNvSpPr/>
            <p:nvPr/>
          </p:nvSpPr>
          <p:spPr>
            <a:xfrm>
              <a:off x="3433879" y="2988863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1187462" y="0"/>
                  </a:move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3433879" y="2988863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C5D7FC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946202" y="3644656"/>
              <a:ext cx="1360805" cy="868044"/>
            </a:xfrm>
            <a:custGeom>
              <a:avLst/>
              <a:gdLst/>
              <a:ahLst/>
              <a:cxnLst/>
              <a:rect l="l" t="t" r="r" b="b"/>
              <a:pathLst>
                <a:path w="1360804" h="868045">
                  <a:moveTo>
                    <a:pt x="1308328" y="0"/>
                  </a:moveTo>
                  <a:lnTo>
                    <a:pt x="52349" y="0"/>
                  </a:lnTo>
                  <a:lnTo>
                    <a:pt x="31975" y="4112"/>
                  </a:lnTo>
                  <a:lnTo>
                    <a:pt x="15335" y="15328"/>
                  </a:lnTo>
                  <a:lnTo>
                    <a:pt x="4114" y="31964"/>
                  </a:lnTo>
                  <a:lnTo>
                    <a:pt x="0" y="52336"/>
                  </a:lnTo>
                  <a:lnTo>
                    <a:pt x="0" y="867460"/>
                  </a:lnTo>
                  <a:lnTo>
                    <a:pt x="1360665" y="867460"/>
                  </a:lnTo>
                  <a:lnTo>
                    <a:pt x="1360665" y="52336"/>
                  </a:lnTo>
                  <a:lnTo>
                    <a:pt x="1356552" y="31964"/>
                  </a:lnTo>
                  <a:lnTo>
                    <a:pt x="1345336" y="15328"/>
                  </a:lnTo>
                  <a:lnTo>
                    <a:pt x="1328700" y="4112"/>
                  </a:lnTo>
                  <a:lnTo>
                    <a:pt x="1308328" y="0"/>
                  </a:lnTo>
                  <a:close/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4898781" y="3924484"/>
              <a:ext cx="254635" cy="0"/>
            </a:xfrm>
            <a:custGeom>
              <a:avLst/>
              <a:gdLst/>
              <a:ahLst/>
              <a:cxnLst/>
              <a:rect l="l" t="t" r="r" b="b"/>
              <a:pathLst>
                <a:path w="254635">
                  <a:moveTo>
                    <a:pt x="0" y="0"/>
                  </a:moveTo>
                  <a:lnTo>
                    <a:pt x="254177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5014210" y="4048072"/>
              <a:ext cx="95885" cy="0"/>
            </a:xfrm>
            <a:custGeom>
              <a:avLst/>
              <a:gdLst/>
              <a:ahLst/>
              <a:cxnLst/>
              <a:rect l="l" t="t" r="r" b="b"/>
              <a:pathLst>
                <a:path w="95885">
                  <a:moveTo>
                    <a:pt x="0" y="0"/>
                  </a:moveTo>
                  <a:lnTo>
                    <a:pt x="95605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898781" y="4161040"/>
              <a:ext cx="254635" cy="0"/>
            </a:xfrm>
            <a:custGeom>
              <a:avLst/>
              <a:gdLst/>
              <a:ahLst/>
              <a:cxnLst/>
              <a:rect l="l" t="t" r="r" b="b"/>
              <a:pathLst>
                <a:path w="254635">
                  <a:moveTo>
                    <a:pt x="0" y="0"/>
                  </a:moveTo>
                  <a:lnTo>
                    <a:pt x="254177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4898781" y="4419102"/>
              <a:ext cx="254635" cy="0"/>
            </a:xfrm>
            <a:custGeom>
              <a:avLst/>
              <a:gdLst/>
              <a:ahLst/>
              <a:cxnLst/>
              <a:rect l="l" t="t" r="r" b="b"/>
              <a:pathLst>
                <a:path w="254635">
                  <a:moveTo>
                    <a:pt x="0" y="0"/>
                  </a:moveTo>
                  <a:lnTo>
                    <a:pt x="254177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5014210" y="4284629"/>
              <a:ext cx="95885" cy="0"/>
            </a:xfrm>
            <a:custGeom>
              <a:avLst/>
              <a:gdLst/>
              <a:ahLst/>
              <a:cxnLst/>
              <a:rect l="l" t="t" r="r" b="b"/>
              <a:pathLst>
                <a:path w="95885">
                  <a:moveTo>
                    <a:pt x="0" y="0"/>
                  </a:moveTo>
                  <a:lnTo>
                    <a:pt x="95605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823784" y="4512123"/>
              <a:ext cx="1607185" cy="196215"/>
            </a:xfrm>
            <a:custGeom>
              <a:avLst/>
              <a:gdLst/>
              <a:ahLst/>
              <a:cxnLst/>
              <a:rect l="l" t="t" r="r" b="b"/>
              <a:pathLst>
                <a:path w="1607185" h="196214">
                  <a:moveTo>
                    <a:pt x="1548828" y="195872"/>
                  </a:moveTo>
                  <a:lnTo>
                    <a:pt x="57848" y="195872"/>
                  </a:lnTo>
                  <a:lnTo>
                    <a:pt x="35329" y="191326"/>
                  </a:lnTo>
                  <a:lnTo>
                    <a:pt x="16941" y="178931"/>
                  </a:lnTo>
                  <a:lnTo>
                    <a:pt x="4545" y="160548"/>
                  </a:lnTo>
                  <a:lnTo>
                    <a:pt x="0" y="138036"/>
                  </a:lnTo>
                  <a:lnTo>
                    <a:pt x="0" y="57835"/>
                  </a:lnTo>
                  <a:lnTo>
                    <a:pt x="4545" y="35324"/>
                  </a:lnTo>
                  <a:lnTo>
                    <a:pt x="16941" y="16940"/>
                  </a:lnTo>
                  <a:lnTo>
                    <a:pt x="35329" y="4545"/>
                  </a:lnTo>
                  <a:lnTo>
                    <a:pt x="57848" y="0"/>
                  </a:lnTo>
                  <a:lnTo>
                    <a:pt x="1548828" y="0"/>
                  </a:lnTo>
                  <a:lnTo>
                    <a:pt x="1571347" y="4545"/>
                  </a:lnTo>
                  <a:lnTo>
                    <a:pt x="1589735" y="16940"/>
                  </a:lnTo>
                  <a:lnTo>
                    <a:pt x="1602131" y="35324"/>
                  </a:lnTo>
                  <a:lnTo>
                    <a:pt x="1606677" y="57835"/>
                  </a:lnTo>
                  <a:lnTo>
                    <a:pt x="1606677" y="138036"/>
                  </a:lnTo>
                  <a:lnTo>
                    <a:pt x="1602131" y="160548"/>
                  </a:lnTo>
                  <a:lnTo>
                    <a:pt x="1589735" y="178931"/>
                  </a:lnTo>
                  <a:lnTo>
                    <a:pt x="1571347" y="191326"/>
                  </a:lnTo>
                  <a:lnTo>
                    <a:pt x="1548828" y="195872"/>
                  </a:lnTo>
                  <a:close/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3958647" y="3750367"/>
              <a:ext cx="1254760" cy="0"/>
            </a:xfrm>
            <a:custGeom>
              <a:avLst/>
              <a:gdLst/>
              <a:ahLst/>
              <a:cxnLst/>
              <a:rect l="l" t="t" r="r" b="b"/>
              <a:pathLst>
                <a:path w="1254760">
                  <a:moveTo>
                    <a:pt x="0" y="0"/>
                  </a:moveTo>
                  <a:lnTo>
                    <a:pt x="1254163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4529179" y="4579743"/>
              <a:ext cx="204470" cy="0"/>
            </a:xfrm>
            <a:custGeom>
              <a:avLst/>
              <a:gdLst/>
              <a:ahLst/>
              <a:cxnLst/>
              <a:rect l="l" t="t" r="r" b="b"/>
              <a:pathLst>
                <a:path w="204470">
                  <a:moveTo>
                    <a:pt x="0" y="0"/>
                  </a:moveTo>
                  <a:lnTo>
                    <a:pt x="204038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136679" y="3853935"/>
              <a:ext cx="584835" cy="584200"/>
            </a:xfrm>
            <a:custGeom>
              <a:avLst/>
              <a:gdLst/>
              <a:ahLst/>
              <a:cxnLst/>
              <a:rect l="l" t="t" r="r" b="b"/>
              <a:pathLst>
                <a:path w="584835" h="584200">
                  <a:moveTo>
                    <a:pt x="200348" y="477520"/>
                  </a:moveTo>
                  <a:lnTo>
                    <a:pt x="147840" y="477520"/>
                  </a:lnTo>
                  <a:lnTo>
                    <a:pt x="150367" y="480060"/>
                  </a:lnTo>
                  <a:lnTo>
                    <a:pt x="155681" y="482600"/>
                  </a:lnTo>
                  <a:lnTo>
                    <a:pt x="161396" y="486410"/>
                  </a:lnTo>
                  <a:lnTo>
                    <a:pt x="165346" y="490220"/>
                  </a:lnTo>
                  <a:lnTo>
                    <a:pt x="165366" y="499110"/>
                  </a:lnTo>
                  <a:lnTo>
                    <a:pt x="163144" y="506730"/>
                  </a:lnTo>
                  <a:lnTo>
                    <a:pt x="161058" y="515620"/>
                  </a:lnTo>
                  <a:lnTo>
                    <a:pt x="159090" y="524510"/>
                  </a:lnTo>
                  <a:lnTo>
                    <a:pt x="157225" y="533400"/>
                  </a:lnTo>
                  <a:lnTo>
                    <a:pt x="156293" y="542290"/>
                  </a:lnTo>
                  <a:lnTo>
                    <a:pt x="158422" y="549910"/>
                  </a:lnTo>
                  <a:lnTo>
                    <a:pt x="163862" y="554990"/>
                  </a:lnTo>
                  <a:lnTo>
                    <a:pt x="172859" y="557530"/>
                  </a:lnTo>
                  <a:lnTo>
                    <a:pt x="227161" y="571500"/>
                  </a:lnTo>
                  <a:lnTo>
                    <a:pt x="281558" y="584200"/>
                  </a:lnTo>
                  <a:lnTo>
                    <a:pt x="290700" y="584200"/>
                  </a:lnTo>
                  <a:lnTo>
                    <a:pt x="297587" y="582930"/>
                  </a:lnTo>
                  <a:lnTo>
                    <a:pt x="302591" y="577850"/>
                  </a:lnTo>
                  <a:lnTo>
                    <a:pt x="306082" y="568960"/>
                  </a:lnTo>
                  <a:lnTo>
                    <a:pt x="308345" y="560070"/>
                  </a:lnTo>
                  <a:lnTo>
                    <a:pt x="310516" y="552450"/>
                  </a:lnTo>
                  <a:lnTo>
                    <a:pt x="311366" y="548640"/>
                  </a:lnTo>
                  <a:lnTo>
                    <a:pt x="277507" y="548640"/>
                  </a:lnTo>
                  <a:lnTo>
                    <a:pt x="191782" y="528320"/>
                  </a:lnTo>
                  <a:lnTo>
                    <a:pt x="193912" y="519430"/>
                  </a:lnTo>
                  <a:lnTo>
                    <a:pt x="196010" y="510540"/>
                  </a:lnTo>
                  <a:lnTo>
                    <a:pt x="198181" y="500380"/>
                  </a:lnTo>
                  <a:lnTo>
                    <a:pt x="200532" y="491490"/>
                  </a:lnTo>
                  <a:lnTo>
                    <a:pt x="201630" y="483870"/>
                  </a:lnTo>
                  <a:lnTo>
                    <a:pt x="200348" y="477520"/>
                  </a:lnTo>
                  <a:close/>
                </a:path>
                <a:path w="584835" h="584200">
                  <a:moveTo>
                    <a:pt x="382498" y="523240"/>
                  </a:moveTo>
                  <a:lnTo>
                    <a:pt x="344262" y="523240"/>
                  </a:lnTo>
                  <a:lnTo>
                    <a:pt x="348881" y="529590"/>
                  </a:lnTo>
                  <a:lnTo>
                    <a:pt x="353116" y="537210"/>
                  </a:lnTo>
                  <a:lnTo>
                    <a:pt x="379185" y="570230"/>
                  </a:lnTo>
                  <a:lnTo>
                    <a:pt x="386045" y="570230"/>
                  </a:lnTo>
                  <a:lnTo>
                    <a:pt x="394080" y="566420"/>
                  </a:lnTo>
                  <a:lnTo>
                    <a:pt x="452896" y="529590"/>
                  </a:lnTo>
                  <a:lnTo>
                    <a:pt x="386206" y="529590"/>
                  </a:lnTo>
                  <a:lnTo>
                    <a:pt x="382498" y="523240"/>
                  </a:lnTo>
                  <a:close/>
                </a:path>
                <a:path w="584835" h="584200">
                  <a:moveTo>
                    <a:pt x="351713" y="487680"/>
                  </a:moveTo>
                  <a:lnTo>
                    <a:pt x="343915" y="488950"/>
                  </a:lnTo>
                  <a:lnTo>
                    <a:pt x="324696" y="491490"/>
                  </a:lnTo>
                  <a:lnTo>
                    <a:pt x="314971" y="494030"/>
                  </a:lnTo>
                  <a:lnTo>
                    <a:pt x="305180" y="494030"/>
                  </a:lnTo>
                  <a:lnTo>
                    <a:pt x="294398" y="495300"/>
                  </a:lnTo>
                  <a:lnTo>
                    <a:pt x="288416" y="500380"/>
                  </a:lnTo>
                  <a:lnTo>
                    <a:pt x="286257" y="511810"/>
                  </a:lnTo>
                  <a:lnTo>
                    <a:pt x="284265" y="520700"/>
                  </a:lnTo>
                  <a:lnTo>
                    <a:pt x="277507" y="548640"/>
                  </a:lnTo>
                  <a:lnTo>
                    <a:pt x="311366" y="548640"/>
                  </a:lnTo>
                  <a:lnTo>
                    <a:pt x="312499" y="543560"/>
                  </a:lnTo>
                  <a:lnTo>
                    <a:pt x="314197" y="534670"/>
                  </a:lnTo>
                  <a:lnTo>
                    <a:pt x="315607" y="525780"/>
                  </a:lnTo>
                  <a:lnTo>
                    <a:pt x="321690" y="525780"/>
                  </a:lnTo>
                  <a:lnTo>
                    <a:pt x="327926" y="524510"/>
                  </a:lnTo>
                  <a:lnTo>
                    <a:pt x="333467" y="524510"/>
                  </a:lnTo>
                  <a:lnTo>
                    <a:pt x="339018" y="523240"/>
                  </a:lnTo>
                  <a:lnTo>
                    <a:pt x="382498" y="523240"/>
                  </a:lnTo>
                  <a:lnTo>
                    <a:pt x="372855" y="506730"/>
                  </a:lnTo>
                  <a:lnTo>
                    <a:pt x="368172" y="499110"/>
                  </a:lnTo>
                  <a:lnTo>
                    <a:pt x="363675" y="492760"/>
                  </a:lnTo>
                  <a:lnTo>
                    <a:pt x="358244" y="488950"/>
                  </a:lnTo>
                  <a:lnTo>
                    <a:pt x="351713" y="487680"/>
                  </a:lnTo>
                  <a:close/>
                </a:path>
                <a:path w="584835" h="584200">
                  <a:moveTo>
                    <a:pt x="484342" y="383540"/>
                  </a:moveTo>
                  <a:lnTo>
                    <a:pt x="477805" y="384810"/>
                  </a:lnTo>
                  <a:lnTo>
                    <a:pt x="472174" y="388620"/>
                  </a:lnTo>
                  <a:lnTo>
                    <a:pt x="467232" y="394970"/>
                  </a:lnTo>
                  <a:lnTo>
                    <a:pt x="461652" y="403860"/>
                  </a:lnTo>
                  <a:lnTo>
                    <a:pt x="455791" y="411480"/>
                  </a:lnTo>
                  <a:lnTo>
                    <a:pt x="449714" y="419100"/>
                  </a:lnTo>
                  <a:lnTo>
                    <a:pt x="439927" y="433070"/>
                  </a:lnTo>
                  <a:lnTo>
                    <a:pt x="438424" y="439420"/>
                  </a:lnTo>
                  <a:lnTo>
                    <a:pt x="439038" y="444500"/>
                  </a:lnTo>
                  <a:lnTo>
                    <a:pt x="441832" y="450850"/>
                  </a:lnTo>
                  <a:lnTo>
                    <a:pt x="447184" y="458470"/>
                  </a:lnTo>
                  <a:lnTo>
                    <a:pt x="452507" y="467360"/>
                  </a:lnTo>
                  <a:lnTo>
                    <a:pt x="462800" y="482600"/>
                  </a:lnTo>
                  <a:lnTo>
                    <a:pt x="443665" y="494030"/>
                  </a:lnTo>
                  <a:lnTo>
                    <a:pt x="424737" y="506730"/>
                  </a:lnTo>
                  <a:lnTo>
                    <a:pt x="386206" y="529590"/>
                  </a:lnTo>
                  <a:lnTo>
                    <a:pt x="452896" y="529590"/>
                  </a:lnTo>
                  <a:lnTo>
                    <a:pt x="467082" y="520700"/>
                  </a:lnTo>
                  <a:lnTo>
                    <a:pt x="491375" y="506730"/>
                  </a:lnTo>
                  <a:lnTo>
                    <a:pt x="498185" y="500380"/>
                  </a:lnTo>
                  <a:lnTo>
                    <a:pt x="501375" y="494030"/>
                  </a:lnTo>
                  <a:lnTo>
                    <a:pt x="501085" y="487680"/>
                  </a:lnTo>
                  <a:lnTo>
                    <a:pt x="497458" y="478790"/>
                  </a:lnTo>
                  <a:lnTo>
                    <a:pt x="492835" y="471170"/>
                  </a:lnTo>
                  <a:lnTo>
                    <a:pt x="488083" y="464820"/>
                  </a:lnTo>
                  <a:lnTo>
                    <a:pt x="483450" y="457200"/>
                  </a:lnTo>
                  <a:lnTo>
                    <a:pt x="479183" y="448310"/>
                  </a:lnTo>
                  <a:lnTo>
                    <a:pt x="477392" y="445770"/>
                  </a:lnTo>
                  <a:lnTo>
                    <a:pt x="477773" y="438150"/>
                  </a:lnTo>
                  <a:lnTo>
                    <a:pt x="480199" y="435610"/>
                  </a:lnTo>
                  <a:lnTo>
                    <a:pt x="483454" y="429260"/>
                  </a:lnTo>
                  <a:lnTo>
                    <a:pt x="486656" y="424180"/>
                  </a:lnTo>
                  <a:lnTo>
                    <a:pt x="491360" y="420370"/>
                  </a:lnTo>
                  <a:lnTo>
                    <a:pt x="555134" y="420370"/>
                  </a:lnTo>
                  <a:lnTo>
                    <a:pt x="557783" y="414020"/>
                  </a:lnTo>
                  <a:lnTo>
                    <a:pt x="562550" y="393700"/>
                  </a:lnTo>
                  <a:lnTo>
                    <a:pt x="527697" y="393700"/>
                  </a:lnTo>
                  <a:lnTo>
                    <a:pt x="518672" y="392430"/>
                  </a:lnTo>
                  <a:lnTo>
                    <a:pt x="491997" y="384810"/>
                  </a:lnTo>
                  <a:lnTo>
                    <a:pt x="484342" y="383540"/>
                  </a:lnTo>
                  <a:close/>
                </a:path>
                <a:path w="584835" h="584200">
                  <a:moveTo>
                    <a:pt x="48140" y="156210"/>
                  </a:moveTo>
                  <a:lnTo>
                    <a:pt x="41505" y="157480"/>
                  </a:lnTo>
                  <a:lnTo>
                    <a:pt x="35396" y="158750"/>
                  </a:lnTo>
                  <a:lnTo>
                    <a:pt x="29857" y="163830"/>
                  </a:lnTo>
                  <a:lnTo>
                    <a:pt x="22406" y="195580"/>
                  </a:lnTo>
                  <a:lnTo>
                    <a:pt x="7451" y="259080"/>
                  </a:lnTo>
                  <a:lnTo>
                    <a:pt x="0" y="289560"/>
                  </a:lnTo>
                  <a:lnTo>
                    <a:pt x="2827" y="297180"/>
                  </a:lnTo>
                  <a:lnTo>
                    <a:pt x="7192" y="300990"/>
                  </a:lnTo>
                  <a:lnTo>
                    <a:pt x="12917" y="304800"/>
                  </a:lnTo>
                  <a:lnTo>
                    <a:pt x="19824" y="307340"/>
                  </a:lnTo>
                  <a:lnTo>
                    <a:pt x="26923" y="308610"/>
                  </a:lnTo>
                  <a:lnTo>
                    <a:pt x="33781" y="311150"/>
                  </a:lnTo>
                  <a:lnTo>
                    <a:pt x="40906" y="312420"/>
                  </a:lnTo>
                  <a:lnTo>
                    <a:pt x="49971" y="313690"/>
                  </a:lnTo>
                  <a:lnTo>
                    <a:pt x="56475" y="317500"/>
                  </a:lnTo>
                  <a:lnTo>
                    <a:pt x="60528" y="323850"/>
                  </a:lnTo>
                  <a:lnTo>
                    <a:pt x="62242" y="334010"/>
                  </a:lnTo>
                  <a:lnTo>
                    <a:pt x="62750" y="341630"/>
                  </a:lnTo>
                  <a:lnTo>
                    <a:pt x="62242" y="346710"/>
                  </a:lnTo>
                  <a:lnTo>
                    <a:pt x="54990" y="350520"/>
                  </a:lnTo>
                  <a:lnTo>
                    <a:pt x="47274" y="354330"/>
                  </a:lnTo>
                  <a:lnTo>
                    <a:pt x="39697" y="359410"/>
                  </a:lnTo>
                  <a:lnTo>
                    <a:pt x="16049" y="386080"/>
                  </a:lnTo>
                  <a:lnTo>
                    <a:pt x="18922" y="392430"/>
                  </a:lnTo>
                  <a:lnTo>
                    <a:pt x="49777" y="443230"/>
                  </a:lnTo>
                  <a:lnTo>
                    <a:pt x="65310" y="467360"/>
                  </a:lnTo>
                  <a:lnTo>
                    <a:pt x="80898" y="492760"/>
                  </a:lnTo>
                  <a:lnTo>
                    <a:pt x="85776" y="499110"/>
                  </a:lnTo>
                  <a:lnTo>
                    <a:pt x="91525" y="501650"/>
                  </a:lnTo>
                  <a:lnTo>
                    <a:pt x="97965" y="501650"/>
                  </a:lnTo>
                  <a:lnTo>
                    <a:pt x="104914" y="499110"/>
                  </a:lnTo>
                  <a:lnTo>
                    <a:pt x="129262" y="483870"/>
                  </a:lnTo>
                  <a:lnTo>
                    <a:pt x="137540" y="478790"/>
                  </a:lnTo>
                  <a:lnTo>
                    <a:pt x="140982" y="477520"/>
                  </a:lnTo>
                  <a:lnTo>
                    <a:pt x="200348" y="477520"/>
                  </a:lnTo>
                  <a:lnTo>
                    <a:pt x="196686" y="472440"/>
                  </a:lnTo>
                  <a:lnTo>
                    <a:pt x="190639" y="467360"/>
                  </a:lnTo>
                  <a:lnTo>
                    <a:pt x="184676" y="463550"/>
                  </a:lnTo>
                  <a:lnTo>
                    <a:pt x="102742" y="463550"/>
                  </a:lnTo>
                  <a:lnTo>
                    <a:pt x="90880" y="443230"/>
                  </a:lnTo>
                  <a:lnTo>
                    <a:pt x="55498" y="386080"/>
                  </a:lnTo>
                  <a:lnTo>
                    <a:pt x="88264" y="367030"/>
                  </a:lnTo>
                  <a:lnTo>
                    <a:pt x="93757" y="363220"/>
                  </a:lnTo>
                  <a:lnTo>
                    <a:pt x="97113" y="358140"/>
                  </a:lnTo>
                  <a:lnTo>
                    <a:pt x="98398" y="351790"/>
                  </a:lnTo>
                  <a:lnTo>
                    <a:pt x="97675" y="345440"/>
                  </a:lnTo>
                  <a:lnTo>
                    <a:pt x="95714" y="335280"/>
                  </a:lnTo>
                  <a:lnTo>
                    <a:pt x="92455" y="313690"/>
                  </a:lnTo>
                  <a:lnTo>
                    <a:pt x="57419" y="281940"/>
                  </a:lnTo>
                  <a:lnTo>
                    <a:pt x="37591" y="278130"/>
                  </a:lnTo>
                  <a:lnTo>
                    <a:pt x="47678" y="234950"/>
                  </a:lnTo>
                  <a:lnTo>
                    <a:pt x="52801" y="213360"/>
                  </a:lnTo>
                  <a:lnTo>
                    <a:pt x="58051" y="191770"/>
                  </a:lnTo>
                  <a:lnTo>
                    <a:pt x="117914" y="191770"/>
                  </a:lnTo>
                  <a:lnTo>
                    <a:pt x="118884" y="190500"/>
                  </a:lnTo>
                  <a:lnTo>
                    <a:pt x="124256" y="182880"/>
                  </a:lnTo>
                  <a:lnTo>
                    <a:pt x="129895" y="173990"/>
                  </a:lnTo>
                  <a:lnTo>
                    <a:pt x="135772" y="166370"/>
                  </a:lnTo>
                  <a:lnTo>
                    <a:pt x="136786" y="165100"/>
                  </a:lnTo>
                  <a:lnTo>
                    <a:pt x="87248" y="165100"/>
                  </a:lnTo>
                  <a:lnTo>
                    <a:pt x="79303" y="163830"/>
                  </a:lnTo>
                  <a:lnTo>
                    <a:pt x="63274" y="160020"/>
                  </a:lnTo>
                  <a:lnTo>
                    <a:pt x="55257" y="157480"/>
                  </a:lnTo>
                  <a:lnTo>
                    <a:pt x="48140" y="156210"/>
                  </a:lnTo>
                  <a:close/>
                </a:path>
                <a:path w="584835" h="584200">
                  <a:moveTo>
                    <a:pt x="146330" y="438150"/>
                  </a:moveTo>
                  <a:lnTo>
                    <a:pt x="139527" y="439420"/>
                  </a:lnTo>
                  <a:lnTo>
                    <a:pt x="132473" y="443230"/>
                  </a:lnTo>
                  <a:lnTo>
                    <a:pt x="117370" y="453390"/>
                  </a:lnTo>
                  <a:lnTo>
                    <a:pt x="102742" y="463550"/>
                  </a:lnTo>
                  <a:lnTo>
                    <a:pt x="184676" y="463550"/>
                  </a:lnTo>
                  <a:lnTo>
                    <a:pt x="182688" y="462280"/>
                  </a:lnTo>
                  <a:lnTo>
                    <a:pt x="174885" y="457200"/>
                  </a:lnTo>
                  <a:lnTo>
                    <a:pt x="167272" y="450850"/>
                  </a:lnTo>
                  <a:lnTo>
                    <a:pt x="159892" y="444500"/>
                  </a:lnTo>
                  <a:lnTo>
                    <a:pt x="153060" y="440690"/>
                  </a:lnTo>
                  <a:lnTo>
                    <a:pt x="146330" y="438150"/>
                  </a:lnTo>
                  <a:close/>
                </a:path>
                <a:path w="584835" h="584200">
                  <a:moveTo>
                    <a:pt x="555134" y="420370"/>
                  </a:moveTo>
                  <a:lnTo>
                    <a:pt x="499122" y="420370"/>
                  </a:lnTo>
                  <a:lnTo>
                    <a:pt x="516356" y="425450"/>
                  </a:lnTo>
                  <a:lnTo>
                    <a:pt x="525047" y="426720"/>
                  </a:lnTo>
                  <a:lnTo>
                    <a:pt x="533780" y="429260"/>
                  </a:lnTo>
                  <a:lnTo>
                    <a:pt x="542960" y="429260"/>
                  </a:lnTo>
                  <a:lnTo>
                    <a:pt x="549782" y="427990"/>
                  </a:lnTo>
                  <a:lnTo>
                    <a:pt x="554605" y="421640"/>
                  </a:lnTo>
                  <a:lnTo>
                    <a:pt x="555134" y="420370"/>
                  </a:lnTo>
                  <a:close/>
                </a:path>
                <a:path w="584835" h="584200">
                  <a:moveTo>
                    <a:pt x="523920" y="123190"/>
                  </a:moveTo>
                  <a:lnTo>
                    <a:pt x="482866" y="123190"/>
                  </a:lnTo>
                  <a:lnTo>
                    <a:pt x="505863" y="161290"/>
                  </a:lnTo>
                  <a:lnTo>
                    <a:pt x="517592" y="180340"/>
                  </a:lnTo>
                  <a:lnTo>
                    <a:pt x="529716" y="199390"/>
                  </a:lnTo>
                  <a:lnTo>
                    <a:pt x="515069" y="208280"/>
                  </a:lnTo>
                  <a:lnTo>
                    <a:pt x="507130" y="213360"/>
                  </a:lnTo>
                  <a:lnTo>
                    <a:pt x="498982" y="217170"/>
                  </a:lnTo>
                  <a:lnTo>
                    <a:pt x="492820" y="222250"/>
                  </a:lnTo>
                  <a:lnTo>
                    <a:pt x="488986" y="227330"/>
                  </a:lnTo>
                  <a:lnTo>
                    <a:pt x="487483" y="233680"/>
                  </a:lnTo>
                  <a:lnTo>
                    <a:pt x="488314" y="241300"/>
                  </a:lnTo>
                  <a:lnTo>
                    <a:pt x="490332" y="251460"/>
                  </a:lnTo>
                  <a:lnTo>
                    <a:pt x="492034" y="261620"/>
                  </a:lnTo>
                  <a:lnTo>
                    <a:pt x="493496" y="271780"/>
                  </a:lnTo>
                  <a:lnTo>
                    <a:pt x="494791" y="281940"/>
                  </a:lnTo>
                  <a:lnTo>
                    <a:pt x="495947" y="292100"/>
                  </a:lnTo>
                  <a:lnTo>
                    <a:pt x="500506" y="297180"/>
                  </a:lnTo>
                  <a:lnTo>
                    <a:pt x="510031" y="299720"/>
                  </a:lnTo>
                  <a:lnTo>
                    <a:pt x="519289" y="300990"/>
                  </a:lnTo>
                  <a:lnTo>
                    <a:pt x="548017" y="308610"/>
                  </a:lnTo>
                  <a:lnTo>
                    <a:pt x="537948" y="350520"/>
                  </a:lnTo>
                  <a:lnTo>
                    <a:pt x="527697" y="393700"/>
                  </a:lnTo>
                  <a:lnTo>
                    <a:pt x="562550" y="393700"/>
                  </a:lnTo>
                  <a:lnTo>
                    <a:pt x="564337" y="386080"/>
                  </a:lnTo>
                  <a:lnTo>
                    <a:pt x="570838" y="359410"/>
                  </a:lnTo>
                  <a:lnTo>
                    <a:pt x="577288" y="331470"/>
                  </a:lnTo>
                  <a:lnTo>
                    <a:pt x="583691" y="304800"/>
                  </a:lnTo>
                  <a:lnTo>
                    <a:pt x="584727" y="295910"/>
                  </a:lnTo>
                  <a:lnTo>
                    <a:pt x="551724" y="275590"/>
                  </a:lnTo>
                  <a:lnTo>
                    <a:pt x="543362" y="273050"/>
                  </a:lnTo>
                  <a:lnTo>
                    <a:pt x="534923" y="271780"/>
                  </a:lnTo>
                  <a:lnTo>
                    <a:pt x="527557" y="270510"/>
                  </a:lnTo>
                  <a:lnTo>
                    <a:pt x="524776" y="266700"/>
                  </a:lnTo>
                  <a:lnTo>
                    <a:pt x="525017" y="259080"/>
                  </a:lnTo>
                  <a:lnTo>
                    <a:pt x="524164" y="254000"/>
                  </a:lnTo>
                  <a:lnTo>
                    <a:pt x="522847" y="247650"/>
                  </a:lnTo>
                  <a:lnTo>
                    <a:pt x="523791" y="241300"/>
                  </a:lnTo>
                  <a:lnTo>
                    <a:pt x="529716" y="236220"/>
                  </a:lnTo>
                  <a:lnTo>
                    <a:pt x="537574" y="232410"/>
                  </a:lnTo>
                  <a:lnTo>
                    <a:pt x="545190" y="227330"/>
                  </a:lnTo>
                  <a:lnTo>
                    <a:pt x="552660" y="223520"/>
                  </a:lnTo>
                  <a:lnTo>
                    <a:pt x="560082" y="218440"/>
                  </a:lnTo>
                  <a:lnTo>
                    <a:pt x="566583" y="212090"/>
                  </a:lnTo>
                  <a:lnTo>
                    <a:pt x="569744" y="207010"/>
                  </a:lnTo>
                  <a:lnTo>
                    <a:pt x="569594" y="199390"/>
                  </a:lnTo>
                  <a:lnTo>
                    <a:pt x="566165" y="191770"/>
                  </a:lnTo>
                  <a:lnTo>
                    <a:pt x="551169" y="167640"/>
                  </a:lnTo>
                  <a:lnTo>
                    <a:pt x="536073" y="143510"/>
                  </a:lnTo>
                  <a:lnTo>
                    <a:pt x="523920" y="123190"/>
                  </a:lnTo>
                  <a:close/>
                </a:path>
                <a:path w="584835" h="584200">
                  <a:moveTo>
                    <a:pt x="117914" y="191770"/>
                  </a:moveTo>
                  <a:lnTo>
                    <a:pt x="58051" y="191770"/>
                  </a:lnTo>
                  <a:lnTo>
                    <a:pt x="76165" y="195580"/>
                  </a:lnTo>
                  <a:lnTo>
                    <a:pt x="94373" y="200660"/>
                  </a:lnTo>
                  <a:lnTo>
                    <a:pt x="102005" y="201930"/>
                  </a:lnTo>
                  <a:lnTo>
                    <a:pt x="108481" y="200660"/>
                  </a:lnTo>
                  <a:lnTo>
                    <a:pt x="114031" y="196850"/>
                  </a:lnTo>
                  <a:lnTo>
                    <a:pt x="117914" y="191770"/>
                  </a:lnTo>
                  <a:close/>
                </a:path>
                <a:path w="584835" h="584200">
                  <a:moveTo>
                    <a:pt x="206719" y="16510"/>
                  </a:moveTo>
                  <a:lnTo>
                    <a:pt x="200345" y="16510"/>
                  </a:lnTo>
                  <a:lnTo>
                    <a:pt x="193433" y="19050"/>
                  </a:lnTo>
                  <a:lnTo>
                    <a:pt x="118024" y="64770"/>
                  </a:lnTo>
                  <a:lnTo>
                    <a:pt x="92976" y="81280"/>
                  </a:lnTo>
                  <a:lnTo>
                    <a:pt x="87245" y="86360"/>
                  </a:lnTo>
                  <a:lnTo>
                    <a:pt x="84466" y="91440"/>
                  </a:lnTo>
                  <a:lnTo>
                    <a:pt x="84541" y="97790"/>
                  </a:lnTo>
                  <a:lnTo>
                    <a:pt x="87375" y="105410"/>
                  </a:lnTo>
                  <a:lnTo>
                    <a:pt x="92289" y="113030"/>
                  </a:lnTo>
                  <a:lnTo>
                    <a:pt x="97345" y="120650"/>
                  </a:lnTo>
                  <a:lnTo>
                    <a:pt x="102306" y="129540"/>
                  </a:lnTo>
                  <a:lnTo>
                    <a:pt x="106933" y="137160"/>
                  </a:lnTo>
                  <a:lnTo>
                    <a:pt x="108724" y="140970"/>
                  </a:lnTo>
                  <a:lnTo>
                    <a:pt x="108330" y="147320"/>
                  </a:lnTo>
                  <a:lnTo>
                    <a:pt x="106057" y="149860"/>
                  </a:lnTo>
                  <a:lnTo>
                    <a:pt x="102709" y="156210"/>
                  </a:lnTo>
                  <a:lnTo>
                    <a:pt x="99563" y="161290"/>
                  </a:lnTo>
                  <a:lnTo>
                    <a:pt x="94961" y="165100"/>
                  </a:lnTo>
                  <a:lnTo>
                    <a:pt x="136786" y="165100"/>
                  </a:lnTo>
                  <a:lnTo>
                    <a:pt x="141858" y="158750"/>
                  </a:lnTo>
                  <a:lnTo>
                    <a:pt x="145714" y="152400"/>
                  </a:lnTo>
                  <a:lnTo>
                    <a:pt x="147326" y="147320"/>
                  </a:lnTo>
                  <a:lnTo>
                    <a:pt x="146652" y="140970"/>
                  </a:lnTo>
                  <a:lnTo>
                    <a:pt x="143649" y="134620"/>
                  </a:lnTo>
                  <a:lnTo>
                    <a:pt x="138296" y="127000"/>
                  </a:lnTo>
                  <a:lnTo>
                    <a:pt x="122567" y="102870"/>
                  </a:lnTo>
                  <a:lnTo>
                    <a:pt x="141986" y="90170"/>
                  </a:lnTo>
                  <a:lnTo>
                    <a:pt x="180105" y="67310"/>
                  </a:lnTo>
                  <a:lnTo>
                    <a:pt x="199516" y="55880"/>
                  </a:lnTo>
                  <a:lnTo>
                    <a:pt x="236277" y="55880"/>
                  </a:lnTo>
                  <a:lnTo>
                    <a:pt x="231045" y="46990"/>
                  </a:lnTo>
                  <a:lnTo>
                    <a:pt x="226610" y="39370"/>
                  </a:lnTo>
                  <a:lnTo>
                    <a:pt x="222031" y="31750"/>
                  </a:lnTo>
                  <a:lnTo>
                    <a:pt x="217423" y="25400"/>
                  </a:lnTo>
                  <a:lnTo>
                    <a:pt x="212448" y="19050"/>
                  </a:lnTo>
                  <a:lnTo>
                    <a:pt x="206719" y="16510"/>
                  </a:lnTo>
                  <a:close/>
                </a:path>
                <a:path w="584835" h="584200">
                  <a:moveTo>
                    <a:pt x="427566" y="38100"/>
                  </a:moveTo>
                  <a:lnTo>
                    <a:pt x="308241" y="38100"/>
                  </a:lnTo>
                  <a:lnTo>
                    <a:pt x="393966" y="58420"/>
                  </a:lnTo>
                  <a:lnTo>
                    <a:pt x="389855" y="76200"/>
                  </a:lnTo>
                  <a:lnTo>
                    <a:pt x="387733" y="85090"/>
                  </a:lnTo>
                  <a:lnTo>
                    <a:pt x="385457" y="93980"/>
                  </a:lnTo>
                  <a:lnTo>
                    <a:pt x="384223" y="101600"/>
                  </a:lnTo>
                  <a:lnTo>
                    <a:pt x="385394" y="107950"/>
                  </a:lnTo>
                  <a:lnTo>
                    <a:pt x="389136" y="114300"/>
                  </a:lnTo>
                  <a:lnTo>
                    <a:pt x="395617" y="119380"/>
                  </a:lnTo>
                  <a:lnTo>
                    <a:pt x="403329" y="124460"/>
                  </a:lnTo>
                  <a:lnTo>
                    <a:pt x="410837" y="129540"/>
                  </a:lnTo>
                  <a:lnTo>
                    <a:pt x="418133" y="134620"/>
                  </a:lnTo>
                  <a:lnTo>
                    <a:pt x="425208" y="140970"/>
                  </a:lnTo>
                  <a:lnTo>
                    <a:pt x="432331" y="144780"/>
                  </a:lnTo>
                  <a:lnTo>
                    <a:pt x="439362" y="147320"/>
                  </a:lnTo>
                  <a:lnTo>
                    <a:pt x="446489" y="146050"/>
                  </a:lnTo>
                  <a:lnTo>
                    <a:pt x="453897" y="142240"/>
                  </a:lnTo>
                  <a:lnTo>
                    <a:pt x="468672" y="132080"/>
                  </a:lnTo>
                  <a:lnTo>
                    <a:pt x="482866" y="123190"/>
                  </a:lnTo>
                  <a:lnTo>
                    <a:pt x="523920" y="123190"/>
                  </a:lnTo>
                  <a:lnTo>
                    <a:pt x="520881" y="118110"/>
                  </a:lnTo>
                  <a:lnTo>
                    <a:pt x="514447" y="107950"/>
                  </a:lnTo>
                  <a:lnTo>
                    <a:pt x="442293" y="107950"/>
                  </a:lnTo>
                  <a:lnTo>
                    <a:pt x="435679" y="106680"/>
                  </a:lnTo>
                  <a:lnTo>
                    <a:pt x="428624" y="102870"/>
                  </a:lnTo>
                  <a:lnTo>
                    <a:pt x="420750" y="96520"/>
                  </a:lnTo>
                  <a:lnTo>
                    <a:pt x="418591" y="91440"/>
                  </a:lnTo>
                  <a:lnTo>
                    <a:pt x="421525" y="82550"/>
                  </a:lnTo>
                  <a:lnTo>
                    <a:pt x="423447" y="76200"/>
                  </a:lnTo>
                  <a:lnTo>
                    <a:pt x="425029" y="68580"/>
                  </a:lnTo>
                  <a:lnTo>
                    <a:pt x="426542" y="62230"/>
                  </a:lnTo>
                  <a:lnTo>
                    <a:pt x="428256" y="55880"/>
                  </a:lnTo>
                  <a:lnTo>
                    <a:pt x="429495" y="48260"/>
                  </a:lnTo>
                  <a:lnTo>
                    <a:pt x="429029" y="41910"/>
                  </a:lnTo>
                  <a:lnTo>
                    <a:pt x="427566" y="38100"/>
                  </a:lnTo>
                  <a:close/>
                </a:path>
                <a:path w="584835" h="584200">
                  <a:moveTo>
                    <a:pt x="494307" y="83820"/>
                  </a:moveTo>
                  <a:lnTo>
                    <a:pt x="456056" y="102870"/>
                  </a:lnTo>
                  <a:lnTo>
                    <a:pt x="448931" y="107950"/>
                  </a:lnTo>
                  <a:lnTo>
                    <a:pt x="514447" y="107950"/>
                  </a:lnTo>
                  <a:lnTo>
                    <a:pt x="505599" y="93980"/>
                  </a:lnTo>
                  <a:lnTo>
                    <a:pt x="500210" y="87630"/>
                  </a:lnTo>
                  <a:lnTo>
                    <a:pt x="494307" y="83820"/>
                  </a:lnTo>
                  <a:close/>
                </a:path>
                <a:path w="584835" h="584200">
                  <a:moveTo>
                    <a:pt x="236277" y="55880"/>
                  </a:moveTo>
                  <a:lnTo>
                    <a:pt x="199516" y="55880"/>
                  </a:lnTo>
                  <a:lnTo>
                    <a:pt x="217817" y="87630"/>
                  </a:lnTo>
                  <a:lnTo>
                    <a:pt x="222125" y="92710"/>
                  </a:lnTo>
                  <a:lnTo>
                    <a:pt x="227337" y="96520"/>
                  </a:lnTo>
                  <a:lnTo>
                    <a:pt x="233600" y="97790"/>
                  </a:lnTo>
                  <a:lnTo>
                    <a:pt x="241058" y="97790"/>
                  </a:lnTo>
                  <a:lnTo>
                    <a:pt x="250986" y="95250"/>
                  </a:lnTo>
                  <a:lnTo>
                    <a:pt x="291223" y="90170"/>
                  </a:lnTo>
                  <a:lnTo>
                    <a:pt x="297192" y="85090"/>
                  </a:lnTo>
                  <a:lnTo>
                    <a:pt x="299351" y="74930"/>
                  </a:lnTo>
                  <a:lnTo>
                    <a:pt x="301414" y="66040"/>
                  </a:lnTo>
                  <a:lnTo>
                    <a:pt x="302039" y="63500"/>
                  </a:lnTo>
                  <a:lnTo>
                    <a:pt x="243458" y="63500"/>
                  </a:lnTo>
                  <a:lnTo>
                    <a:pt x="239267" y="60960"/>
                  </a:lnTo>
                  <a:lnTo>
                    <a:pt x="236277" y="55880"/>
                  </a:lnTo>
                  <a:close/>
                </a:path>
                <a:path w="584835" h="584200">
                  <a:moveTo>
                    <a:pt x="295922" y="0"/>
                  </a:moveTo>
                  <a:lnTo>
                    <a:pt x="277367" y="27940"/>
                  </a:lnTo>
                  <a:lnTo>
                    <a:pt x="274573" y="34290"/>
                  </a:lnTo>
                  <a:lnTo>
                    <a:pt x="243458" y="63500"/>
                  </a:lnTo>
                  <a:lnTo>
                    <a:pt x="302039" y="63500"/>
                  </a:lnTo>
                  <a:lnTo>
                    <a:pt x="303601" y="57150"/>
                  </a:lnTo>
                  <a:lnTo>
                    <a:pt x="305886" y="46990"/>
                  </a:lnTo>
                  <a:lnTo>
                    <a:pt x="308241" y="38100"/>
                  </a:lnTo>
                  <a:lnTo>
                    <a:pt x="427566" y="38100"/>
                  </a:lnTo>
                  <a:lnTo>
                    <a:pt x="426590" y="35560"/>
                  </a:lnTo>
                  <a:lnTo>
                    <a:pt x="421906" y="30480"/>
                  </a:lnTo>
                  <a:lnTo>
                    <a:pt x="295922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174277" y="3890919"/>
              <a:ext cx="510540" cy="511175"/>
            </a:xfrm>
            <a:custGeom>
              <a:avLst/>
              <a:gdLst/>
              <a:ahLst/>
              <a:cxnLst/>
              <a:rect l="l" t="t" r="r" b="b"/>
              <a:pathLst>
                <a:path w="510539" h="511175">
                  <a:moveTo>
                    <a:pt x="400936" y="401034"/>
                  </a:moveTo>
                  <a:lnTo>
                    <a:pt x="108727" y="401034"/>
                  </a:lnTo>
                  <a:lnTo>
                    <a:pt x="115460" y="402744"/>
                  </a:lnTo>
                  <a:lnTo>
                    <a:pt x="122300" y="407288"/>
                  </a:lnTo>
                  <a:lnTo>
                    <a:pt x="129674" y="413297"/>
                  </a:lnTo>
                  <a:lnTo>
                    <a:pt x="137286" y="418972"/>
                  </a:lnTo>
                  <a:lnTo>
                    <a:pt x="145089" y="424362"/>
                  </a:lnTo>
                  <a:lnTo>
                    <a:pt x="153034" y="429513"/>
                  </a:lnTo>
                  <a:lnTo>
                    <a:pt x="159083" y="434381"/>
                  </a:lnTo>
                  <a:lnTo>
                    <a:pt x="162750" y="439975"/>
                  </a:lnTo>
                  <a:lnTo>
                    <a:pt x="164036" y="446498"/>
                  </a:lnTo>
                  <a:lnTo>
                    <a:pt x="162940" y="454151"/>
                  </a:lnTo>
                  <a:lnTo>
                    <a:pt x="160571" y="463295"/>
                  </a:lnTo>
                  <a:lnTo>
                    <a:pt x="158416" y="472328"/>
                  </a:lnTo>
                  <a:lnTo>
                    <a:pt x="156315" y="481458"/>
                  </a:lnTo>
                  <a:lnTo>
                    <a:pt x="154177" y="490600"/>
                  </a:lnTo>
                  <a:lnTo>
                    <a:pt x="239902" y="510920"/>
                  </a:lnTo>
                  <a:lnTo>
                    <a:pt x="244522" y="491902"/>
                  </a:lnTo>
                  <a:lnTo>
                    <a:pt x="246671" y="482810"/>
                  </a:lnTo>
                  <a:lnTo>
                    <a:pt x="248665" y="473836"/>
                  </a:lnTo>
                  <a:lnTo>
                    <a:pt x="250824" y="463295"/>
                  </a:lnTo>
                  <a:lnTo>
                    <a:pt x="256793" y="458088"/>
                  </a:lnTo>
                  <a:lnTo>
                    <a:pt x="277373" y="455812"/>
                  </a:lnTo>
                  <a:lnTo>
                    <a:pt x="287099" y="454453"/>
                  </a:lnTo>
                  <a:lnTo>
                    <a:pt x="296753" y="452784"/>
                  </a:lnTo>
                  <a:lnTo>
                    <a:pt x="306323" y="450722"/>
                  </a:lnTo>
                  <a:lnTo>
                    <a:pt x="314114" y="449867"/>
                  </a:lnTo>
                  <a:lnTo>
                    <a:pt x="417349" y="449867"/>
                  </a:lnTo>
                  <a:lnTo>
                    <a:pt x="425195" y="445007"/>
                  </a:lnTo>
                  <a:lnTo>
                    <a:pt x="414908" y="429513"/>
                  </a:lnTo>
                  <a:lnTo>
                    <a:pt x="409586" y="421433"/>
                  </a:lnTo>
                  <a:lnTo>
                    <a:pt x="404240" y="413257"/>
                  </a:lnTo>
                  <a:lnTo>
                    <a:pt x="401445" y="407269"/>
                  </a:lnTo>
                  <a:lnTo>
                    <a:pt x="400890" y="402038"/>
                  </a:lnTo>
                  <a:lnTo>
                    <a:pt x="400936" y="401034"/>
                  </a:lnTo>
                  <a:close/>
                </a:path>
                <a:path w="510539" h="511175">
                  <a:moveTo>
                    <a:pt x="417349" y="449867"/>
                  </a:moveTo>
                  <a:lnTo>
                    <a:pt x="314114" y="449867"/>
                  </a:lnTo>
                  <a:lnTo>
                    <a:pt x="320643" y="451310"/>
                  </a:lnTo>
                  <a:lnTo>
                    <a:pt x="326076" y="455062"/>
                  </a:lnTo>
                  <a:lnTo>
                    <a:pt x="330580" y="461136"/>
                  </a:lnTo>
                  <a:lnTo>
                    <a:pt x="335256" y="469284"/>
                  </a:lnTo>
                  <a:lnTo>
                    <a:pt x="348614" y="492251"/>
                  </a:lnTo>
                  <a:lnTo>
                    <a:pt x="395732" y="463222"/>
                  </a:lnTo>
                  <a:lnTo>
                    <a:pt x="417349" y="449867"/>
                  </a:lnTo>
                  <a:close/>
                </a:path>
                <a:path w="510539" h="511175">
                  <a:moveTo>
                    <a:pt x="20446" y="154304"/>
                  </a:moveTo>
                  <a:lnTo>
                    <a:pt x="15198" y="176131"/>
                  </a:lnTo>
                  <a:lnTo>
                    <a:pt x="10080" y="197564"/>
                  </a:lnTo>
                  <a:lnTo>
                    <a:pt x="0" y="240156"/>
                  </a:lnTo>
                  <a:lnTo>
                    <a:pt x="38988" y="249427"/>
                  </a:lnTo>
                  <a:lnTo>
                    <a:pt x="48005" y="251459"/>
                  </a:lnTo>
                  <a:lnTo>
                    <a:pt x="52196" y="257174"/>
                  </a:lnTo>
                  <a:lnTo>
                    <a:pt x="53466" y="266191"/>
                  </a:lnTo>
                  <a:lnTo>
                    <a:pt x="54856" y="276550"/>
                  </a:lnTo>
                  <a:lnTo>
                    <a:pt x="56387" y="286861"/>
                  </a:lnTo>
                  <a:lnTo>
                    <a:pt x="58110" y="297124"/>
                  </a:lnTo>
                  <a:lnTo>
                    <a:pt x="60070" y="307339"/>
                  </a:lnTo>
                  <a:lnTo>
                    <a:pt x="60799" y="314477"/>
                  </a:lnTo>
                  <a:lnTo>
                    <a:pt x="59515" y="320532"/>
                  </a:lnTo>
                  <a:lnTo>
                    <a:pt x="56159" y="325610"/>
                  </a:lnTo>
                  <a:lnTo>
                    <a:pt x="50672" y="329818"/>
                  </a:lnTo>
                  <a:lnTo>
                    <a:pt x="17906" y="348741"/>
                  </a:lnTo>
                  <a:lnTo>
                    <a:pt x="65150" y="425449"/>
                  </a:lnTo>
                  <a:lnTo>
                    <a:pt x="83556" y="413257"/>
                  </a:lnTo>
                  <a:lnTo>
                    <a:pt x="94868" y="405637"/>
                  </a:lnTo>
                  <a:lnTo>
                    <a:pt x="101923" y="402038"/>
                  </a:lnTo>
                  <a:lnTo>
                    <a:pt x="108727" y="401034"/>
                  </a:lnTo>
                  <a:lnTo>
                    <a:pt x="400936" y="401034"/>
                  </a:lnTo>
                  <a:lnTo>
                    <a:pt x="402330" y="395720"/>
                  </a:lnTo>
                  <a:lnTo>
                    <a:pt x="405891" y="390016"/>
                  </a:lnTo>
                  <a:lnTo>
                    <a:pt x="412120" y="382039"/>
                  </a:lnTo>
                  <a:lnTo>
                    <a:pt x="415511" y="377507"/>
                  </a:lnTo>
                  <a:lnTo>
                    <a:pt x="275937" y="377507"/>
                  </a:lnTo>
                  <a:lnTo>
                    <a:pt x="226821" y="375792"/>
                  </a:lnTo>
                  <a:lnTo>
                    <a:pt x="181976" y="355151"/>
                  </a:lnTo>
                  <a:lnTo>
                    <a:pt x="149769" y="320198"/>
                  </a:lnTo>
                  <a:lnTo>
                    <a:pt x="133133" y="275673"/>
                  </a:lnTo>
                  <a:lnTo>
                    <a:pt x="135000" y="226313"/>
                  </a:lnTo>
                  <a:lnTo>
                    <a:pt x="155574" y="182036"/>
                  </a:lnTo>
                  <a:lnTo>
                    <a:pt x="174986" y="164070"/>
                  </a:lnTo>
                  <a:lnTo>
                    <a:pt x="64408" y="164070"/>
                  </a:lnTo>
                  <a:lnTo>
                    <a:pt x="56768" y="163067"/>
                  </a:lnTo>
                  <a:lnTo>
                    <a:pt x="47682" y="160698"/>
                  </a:lnTo>
                  <a:lnTo>
                    <a:pt x="38560" y="158495"/>
                  </a:lnTo>
                  <a:lnTo>
                    <a:pt x="20446" y="154304"/>
                  </a:lnTo>
                  <a:close/>
                </a:path>
                <a:path w="510539" h="511175">
                  <a:moveTo>
                    <a:pt x="474186" y="133248"/>
                  </a:moveTo>
                  <a:lnTo>
                    <a:pt x="234013" y="133248"/>
                  </a:lnTo>
                  <a:lnTo>
                    <a:pt x="282447" y="134619"/>
                  </a:lnTo>
                  <a:lnTo>
                    <a:pt x="328015" y="155229"/>
                  </a:lnTo>
                  <a:lnTo>
                    <a:pt x="360664" y="190150"/>
                  </a:lnTo>
                  <a:lnTo>
                    <a:pt x="377477" y="234739"/>
                  </a:lnTo>
                  <a:lnTo>
                    <a:pt x="375538" y="284352"/>
                  </a:lnTo>
                  <a:lnTo>
                    <a:pt x="354927" y="328929"/>
                  </a:lnTo>
                  <a:lnTo>
                    <a:pt x="320182" y="360933"/>
                  </a:lnTo>
                  <a:lnTo>
                    <a:pt x="275937" y="377507"/>
                  </a:lnTo>
                  <a:lnTo>
                    <a:pt x="415511" y="377507"/>
                  </a:lnTo>
                  <a:lnTo>
                    <a:pt x="418195" y="373919"/>
                  </a:lnTo>
                  <a:lnTo>
                    <a:pt x="424054" y="365656"/>
                  </a:lnTo>
                  <a:lnTo>
                    <a:pt x="429640" y="357250"/>
                  </a:lnTo>
                  <a:lnTo>
                    <a:pt x="434582" y="351244"/>
                  </a:lnTo>
                  <a:lnTo>
                    <a:pt x="440213" y="347678"/>
                  </a:lnTo>
                  <a:lnTo>
                    <a:pt x="446750" y="346517"/>
                  </a:lnTo>
                  <a:lnTo>
                    <a:pt x="492442" y="346517"/>
                  </a:lnTo>
                  <a:lnTo>
                    <a:pt x="510412" y="270509"/>
                  </a:lnTo>
                  <a:lnTo>
                    <a:pt x="472439" y="261492"/>
                  </a:lnTo>
                  <a:lnTo>
                    <a:pt x="462914" y="259460"/>
                  </a:lnTo>
                  <a:lnTo>
                    <a:pt x="458355" y="253872"/>
                  </a:lnTo>
                  <a:lnTo>
                    <a:pt x="452735" y="214018"/>
                  </a:lnTo>
                  <a:lnTo>
                    <a:pt x="450722" y="204088"/>
                  </a:lnTo>
                  <a:lnTo>
                    <a:pt x="449889" y="196298"/>
                  </a:lnTo>
                  <a:lnTo>
                    <a:pt x="451389" y="189769"/>
                  </a:lnTo>
                  <a:lnTo>
                    <a:pt x="455223" y="184336"/>
                  </a:lnTo>
                  <a:lnTo>
                    <a:pt x="461390" y="179831"/>
                  </a:lnTo>
                  <a:lnTo>
                    <a:pt x="492124" y="162305"/>
                  </a:lnTo>
                  <a:lnTo>
                    <a:pt x="474186" y="133248"/>
                  </a:lnTo>
                  <a:close/>
                </a:path>
                <a:path w="510539" h="511175">
                  <a:moveTo>
                    <a:pt x="492442" y="346517"/>
                  </a:moveTo>
                  <a:lnTo>
                    <a:pt x="446750" y="346517"/>
                  </a:lnTo>
                  <a:lnTo>
                    <a:pt x="454405" y="347725"/>
                  </a:lnTo>
                  <a:lnTo>
                    <a:pt x="463214" y="350057"/>
                  </a:lnTo>
                  <a:lnTo>
                    <a:pt x="490105" y="356361"/>
                  </a:lnTo>
                  <a:lnTo>
                    <a:pt x="492442" y="346517"/>
                  </a:lnTo>
                  <a:close/>
                </a:path>
                <a:path w="510539" h="511175">
                  <a:moveTo>
                    <a:pt x="161924" y="17652"/>
                  </a:moveTo>
                  <a:lnTo>
                    <a:pt x="84962" y="65023"/>
                  </a:lnTo>
                  <a:lnTo>
                    <a:pt x="100697" y="88866"/>
                  </a:lnTo>
                  <a:lnTo>
                    <a:pt x="106065" y="97069"/>
                  </a:lnTo>
                  <a:lnTo>
                    <a:pt x="109053" y="103264"/>
                  </a:lnTo>
                  <a:lnTo>
                    <a:pt x="109634" y="108459"/>
                  </a:lnTo>
                  <a:lnTo>
                    <a:pt x="109693" y="109426"/>
                  </a:lnTo>
                  <a:lnTo>
                    <a:pt x="108116" y="115262"/>
                  </a:lnTo>
                  <a:lnTo>
                    <a:pt x="104266" y="121284"/>
                  </a:lnTo>
                  <a:lnTo>
                    <a:pt x="98174" y="128922"/>
                  </a:lnTo>
                  <a:lnTo>
                    <a:pt x="92297" y="136763"/>
                  </a:lnTo>
                  <a:lnTo>
                    <a:pt x="86657" y="144770"/>
                  </a:lnTo>
                  <a:lnTo>
                    <a:pt x="81279" y="152907"/>
                  </a:lnTo>
                  <a:lnTo>
                    <a:pt x="76433" y="158978"/>
                  </a:lnTo>
                  <a:lnTo>
                    <a:pt x="70886" y="162702"/>
                  </a:lnTo>
                  <a:lnTo>
                    <a:pt x="64408" y="164070"/>
                  </a:lnTo>
                  <a:lnTo>
                    <a:pt x="174986" y="164070"/>
                  </a:lnTo>
                  <a:lnTo>
                    <a:pt x="190150" y="150034"/>
                  </a:lnTo>
                  <a:lnTo>
                    <a:pt x="234013" y="133248"/>
                  </a:lnTo>
                  <a:lnTo>
                    <a:pt x="474186" y="133248"/>
                  </a:lnTo>
                  <a:lnTo>
                    <a:pt x="459542" y="109426"/>
                  </a:lnTo>
                  <a:lnTo>
                    <a:pt x="401764" y="109426"/>
                  </a:lnTo>
                  <a:lnTo>
                    <a:pt x="394731" y="107559"/>
                  </a:lnTo>
                  <a:lnTo>
                    <a:pt x="387603" y="102869"/>
                  </a:lnTo>
                  <a:lnTo>
                    <a:pt x="380478" y="97027"/>
                  </a:lnTo>
                  <a:lnTo>
                    <a:pt x="373237" y="91519"/>
                  </a:lnTo>
                  <a:lnTo>
                    <a:pt x="365726" y="86278"/>
                  </a:lnTo>
                  <a:lnTo>
                    <a:pt x="358012" y="81406"/>
                  </a:lnTo>
                  <a:lnTo>
                    <a:pt x="351532" y="76326"/>
                  </a:lnTo>
                  <a:lnTo>
                    <a:pt x="347789" y="70484"/>
                  </a:lnTo>
                  <a:lnTo>
                    <a:pt x="346618" y="63690"/>
                  </a:lnTo>
                  <a:lnTo>
                    <a:pt x="347070" y="60785"/>
                  </a:lnTo>
                  <a:lnTo>
                    <a:pt x="196000" y="60785"/>
                  </a:lnTo>
                  <a:lnTo>
                    <a:pt x="189737" y="59308"/>
                  </a:lnTo>
                  <a:lnTo>
                    <a:pt x="184523" y="55641"/>
                  </a:lnTo>
                  <a:lnTo>
                    <a:pt x="180212" y="49783"/>
                  </a:lnTo>
                  <a:lnTo>
                    <a:pt x="161924" y="17652"/>
                  </a:lnTo>
                  <a:close/>
                </a:path>
                <a:path w="510539" h="511175">
                  <a:moveTo>
                    <a:pt x="445261" y="86105"/>
                  </a:moveTo>
                  <a:lnTo>
                    <a:pt x="431069" y="95043"/>
                  </a:lnTo>
                  <a:lnTo>
                    <a:pt x="423687" y="99768"/>
                  </a:lnTo>
                  <a:lnTo>
                    <a:pt x="416305" y="104647"/>
                  </a:lnTo>
                  <a:lnTo>
                    <a:pt x="408892" y="108459"/>
                  </a:lnTo>
                  <a:lnTo>
                    <a:pt x="401764" y="109426"/>
                  </a:lnTo>
                  <a:lnTo>
                    <a:pt x="459542" y="109426"/>
                  </a:lnTo>
                  <a:lnTo>
                    <a:pt x="445261" y="86105"/>
                  </a:lnTo>
                  <a:close/>
                </a:path>
                <a:path w="510539" h="511175">
                  <a:moveTo>
                    <a:pt x="270636" y="0"/>
                  </a:moveTo>
                  <a:lnTo>
                    <a:pt x="261630" y="38131"/>
                  </a:lnTo>
                  <a:lnTo>
                    <a:pt x="259587" y="47624"/>
                  </a:lnTo>
                  <a:lnTo>
                    <a:pt x="253618" y="52323"/>
                  </a:lnTo>
                  <a:lnTo>
                    <a:pt x="213381" y="58021"/>
                  </a:lnTo>
                  <a:lnTo>
                    <a:pt x="203453" y="60070"/>
                  </a:lnTo>
                  <a:lnTo>
                    <a:pt x="196000" y="60785"/>
                  </a:lnTo>
                  <a:lnTo>
                    <a:pt x="347070" y="60785"/>
                  </a:lnTo>
                  <a:lnTo>
                    <a:pt x="347881" y="55641"/>
                  </a:lnTo>
                  <a:lnTo>
                    <a:pt x="350130" y="46966"/>
                  </a:lnTo>
                  <a:lnTo>
                    <a:pt x="352379" y="37591"/>
                  </a:lnTo>
                  <a:lnTo>
                    <a:pt x="356361" y="20319"/>
                  </a:lnTo>
                  <a:lnTo>
                    <a:pt x="270636" y="0"/>
                  </a:lnTo>
                  <a:close/>
                </a:path>
              </a:pathLst>
            </a:custGeom>
            <a:solidFill>
              <a:srgbClr val="C5D7FC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4307408" y="4024168"/>
              <a:ext cx="244346" cy="24425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0" y="2991697"/>
              <a:ext cx="1207770" cy="2375535"/>
            </a:xfrm>
            <a:custGeom>
              <a:avLst/>
              <a:gdLst/>
              <a:ahLst/>
              <a:cxnLst/>
              <a:rect l="l" t="t" r="r" b="b"/>
              <a:pathLst>
                <a:path w="1207770" h="2375535">
                  <a:moveTo>
                    <a:pt x="0" y="2374525"/>
                  </a:moveTo>
                  <a:lnTo>
                    <a:pt x="68004" y="2373982"/>
                  </a:lnTo>
                  <a:lnTo>
                    <a:pt x="115284" y="2371177"/>
                  </a:lnTo>
                  <a:lnTo>
                    <a:pt x="162050" y="2366545"/>
                  </a:lnTo>
                  <a:lnTo>
                    <a:pt x="208267" y="2360122"/>
                  </a:lnTo>
                  <a:lnTo>
                    <a:pt x="253898" y="2351944"/>
                  </a:lnTo>
                  <a:lnTo>
                    <a:pt x="298909" y="2342045"/>
                  </a:lnTo>
                  <a:lnTo>
                    <a:pt x="343264" y="2330461"/>
                  </a:lnTo>
                  <a:lnTo>
                    <a:pt x="386927" y="2317228"/>
                  </a:lnTo>
                  <a:lnTo>
                    <a:pt x="429864" y="2302382"/>
                  </a:lnTo>
                  <a:lnTo>
                    <a:pt x="472038" y="2285957"/>
                  </a:lnTo>
                  <a:lnTo>
                    <a:pt x="513414" y="2267989"/>
                  </a:lnTo>
                  <a:lnTo>
                    <a:pt x="553956" y="2248513"/>
                  </a:lnTo>
                  <a:lnTo>
                    <a:pt x="593630" y="2227566"/>
                  </a:lnTo>
                  <a:lnTo>
                    <a:pt x="632399" y="2205182"/>
                  </a:lnTo>
                  <a:lnTo>
                    <a:pt x="670229" y="2181398"/>
                  </a:lnTo>
                  <a:lnTo>
                    <a:pt x="707083" y="2156247"/>
                  </a:lnTo>
                  <a:lnTo>
                    <a:pt x="742926" y="2129767"/>
                  </a:lnTo>
                  <a:lnTo>
                    <a:pt x="777724" y="2101992"/>
                  </a:lnTo>
                  <a:lnTo>
                    <a:pt x="811439" y="2072958"/>
                  </a:lnTo>
                  <a:lnTo>
                    <a:pt x="844038" y="2042701"/>
                  </a:lnTo>
                  <a:lnTo>
                    <a:pt x="875483" y="2011255"/>
                  </a:lnTo>
                  <a:lnTo>
                    <a:pt x="905741" y="1978657"/>
                  </a:lnTo>
                  <a:lnTo>
                    <a:pt x="934775" y="1944941"/>
                  </a:lnTo>
                  <a:lnTo>
                    <a:pt x="962549" y="1910144"/>
                  </a:lnTo>
                  <a:lnTo>
                    <a:pt x="989030" y="1874301"/>
                  </a:lnTo>
                  <a:lnTo>
                    <a:pt x="1014180" y="1837446"/>
                  </a:lnTo>
                  <a:lnTo>
                    <a:pt x="1037965" y="1799617"/>
                  </a:lnTo>
                  <a:lnTo>
                    <a:pt x="1060348" y="1760847"/>
                  </a:lnTo>
                  <a:lnTo>
                    <a:pt x="1081296" y="1721174"/>
                  </a:lnTo>
                  <a:lnTo>
                    <a:pt x="1100771" y="1680631"/>
                  </a:lnTo>
                  <a:lnTo>
                    <a:pt x="1118739" y="1639255"/>
                  </a:lnTo>
                  <a:lnTo>
                    <a:pt x="1135164" y="1597081"/>
                  </a:lnTo>
                  <a:lnTo>
                    <a:pt x="1150011" y="1554145"/>
                  </a:lnTo>
                  <a:lnTo>
                    <a:pt x="1163244" y="1510481"/>
                  </a:lnTo>
                  <a:lnTo>
                    <a:pt x="1174827" y="1466127"/>
                  </a:lnTo>
                  <a:lnTo>
                    <a:pt x="1184726" y="1421116"/>
                  </a:lnTo>
                  <a:lnTo>
                    <a:pt x="1192905" y="1375484"/>
                  </a:lnTo>
                  <a:lnTo>
                    <a:pt x="1199328" y="1329268"/>
                  </a:lnTo>
                  <a:lnTo>
                    <a:pt x="1203959" y="1282501"/>
                  </a:lnTo>
                  <a:lnTo>
                    <a:pt x="1206764" y="1235221"/>
                  </a:lnTo>
                  <a:lnTo>
                    <a:pt x="1207707" y="1187462"/>
                  </a:lnTo>
                  <a:lnTo>
                    <a:pt x="1206764" y="1139702"/>
                  </a:lnTo>
                  <a:lnTo>
                    <a:pt x="1203959" y="1092421"/>
                  </a:lnTo>
                  <a:lnTo>
                    <a:pt x="1199328" y="1045654"/>
                  </a:lnTo>
                  <a:lnTo>
                    <a:pt x="1192905" y="999437"/>
                  </a:lnTo>
                  <a:lnTo>
                    <a:pt x="1184726" y="953805"/>
                  </a:lnTo>
                  <a:lnTo>
                    <a:pt x="1174827" y="908794"/>
                  </a:lnTo>
                  <a:lnTo>
                    <a:pt x="1163244" y="864438"/>
                  </a:lnTo>
                  <a:lnTo>
                    <a:pt x="1150011" y="820775"/>
                  </a:lnTo>
                  <a:lnTo>
                    <a:pt x="1135164" y="777838"/>
                  </a:lnTo>
                  <a:lnTo>
                    <a:pt x="1118739" y="735664"/>
                  </a:lnTo>
                  <a:lnTo>
                    <a:pt x="1100771" y="694288"/>
                  </a:lnTo>
                  <a:lnTo>
                    <a:pt x="1081296" y="653745"/>
                  </a:lnTo>
                  <a:lnTo>
                    <a:pt x="1060348" y="614071"/>
                  </a:lnTo>
                  <a:lnTo>
                    <a:pt x="1037965" y="575302"/>
                  </a:lnTo>
                  <a:lnTo>
                    <a:pt x="1014180" y="537472"/>
                  </a:lnTo>
                  <a:lnTo>
                    <a:pt x="989030" y="500618"/>
                  </a:lnTo>
                  <a:lnTo>
                    <a:pt x="962549" y="464775"/>
                  </a:lnTo>
                  <a:lnTo>
                    <a:pt x="934775" y="429978"/>
                  </a:lnTo>
                  <a:lnTo>
                    <a:pt x="905741" y="396262"/>
                  </a:lnTo>
                  <a:lnTo>
                    <a:pt x="875483" y="363664"/>
                  </a:lnTo>
                  <a:lnTo>
                    <a:pt x="844038" y="332219"/>
                  </a:lnTo>
                  <a:lnTo>
                    <a:pt x="811439" y="301962"/>
                  </a:lnTo>
                  <a:lnTo>
                    <a:pt x="777724" y="272928"/>
                  </a:lnTo>
                  <a:lnTo>
                    <a:pt x="742926" y="245154"/>
                  </a:lnTo>
                  <a:lnTo>
                    <a:pt x="707083" y="218674"/>
                  </a:lnTo>
                  <a:lnTo>
                    <a:pt x="670229" y="193524"/>
                  </a:lnTo>
                  <a:lnTo>
                    <a:pt x="632399" y="169739"/>
                  </a:lnTo>
                  <a:lnTo>
                    <a:pt x="593630" y="147356"/>
                  </a:lnTo>
                  <a:lnTo>
                    <a:pt x="553956" y="126409"/>
                  </a:lnTo>
                  <a:lnTo>
                    <a:pt x="513414" y="106934"/>
                  </a:lnTo>
                  <a:lnTo>
                    <a:pt x="472038" y="88966"/>
                  </a:lnTo>
                  <a:lnTo>
                    <a:pt x="429864" y="72541"/>
                  </a:lnTo>
                  <a:lnTo>
                    <a:pt x="386927" y="57695"/>
                  </a:lnTo>
                  <a:lnTo>
                    <a:pt x="343264" y="44462"/>
                  </a:lnTo>
                  <a:lnTo>
                    <a:pt x="298909" y="32879"/>
                  </a:lnTo>
                  <a:lnTo>
                    <a:pt x="253898" y="22980"/>
                  </a:lnTo>
                  <a:lnTo>
                    <a:pt x="208267" y="14802"/>
                  </a:lnTo>
                  <a:lnTo>
                    <a:pt x="162050" y="8379"/>
                  </a:lnTo>
                  <a:lnTo>
                    <a:pt x="115284" y="3747"/>
                  </a:lnTo>
                  <a:lnTo>
                    <a:pt x="68004" y="942"/>
                  </a:lnTo>
                  <a:lnTo>
                    <a:pt x="20245" y="0"/>
                  </a:lnTo>
                  <a:lnTo>
                    <a:pt x="0" y="399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206776" y="4179159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54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420841" y="3508009"/>
            <a:ext cx="3514725" cy="11387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5D7FC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1 часть</a:t>
            </a:r>
            <a:endParaRPr kumimoji="0" sz="3200" b="0" i="0" u="none" strike="noStrike" kern="1200" cap="none" spc="0" normalizeH="0" baseline="0" noProof="0" dirty="0">
              <a:ln>
                <a:noFill/>
              </a:ln>
              <a:solidFill>
                <a:srgbClr val="C5D7FC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Решения Инвестиционного профиля муниципального образования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924698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95"/>
                </a:lnTo>
                <a:lnTo>
                  <a:pt x="463613" y="47255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172585" y="5668154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C5D7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Номер слайда 5">
            <a:extLst>
              <a:ext uri="{FF2B5EF4-FFF2-40B4-BE49-F238E27FC236}">
                <a16:creationId xmlns:a16="http://schemas.microsoft.com/office/drawing/2014/main" id="{EEA1C83D-C249-4AD2-A5A5-9A882F7B35C3}"/>
              </a:ext>
            </a:extLst>
          </p:cNvPr>
          <p:cNvSpPr txBox="1">
            <a:spLocks/>
          </p:cNvSpPr>
          <p:nvPr/>
        </p:nvSpPr>
        <p:spPr>
          <a:xfrm>
            <a:off x="10240684" y="7134224"/>
            <a:ext cx="440016" cy="428625"/>
          </a:xfrm>
          <a:prstGeom prst="rect">
            <a:avLst/>
          </a:prstGeom>
        </p:spPr>
        <p:txBody>
          <a:bodyPr lIns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8365FCDA-3137-4230-82E7-B1A3D95395FA}"/>
              </a:ext>
            </a:extLst>
          </p:cNvPr>
          <p:cNvSpPr txBox="1">
            <a:spLocks/>
          </p:cNvSpPr>
          <p:nvPr/>
        </p:nvSpPr>
        <p:spPr>
          <a:xfrm>
            <a:off x="950586" y="897152"/>
            <a:ext cx="6443998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РЕЗУЛЬТАТЫ РАЗРАБОТКИ ИНВЕСТИЦИОННОГО ПРОФИЛЯ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DF9921D7-5E5B-4058-A3FD-C41F688EB8C8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0296487" y="7161321"/>
            <a:ext cx="214629" cy="184666"/>
          </a:xfrm>
        </p:spPr>
        <p:txBody>
          <a:bodyPr/>
          <a:lstStyle/>
          <a:p>
            <a:pPr marL="62230">
              <a:lnSpc>
                <a:spcPct val="100000"/>
              </a:lnSpc>
              <a:spcBef>
                <a:spcPts val="210"/>
              </a:spcBef>
            </a:pPr>
            <a:fld id="{81D60167-4931-47E6-BA6A-407CBD079E47}" type="slidenum">
              <a:rPr lang="ru-RU" smtClean="0">
                <a:solidFill>
                  <a:schemeClr val="bg1"/>
                </a:solidFill>
              </a:rPr>
              <a:pPr marL="62230">
                <a:lnSpc>
                  <a:spcPct val="100000"/>
                </a:lnSpc>
                <a:spcBef>
                  <a:spcPts val="210"/>
                </a:spcBef>
              </a:pPr>
              <a:t>8</a:t>
            </a:fld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7942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2">
            <a:extLst>
              <a:ext uri="{FF2B5EF4-FFF2-40B4-BE49-F238E27FC236}">
                <a16:creationId xmlns:a16="http://schemas.microsoft.com/office/drawing/2014/main" id="{420707D1-B12F-4C6B-A67A-46CFF6874CD9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F5EBEC11-41CF-4DD4-AF5C-30FCDDD84D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ПРОЕКТЫ, ПРЕДЛОЖЕННЫЕ БИЗНЕСОМ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ED8C3-BC31-4122-AF69-8CB141CD1D54}"/>
              </a:ext>
            </a:extLst>
          </p:cNvPr>
          <p:cNvSpPr txBox="1"/>
          <p:nvPr/>
        </p:nvSpPr>
        <p:spPr>
          <a:xfrm>
            <a:off x="687437" y="2036207"/>
            <a:ext cx="9220200" cy="5362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ru-RU" sz="1300" b="1" dirty="0">
                <a:solidFill>
                  <a:prstClr val="black"/>
                </a:solidFill>
              </a:rPr>
              <a:t>36 </a:t>
            </a:r>
            <a:r>
              <a:rPr lang="ru-RU" sz="1300" b="1" dirty="0"/>
              <a:t>ПРОЕКТОВ ПРЕДЛОЖЕНО БИЗНЕСОМ</a:t>
            </a: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: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Глубокая переработка леса. 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Развитие картофелеводства (эко-направление)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Разработка карьера глины</a:t>
            </a:r>
            <a:endParaRPr lang="ru-RU" sz="1300" dirty="0"/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Перевод техники на метан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Производство домокомплектов (дерево)</a:t>
            </a:r>
            <a:endParaRPr lang="ru-RU" sz="1300" dirty="0"/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Строительство жилых домов для сотрудников компаний /реализации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Организация сервиса малой сельскохозяйственной техники - для ЛПХ и КФХ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Производство молока, цельномолочной продукции, сыра</a:t>
            </a:r>
            <a:endParaRPr lang="ru-RU" sz="1300" dirty="0"/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Открытие логистического центра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Придорожный сервис</a:t>
            </a:r>
            <a:endParaRPr lang="ru-RU" sz="1300" dirty="0"/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Расширение производства минеральной воды (задействование других источников)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Организация переработки зерновых и зернобобовых культур с производством круп, хлопьев и т.д</a:t>
            </a:r>
            <a:endParaRPr lang="ru-RU" sz="1300" dirty="0"/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Организация мест рыбалки и отдыха на природе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Заготовка дикоросов: иван-чай, грибы, ягоды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Развитие мясного животноводства (КРС, коневодство)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u="none" strike="noStrike" dirty="0">
                <a:effectLst/>
              </a:rPr>
              <a:t>Организация питомника плодово-ягодных культур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ru-RU" sz="1300" b="0" i="0" dirty="0">
                <a:effectLst/>
              </a:rPr>
              <a:t>Объекты туристического отдыха (пляжный, термальный, ландшафты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92866F2-BC76-44F3-A543-3796ABE4E4FE}"/>
              </a:ext>
            </a:extLst>
          </p:cNvPr>
          <p:cNvSpPr txBox="1"/>
          <p:nvPr/>
        </p:nvSpPr>
        <p:spPr>
          <a:xfrm>
            <a:off x="698500" y="1089467"/>
            <a:ext cx="922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 список внесены идеи, озвученные ключевым бизнесом в ходе интервью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Данные идеи могут быть ориентиром при создании нового или расширении действующего бизнеса – на предмет развития рынка сырья или сбыта, возможных форм подряда, кооперации, партнерства</a:t>
            </a:r>
          </a:p>
        </p:txBody>
      </p:sp>
      <p:sp>
        <p:nvSpPr>
          <p:cNvPr id="22" name="object 58">
            <a:extLst>
              <a:ext uri="{FF2B5EF4-FFF2-40B4-BE49-F238E27FC236}">
                <a16:creationId xmlns:a16="http://schemas.microsoft.com/office/drawing/2014/main" id="{B5985079-8229-4A6C-9445-D2C0570675D7}"/>
              </a:ext>
            </a:extLst>
          </p:cNvPr>
          <p:cNvSpPr/>
          <p:nvPr/>
        </p:nvSpPr>
        <p:spPr>
          <a:xfrm>
            <a:off x="317500" y="1116374"/>
            <a:ext cx="304800" cy="583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6F8A3A51-9A12-4997-8294-FD9C28A4C51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490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2">
            <a:extLst>
              <a:ext uri="{FF2B5EF4-FFF2-40B4-BE49-F238E27FC236}">
                <a16:creationId xmlns:a16="http://schemas.microsoft.com/office/drawing/2014/main" id="{420707D1-B12F-4C6B-A67A-46CFF6874CD9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F5EBEC11-41CF-4DD4-AF5C-30FCDDD84D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ПРОЕКТЫ, ПРЕДЛОЖЕННЫЕ БИЗНЕСОМ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ED8C3-BC31-4122-AF69-8CB141CD1D54}"/>
              </a:ext>
            </a:extLst>
          </p:cNvPr>
          <p:cNvSpPr txBox="1"/>
          <p:nvPr/>
        </p:nvSpPr>
        <p:spPr>
          <a:xfrm>
            <a:off x="469900" y="1117129"/>
            <a:ext cx="10133384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br>
              <a:rPr lang="ru-RU" sz="1300" dirty="0"/>
            </a:br>
            <a:br>
              <a:rPr lang="ru-RU" sz="1300" dirty="0"/>
            </a:br>
            <a:br>
              <a:rPr lang="ru-RU" sz="1300" dirty="0"/>
            </a:br>
            <a:br>
              <a:rPr lang="ru-RU" sz="1300" dirty="0"/>
            </a:br>
            <a:endParaRPr lang="ru-RU" sz="1300" b="0" i="0" dirty="0">
              <a:solidFill>
                <a:srgbClr val="1155CC"/>
              </a:solidFill>
              <a:effectLst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1200" u="none" strike="noStrike" kern="1200" cap="none" spc="0" normalizeH="0" baseline="0" noProof="0" dirty="0">
              <a:ln>
                <a:noFill/>
              </a:ln>
              <a:solidFill>
                <a:srgbClr val="1155CC"/>
              </a:solidFill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ru-RU" sz="1200" b="0" i="0" dirty="0">
              <a:solidFill>
                <a:srgbClr val="1155CC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1200" u="none" strike="noStrike" kern="1200" cap="none" spc="0" normalizeH="0" baseline="0" noProof="0" dirty="0">
              <a:ln>
                <a:noFill/>
              </a:ln>
              <a:solidFill>
                <a:srgbClr val="1155CC"/>
              </a:solidFill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ru-RU" sz="1200" b="0" i="0" dirty="0">
              <a:solidFill>
                <a:srgbClr val="1155CC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1200" u="none" strike="noStrike" kern="1200" cap="none" spc="0" normalizeH="0" baseline="0" noProof="0" dirty="0">
              <a:ln>
                <a:noFill/>
              </a:ln>
              <a:solidFill>
                <a:srgbClr val="1155CC"/>
              </a:solidFill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ru-RU" sz="1200" b="0" i="0" dirty="0">
              <a:solidFill>
                <a:srgbClr val="1155CC"/>
              </a:solidFill>
              <a:effectLst/>
              <a:latin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1200" u="none" strike="noStrike" kern="1200" cap="none" spc="0" normalizeH="0" baseline="0" noProof="0" dirty="0">
              <a:ln>
                <a:noFill/>
              </a:ln>
              <a:solidFill>
                <a:srgbClr val="1155CC"/>
              </a:solidFill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2173C0-62B1-44C1-8DF1-614E19893013}"/>
              </a:ext>
            </a:extLst>
          </p:cNvPr>
          <p:cNvSpPr txBox="1"/>
          <p:nvPr/>
        </p:nvSpPr>
        <p:spPr>
          <a:xfrm>
            <a:off x="594172" y="809112"/>
            <a:ext cx="10479012" cy="6363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dirty="0"/>
              <a:t>18. </a:t>
            </a:r>
            <a:r>
              <a:rPr lang="ru-RU" sz="1300" b="0" i="0" dirty="0">
                <a:effectLst/>
              </a:rPr>
              <a:t>Объекты туристического отдыха (пляжный, термальный, ландшафты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effectLst/>
              </a:rPr>
              <a:t>19. СТО для прохождения техосмотра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effectLst/>
              </a:rPr>
              <a:t>20. Организация выращивания и переработки овоще</a:t>
            </a:r>
            <a:r>
              <a:rPr lang="ru-RU" sz="1300" dirty="0"/>
              <a:t>й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effectLst/>
              </a:rPr>
              <a:t>21. Открытие медицинского центра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effectLst/>
              </a:rPr>
              <a:t>22. Открытие стрелкового тира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effectLst/>
              </a:rPr>
              <a:t>23. Организация производства биогумуса на основе вермикультуры (переработка навоза)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effectLst/>
              </a:rPr>
              <a:t>24. Открытие магазина по торговле газовым оборудованием</a:t>
            </a:r>
            <a:endParaRPr lang="ru-RU" sz="1300" dirty="0"/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effectLst/>
              </a:rPr>
              <a:t>25. Развитие рыбоводства на оз.Теренкуль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26. Организация столярного цеха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dirty="0">
                <a:solidFill>
                  <a:srgbClr val="000000"/>
                </a:solidFill>
              </a:rPr>
              <a:t>27. </a:t>
            </a:r>
            <a:r>
              <a:rPr lang="ru-RU" sz="1300" b="0" i="0" dirty="0">
                <a:solidFill>
                  <a:srgbClr val="000000"/>
                </a:solidFill>
                <a:effectLst/>
              </a:rPr>
              <a:t> Организация производства садовой мебели (плетеной, деревянной) и садовых фигур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28. Организация центра раннего развития детей, допобразования, детского творчества</a:t>
            </a:r>
            <a:endParaRPr lang="ru-RU" sz="1300" dirty="0">
              <a:solidFill>
                <a:srgbClr val="000000"/>
              </a:solidFill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29. Организация предприятия по благоустройству и ландшафтному дизайну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dirty="0">
                <a:solidFill>
                  <a:srgbClr val="000000"/>
                </a:solidFill>
              </a:rPr>
              <a:t>30</a:t>
            </a:r>
            <a:r>
              <a:rPr lang="ru-RU" sz="1300" b="0" i="0" dirty="0">
                <a:solidFill>
                  <a:srgbClr val="000000"/>
                </a:solidFill>
                <a:effectLst/>
              </a:rPr>
              <a:t>. Организация переработки шкур скота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31. Организация дома бытовых услуг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32. Организация отдыха (термальный источник)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33. Организация выращивания и переработки рапса, льна, подсолнечника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34. Организация тепличного хозяйства (овощи, зелень, ягода)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35. Создание гэмблинга</a:t>
            </a:r>
            <a:endParaRPr lang="ru-RU" sz="1300" dirty="0">
              <a:solidFill>
                <a:srgbClr val="000000"/>
              </a:solidFill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300" b="0" i="0" dirty="0">
                <a:solidFill>
                  <a:srgbClr val="000000"/>
                </a:solidFill>
                <a:effectLst/>
              </a:rPr>
              <a:t>36. Создание производства малых архитектурных форм, детских и спортивных площадок, зон отдыха, производство покрытий из шинной крошки и т.д.</a:t>
            </a:r>
            <a:br>
              <a:rPr lang="ru-RU" sz="1300" dirty="0"/>
            </a:br>
            <a:endParaRPr lang="ru-RU" sz="13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DDB597E8-56CC-4F20-A384-11F1ABCF95BC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77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2">
            <a:extLst>
              <a:ext uri="{FF2B5EF4-FFF2-40B4-BE49-F238E27FC236}">
                <a16:creationId xmlns:a16="http://schemas.microsoft.com/office/drawing/2014/main" id="{420707D1-B12F-4C6B-A67A-46CFF6874CD9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F5EBEC11-41CF-4DD4-AF5C-30FCDDD84D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ПРОЕКТЫ, РЕАЛИЗУЕМЫЕ БИЗНЕСОМ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437281-1DB0-462A-A989-ACA997D16BCE}"/>
              </a:ext>
            </a:extLst>
          </p:cNvPr>
          <p:cNvSpPr txBox="1"/>
          <p:nvPr/>
        </p:nvSpPr>
        <p:spPr>
          <a:xfrm>
            <a:off x="234132" y="789058"/>
            <a:ext cx="10153128" cy="7525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150000"/>
              </a:lnSpc>
              <a:buAutoNum type="arabicPeriod"/>
            </a:pP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Племенной репродуктор индейки 2-го порядка на 12 млн. инкубационных яиц 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ООО "Племенная индейка" (ГК "ДАМАТЕ"))</a:t>
            </a:r>
          </a:p>
          <a:p>
            <a:pPr marL="228600" indent="-228600" algn="just">
              <a:lnSpc>
                <a:spcPct val="150000"/>
              </a:lnSpc>
              <a:buAutoNum type="arabicPeriod"/>
            </a:pP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Семейное поместье «Рукавишниково"  (ИП Рукавишникова Е. Г.)</a:t>
            </a:r>
            <a:endParaRPr lang="ru-RU" sz="13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3. Расширение действующего бизнеса: организация манежа и гостевого домика, приобретение мототехники для экскурсионных туристических услуг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КФХ Чаплинская Т.В.)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cs typeface="Arial" panose="020B0604020202020204" pitchFamily="34" charset="0"/>
              </a:rPr>
              <a:t>4. 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Создание племенного коневодческого хозяйства с ипподромом и конноспортивной секцией 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КФХ </a:t>
            </a:r>
            <a:r>
              <a:rPr lang="ru-RU" sz="13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Кошукова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Ж. Ю.)</a:t>
            </a:r>
          </a:p>
          <a:p>
            <a:pPr marL="228600" indent="-228600">
              <a:lnSpc>
                <a:spcPct val="150000"/>
              </a:lnSpc>
              <a:buAutoNum type="arabicPeriod" startAt="5"/>
            </a:pPr>
            <a:r>
              <a:rPr lang="ru-RU" sz="1300" dirty="0">
                <a:cs typeface="Arial" panose="020B0604020202020204" pitchFamily="34" charset="0"/>
              </a:rPr>
              <a:t>Расширение токарно-слесарной мастерской (ИП Назаров В.Е.)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 Открытие производственно- складского помещения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Перов А.М.)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7. 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Реконструкция фермы КРС до 1250 голов в с. Бархатово</a:t>
            </a:r>
            <a:r>
              <a:rPr lang="ru-RU" sz="1300" dirty="0"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ООО «Приисетье»)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8.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Строительство зерносушильного комплекса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ООО «Эвика-Агро»)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9.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Открытие магазина - пекарни и зала для проведения мероприятий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ООО «Компания «РЕ ГРУПП»)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10.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Создание предприятия по выращиванию ягодных культур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</a:t>
            </a:r>
            <a:r>
              <a:rPr lang="ru-RU" sz="13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Ляманов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Д.Ю.)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11.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Открытие рыбоводческого хозяйства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</a:t>
            </a:r>
            <a:r>
              <a:rPr lang="ru-RU" sz="13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Закаменных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А.С.)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12.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Открытие автомойки в с. Исетское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Петров Д.Г.)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13. 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Открытие СТО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</a:t>
            </a:r>
            <a:r>
              <a:rPr lang="ru-RU" sz="13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Цырятьев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Д.В.)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14. 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Открытие парикмахерской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</a:t>
            </a:r>
            <a:r>
              <a:rPr lang="ru-RU" sz="13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Юрковская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А.С.)</a:t>
            </a:r>
            <a:endParaRPr lang="ru-RU" sz="13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15.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Реконструкция магазина в с. Исетское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ООО «МАА-Трейд»)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16.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Строительство магазина-склада в с. Исетское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Пашаев С.А.)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17. 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Строительство цветочного магазина в с.Исетское</a:t>
            </a:r>
            <a:r>
              <a:rPr lang="ru-RU" sz="1300" dirty="0"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Гаева А.Ф.)</a:t>
            </a:r>
            <a:endParaRPr lang="ru-RU" sz="13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18. </a:t>
            </a:r>
            <a:r>
              <a:rPr lang="ru-RU" sz="13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Реконструкция магазина «Детские товары» в с.Исетское</a:t>
            </a:r>
            <a:r>
              <a:rPr lang="ru-RU" sz="1300" dirty="0"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ru-RU" sz="13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ИП Ситников А.Л.)</a:t>
            </a:r>
          </a:p>
          <a:p>
            <a:pPr algn="l">
              <a:lnSpc>
                <a:spcPct val="150000"/>
              </a:lnSpc>
            </a:pPr>
            <a:r>
              <a:rPr lang="ru-RU" sz="1300" dirty="0">
                <a:ea typeface="Calibri" panose="020F0502020204030204" pitchFamily="34" charset="0"/>
                <a:cs typeface="Arial" panose="020B0604020202020204" pitchFamily="34" charset="0"/>
              </a:rPr>
              <a:t>19. </a:t>
            </a:r>
            <a:r>
              <a:rPr lang="ru-RU" sz="1300" i="0" dirty="0">
                <a:effectLst/>
              </a:rPr>
              <a:t>Развитие мясного скотоводства (ИП Кунгуров М.Л.)</a:t>
            </a:r>
          </a:p>
          <a:p>
            <a:pPr algn="l">
              <a:lnSpc>
                <a:spcPct val="150000"/>
              </a:lnSpc>
            </a:pPr>
            <a:r>
              <a:rPr lang="ru-RU" sz="1300" dirty="0"/>
              <a:t>20. </a:t>
            </a:r>
            <a:r>
              <a:rPr lang="ru-RU" sz="1300" i="0" dirty="0">
                <a:effectLst/>
              </a:rPr>
              <a:t>Организация убойного цеха (ИП Вязов А.С.)</a:t>
            </a:r>
          </a:p>
          <a:p>
            <a:pPr algn="just">
              <a:lnSpc>
                <a:spcPct val="150000"/>
              </a:lnSpc>
            </a:pPr>
            <a:endParaRPr lang="ru-RU" sz="13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ru-RU" sz="13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ru-RU" sz="1300" dirty="0"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666DBE2-E74A-4F7B-8167-123858FBE6D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0391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12">
            <a:extLst>
              <a:ext uri="{FF2B5EF4-FFF2-40B4-BE49-F238E27FC236}">
                <a16:creationId xmlns:a16="http://schemas.microsoft.com/office/drawing/2014/main" id="{420707D1-B12F-4C6B-A67A-46CFF6874CD9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7">
            <a:extLst>
              <a:ext uri="{FF2B5EF4-FFF2-40B4-BE49-F238E27FC236}">
                <a16:creationId xmlns:a16="http://schemas.microsoft.com/office/drawing/2014/main" id="{F5EBEC11-41CF-4DD4-AF5C-30FCDDD84D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9900" y="160681"/>
            <a:ext cx="109228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latin typeface="+mn-lt"/>
              </a:rPr>
              <a:t>ПРОЕКТЫ, РЕАЛИЗУЕМЫЕ БИЗНЕСОМ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437281-1DB0-462A-A989-ACA997D16BCE}"/>
              </a:ext>
            </a:extLst>
          </p:cNvPr>
          <p:cNvSpPr txBox="1"/>
          <p:nvPr/>
        </p:nvSpPr>
        <p:spPr>
          <a:xfrm>
            <a:off x="234132" y="789058"/>
            <a:ext cx="10153128" cy="5193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sz="1400" dirty="0">
                <a:cs typeface="Arial" panose="020B0604020202020204" pitchFamily="34" charset="0"/>
              </a:rPr>
              <a:t>21.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Строительство коровника на 80 голов (ИП Глава КФХ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Аркаев</a:t>
            </a:r>
            <a:r>
              <a:rPr lang="ru-RU" sz="1400" i="0" dirty="0">
                <a:effectLst/>
                <a:cs typeface="Arial" panose="020B0604020202020204" pitchFamily="34" charset="0"/>
              </a:rPr>
              <a:t> Е.К.)</a:t>
            </a:r>
          </a:p>
          <a:p>
            <a:pPr algn="l">
              <a:lnSpc>
                <a:spcPct val="150000"/>
              </a:lnSpc>
            </a:pPr>
            <a:r>
              <a:rPr lang="ru-RU" sz="1400" dirty="0">
                <a:cs typeface="Arial" panose="020B0604020202020204" pitchFamily="34" charset="0"/>
              </a:rPr>
              <a:t>22.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Открытие цеха по переработке промышленных отходов I - IV класса ООО «Тюмень-Экология»</a:t>
            </a:r>
            <a:br>
              <a:rPr lang="ru-RU" sz="1400" dirty="0">
                <a:cs typeface="Arial" panose="020B0604020202020204" pitchFamily="34" charset="0"/>
              </a:rPr>
            </a:br>
            <a:r>
              <a:rPr lang="ru-RU" sz="1400" dirty="0">
                <a:cs typeface="Arial" panose="020B0604020202020204" pitchFamily="34" charset="0"/>
              </a:rPr>
              <a:t>23</a:t>
            </a:r>
            <a:r>
              <a:rPr lang="ru-RU" sz="1400" dirty="0"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Организация производства органических удобрений, приобретение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спец.техники</a:t>
            </a:r>
            <a:r>
              <a:rPr lang="ru-RU" sz="1400" i="0" dirty="0">
                <a:effectLst/>
                <a:cs typeface="Arial" panose="020B0604020202020204" pitchFamily="34" charset="0"/>
              </a:rPr>
              <a:t> (ООО «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ЗапСибХлеб</a:t>
            </a:r>
            <a:r>
              <a:rPr lang="ru-RU" sz="1400" i="0" dirty="0">
                <a:effectLst/>
                <a:cs typeface="Arial" panose="020B0604020202020204" pitchFamily="34" charset="0"/>
              </a:rPr>
              <a:t>-Исеть»</a:t>
            </a:r>
          </a:p>
          <a:p>
            <a:pPr algn="just">
              <a:lnSpc>
                <a:spcPct val="150000"/>
              </a:lnSpc>
            </a:pPr>
            <a:r>
              <a:rPr lang="ru-RU" sz="1400" i="0" dirty="0">
                <a:cs typeface="Arial" panose="020B0604020202020204" pitchFamily="34" charset="0"/>
              </a:rPr>
              <a:t>24</a:t>
            </a:r>
            <a:r>
              <a:rPr lang="ru-RU" sz="1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Ремонт офисного здания в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с.Исетское</a:t>
            </a:r>
            <a:r>
              <a:rPr lang="ru-RU" sz="1400" i="0" dirty="0">
                <a:effectLst/>
                <a:cs typeface="Arial" panose="020B0604020202020204" pitchFamily="34" charset="0"/>
              </a:rPr>
              <a:t> (ИП Кузнецова Н.И.)</a:t>
            </a:r>
          </a:p>
          <a:p>
            <a:pPr algn="just">
              <a:lnSpc>
                <a:spcPct val="150000"/>
              </a:lnSpc>
            </a:pPr>
            <a:r>
              <a:rPr lang="ru-RU" sz="1400" i="0" dirty="0">
                <a:effectLst/>
                <a:cs typeface="Arial" panose="020B0604020202020204" pitchFamily="34" charset="0"/>
              </a:rPr>
              <a:t>25. Строительство офисного здания в с.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Солобоево</a:t>
            </a:r>
            <a:r>
              <a:rPr lang="ru-RU" sz="1400" i="0" dirty="0">
                <a:effectLst/>
                <a:cs typeface="Arial" panose="020B0604020202020204" pitchFamily="34" charset="0"/>
              </a:rPr>
              <a:t> (ИП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Валова</a:t>
            </a:r>
            <a:r>
              <a:rPr lang="ru-RU" sz="1400" i="0" dirty="0">
                <a:effectLst/>
                <a:cs typeface="Arial" panose="020B0604020202020204" pitchFamily="34" charset="0"/>
              </a:rPr>
              <a:t> Е.В.)</a:t>
            </a:r>
            <a:endParaRPr lang="ru-RU" sz="1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i="0" dirty="0">
                <a:effectLst/>
                <a:cs typeface="Arial" panose="020B0604020202020204" pitchFamily="34" charset="0"/>
              </a:rPr>
              <a:t>26. Открытие медицинского офиса ИНВИТРО «ООО «Путешествие пробирки»</a:t>
            </a:r>
            <a:endParaRPr lang="ru-RU" sz="1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1400" i="0" dirty="0">
                <a:cs typeface="Arial" panose="020B0604020202020204" pitchFamily="34" charset="0"/>
              </a:rPr>
              <a:t>27.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Строительство склада-магазина (ИП Екимов В.Ю.)</a:t>
            </a:r>
          </a:p>
          <a:p>
            <a:pPr algn="just">
              <a:lnSpc>
                <a:spcPct val="150000"/>
              </a:lnSpc>
            </a:pPr>
            <a:r>
              <a:rPr lang="ru-RU" sz="1400" i="0" dirty="0">
                <a:cs typeface="Arial" panose="020B0604020202020204" pitchFamily="34" charset="0"/>
              </a:rPr>
              <a:t>28.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Строительство магазина «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Автостар</a:t>
            </a:r>
            <a:r>
              <a:rPr lang="ru-RU" sz="1400" i="0" dirty="0">
                <a:effectLst/>
                <a:cs typeface="Arial" panose="020B0604020202020204" pitchFamily="34" charset="0"/>
              </a:rPr>
              <a:t>» (ООО «Наше время»)</a:t>
            </a:r>
          </a:p>
          <a:p>
            <a:pPr algn="just">
              <a:lnSpc>
                <a:spcPct val="150000"/>
              </a:lnSpc>
            </a:pPr>
            <a:r>
              <a:rPr lang="ru-RU" sz="1400" dirty="0">
                <a:ea typeface="Calibri" panose="020F0502020204030204" pitchFamily="34" charset="0"/>
                <a:cs typeface="Arial" panose="020B0604020202020204" pitchFamily="34" charset="0"/>
              </a:rPr>
              <a:t>29.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Открытие магазина в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с.Исетское</a:t>
            </a:r>
            <a:r>
              <a:rPr lang="ru-RU" sz="1400" i="0" dirty="0">
                <a:effectLst/>
                <a:cs typeface="Arial" panose="020B0604020202020204" pitchFamily="34" charset="0"/>
              </a:rPr>
              <a:t> (ИП Столбов Е.Ю.)</a:t>
            </a:r>
          </a:p>
          <a:p>
            <a:pPr algn="l">
              <a:lnSpc>
                <a:spcPct val="150000"/>
              </a:lnSpc>
            </a:pPr>
            <a:r>
              <a:rPr lang="ru-RU" sz="1400" dirty="0">
                <a:ea typeface="Calibri" panose="020F0502020204030204" pitchFamily="34" charset="0"/>
                <a:cs typeface="Arial" panose="020B0604020202020204" pitchFamily="34" charset="0"/>
              </a:rPr>
              <a:t>30. </a:t>
            </a:r>
            <a:r>
              <a:rPr lang="ru-RU" sz="1400" i="0" dirty="0">
                <a:effectLst/>
                <a:cs typeface="Arial" panose="020B0604020202020204" pitchFamily="34" charset="0"/>
              </a:rPr>
              <a:t>Открытие магазина в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с.Исетское</a:t>
            </a:r>
            <a:r>
              <a:rPr lang="ru-RU" sz="1400" i="0" dirty="0">
                <a:effectLst/>
                <a:cs typeface="Arial" panose="020B0604020202020204" pitchFamily="34" charset="0"/>
              </a:rPr>
              <a:t> (ИП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Сулекбаев</a:t>
            </a:r>
            <a:r>
              <a:rPr lang="ru-RU" sz="1400" i="0" dirty="0">
                <a:effectLst/>
                <a:cs typeface="Arial" panose="020B0604020202020204" pitchFamily="34" charset="0"/>
              </a:rPr>
              <a:t> В.Р.)</a:t>
            </a:r>
          </a:p>
          <a:p>
            <a:pPr algn="l">
              <a:lnSpc>
                <a:spcPct val="150000"/>
              </a:lnSpc>
            </a:pPr>
            <a:r>
              <a:rPr lang="ru-RU" sz="1400" dirty="0">
                <a:cs typeface="Arial" panose="020B0604020202020204" pitchFamily="34" charset="0"/>
              </a:rPr>
              <a:t>31.</a:t>
            </a:r>
            <a:r>
              <a:rPr lang="ru-RU" sz="1400" i="0" dirty="0">
                <a:effectLst/>
                <a:cs typeface="Arial" panose="020B0604020202020204" pitchFamily="34" charset="0"/>
              </a:rPr>
              <a:t> Открытие магазина в </a:t>
            </a:r>
            <a:r>
              <a:rPr lang="ru-RU" sz="1400" i="0" dirty="0" err="1">
                <a:effectLst/>
                <a:cs typeface="Arial" panose="020B0604020202020204" pitchFamily="34" charset="0"/>
              </a:rPr>
              <a:t>с.Рафайлово</a:t>
            </a:r>
            <a:r>
              <a:rPr lang="ru-RU" sz="1400" i="0" dirty="0">
                <a:effectLst/>
                <a:cs typeface="Arial" panose="020B0604020202020204" pitchFamily="34" charset="0"/>
              </a:rPr>
              <a:t> (ИП Федоровских С.А.)</a:t>
            </a:r>
          </a:p>
          <a:p>
            <a:pPr algn="l">
              <a:lnSpc>
                <a:spcPct val="150000"/>
              </a:lnSpc>
            </a:pPr>
            <a:r>
              <a:rPr lang="ru-RU" sz="1400" i="0" dirty="0">
                <a:effectLst/>
                <a:cs typeface="Arial" panose="020B0604020202020204" pitchFamily="34" charset="0"/>
              </a:rPr>
              <a:t>32. Строительство мойки самообслуживания (ИП Лукашенко С.И.)</a:t>
            </a:r>
          </a:p>
          <a:p>
            <a:pPr algn="l">
              <a:lnSpc>
                <a:spcPct val="150000"/>
              </a:lnSpc>
            </a:pPr>
            <a:r>
              <a:rPr lang="ru-RU" sz="1400" dirty="0">
                <a:cs typeface="Arial" panose="020B0604020202020204" pitchFamily="34" charset="0"/>
              </a:rPr>
              <a:t>33</a:t>
            </a:r>
            <a:r>
              <a:rPr lang="ru-RU" sz="1300" dirty="0">
                <a:cs typeface="Arial" panose="020B0604020202020204" pitchFamily="34" charset="0"/>
              </a:rPr>
              <a:t>. </a:t>
            </a:r>
            <a:r>
              <a:rPr lang="ru-RU" sz="1300" i="0" dirty="0">
                <a:effectLst/>
              </a:rPr>
              <a:t>Строительство автомагазина (ИП Канцлер С.В.)</a:t>
            </a:r>
            <a:endParaRPr lang="ru-RU" sz="1300" i="0" dirty="0">
              <a:effectLst/>
              <a:cs typeface="Arial" panose="020B0604020202020204" pitchFamily="34" charset="0"/>
            </a:endParaRPr>
          </a:p>
          <a:p>
            <a:br>
              <a:rPr lang="ru-RU" sz="1300" dirty="0"/>
            </a:br>
            <a:endParaRPr lang="ru-RU" sz="13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ru-RU" sz="1300" dirty="0"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666DBE2-E74A-4F7B-8167-123858FBE6D3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6564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74">
            <a:extLst>
              <a:ext uri="{FF2B5EF4-FFF2-40B4-BE49-F238E27FC236}">
                <a16:creationId xmlns:a16="http://schemas.microsoft.com/office/drawing/2014/main" id="{97B7B0B7-6F00-4CEF-AD80-F846B28F235B}"/>
              </a:ext>
            </a:extLst>
          </p:cNvPr>
          <p:cNvSpPr/>
          <p:nvPr/>
        </p:nvSpPr>
        <p:spPr>
          <a:xfrm>
            <a:off x="-3775" y="1278803"/>
            <a:ext cx="6358821" cy="1848626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6666026" y="76"/>
                </a:moveTo>
                <a:lnTo>
                  <a:pt x="0" y="0"/>
                </a:lnTo>
                <a:lnTo>
                  <a:pt x="0" y="646277"/>
                </a:lnTo>
                <a:lnTo>
                  <a:pt x="6092317" y="647788"/>
                </a:lnTo>
                <a:lnTo>
                  <a:pt x="6666026" y="76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6661AC96-D92B-4353-9115-EBDB478E20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01" y="5437668"/>
            <a:ext cx="8381999" cy="2125181"/>
          </a:xfrm>
          <a:prstGeom prst="rect">
            <a:avLst/>
          </a:prstGeom>
        </p:spPr>
      </p:pic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16555245-CCF7-4BE5-8AC2-48D117537998}"/>
              </a:ext>
            </a:extLst>
          </p:cNvPr>
          <p:cNvSpPr/>
          <p:nvPr/>
        </p:nvSpPr>
        <p:spPr>
          <a:xfrm>
            <a:off x="5575300" y="4843594"/>
            <a:ext cx="5118100" cy="2714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bject 74">
            <a:extLst>
              <a:ext uri="{FF2B5EF4-FFF2-40B4-BE49-F238E27FC236}">
                <a16:creationId xmlns:a16="http://schemas.microsoft.com/office/drawing/2014/main" id="{4938B808-E4A5-4638-894B-4B83C27A2E4D}"/>
              </a:ext>
            </a:extLst>
          </p:cNvPr>
          <p:cNvSpPr/>
          <p:nvPr/>
        </p:nvSpPr>
        <p:spPr>
          <a:xfrm>
            <a:off x="0" y="7"/>
            <a:ext cx="7251700" cy="648335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6666026" y="76"/>
                </a:moveTo>
                <a:lnTo>
                  <a:pt x="0" y="0"/>
                </a:lnTo>
                <a:lnTo>
                  <a:pt x="0" y="646277"/>
                </a:lnTo>
                <a:lnTo>
                  <a:pt x="6092317" y="647788"/>
                </a:lnTo>
                <a:lnTo>
                  <a:pt x="6666026" y="76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7">
            <a:extLst>
              <a:ext uri="{FF2B5EF4-FFF2-40B4-BE49-F238E27FC236}">
                <a16:creationId xmlns:a16="http://schemas.microsoft.com/office/drawing/2014/main" id="{FF89EFF2-AE98-437C-813C-6CC14C518A2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7500" y="180231"/>
            <a:ext cx="37338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dirty="0">
                <a:solidFill>
                  <a:srgbClr val="292929"/>
                </a:solidFill>
                <a:latin typeface="+mn-lt"/>
              </a:rPr>
              <a:t>ИСЕТСКИЙ МР. ОБРАЗ БУДУЩЕГО</a:t>
            </a:r>
            <a:br>
              <a:rPr lang="ru-RU" dirty="0">
                <a:latin typeface="+mn-lt"/>
              </a:rPr>
            </a:br>
            <a:endParaRPr spc="-50" dirty="0">
              <a:latin typeface="+mn-lt"/>
            </a:endParaRPr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15186B32-1959-40B4-84AB-59CA0E954CF6}"/>
              </a:ext>
            </a:extLst>
          </p:cNvPr>
          <p:cNvSpPr/>
          <p:nvPr/>
        </p:nvSpPr>
        <p:spPr>
          <a:xfrm>
            <a:off x="3898900" y="4843594"/>
            <a:ext cx="6794500" cy="2719657"/>
          </a:xfrm>
          <a:custGeom>
            <a:avLst/>
            <a:gdLst/>
            <a:ahLst/>
            <a:cxnLst/>
            <a:rect l="l" t="t" r="r" b="b"/>
            <a:pathLst>
              <a:path w="5154930" h="1642745">
                <a:moveTo>
                  <a:pt x="5154409" y="0"/>
                </a:moveTo>
                <a:lnTo>
                  <a:pt x="1407655" y="0"/>
                </a:lnTo>
                <a:lnTo>
                  <a:pt x="0" y="1642364"/>
                </a:lnTo>
                <a:lnTo>
                  <a:pt x="5150777" y="1642364"/>
                </a:lnTo>
                <a:lnTo>
                  <a:pt x="5154409" y="825563"/>
                </a:lnTo>
                <a:lnTo>
                  <a:pt x="5154409" y="0"/>
                </a:lnTo>
                <a:close/>
              </a:path>
            </a:pathLst>
          </a:custGeom>
          <a:solidFill>
            <a:srgbClr val="FFE60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object 57">
            <a:extLst>
              <a:ext uri="{FF2B5EF4-FFF2-40B4-BE49-F238E27FC236}">
                <a16:creationId xmlns:a16="http://schemas.microsoft.com/office/drawing/2014/main" id="{B786DE36-714A-4279-B004-35144E7BC970}"/>
              </a:ext>
            </a:extLst>
          </p:cNvPr>
          <p:cNvSpPr txBox="1"/>
          <p:nvPr/>
        </p:nvSpPr>
        <p:spPr>
          <a:xfrm>
            <a:off x="6924452" y="870340"/>
            <a:ext cx="3586664" cy="27699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Критерии выработки мероприятий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3" name="object 57">
            <a:extLst>
              <a:ext uri="{FF2B5EF4-FFF2-40B4-BE49-F238E27FC236}">
                <a16:creationId xmlns:a16="http://schemas.microsoft.com/office/drawing/2014/main" id="{CC5CDCFF-4C45-4685-BAEA-9E4C90418B76}"/>
              </a:ext>
            </a:extLst>
          </p:cNvPr>
          <p:cNvSpPr txBox="1"/>
          <p:nvPr/>
        </p:nvSpPr>
        <p:spPr>
          <a:xfrm>
            <a:off x="6713037" y="1360286"/>
            <a:ext cx="3815263" cy="72840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Влияние на достижение образа будущего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Влияние на привлечение инвестиций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Влияние на успешность действующего бизнеса 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8" name="object 57">
            <a:extLst>
              <a:ext uri="{FF2B5EF4-FFF2-40B4-BE49-F238E27FC236}">
                <a16:creationId xmlns:a16="http://schemas.microsoft.com/office/drawing/2014/main" id="{C340AF17-1B7E-41FD-8E80-0FADFEA113E1}"/>
              </a:ext>
            </a:extLst>
          </p:cNvPr>
          <p:cNvSpPr txBox="1"/>
          <p:nvPr/>
        </p:nvSpPr>
        <p:spPr>
          <a:xfrm>
            <a:off x="6603999" y="5206622"/>
            <a:ext cx="2667000" cy="27699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Фильтры отбора идей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39" name="object 57">
            <a:extLst>
              <a:ext uri="{FF2B5EF4-FFF2-40B4-BE49-F238E27FC236}">
                <a16:creationId xmlns:a16="http://schemas.microsoft.com/office/drawing/2014/main" id="{A91B8E48-B656-49C7-9465-D4A12E6E527A}"/>
              </a:ext>
            </a:extLst>
          </p:cNvPr>
          <p:cNvSpPr txBox="1"/>
          <p:nvPr/>
        </p:nvSpPr>
        <p:spPr>
          <a:xfrm>
            <a:off x="5499100" y="5576612"/>
            <a:ext cx="4876798" cy="1366977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Движение к образу будущего</a:t>
            </a:r>
          </a:p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Реализуемость на местном уровне</a:t>
            </a:r>
          </a:p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Позитивное преобразование среды</a:t>
            </a:r>
          </a:p>
          <a:p>
            <a:pPr marL="12700" marR="5080" lvl="0" indent="0" algn="ctr" defTabSz="914400" rtl="0" eaLnBrk="1" fontAlgn="auto" latinLnBrk="0" hangingPunct="1">
              <a:lnSpc>
                <a:spcPct val="150000"/>
              </a:lnSpc>
              <a:spcBef>
                <a:spcPts val="240"/>
              </a:spcBef>
              <a:spcAft>
                <a:spcPts val="0"/>
              </a:spcAft>
              <a:buClr>
                <a:srgbClr val="2B2F32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Привлечение и сохранение молодых специалистов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40" name="object 57">
            <a:extLst>
              <a:ext uri="{FF2B5EF4-FFF2-40B4-BE49-F238E27FC236}">
                <a16:creationId xmlns:a16="http://schemas.microsoft.com/office/drawing/2014/main" id="{1C708809-EF6A-4ABF-B757-F6FBE283A34B}"/>
              </a:ext>
            </a:extLst>
          </p:cNvPr>
          <p:cNvSpPr txBox="1"/>
          <p:nvPr/>
        </p:nvSpPr>
        <p:spPr>
          <a:xfrm>
            <a:off x="6483055" y="2621671"/>
            <a:ext cx="3582779" cy="40011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-25" normalizeH="0" baseline="0" noProof="0" dirty="0">
                <a:ln>
                  <a:noFill/>
                </a:ln>
                <a:solidFill>
                  <a:srgbClr val="FFE600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93 МЕРОПРИЯТИЯ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srgbClr val="FFE600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45" name="object 58">
            <a:extLst>
              <a:ext uri="{FF2B5EF4-FFF2-40B4-BE49-F238E27FC236}">
                <a16:creationId xmlns:a16="http://schemas.microsoft.com/office/drawing/2014/main" id="{F70DF496-CAF0-402D-B8F7-E0D474FE8C78}"/>
              </a:ext>
            </a:extLst>
          </p:cNvPr>
          <p:cNvSpPr/>
          <p:nvPr/>
        </p:nvSpPr>
        <p:spPr>
          <a:xfrm>
            <a:off x="6484438" y="1365219"/>
            <a:ext cx="115683" cy="202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bject 58">
            <a:extLst>
              <a:ext uri="{FF2B5EF4-FFF2-40B4-BE49-F238E27FC236}">
                <a16:creationId xmlns:a16="http://schemas.microsoft.com/office/drawing/2014/main" id="{36979F41-1FE0-4071-B422-AD016510BCFD}"/>
              </a:ext>
            </a:extLst>
          </p:cNvPr>
          <p:cNvSpPr/>
          <p:nvPr/>
        </p:nvSpPr>
        <p:spPr>
          <a:xfrm>
            <a:off x="6484438" y="1631439"/>
            <a:ext cx="115683" cy="202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object 58">
            <a:extLst>
              <a:ext uri="{FF2B5EF4-FFF2-40B4-BE49-F238E27FC236}">
                <a16:creationId xmlns:a16="http://schemas.microsoft.com/office/drawing/2014/main" id="{76BAC1D1-2EF3-4D08-A192-A3DE1BC89625}"/>
              </a:ext>
            </a:extLst>
          </p:cNvPr>
          <p:cNvSpPr/>
          <p:nvPr/>
        </p:nvSpPr>
        <p:spPr>
          <a:xfrm>
            <a:off x="6483055" y="1902506"/>
            <a:ext cx="115683" cy="202519"/>
          </a:xfrm>
          <a:custGeom>
            <a:avLst/>
            <a:gdLst/>
            <a:ahLst/>
            <a:cxnLst/>
            <a:rect l="l" t="t" r="r" b="b"/>
            <a:pathLst>
              <a:path w="247015" h="432434">
                <a:moveTo>
                  <a:pt x="3314" y="0"/>
                </a:moveTo>
                <a:lnTo>
                  <a:pt x="0" y="1498"/>
                </a:lnTo>
                <a:lnTo>
                  <a:pt x="0" y="432193"/>
                </a:lnTo>
                <a:lnTo>
                  <a:pt x="246735" y="215823"/>
                </a:lnTo>
                <a:lnTo>
                  <a:pt x="246735" y="213474"/>
                </a:lnTo>
                <a:lnTo>
                  <a:pt x="245224" y="212153"/>
                </a:lnTo>
                <a:lnTo>
                  <a:pt x="3314" y="0"/>
                </a:lnTo>
                <a:close/>
              </a:path>
            </a:pathLst>
          </a:custGeom>
          <a:solidFill>
            <a:srgbClr val="FFDE16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57">
            <a:extLst>
              <a:ext uri="{FF2B5EF4-FFF2-40B4-BE49-F238E27FC236}">
                <a16:creationId xmlns:a16="http://schemas.microsoft.com/office/drawing/2014/main" id="{B612F83C-2264-4102-B037-B74AB373EE40}"/>
              </a:ext>
            </a:extLst>
          </p:cNvPr>
          <p:cNvSpPr txBox="1"/>
          <p:nvPr/>
        </p:nvSpPr>
        <p:spPr>
          <a:xfrm>
            <a:off x="378147" y="1402682"/>
            <a:ext cx="5572888" cy="11644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FFDE16"/>
              </a:buClr>
              <a:buSzPct val="150000"/>
              <a:buFontTx/>
              <a:buNone/>
              <a:tabLst/>
              <a:defRPr/>
            </a:pP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Основная идея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FFDE16"/>
              </a:buClr>
              <a:buSzPct val="150000"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Территория устойчивого социально-экономического развития: сельское хозяйство (растениеводство, животноводство, птицеводство), промышленность,  туризм, доступное и комфортное    жилье, развитый досуг, качественное образование и медицина.    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22" name="object 57">
            <a:extLst>
              <a:ext uri="{FF2B5EF4-FFF2-40B4-BE49-F238E27FC236}">
                <a16:creationId xmlns:a16="http://schemas.microsoft.com/office/drawing/2014/main" id="{DA39841F-AB8D-4724-8C63-F5102DEF824F}"/>
              </a:ext>
            </a:extLst>
          </p:cNvPr>
          <p:cNvSpPr txBox="1"/>
          <p:nvPr/>
        </p:nvSpPr>
        <p:spPr>
          <a:xfrm>
            <a:off x="6412196" y="3013073"/>
            <a:ext cx="4114799" cy="1269578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- 41 первоочередное мероприятие (1-я очередь)</a:t>
            </a:r>
          </a:p>
          <a:p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- 18 мероприятий (2-я очередь)</a:t>
            </a:r>
          </a:p>
          <a:p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- 18 остаточный принципа (3-я очередь)</a:t>
            </a:r>
          </a:p>
          <a:p>
            <a:r>
              <a:rPr lang="ru-RU" sz="1400" dirty="0">
                <a:solidFill>
                  <a:schemeClr val="tx2">
                    <a:lumMod val="75000"/>
                  </a:schemeClr>
                </a:solidFill>
                <a:cs typeface="Arial" panose="020B0604020202020204" pitchFamily="34" charset="0"/>
              </a:rPr>
              <a:t>- 16 мероприятий – с низкой приоритезацией (отклонены)</a:t>
            </a: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50" b="1" i="0" u="none" strike="noStrike" kern="1200" cap="none" spc="-25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8C674FD-1A84-48DA-9043-A1AB9FF5247C}"/>
              </a:ext>
            </a:extLst>
          </p:cNvPr>
          <p:cNvSpPr txBox="1"/>
          <p:nvPr/>
        </p:nvSpPr>
        <p:spPr>
          <a:xfrm>
            <a:off x="12701" y="3597625"/>
            <a:ext cx="497396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     </a:t>
            </a: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DIN Pro Bold"/>
              </a:rPr>
              <a:t>Экспертная</a:t>
            </a:r>
            <a:r>
              <a:rPr kumimoji="0" lang="ru-RU" sz="16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 позиция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28" name="object 57">
            <a:extLst>
              <a:ext uri="{FF2B5EF4-FFF2-40B4-BE49-F238E27FC236}">
                <a16:creationId xmlns:a16="http://schemas.microsoft.com/office/drawing/2014/main" id="{60475C5C-AB49-47A2-9DDB-575A6CADA14B}"/>
              </a:ext>
            </a:extLst>
          </p:cNvPr>
          <p:cNvSpPr txBox="1"/>
          <p:nvPr/>
        </p:nvSpPr>
        <p:spPr>
          <a:xfrm rot="10800000" flipV="1">
            <a:off x="378147" y="3808832"/>
            <a:ext cx="4464498" cy="132343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-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DIN Pro Bold"/>
              </a:rPr>
              <a:t>Прорывными направлениями устойчивого экономического развития  территории являются: а) развитие производства продукции из полипропилена; б) развитие мясного животноводства;  в) обеспечение населения  земельными участками под ИЖС, создание инженерной и транспортной инфраструктуры.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Bold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5A5F1316-E299-4B2A-8D39-7989DBED172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98415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14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2933218-FACD-4B41-9C1D-1AE589A95312}"/>
              </a:ext>
            </a:extLst>
          </p:cNvPr>
          <p:cNvSpPr txBox="1"/>
          <p:nvPr/>
        </p:nvSpPr>
        <p:spPr>
          <a:xfrm>
            <a:off x="234132" y="901105"/>
            <a:ext cx="4680520" cy="6014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деловой среды</a:t>
            </a:r>
            <a:endParaRPr lang="ru-RU"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Рассмотреть вариант локализации производства ПЭТ на базе завода Полипак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Рассмотреть вариант организации производства нетканых материалов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переговоров с новым руководством завода Полипак о развитии на предприятии новых смежных по сырью и технологии направлений с привлечением квалифицированного персонала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мер и оказание поддержка проектов мясного животноводства, основанных на выпасной технологии содержания скота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объектов отдыха для горожан (в т.ч. на базе термальных источников, ландшафтных парков, эко-ферм)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Задействовать инструменты поддержки экспорта в Тюменской области для реализации проектов по переработке рапса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Подобрать оптимальные породы скота для климата МО и оптимальные режимы кормления - рекомендации КФХ и ЛПХ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максимально эффективные для Исетского МО породы мясного скота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Провести ревизию и оценку инвестиционной привлекательности термальных источников, рекреационных зон, в т.ч. озер на территории МО, оценить их состояние, необходимые инвестиции в организацию; включить в перечень туристических маршрутов Тюменской области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Продвижение идеи и поддержка развития кооперации для производства мелких запчастей для агропромышленной техники и большегрузного транспорта на базе машиностроения Курганской области (возможно, для покрытия потребностей всей Тюменской области)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Лоббирование на региональном уровне вопроса развития программ по субсидированию затрат, связанных с повышением плодородия почв, развитием экологически рационального земледелия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возможность развития конного спорта (ориентировано на спрос со стороны городов)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Организовать и подержать создание аграрных розничных брендов муниципалитета на региональном уровне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и продвижение рыбного бренда МО в Тюмени, ХМАО и ЯНАО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Целевая поддержка формирование в МО значительного мясного стада (КРС, кони, козы, овцы)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местных производителей в части развития поставок древесины мебельным фабрикам или в части открытия местного мебельного производства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комплекс мер по повышению урожайности зерновых и многолетних кормовых культур с учетом особенностей почв и культур Исетского района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и поддержать реализацию проектов по углублению, аэрации и зарыблению озер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проектные решения по кооперации с Курганской областью и предложить их предпринимателям (поставки молока, мяса, зерновых, продукции деревопереработки, включение в оборот пашни Курганской области, выращивание коз и овец, производство комплектующих и т.д.)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компетенций по ремонту и замене агрегатов и узлов спецтехники на базе специализированных СТО</a:t>
            </a:r>
          </a:p>
          <a:p>
            <a:endParaRPr lang="ru-RU" sz="234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2933218-FACD-4B41-9C1D-1AE589A95312}"/>
              </a:ext>
            </a:extLst>
          </p:cNvPr>
          <p:cNvSpPr txBox="1"/>
          <p:nvPr/>
        </p:nvSpPr>
        <p:spPr>
          <a:xfrm>
            <a:off x="5005647" y="901105"/>
            <a:ext cx="5453621" cy="6263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социальной среды</a:t>
            </a:r>
            <a:endParaRPr lang="ru-RU"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план мероприятий совместно с профсоюзами крупных компаний ХМАО и ЯНАО - в результате работы по обсуждению перспектив переселения пенсионеров северных округов на территорию района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и продвижение концепции эко-деревни на региональном уровне с включением механизмов финансовой и организационной поддержки (в качестве опытной площадки региона)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проект эко-деревни, в том числе с учетом ландшафта, близости источников воды, озер, рек, дорог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Выработать систему приоритетов при строительстве внутрипоселковых дорог с твердым покрытием - в первую очередь повести к социально-значимым объектам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агротуризма для школьников - экскурсии на мини-фермы (ориентировано на школьников городов)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Увеличение доходов работников социальной сферы за счет повышения коммерческой составляющей выручки (при развитии туризма)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бизнеса по очистке и продаже разливной питьевой воды (возможно, в формате МЧП)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Рассмотреть варианты субсидирования части затрат на строительство жилья для наиболее ценных сотрудников предприятий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Проработка возможности привлечения инвестора на строительство малоэтажных домов в формате МЧП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Поиск и заведение на территорию МО франшизы медицинского центра - оказание платных услуг в среднем ценовом сегменте</a:t>
            </a:r>
          </a:p>
          <a:p>
            <a:pPr marL="267325" indent="-267325" algn="just">
              <a:buFont typeface="+mj-lt"/>
              <a:buAutoNum type="arabicPeriod"/>
            </a:pPr>
            <a:endParaRPr lang="ru-RU" sz="85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85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стабильности и снятие рисков</a:t>
            </a:r>
            <a:endParaRPr lang="ru-RU" sz="85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через экспортный центр в выходе производства биг-бэгов на рынки восточных регионов России и Китай - расширение производства с загрузкой швейного цеха и диверсификация (производство мешкотары)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возможность и эффективность мер поддержки районной больницы: организация потока из соседних МО (с организацией узкоспециализированной помощи); стимулирование местного бизнеса на реализацию программ ДМС; строительство жилья для медперсонала и т.д.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внутренние туристические маршруты с максимальным включением местных объектов культуры и сервиса (гостиницы, общественное питание)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межрегиональной площадки этно-фестиваля (необходима разработка туристической легенды - на территории МО более 300 памятников истории, культура старообрядчества)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Подержать оснащение объектов туризма (базы отдыха, термальный источник, гостиницы, кафе, школы, сады) продукцией деревопереработки местного производства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Усиленное и комплексное продвижение объектов туризма, в том числе, реклама в точках скопления пассажиропотока (придорожные кафе, автовокзалы по пути следования и т.д.)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программ повышения производительности труда (урожайности, надоев, выхода мяса, снижения потерь и т.д.) в АПК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Усиленная поддержка автоматизации и роботизации производств с обеспечением эффекта роста оборотов и снижения себестоимости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собственных программ опережающего развития МО - формирование уникального образа, системы стратегических целей, векторов технологического и социального лидерства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Выделить земельные участки под строительство жилья для квалифицированных специалистов (возможно кооперации нескольких крупных предприятий)</a:t>
            </a:r>
          </a:p>
          <a:p>
            <a:pPr marL="267325" indent="-267325" algn="just">
              <a:buFont typeface="+mj-lt"/>
              <a:buAutoNum type="arabicPeriod"/>
            </a:pPr>
            <a:r>
              <a:rPr lang="ru-RU" sz="85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систему мер для удержания местной "прописки" ключевых компаний, работающих в МО</a:t>
            </a:r>
          </a:p>
        </p:txBody>
      </p:sp>
      <p:sp>
        <p:nvSpPr>
          <p:cNvPr id="16" name="object 12">
            <a:extLst>
              <a:ext uri="{FF2B5EF4-FFF2-40B4-BE49-F238E27FC236}">
                <a16:creationId xmlns:a16="http://schemas.microsoft.com/office/drawing/2014/main" id="{639AEB5D-027A-4AFA-9491-5400A6177988}"/>
              </a:ext>
            </a:extLst>
          </p:cNvPr>
          <p:cNvSpPr/>
          <p:nvPr/>
        </p:nvSpPr>
        <p:spPr>
          <a:xfrm>
            <a:off x="0" y="0"/>
            <a:ext cx="930714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Первоочередные мероприятия</a:t>
            </a: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75978B5-455C-404C-8B37-628D12CB4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2483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15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DBE5C5D-D740-4E9C-9347-95962850437A}"/>
              </a:ext>
            </a:extLst>
          </p:cNvPr>
          <p:cNvSpPr txBox="1"/>
          <p:nvPr/>
        </p:nvSpPr>
        <p:spPr>
          <a:xfrm>
            <a:off x="340081" y="1352657"/>
            <a:ext cx="5192268" cy="4949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деловой среды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муниципального бренда мясной продукции (возможно, эко) и его вывод на рынок Тюмени, ХМАО, ЯНАО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производства тематической сувенирной продукции из дерева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Провести ревизию озер с разработкой научно обоснованных планов по введению их в промышленный оборот рыбоводства и экономической оценкой проектов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центров компетенций животноводства на базе крупных животноводческих комплексов, с оказанием консультационных услуг КФХ и ЛПХ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местных туристических легенд: Марьино ущелье, старообрядчество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Детализировать тему глубокой переработки древесины до конкретных производств (производство одноразовой посуды из шпона, цех столярных изделий, мебельный цех и т.д.) и сопоставить с неиспользуемыми объектами капитального строительства и земельными участками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возможность использования конного спорта для привлечения трафика из соседних районов и регионов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Изучить возможность использования простаивающих объектов капитального строительства и земель в коневодстве и туризме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план совместных мероприятий с бизнесом Курганской области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и поддержать развитие животноводческой франшизы на базе ЛПХ - передача поголовья на подращивание (возможный вектор развития мясного направления для молочных хозяйств)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Изучить возможность задействования простаивающих объектов капитального строительства под объекты аграрного туризма - показательные объекты эко-ферм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развития мясной переработки (для обеспечения устойчивого сбыта КФХ и ЛПХ)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DBE5C5D-D740-4E9C-9347-95962850437A}"/>
              </a:ext>
            </a:extLst>
          </p:cNvPr>
          <p:cNvSpPr txBox="1"/>
          <p:nvPr/>
        </p:nvSpPr>
        <p:spPr>
          <a:xfrm>
            <a:off x="5872431" y="1352657"/>
            <a:ext cx="4685247" cy="3816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социальной среды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придорожного торгового центра двойного назначения: придорожный сервис и продажа местных сельскохозяйственных товаров - для транзитного транспорта; расширенная не продуктовая матрица - для местных жителей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спортивных секций по конному спорту</a:t>
            </a:r>
          </a:p>
          <a:p>
            <a:endParaRPr lang="ru-RU" sz="1052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52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052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стабильности и снятие рисков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Задействовать кадры и площади социальных объектов (дозагрузить) в обслуживании туристического потока (в первую очередь, по направлению спортивных мероприятий)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потребности местных производств (карьеры, дикоросы, продукция сельского хозяйства) в биг-бэгах и мешкотаре, предоставить данные на завод Полипак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Использовать внутренний спрос (подержать и развить его) на местную рыбную продукцию в объектах социальной сферы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Использовать возможности переквалификации высвобождающегося персонала (в том числе с учетом действующих программ финансовой поддержки) для направления в сферы социального предпринимательства, оказания услуг, обслуживания инженерных коммуникаций (водоснабжение, очистка воды, теплоснабжение)</a:t>
            </a:r>
          </a:p>
        </p:txBody>
      </p:sp>
      <p:sp>
        <p:nvSpPr>
          <p:cNvPr id="14" name="object 12">
            <a:extLst>
              <a:ext uri="{FF2B5EF4-FFF2-40B4-BE49-F238E27FC236}">
                <a16:creationId xmlns:a16="http://schemas.microsoft.com/office/drawing/2014/main" id="{75437FA2-89B2-4DA0-B97F-2A9C2D623BC7}"/>
              </a:ext>
            </a:extLst>
          </p:cNvPr>
          <p:cNvSpPr/>
          <p:nvPr/>
        </p:nvSpPr>
        <p:spPr>
          <a:xfrm>
            <a:off x="0" y="0"/>
            <a:ext cx="46266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Мероприятия второй очереди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81E723F-49E7-4D26-8C10-C77A29D5E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1815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16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4CA6353-A3EE-40E1-B817-40C572BF7893}"/>
              </a:ext>
            </a:extLst>
          </p:cNvPr>
          <p:cNvSpPr txBox="1"/>
          <p:nvPr/>
        </p:nvSpPr>
        <p:spPr>
          <a:xfrm>
            <a:off x="334168" y="1397550"/>
            <a:ext cx="5012532" cy="4787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деловой среды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Целенаправленное продвижение темы эко-земледелия, органической продукции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Провести оценку всех простаивающих объектов капитального строительства и земельных участков на предмет размещения там конкретных видов производства с конкретными технико-экономическими показателями (мельница, мясной цех, цех по производству масла и т.д.)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Привлечение квалифицированных кадров из других регионов для разработки рецептур и технологии комбикормового производства (кооперация с крупными производителями)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и продвижение (в первую очередь в Тюмени) платного рыболовства (один из векторов развития туризма)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эко-ферм с площадками экспозиции (изолированными от основных процессов)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объектов для рыболовства (непромыслового) и охоты (ориентир на спрос со стороны городов)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целесообразность (в т.ч. с учетом транспортного плеча) организации производства комбикормов для сбыта в т.ч. на территории других МО Тюменской и Курганской областей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и поддержка создания объектов комплексного придорожного сервиса (АЗС + общественное питание + гостиница/мотель + СТО)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создания СТО, в т.ч. для грузового транспорта (возможно, по франшизе)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объем спроса на услуги охотничьих хозяйств со стороны жителей областного центра и соседних регионов; определить их оптимальную специализацию и уникальное торговое предложение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создания искусственного водоема для рыбопромысловых целей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4CA6353-A3EE-40E1-B817-40C572BF7893}"/>
              </a:ext>
            </a:extLst>
          </p:cNvPr>
          <p:cNvSpPr txBox="1"/>
          <p:nvPr/>
        </p:nvSpPr>
        <p:spPr>
          <a:xfrm>
            <a:off x="5562053" y="1397551"/>
            <a:ext cx="4760048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социальной среды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многофункционального социального центра</a:t>
            </a:r>
          </a:p>
          <a:p>
            <a:endParaRPr lang="ru-RU" sz="1052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52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052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стабильности и снятие рисков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затраты на логистику для различных объемов закупок сырья или транспортировки готовой продукции - разработать предложения по оптимизации затрат на транспортировку (в т.ч. с учетом привлечения производителей соседних МО)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Оценить вопрос перевода многоквартирных домов и социальных объектов на мини-котельные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кооперации производителей рапса с животноводами (жмых в корма, навоз в качестве удобрения)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новых ферм мясного направления в формате кооператива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комплекс мер по дозагрузке дома-интерната ЯНАО (более 100 мест, при загрузке 48 (2019 год) и 33 (2020 год) – использовать под размещение местных детей)</a:t>
            </a:r>
          </a:p>
          <a:p>
            <a:pPr marL="267325" indent="-267325">
              <a:buFont typeface="+mj-lt"/>
              <a:buAutoNum type="arabicPeriod"/>
            </a:pPr>
            <a:r>
              <a:rPr lang="ru-RU" sz="1052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комплекс мер по загрузке психиатрической лечебницы ЯНАО</a:t>
            </a:r>
          </a:p>
        </p:txBody>
      </p:sp>
      <p:sp>
        <p:nvSpPr>
          <p:cNvPr id="14" name="object 12">
            <a:extLst>
              <a:ext uri="{FF2B5EF4-FFF2-40B4-BE49-F238E27FC236}">
                <a16:creationId xmlns:a16="http://schemas.microsoft.com/office/drawing/2014/main" id="{155549F9-C280-4C46-9A23-18771E63ABB6}"/>
              </a:ext>
            </a:extLst>
          </p:cNvPr>
          <p:cNvSpPr/>
          <p:nvPr/>
        </p:nvSpPr>
        <p:spPr>
          <a:xfrm>
            <a:off x="-2" y="0"/>
            <a:ext cx="6210797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Остаточный принцип (третья очередь)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030BD56-349B-43A3-946B-E4214BD6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078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ИНВЕСТПРОФИЛЬ</a:t>
            </a:r>
            <a:r>
              <a:rPr kumimoji="0" lang="en-US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- 2025</a:t>
            </a:r>
            <a:endParaRPr kumimoji="0" lang="ru-RU" sz="140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1B858-CD8E-487E-978A-6E494051009A}" type="slidenum">
              <a:rPr kumimoji="0" lang="ru-RU" sz="175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754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id="{5DE24D5A-5CE0-482F-BC59-0171D8B49A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681213"/>
              </p:ext>
            </p:extLst>
          </p:nvPr>
        </p:nvGraphicFramePr>
        <p:xfrm>
          <a:off x="534670" y="1429345"/>
          <a:ext cx="9601782" cy="487672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849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2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36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02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02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002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88137">
                <a:tc>
                  <a:txBody>
                    <a:bodyPr/>
                    <a:lstStyle/>
                    <a:p>
                      <a:r>
                        <a:rPr lang="ru-RU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Идея</a:t>
                      </a:r>
                      <a:r>
                        <a:rPr lang="ru-RU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бизнес-интеграции</a:t>
                      </a:r>
                      <a:endParaRPr lang="ru-RU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Источник  трудовых ресурсов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Возможный источник ресурсов 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Вероятный источник</a:t>
                      </a:r>
                      <a:r>
                        <a:rPr lang="ru-RU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технологий</a:t>
                      </a:r>
                      <a:endParaRPr lang="ru-RU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Организатор производства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Организатор сбыта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283"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производств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 строительных материалов из поликарбоната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Исетское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МО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273"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Создание кластера-поселения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Исетское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Рекреационные </a:t>
                      </a:r>
                    </a:p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ресурсы </a:t>
                      </a:r>
                    </a:p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Исетского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определен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определен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Департамент туризма Тюменской области, туристические компании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6273"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мясного животноводства на основе франшизы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Исетское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КФХ,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ЛПХ Исетского МО с применением форм кооперации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249"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Размещение переделов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производственного цикла  крупных промышленных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предприятий 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Исетское МО, частично – Тюменская  область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Пустующие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помещения Исетского МО с подключением  незадействованной э/э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Курганские,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Тюменские промышленные предприятия, например Курганские прицепы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Возможно на базе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ИП Чаплинского, ООО Исетьпроф и т.д.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Курганские, Тюменские промышленные предприятия, например Курганские прицепы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249"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Кооперация зерновых и животноводческих хозяйств в производстве комбикормов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Исетское МО, частично – Тюменская область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Зерновое,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ООО Русское поле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Курганские,</a:t>
                      </a:r>
                    </a:p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Алтайские</a:t>
                      </a:r>
                      <a:endParaRPr lang="ru-RU" sz="9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производители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ИП, КФХ Исетского МО, (например, КФХ Чаплинская Т.)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Животноводческие хозяйства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«</a:t>
                      </a: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Эвика-Агро», ООО «ЗапСибХлебИсеть»)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6273"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Создание центров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содержания и обслуживания спецтехники (аналог МТС)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Специалисты Тюменской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области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Дилерские центры, крупные хозяйства,</a:t>
                      </a:r>
                      <a:r>
                        <a:rPr lang="ru-RU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содержащие технику</a:t>
                      </a:r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ИП, ООО Исетского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Производственный кооператив 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6273"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Развитие выращивания картофеля на базе ЛПХ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Исетское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ИП, КФХ Исетского МО (например, ИП Легонький)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9" name="Picture 2">
            <a:extLst>
              <a:ext uri="{FF2B5EF4-FFF2-40B4-BE49-F238E27FC236}">
                <a16:creationId xmlns:a16="http://schemas.microsoft.com/office/drawing/2014/main" id="{36AEB05C-AD39-455B-8CD7-E2223C601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024" y="2067220"/>
            <a:ext cx="640491" cy="64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">
            <a:extLst>
              <a:ext uri="{FF2B5EF4-FFF2-40B4-BE49-F238E27FC236}">
                <a16:creationId xmlns:a16="http://schemas.microsoft.com/office/drawing/2014/main" id="{4274754A-824E-4865-A0B1-80D063C72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925" y="2067220"/>
            <a:ext cx="640491" cy="64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>
            <a:extLst>
              <a:ext uri="{FF2B5EF4-FFF2-40B4-BE49-F238E27FC236}">
                <a16:creationId xmlns:a16="http://schemas.microsoft.com/office/drawing/2014/main" id="{3F9FE913-9299-4151-969D-2AD5C5742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937" y="2062581"/>
            <a:ext cx="640491" cy="64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>
            <a:extLst>
              <a:ext uri="{FF2B5EF4-FFF2-40B4-BE49-F238E27FC236}">
                <a16:creationId xmlns:a16="http://schemas.microsoft.com/office/drawing/2014/main" id="{B0815FAF-ADDD-4207-B4EE-136C6B976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335" y="2055155"/>
            <a:ext cx="640491" cy="64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>
            <a:extLst>
              <a:ext uri="{FF2B5EF4-FFF2-40B4-BE49-F238E27FC236}">
                <a16:creationId xmlns:a16="http://schemas.microsoft.com/office/drawing/2014/main" id="{21C0F5CC-3AB3-4DA5-842C-5DDD6BC35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1493" y="2055155"/>
            <a:ext cx="640491" cy="64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5">
            <a:extLst>
              <a:ext uri="{FF2B5EF4-FFF2-40B4-BE49-F238E27FC236}">
                <a16:creationId xmlns:a16="http://schemas.microsoft.com/office/drawing/2014/main" id="{4E779148-75FF-4A7B-B577-00B237A49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256" y="5779635"/>
            <a:ext cx="820106" cy="422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5">
            <a:extLst>
              <a:ext uri="{FF2B5EF4-FFF2-40B4-BE49-F238E27FC236}">
                <a16:creationId xmlns:a16="http://schemas.microsoft.com/office/drawing/2014/main" id="{99771F19-E2B7-44AE-AE66-0C13A9DF0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253" y="5793582"/>
            <a:ext cx="938457" cy="422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B66FE08-B17B-4147-AC54-87BCDB1FA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707" y="5779635"/>
            <a:ext cx="938457" cy="422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6">
            <a:extLst>
              <a:ext uri="{FF2B5EF4-FFF2-40B4-BE49-F238E27FC236}">
                <a16:creationId xmlns:a16="http://schemas.microsoft.com/office/drawing/2014/main" id="{A0083090-090A-45EB-8A4C-F872332AF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82345" y="5766205"/>
            <a:ext cx="315492" cy="473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7">
            <a:extLst>
              <a:ext uri="{FF2B5EF4-FFF2-40B4-BE49-F238E27FC236}">
                <a16:creationId xmlns:a16="http://schemas.microsoft.com/office/drawing/2014/main" id="{1E765769-7218-4D8E-86A5-CE855D96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225" y="3370732"/>
            <a:ext cx="709714" cy="380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8">
            <a:extLst>
              <a:ext uri="{FF2B5EF4-FFF2-40B4-BE49-F238E27FC236}">
                <a16:creationId xmlns:a16="http://schemas.microsoft.com/office/drawing/2014/main" id="{5164D689-97E6-4775-A4D6-5F72DD926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50" y="3370732"/>
            <a:ext cx="706212" cy="380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9">
            <a:extLst>
              <a:ext uri="{FF2B5EF4-FFF2-40B4-BE49-F238E27FC236}">
                <a16:creationId xmlns:a16="http://schemas.microsoft.com/office/drawing/2014/main" id="{D995740B-CD05-4C67-88F8-3CFC04AE8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041" y="3323987"/>
            <a:ext cx="476190" cy="476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B6925C23-D6F6-4107-9BBC-785C28034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692" y="3383482"/>
            <a:ext cx="709714" cy="380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7">
            <a:extLst>
              <a:ext uri="{FF2B5EF4-FFF2-40B4-BE49-F238E27FC236}">
                <a16:creationId xmlns:a16="http://schemas.microsoft.com/office/drawing/2014/main" id="{3152D6DF-6A18-45B0-AEAD-4104746E1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810" y="3368630"/>
            <a:ext cx="709714" cy="380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8">
            <a:extLst>
              <a:ext uri="{FF2B5EF4-FFF2-40B4-BE49-F238E27FC236}">
                <a16:creationId xmlns:a16="http://schemas.microsoft.com/office/drawing/2014/main" id="{23A321D8-56FF-4012-9593-057BA090D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09" y="3368630"/>
            <a:ext cx="706212" cy="380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9">
            <a:extLst>
              <a:ext uri="{FF2B5EF4-FFF2-40B4-BE49-F238E27FC236}">
                <a16:creationId xmlns:a16="http://schemas.microsoft.com/office/drawing/2014/main" id="{01E738E4-9043-4A7A-890E-8BFCF321F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392" y="4612645"/>
            <a:ext cx="476190" cy="476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0A057BDC-7BCA-4761-9531-04E07214E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453" y="5219000"/>
            <a:ext cx="476190" cy="476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1">
            <a:extLst>
              <a:ext uri="{FF2B5EF4-FFF2-40B4-BE49-F238E27FC236}">
                <a16:creationId xmlns:a16="http://schemas.microsoft.com/office/drawing/2014/main" id="{C4E7E1A9-EBAE-4326-82A5-7C5610778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756" y="5210475"/>
            <a:ext cx="472561" cy="52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12">
            <a:extLst>
              <a:ext uri="{FF2B5EF4-FFF2-40B4-BE49-F238E27FC236}">
                <a16:creationId xmlns:a16="http://schemas.microsoft.com/office/drawing/2014/main" id="{67575942-C6F4-43E8-BE4F-50ACE7F1E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848" y="2784587"/>
            <a:ext cx="887649" cy="445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ject 12">
            <a:extLst>
              <a:ext uri="{FF2B5EF4-FFF2-40B4-BE49-F238E27FC236}">
                <a16:creationId xmlns:a16="http://schemas.microsoft.com/office/drawing/2014/main" id="{BFD46368-7A34-4656-AB92-F71EA6EA06E4}"/>
              </a:ext>
            </a:extLst>
          </p:cNvPr>
          <p:cNvSpPr/>
          <p:nvPr/>
        </p:nvSpPr>
        <p:spPr>
          <a:xfrm>
            <a:off x="0" y="0"/>
            <a:ext cx="6841582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Прорывные инвестиционные идеи c интеграцией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F08E9FF-B1FC-4328-89DC-45C183B19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0056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18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id="{23487897-3CBB-476A-8F09-5D72154647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605877"/>
              </p:ext>
            </p:extLst>
          </p:nvPr>
        </p:nvGraphicFramePr>
        <p:xfrm>
          <a:off x="484039" y="1478608"/>
          <a:ext cx="9601782" cy="473521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849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82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36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02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02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002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88137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Идея</a:t>
                      </a:r>
                      <a:r>
                        <a:rPr lang="ru-RU" sz="1100" b="1" baseline="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бизнес-интеграции</a:t>
                      </a:r>
                      <a:endParaRPr lang="ru-RU" sz="11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Источник  трудовых ресурсов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Возможный источник ресурсов 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Вероятный источник</a:t>
                      </a:r>
                      <a:r>
                        <a:rPr lang="ru-RU" sz="1100" b="1" baseline="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 технологий</a:t>
                      </a:r>
                      <a:endParaRPr lang="ru-RU" sz="1100" b="1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Организатор производства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Организатор сбыта (рынок)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889">
                <a:tc>
                  <a:txBody>
                    <a:bodyPr/>
                    <a:lstStyle/>
                    <a:p>
                      <a:r>
                        <a:rPr lang="ru-RU" sz="900" dirty="0"/>
                        <a:t>Создание на базе крупного</a:t>
                      </a:r>
                      <a:r>
                        <a:rPr lang="ru-RU" sz="900" baseline="0" dirty="0"/>
                        <a:t> хозяйства эко кооператива с использованием технологии севооборота земель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Тюменская</a:t>
                      </a:r>
                      <a:r>
                        <a:rPr lang="ru-RU" sz="900" baseline="0" dirty="0"/>
                        <a:t> область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Земли ЛПХ,</a:t>
                      </a:r>
                    </a:p>
                    <a:p>
                      <a:r>
                        <a:rPr lang="ru-RU" sz="900" dirty="0"/>
                        <a:t>луговые, серые лесные почвы, кормовые</a:t>
                      </a:r>
                      <a:r>
                        <a:rPr lang="ru-RU" sz="900" baseline="0" dirty="0"/>
                        <a:t> угодья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Кооператив крупных</a:t>
                      </a:r>
                      <a:r>
                        <a:rPr lang="ru-RU" sz="900" baseline="0" dirty="0"/>
                        <a:t> и средних хозяйств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249">
                <a:tc>
                  <a:txBody>
                    <a:bodyPr/>
                    <a:lstStyle/>
                    <a:p>
                      <a:r>
                        <a:rPr lang="ru-RU" sz="900" dirty="0"/>
                        <a:t>Создание предприятий</a:t>
                      </a:r>
                      <a:r>
                        <a:rPr lang="ru-RU" sz="900" baseline="0" dirty="0"/>
                        <a:t> по шоковой заморозке и консервированию овощей, дикоросов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Население Исетского МО, мелкие КФХ</a:t>
                      </a:r>
                      <a:r>
                        <a:rPr lang="ru-RU" sz="900" baseline="0" dirty="0"/>
                        <a:t>, ЛПХ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КФХ, ЛПХ, лесные ресурсы Исетского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  <a:p>
                      <a:endParaRPr lang="ru-RU" sz="900" dirty="0"/>
                    </a:p>
                    <a:p>
                      <a:endParaRPr lang="ru-RU" sz="900" dirty="0"/>
                    </a:p>
                    <a:p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Не определен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Не определен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670">
                <a:tc>
                  <a:txBody>
                    <a:bodyPr/>
                    <a:lstStyle/>
                    <a:p>
                      <a:r>
                        <a:rPr lang="ru-RU" sz="900" dirty="0"/>
                        <a:t>Перенос части функционала крупных</a:t>
                      </a:r>
                      <a:r>
                        <a:rPr lang="ru-RU" sz="900" baseline="0" dirty="0"/>
                        <a:t> операторов кол-центров на территорию МО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Население Исетского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Свободные</a:t>
                      </a:r>
                      <a:r>
                        <a:rPr lang="ru-RU" sz="900" baseline="0" dirty="0"/>
                        <a:t> помещения муниципальной собственности Исетского МО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/>
                        <a:t>Компания-оператор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Компания-оператор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249">
                <a:tc>
                  <a:txBody>
                    <a:bodyPr/>
                    <a:lstStyle/>
                    <a:p>
                      <a:r>
                        <a:rPr lang="ru-RU" sz="900" dirty="0"/>
                        <a:t>Размещение</a:t>
                      </a:r>
                      <a:r>
                        <a:rPr lang="ru-RU" sz="900" baseline="0" dirty="0"/>
                        <a:t> производства отдельных элементов изделий из низколиквидной древесины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Население</a:t>
                      </a:r>
                      <a:r>
                        <a:rPr lang="ru-RU" sz="900" baseline="0" dirty="0"/>
                        <a:t> Исетского МО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Лесосека Исетского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Не требуется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/>
                        <a:t>Компания</a:t>
                      </a:r>
                      <a:r>
                        <a:rPr lang="ru-RU" sz="900" baseline="0" dirty="0"/>
                        <a:t> по производству паллетов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900" dirty="0"/>
                        <a:t>Компания</a:t>
                      </a:r>
                      <a:r>
                        <a:rPr lang="ru-RU" sz="900" baseline="0" dirty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900" baseline="0" dirty="0"/>
                        <a:t>по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900" baseline="0" dirty="0"/>
                        <a:t>производству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900" baseline="0" dirty="0"/>
                        <a:t>паллетов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7050">
                <a:tc>
                  <a:txBody>
                    <a:bodyPr/>
                    <a:lstStyle/>
                    <a:p>
                      <a:r>
                        <a:rPr lang="ru-RU" sz="900" dirty="0"/>
                        <a:t>Организация</a:t>
                      </a:r>
                      <a:r>
                        <a:rPr lang="ru-RU" sz="900" baseline="0" dirty="0"/>
                        <a:t> производства элементов мебели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Население</a:t>
                      </a:r>
                      <a:r>
                        <a:rPr lang="ru-RU" sz="900" baseline="0" dirty="0"/>
                        <a:t> Исетского МО,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Лесосека </a:t>
                      </a:r>
                      <a:r>
                        <a:rPr lang="ru-RU" sz="900" baseline="0" dirty="0"/>
                        <a:t>Исетского МО (всей Тюменской области)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/>
                        <a:t>ООО, ИП Исетского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endParaRPr lang="ru-RU" sz="900" dirty="0"/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7249">
                <a:tc>
                  <a:txBody>
                    <a:bodyPr/>
                    <a:lstStyle/>
                    <a:p>
                      <a:r>
                        <a:rPr lang="ru-RU" sz="900" dirty="0"/>
                        <a:t>Организация</a:t>
                      </a:r>
                      <a:r>
                        <a:rPr lang="ru-RU" sz="900" baseline="0" dirty="0"/>
                        <a:t> производства щепы для котельных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Население Исетского МО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900" dirty="0"/>
                        <a:t>Лесосека </a:t>
                      </a:r>
                      <a:r>
                        <a:rPr lang="ru-RU" sz="900" baseline="0" dirty="0"/>
                        <a:t>Исетского МО (всей Тюменской области)</a:t>
                      </a:r>
                    </a:p>
                    <a:p>
                      <a:endParaRPr lang="ru-RU" sz="900" baseline="0" dirty="0"/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900" dirty="0"/>
                        <a:t>ООО Техномодель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dirty="0"/>
                        <a:t>ООО Техномодель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900" dirty="0"/>
                        <a:t>Поселения</a:t>
                      </a:r>
                      <a:r>
                        <a:rPr lang="ru-RU" sz="900" baseline="0" dirty="0"/>
                        <a:t> Исетского и других МО, предприятия ТО, не целесообразные к газификации</a:t>
                      </a:r>
                      <a:endParaRPr lang="ru-RU" sz="900" dirty="0"/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9" name="Picture 3">
            <a:extLst>
              <a:ext uri="{FF2B5EF4-FFF2-40B4-BE49-F238E27FC236}">
                <a16:creationId xmlns:a16="http://schemas.microsoft.com/office/drawing/2014/main" id="{8E7B6EDE-593B-4ACF-95F6-FAFA11546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8553" y="2094031"/>
            <a:ext cx="1013645" cy="527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>
            <a:extLst>
              <a:ext uri="{FF2B5EF4-FFF2-40B4-BE49-F238E27FC236}">
                <a16:creationId xmlns:a16="http://schemas.microsoft.com/office/drawing/2014/main" id="{03F199E5-19FC-4CE7-9FB5-CADFAC53C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307" y="2791520"/>
            <a:ext cx="511465" cy="503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5">
            <a:extLst>
              <a:ext uri="{FF2B5EF4-FFF2-40B4-BE49-F238E27FC236}">
                <a16:creationId xmlns:a16="http://schemas.microsoft.com/office/drawing/2014/main" id="{151A60AE-B9F4-4E23-A519-6315587C4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119" y="2806682"/>
            <a:ext cx="472477" cy="472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>
            <a:extLst>
              <a:ext uri="{FF2B5EF4-FFF2-40B4-BE49-F238E27FC236}">
                <a16:creationId xmlns:a16="http://schemas.microsoft.com/office/drawing/2014/main" id="{80462A10-CFA1-48C5-81AF-5DB599F5E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119" y="3479241"/>
            <a:ext cx="461422" cy="461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7">
            <a:extLst>
              <a:ext uri="{FF2B5EF4-FFF2-40B4-BE49-F238E27FC236}">
                <a16:creationId xmlns:a16="http://schemas.microsoft.com/office/drawing/2014/main" id="{0E4AA991-FABC-4E0E-B36C-9A698DEF1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315" y="3464367"/>
            <a:ext cx="719392" cy="479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9">
            <a:extLst>
              <a:ext uri="{FF2B5EF4-FFF2-40B4-BE49-F238E27FC236}">
                <a16:creationId xmlns:a16="http://schemas.microsoft.com/office/drawing/2014/main" id="{1D0C5837-06EC-461D-B587-F83E57024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454" y="2118217"/>
            <a:ext cx="476190" cy="476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1">
            <a:extLst>
              <a:ext uri="{FF2B5EF4-FFF2-40B4-BE49-F238E27FC236}">
                <a16:creationId xmlns:a16="http://schemas.microsoft.com/office/drawing/2014/main" id="{7B3C325B-C6FE-4CBB-8902-3942DF1C0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174" y="2097540"/>
            <a:ext cx="472561" cy="52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">
            <a:extLst>
              <a:ext uri="{FF2B5EF4-FFF2-40B4-BE49-F238E27FC236}">
                <a16:creationId xmlns:a16="http://schemas.microsoft.com/office/drawing/2014/main" id="{4274754A-824E-4865-A0B1-80D063C72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2039" y="4041145"/>
            <a:ext cx="565304" cy="56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79847" y="4699869"/>
            <a:ext cx="675763" cy="31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4" descr="https://avatars.mds.yandex.net/get-zen_doc/1917356/pub_5d78638e1d656a00ad27c3d0_5d9189b786c4a900b0903f6f/scale_120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41638" y="4694733"/>
            <a:ext cx="629728" cy="354222"/>
          </a:xfrm>
          <a:prstGeom prst="rect">
            <a:avLst/>
          </a:prstGeom>
          <a:noFill/>
        </p:spPr>
      </p:pic>
      <p:pic>
        <p:nvPicPr>
          <p:cNvPr id="40" name="Picture 6" descr="http://vmeste62.ru/pic/discount/items/zarech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12950" y="5066202"/>
            <a:ext cx="684873" cy="401619"/>
          </a:xfrm>
          <a:prstGeom prst="rect">
            <a:avLst/>
          </a:prstGeom>
          <a:noFill/>
        </p:spPr>
      </p:pic>
      <p:pic>
        <p:nvPicPr>
          <p:cNvPr id="41" name="Picture 8" descr="https://banketmebel.ru/statics/thumbnails/c8/c81c45a04ffa2bd03bcacede8c7c2027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69720" y="5036652"/>
            <a:ext cx="683531" cy="435584"/>
          </a:xfrm>
          <a:prstGeom prst="rect">
            <a:avLst/>
          </a:prstGeom>
          <a:noFill/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294955" y="4689800"/>
            <a:ext cx="675763" cy="31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4" descr="https://avatars.mds.yandex.net/get-zen_doc/1917356/pub_5d78638e1d656a00ad27c3d0_5d9189b786c4a900b0903f6f/scale_120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93201" y="4683594"/>
            <a:ext cx="629728" cy="354222"/>
          </a:xfrm>
          <a:prstGeom prst="rect">
            <a:avLst/>
          </a:prstGeom>
          <a:noFill/>
        </p:spPr>
      </p:pic>
      <p:pic>
        <p:nvPicPr>
          <p:cNvPr id="44" name="Picture 6" descr="http://vmeste62.ru/pic/discount/items/zarech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76665" y="5055063"/>
            <a:ext cx="684873" cy="401619"/>
          </a:xfrm>
          <a:prstGeom prst="rect">
            <a:avLst/>
          </a:prstGeom>
          <a:noFill/>
        </p:spPr>
      </p:pic>
      <p:pic>
        <p:nvPicPr>
          <p:cNvPr id="45" name="Picture 8" descr="https://banketmebel.ru/statics/thumbnails/c8/c81c45a04ffa2bd03bcacede8c7c2027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272676" y="5019973"/>
            <a:ext cx="683531" cy="435584"/>
          </a:xfrm>
          <a:prstGeom prst="rect">
            <a:avLst/>
          </a:prstGeom>
          <a:noFill/>
        </p:spPr>
      </p:pic>
      <p:sp>
        <p:nvSpPr>
          <p:cNvPr id="46" name="object 12">
            <a:extLst>
              <a:ext uri="{FF2B5EF4-FFF2-40B4-BE49-F238E27FC236}">
                <a16:creationId xmlns:a16="http://schemas.microsoft.com/office/drawing/2014/main" id="{17081725-9A14-4D0D-BB2B-95C5D860D1D4}"/>
              </a:ext>
            </a:extLst>
          </p:cNvPr>
          <p:cNvSpPr/>
          <p:nvPr/>
        </p:nvSpPr>
        <p:spPr>
          <a:xfrm>
            <a:off x="0" y="0"/>
            <a:ext cx="6841582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>
              <a:defRPr/>
            </a:pP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Прорывные инвестиционные идеи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0D5F9BB-0413-4158-9DA2-619B30190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9668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Равнобедренный треугольник 185"/>
          <p:cNvSpPr/>
          <p:nvPr/>
        </p:nvSpPr>
        <p:spPr>
          <a:xfrm rot="5400000">
            <a:off x="7762325" y="5438327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7" name="Равнобедренный треугольник 186"/>
          <p:cNvSpPr/>
          <p:nvPr/>
        </p:nvSpPr>
        <p:spPr>
          <a:xfrm rot="5400000">
            <a:off x="6063625" y="5438326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8" name="Равнобедренный треугольник 187"/>
          <p:cNvSpPr/>
          <p:nvPr/>
        </p:nvSpPr>
        <p:spPr>
          <a:xfrm rot="5400000">
            <a:off x="2668303" y="5438324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9" name="Равнобедренный треугольник 188"/>
          <p:cNvSpPr/>
          <p:nvPr/>
        </p:nvSpPr>
        <p:spPr>
          <a:xfrm rot="5400000">
            <a:off x="4370485" y="5438325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2" name="Равнобедренный треугольник 181"/>
          <p:cNvSpPr/>
          <p:nvPr/>
        </p:nvSpPr>
        <p:spPr>
          <a:xfrm rot="5400000">
            <a:off x="7762325" y="3853470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3" name="Равнобедренный треугольник 182"/>
          <p:cNvSpPr/>
          <p:nvPr/>
        </p:nvSpPr>
        <p:spPr>
          <a:xfrm rot="5400000">
            <a:off x="6063625" y="3853469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4" name="Равнобедренный треугольник 183"/>
          <p:cNvSpPr/>
          <p:nvPr/>
        </p:nvSpPr>
        <p:spPr>
          <a:xfrm rot="5400000">
            <a:off x="2668303" y="3853467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5" name="Равнобедренный треугольник 184"/>
          <p:cNvSpPr/>
          <p:nvPr/>
        </p:nvSpPr>
        <p:spPr>
          <a:xfrm rot="5400000">
            <a:off x="4370485" y="3853468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1" name="Равнобедренный треугольник 180"/>
          <p:cNvSpPr/>
          <p:nvPr/>
        </p:nvSpPr>
        <p:spPr>
          <a:xfrm rot="5400000">
            <a:off x="7790642" y="2197067"/>
            <a:ext cx="771347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0" name="Равнобедренный треугольник 179"/>
          <p:cNvSpPr/>
          <p:nvPr/>
        </p:nvSpPr>
        <p:spPr>
          <a:xfrm rot="5400000">
            <a:off x="6091942" y="2197066"/>
            <a:ext cx="771347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 rot="5400000">
            <a:off x="2696620" y="2197063"/>
            <a:ext cx="771347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9" name="Равнобедренный треугольник 178"/>
          <p:cNvSpPr/>
          <p:nvPr/>
        </p:nvSpPr>
        <p:spPr>
          <a:xfrm rot="5400000">
            <a:off x="4398802" y="2197064"/>
            <a:ext cx="771347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ИНВЕСТПРОФИЛЬ</a:t>
            </a:r>
            <a:r>
              <a:rPr kumimoji="0" lang="en-US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- 2025</a:t>
            </a:r>
            <a:endParaRPr kumimoji="0" lang="ru-RU" sz="140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1B858-CD8E-487E-978A-6E494051009A}" type="slidenum">
              <a:rPr kumimoji="0" lang="ru-RU" sz="175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754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68" name="Пятиугольник 67"/>
          <p:cNvSpPr/>
          <p:nvPr/>
        </p:nvSpPr>
        <p:spPr>
          <a:xfrm rot="5400000">
            <a:off x="-101303" y="2041438"/>
            <a:ext cx="1679582" cy="560821"/>
          </a:xfrm>
          <a:prstGeom prst="homePlat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Нашивка 6"/>
          <p:cNvSpPr/>
          <p:nvPr/>
        </p:nvSpPr>
        <p:spPr>
          <a:xfrm rot="5400000">
            <a:off x="-101304" y="3619871"/>
            <a:ext cx="1679583" cy="560821"/>
          </a:xfrm>
          <a:prstGeom prst="chevron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" name="Нашивка 7"/>
          <p:cNvSpPr/>
          <p:nvPr/>
        </p:nvSpPr>
        <p:spPr>
          <a:xfrm rot="5400000">
            <a:off x="-101304" y="5198302"/>
            <a:ext cx="1679583" cy="560821"/>
          </a:xfrm>
          <a:prstGeom prst="chevron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42415" y="2951811"/>
            <a:ext cx="364587" cy="16402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ПРИВЛЕЧЕНИЕ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60783" y="4685827"/>
            <a:ext cx="544508" cy="16402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СОПРОВОЖ-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ДЕНИЕ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1594931" y="1816413"/>
            <a:ext cx="1422081" cy="1046923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92592" y="1816413"/>
            <a:ext cx="1422081" cy="1046923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4990253" y="1816413"/>
            <a:ext cx="1422081" cy="1046923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6687912" y="1802650"/>
            <a:ext cx="1422081" cy="1046923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586878" y="2000196"/>
            <a:ext cx="1422081" cy="812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Создание / обновление инвестпрофиля МО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458811" y="2846725"/>
            <a:ext cx="1694285" cy="524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Внешний оператор: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Группа стратегического развития территорий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292592" y="2053726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План активностей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4990251" y="2143708"/>
            <a:ext cx="1422081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 </a:t>
            </a:r>
            <a:endParaRPr kumimoji="0" lang="ru-RU" sz="116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702935" y="1988287"/>
            <a:ext cx="1407057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полезности инвестору</a:t>
            </a:r>
          </a:p>
        </p:txBody>
      </p:sp>
      <p:sp>
        <p:nvSpPr>
          <p:cNvPr id="116" name="Прямоугольник 115"/>
          <p:cNvSpPr/>
          <p:nvPr/>
        </p:nvSpPr>
        <p:spPr>
          <a:xfrm>
            <a:off x="8385571" y="1802650"/>
            <a:ext cx="1422081" cy="1046923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8375528" y="1990544"/>
            <a:ext cx="1422082" cy="812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списка стратегических инвесторов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3297090" y="2901335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982878" y="2911890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721337" y="2911890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8418995" y="2910121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25" name="Прямоугольник 124"/>
          <p:cNvSpPr/>
          <p:nvPr/>
        </p:nvSpPr>
        <p:spPr>
          <a:xfrm>
            <a:off x="6690293" y="3526020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4990253" y="3526020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3275461" y="3512256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8383158" y="3519457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1575780" y="3512256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0" name="Прямоугольник 129"/>
          <p:cNvSpPr/>
          <p:nvPr/>
        </p:nvSpPr>
        <p:spPr>
          <a:xfrm>
            <a:off x="3277571" y="5091801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4975232" y="5091801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6672891" y="5078038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3" name="Прямоугольник 132"/>
          <p:cNvSpPr/>
          <p:nvPr/>
        </p:nvSpPr>
        <p:spPr>
          <a:xfrm>
            <a:off x="1569726" y="5085237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8385571" y="5078037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8393343" y="3748382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Агенты,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интеграторы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6716777" y="3670419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(иностранные)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4982877" y="3658400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(РФ)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3290484" y="3665676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(регион)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1587246" y="3662831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Внутренние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(МО)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6740017" y="4460346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5028105" y="4470901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3354112" y="4470901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44" name="TextBox 143"/>
          <p:cNvSpPr txBox="1"/>
          <p:nvPr/>
        </p:nvSpPr>
        <p:spPr>
          <a:xfrm>
            <a:off x="1639411" y="4469132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8347663" y="4460346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1549251" y="5313711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Стандарт сопровождения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3273397" y="5247955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Реестр инвестиционных проектов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4937197" y="5337143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Обратная связь от инвесторов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6657255" y="5256159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Индекс чистой поддержки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(NPS)</a:t>
            </a:r>
            <a:endParaRPr kumimoji="0" lang="ru-RU" sz="116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8332518" y="5255265"/>
            <a:ext cx="1508105" cy="812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Стандарт запуска проекта и его дальнейшего взаимодействия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3296637" y="6065500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152" name="TextBox 151"/>
          <p:cNvSpPr txBox="1"/>
          <p:nvPr/>
        </p:nvSpPr>
        <p:spPr>
          <a:xfrm>
            <a:off x="4982426" y="6076054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6720883" y="6076054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8418542" y="6074286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1503572" y="6065500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73" name="Овал 172"/>
          <p:cNvSpPr/>
          <p:nvPr/>
        </p:nvSpPr>
        <p:spPr>
          <a:xfrm>
            <a:off x="2718629" y="1851390"/>
            <a:ext cx="228612" cy="231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74" name="Овал 173"/>
          <p:cNvSpPr/>
          <p:nvPr/>
        </p:nvSpPr>
        <p:spPr>
          <a:xfrm>
            <a:off x="4429485" y="1851390"/>
            <a:ext cx="228612" cy="231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75" name="Овал 174"/>
          <p:cNvSpPr/>
          <p:nvPr/>
        </p:nvSpPr>
        <p:spPr>
          <a:xfrm>
            <a:off x="6130666" y="1851390"/>
            <a:ext cx="228612" cy="231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76" name="Овал 175"/>
          <p:cNvSpPr/>
          <p:nvPr/>
        </p:nvSpPr>
        <p:spPr>
          <a:xfrm>
            <a:off x="7823677" y="1851390"/>
            <a:ext cx="228612" cy="231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77" name="Овал 176"/>
          <p:cNvSpPr/>
          <p:nvPr/>
        </p:nvSpPr>
        <p:spPr>
          <a:xfrm>
            <a:off x="9524026" y="1851390"/>
            <a:ext cx="228612" cy="2312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546624" y="1157223"/>
            <a:ext cx="364587" cy="16402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ПОДГОТОВКА</a:t>
            </a:r>
          </a:p>
        </p:txBody>
      </p:sp>
      <p:sp>
        <p:nvSpPr>
          <p:cNvPr id="82" name="Овал 81"/>
          <p:cNvSpPr/>
          <p:nvPr/>
        </p:nvSpPr>
        <p:spPr>
          <a:xfrm>
            <a:off x="2715181" y="353172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</a:t>
            </a:r>
          </a:p>
        </p:txBody>
      </p:sp>
      <p:sp>
        <p:nvSpPr>
          <p:cNvPr id="83" name="Овал 82"/>
          <p:cNvSpPr/>
          <p:nvPr/>
        </p:nvSpPr>
        <p:spPr>
          <a:xfrm>
            <a:off x="4426038" y="353172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</a:t>
            </a:r>
          </a:p>
        </p:txBody>
      </p:sp>
      <p:sp>
        <p:nvSpPr>
          <p:cNvPr id="85" name="Овал 84"/>
          <p:cNvSpPr/>
          <p:nvPr/>
        </p:nvSpPr>
        <p:spPr>
          <a:xfrm>
            <a:off x="6127219" y="353172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</a:t>
            </a:r>
          </a:p>
        </p:txBody>
      </p:sp>
      <p:sp>
        <p:nvSpPr>
          <p:cNvPr id="86" name="Овал 85"/>
          <p:cNvSpPr/>
          <p:nvPr/>
        </p:nvSpPr>
        <p:spPr>
          <a:xfrm>
            <a:off x="7820230" y="353172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9</a:t>
            </a:r>
          </a:p>
        </p:txBody>
      </p:sp>
      <p:sp>
        <p:nvSpPr>
          <p:cNvPr id="88" name="Овал 87"/>
          <p:cNvSpPr/>
          <p:nvPr/>
        </p:nvSpPr>
        <p:spPr>
          <a:xfrm>
            <a:off x="9520579" y="353172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30361" y="3507615"/>
            <a:ext cx="410988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90" name="Овал 89"/>
          <p:cNvSpPr/>
          <p:nvPr/>
        </p:nvSpPr>
        <p:spPr>
          <a:xfrm>
            <a:off x="2710747" y="5118282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620529" y="5094170"/>
            <a:ext cx="410988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92" name="Овал 91"/>
          <p:cNvSpPr/>
          <p:nvPr/>
        </p:nvSpPr>
        <p:spPr>
          <a:xfrm>
            <a:off x="4395961" y="5125972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305743" y="5101861"/>
            <a:ext cx="410988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12</a:t>
            </a:r>
          </a:p>
        </p:txBody>
      </p:sp>
      <p:sp>
        <p:nvSpPr>
          <p:cNvPr id="94" name="Овал 93"/>
          <p:cNvSpPr/>
          <p:nvPr/>
        </p:nvSpPr>
        <p:spPr>
          <a:xfrm>
            <a:off x="6084360" y="513825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5994143" y="5114146"/>
            <a:ext cx="410988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96" name="Овал 95"/>
          <p:cNvSpPr/>
          <p:nvPr/>
        </p:nvSpPr>
        <p:spPr>
          <a:xfrm>
            <a:off x="7794122" y="511414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7703904" y="5090035"/>
            <a:ext cx="410988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14</a:t>
            </a:r>
          </a:p>
        </p:txBody>
      </p:sp>
      <p:sp>
        <p:nvSpPr>
          <p:cNvPr id="98" name="Овал 97"/>
          <p:cNvSpPr/>
          <p:nvPr/>
        </p:nvSpPr>
        <p:spPr>
          <a:xfrm>
            <a:off x="9524205" y="5114147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9433987" y="5090035"/>
            <a:ext cx="410988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86878" y="1482058"/>
            <a:ext cx="8182866" cy="22752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Команда развития МО + единая система обучения</a:t>
            </a:r>
          </a:p>
        </p:txBody>
      </p:sp>
      <p:sp>
        <p:nvSpPr>
          <p:cNvPr id="100" name="object 12">
            <a:extLst>
              <a:ext uri="{FF2B5EF4-FFF2-40B4-BE49-F238E27FC236}">
                <a16:creationId xmlns:a16="http://schemas.microsoft.com/office/drawing/2014/main" id="{3A831F96-19D7-4F4A-AF71-39884F4CB83B}"/>
              </a:ext>
            </a:extLst>
          </p:cNvPr>
          <p:cNvSpPr/>
          <p:nvPr/>
        </p:nvSpPr>
        <p:spPr>
          <a:xfrm>
            <a:off x="0" y="0"/>
            <a:ext cx="930714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Механизм работы с инвесторами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8BAA021-E59D-4127-ADAB-BC7E7CF99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26641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Прямоугольник 85"/>
          <p:cNvSpPr/>
          <p:nvPr/>
        </p:nvSpPr>
        <p:spPr>
          <a:xfrm>
            <a:off x="8228338" y="1409843"/>
            <a:ext cx="2480217" cy="49490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6536002" y="1409843"/>
            <a:ext cx="1692338" cy="4949055"/>
          </a:xfrm>
          <a:prstGeom prst="rect">
            <a:avLst/>
          </a:prstGeom>
          <a:solidFill>
            <a:schemeClr val="accent1">
              <a:lumMod val="20000"/>
              <a:lumOff val="80000"/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4857248" y="1409843"/>
            <a:ext cx="1692338" cy="49490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3164911" y="1409843"/>
            <a:ext cx="1692338" cy="4949055"/>
          </a:xfrm>
          <a:prstGeom prst="rect">
            <a:avLst/>
          </a:prstGeom>
          <a:solidFill>
            <a:schemeClr val="accent1">
              <a:lumMod val="20000"/>
              <a:lumOff val="80000"/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1" y="1409843"/>
            <a:ext cx="3153097" cy="49490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1" name="Равнобедренный треугольник 180"/>
          <p:cNvSpPr/>
          <p:nvPr/>
        </p:nvSpPr>
        <p:spPr>
          <a:xfrm rot="5400000">
            <a:off x="7762325" y="1852806"/>
            <a:ext cx="827981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0" name="Равнобедренный треугольник 179"/>
          <p:cNvSpPr/>
          <p:nvPr/>
        </p:nvSpPr>
        <p:spPr>
          <a:xfrm rot="5400000">
            <a:off x="6063625" y="1852805"/>
            <a:ext cx="827981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 rot="5400000">
            <a:off x="2668303" y="1852802"/>
            <a:ext cx="827981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9" name="Равнобедренный треугольник 178"/>
          <p:cNvSpPr/>
          <p:nvPr/>
        </p:nvSpPr>
        <p:spPr>
          <a:xfrm rot="5400000">
            <a:off x="4370485" y="1852803"/>
            <a:ext cx="827981" cy="287942"/>
          </a:xfrm>
          <a:prstGeom prst="triangl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ИНВЕСТПРОФИЛЬ</a:t>
            </a:r>
            <a:r>
              <a:rPr kumimoji="0" lang="en-US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- 2025</a:t>
            </a:r>
            <a:endParaRPr kumimoji="0" lang="ru-RU" sz="140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1B858-CD8E-487E-978A-6E494051009A}" type="slidenum">
              <a:rPr kumimoji="0" lang="ru-RU" sz="175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ru-RU" sz="1754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68" name="Пятиугольник 67"/>
          <p:cNvSpPr/>
          <p:nvPr/>
        </p:nvSpPr>
        <p:spPr>
          <a:xfrm rot="5400000">
            <a:off x="-101303" y="1980679"/>
            <a:ext cx="1679582" cy="560821"/>
          </a:xfrm>
          <a:prstGeom prst="homePlate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1594931" y="1423605"/>
            <a:ext cx="1422081" cy="1123787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292592" y="1423605"/>
            <a:ext cx="1422081" cy="1123787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4990253" y="1423605"/>
            <a:ext cx="1422081" cy="1123787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6687912" y="1409842"/>
            <a:ext cx="1422081" cy="1123787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586891" y="1575340"/>
            <a:ext cx="1422081" cy="812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Создание / обновление инвестпрофиля МО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458811" y="2530781"/>
            <a:ext cx="1694285" cy="524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Внешний оператор: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Группа стратегического развития территорий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3292592" y="1737781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План активностей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4990251" y="1827764"/>
            <a:ext cx="1422081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 </a:t>
            </a:r>
            <a:endParaRPr kumimoji="0" lang="ru-RU" sz="116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702935" y="1672343"/>
            <a:ext cx="1407057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полезности инвестору</a:t>
            </a:r>
          </a:p>
        </p:txBody>
      </p:sp>
      <p:sp>
        <p:nvSpPr>
          <p:cNvPr id="116" name="Прямоугольник 115"/>
          <p:cNvSpPr/>
          <p:nvPr/>
        </p:nvSpPr>
        <p:spPr>
          <a:xfrm>
            <a:off x="8385571" y="1409842"/>
            <a:ext cx="1422081" cy="1123787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8385570" y="1579008"/>
            <a:ext cx="1422082" cy="812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списка стратегических инвесторов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3297090" y="2585391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982878" y="2595946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721337" y="2595946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8418995" y="2594177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73" name="Овал 172"/>
          <p:cNvSpPr/>
          <p:nvPr/>
        </p:nvSpPr>
        <p:spPr>
          <a:xfrm>
            <a:off x="2718628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74" name="Овал 173"/>
          <p:cNvSpPr/>
          <p:nvPr/>
        </p:nvSpPr>
        <p:spPr>
          <a:xfrm>
            <a:off x="4429484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75" name="Овал 174"/>
          <p:cNvSpPr/>
          <p:nvPr/>
        </p:nvSpPr>
        <p:spPr>
          <a:xfrm>
            <a:off x="6130666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76" name="Овал 175"/>
          <p:cNvSpPr/>
          <p:nvPr/>
        </p:nvSpPr>
        <p:spPr>
          <a:xfrm>
            <a:off x="7823676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77" name="Овал 176"/>
          <p:cNvSpPr/>
          <p:nvPr/>
        </p:nvSpPr>
        <p:spPr>
          <a:xfrm>
            <a:off x="9524025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546624" y="1157223"/>
            <a:ext cx="364587" cy="16402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ПОДГОТОВКА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853988" y="3117774"/>
            <a:ext cx="2299109" cy="3243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Разработка пула инвестиционных идей эволюционного и прорывного характера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перспективной продуктовой матрицы МО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Разработка комплекса первоочередных задач для реализации на территории МО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Предложения по совершенствованию форм финансовой и организационной поддержки бизнеса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Разработка пула инвестиционных проектов, определение интересантов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Предложения по корректировке процесса взаимодействия с органами власти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эффективность работы по реализации инвестпрофиля и актуализация его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153097" y="3117774"/>
            <a:ext cx="1702379" cy="311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Разработка годового плана-графика мероприятий для бизнеса МО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плана-графика участия сотрудников, занятых привлечением, во внешних мероприятиях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Участие в мероприятиях узкоотраслевых ассоциаций и профессиональных сообществ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Создание единого формата участия в мероприятиях 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бюджета для реализации плана активности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плана активностей и внесение корректировок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57246" y="3117774"/>
            <a:ext cx="1690568" cy="2739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целей </a:t>
            </a:r>
            <a:r>
              <a:rPr kumimoji="0" lang="en-US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PR-</a:t>
            </a: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компании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Проведение мониторинга информационного поля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Определение целевой аудитории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Разработка коммуникативной политики МО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базы всех каналов для PR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Разработка кампании и планов для целевых аудиторий (инфоповоды, график мероприятий)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бюджета для </a:t>
            </a:r>
            <a:r>
              <a:rPr kumimoji="0" lang="en-US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PR и внесение корректировок 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6535998" y="3117774"/>
            <a:ext cx="1690568" cy="261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карты ценностей района для инвестора (меры поддержки, преференции, условия ведения бизнеса)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карты факторов притяжения МО для инвестора: жесткие (инфраструктура, ресурсы) и мягкие (компетенции, особенности работы с инвестором)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Выявление запроса инвесторов на конкретные мер поддержки бизнеса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Мониторинг и разработка решений по совершенствованию системы «Оно окно»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8226565" y="3117774"/>
            <a:ext cx="1678753" cy="311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Определение приоритетных направлений для привлечения инвесторов в район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реестра ключевых компаний в МО (по выручке, ключевым компетенциям)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реестра стратегических внешних инвесторов на основе рейтингов, мнения экспертов, данных по выручке 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Отслеживание инвесторов, масштабирующих бизнес в регионах РФ 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Отслеживание инвесторов через систему оповещения (Google Оповещение)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0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363" y="1040762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6690293" y="1041741"/>
            <a:ext cx="4079828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задачи, требующие взаимодействия с инвестором </a:t>
            </a:r>
          </a:p>
        </p:txBody>
      </p:sp>
      <p:pic>
        <p:nvPicPr>
          <p:cNvPr id="52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88" y="3079194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88" y="4461468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23" y="4949360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78" y="5827259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166" y="3087566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166" y="5581134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290" y="5197880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357" y="3329141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424" y="5319381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291" y="4827613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421" y="3825932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424" y="3081832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220" y="3079199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object 12">
            <a:extLst>
              <a:ext uri="{FF2B5EF4-FFF2-40B4-BE49-F238E27FC236}">
                <a16:creationId xmlns:a16="http://schemas.microsoft.com/office/drawing/2014/main" id="{385CE174-9899-4F93-A313-EF3F55B2CE21}"/>
              </a:ext>
            </a:extLst>
          </p:cNvPr>
          <p:cNvSpPr/>
          <p:nvPr/>
        </p:nvSpPr>
        <p:spPr>
          <a:xfrm>
            <a:off x="0" y="0"/>
            <a:ext cx="930714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Механизм работы с инвесторами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A25C335-B20D-462F-A536-0B6F60C62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16797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Прямоугольник 85"/>
          <p:cNvSpPr/>
          <p:nvPr/>
        </p:nvSpPr>
        <p:spPr>
          <a:xfrm>
            <a:off x="8228338" y="1409843"/>
            <a:ext cx="2480217" cy="494905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6536002" y="1409843"/>
            <a:ext cx="1692338" cy="4949055"/>
          </a:xfrm>
          <a:prstGeom prst="rect">
            <a:avLst/>
          </a:prstGeom>
          <a:solidFill>
            <a:schemeClr val="bg2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4857248" y="1409843"/>
            <a:ext cx="1692338" cy="494905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3164911" y="1409843"/>
            <a:ext cx="1692338" cy="4949055"/>
          </a:xfrm>
          <a:prstGeom prst="rect">
            <a:avLst/>
          </a:prstGeom>
          <a:solidFill>
            <a:schemeClr val="bg2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1" y="1409843"/>
            <a:ext cx="3153097" cy="494905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Равнобедренный треугольник 46"/>
          <p:cNvSpPr/>
          <p:nvPr/>
        </p:nvSpPr>
        <p:spPr>
          <a:xfrm rot="5400000">
            <a:off x="7762325" y="1751056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Равнобедренный треугольник 47"/>
          <p:cNvSpPr/>
          <p:nvPr/>
        </p:nvSpPr>
        <p:spPr>
          <a:xfrm rot="5400000">
            <a:off x="6063625" y="1751055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Равнобедренный треугольник 48"/>
          <p:cNvSpPr/>
          <p:nvPr/>
        </p:nvSpPr>
        <p:spPr>
          <a:xfrm rot="5400000">
            <a:off x="2668303" y="1751052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Равнобедренный треугольник 49"/>
          <p:cNvSpPr/>
          <p:nvPr/>
        </p:nvSpPr>
        <p:spPr>
          <a:xfrm rot="5400000">
            <a:off x="4370485" y="1751054"/>
            <a:ext cx="827981" cy="287942"/>
          </a:xfrm>
          <a:prstGeom prst="triangle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Нашивка 6"/>
          <p:cNvSpPr/>
          <p:nvPr/>
        </p:nvSpPr>
        <p:spPr>
          <a:xfrm rot="5400000">
            <a:off x="-101304" y="1964502"/>
            <a:ext cx="1679583" cy="560821"/>
          </a:xfrm>
          <a:prstGeom prst="chevron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2415" y="1296442"/>
            <a:ext cx="364587" cy="16402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ПРИВЛЕЧЕНИЕ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6690293" y="1423605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990253" y="1423605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3275461" y="1409842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8383158" y="1417042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1575780" y="1409842"/>
            <a:ext cx="1422081" cy="94015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393343" y="1645967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Агенты,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интеграторы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716777" y="1568005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(иностранные)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982877" y="1555985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(РФ)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290484" y="1563261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(ТО)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587246" y="1560416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Внутренние инвесторы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(МО)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740017" y="2357932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028105" y="2368486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354112" y="2368486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639411" y="2366718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347663" y="2357932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ИНВЕСТПРОФИЛЬ</a:t>
            </a:r>
            <a:r>
              <a:rPr kumimoji="0" lang="en-US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- 2025</a:t>
            </a:r>
            <a:endParaRPr kumimoji="0" lang="ru-RU" sz="140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1B858-CD8E-487E-978A-6E494051009A}" type="slidenum">
              <a:rPr kumimoji="0" lang="ru-RU" sz="175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754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173" name="Овал 172"/>
          <p:cNvSpPr/>
          <p:nvPr/>
        </p:nvSpPr>
        <p:spPr>
          <a:xfrm>
            <a:off x="2718628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74" name="Овал 173"/>
          <p:cNvSpPr/>
          <p:nvPr/>
        </p:nvSpPr>
        <p:spPr>
          <a:xfrm>
            <a:off x="4429484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75" name="Овал 174"/>
          <p:cNvSpPr/>
          <p:nvPr/>
        </p:nvSpPr>
        <p:spPr>
          <a:xfrm>
            <a:off x="6130666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76" name="Овал 175"/>
          <p:cNvSpPr/>
          <p:nvPr/>
        </p:nvSpPr>
        <p:spPr>
          <a:xfrm>
            <a:off x="7823676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77" name="Овал 176"/>
          <p:cNvSpPr/>
          <p:nvPr/>
        </p:nvSpPr>
        <p:spPr>
          <a:xfrm>
            <a:off x="9524025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268156" y="2770201"/>
            <a:ext cx="1884941" cy="2865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и проведение регулярных очных встреч (интервью + мозговые штурмы) с ключевыми компаниями МО, обсуждение планов развития, возможных мер поддержки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Обеспечение непрерывного сопровождения по возможным мерам господдержки (финансовым, организационным), оказание содействия в налаживании сбыта продукции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Проработка вариантов внутрирайонной интеграции и кооперации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работы по привлечению внутренних инвесторов района и внесение изменений в план работы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107293" y="2770201"/>
            <a:ext cx="1807573" cy="311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Выгрузка ключевых российских Тюменской области из БД «Контур Фокус» или «Спарк»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и проведение регулярных очных встреч с ключевыми компаниями региона, обсуждение планов развития, возможных мер поддержки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Отслеживание масштабируемых по территории Тюменской области компаний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Проработка вариантов внутрирегиональной интеграции и кооперации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работы по привлечению инвесторов области и интеграции их в муниципалитеты, внесение изменений в план работы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24420" y="2770200"/>
            <a:ext cx="1753969" cy="311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Выгрузка ключевых российских компаний из БД «Контур Фокус» или «Спарк»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реестра стратегических российских инвесторов на основе рейтингов, мнения экспертов, дынных по выручке 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Отслеживание инвесторов, масштабирующих бизнес в регионах РФ 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и проведение регулярных очных встреч с ключевыми российскими компаниями, обсуждение планов развития, возможных мер поддержки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работы по привлечению российских инвесторов и внесение изменений в план работы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494877" y="2770201"/>
            <a:ext cx="1753967" cy="2739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Отслеживание иностранных компаний, масштабирующих бизнес в РФ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реестра стратегических иностранных инвесторов на основе рейтингов, мнения экспертов, дынных по выручке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и проведение регулярных очных встреч с ключевыми иностранными компаниями, обсуждение планов развития, возможных мер поддержки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работы по привлечению иностранных инвесторов и внесение изменений в план работы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8226564" y="2770201"/>
            <a:ext cx="2148326" cy="3369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списка агентов бизнеса: банки, частные промпарки, владельцы земельных участков, консультанты, эксперты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и проведение регулярных очных встреч с агентами бизнеса, разъяснение путей сотрудничества, комбинаций возможных форм поддержки инвесторов, совместных мероприятий, демонстрация карты ценностей МО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списка региональных интеграторов из числа крупных потребителей, производственных компаний, экспертов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и проведение регулярных очных встреч с интеграторами, разъяснение путей сотрудничества,, совместных мероприятий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работы по созданию сети агентов и интеграторов и внесение изменений в план работы</a:t>
            </a:r>
          </a:p>
        </p:txBody>
      </p:sp>
      <p:pic>
        <p:nvPicPr>
          <p:cNvPr id="3074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322" y="2742926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270" y="3613788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297" y="4482099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313" y="3237094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477" y="4490153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32" y="4359629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772" y="3985117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761" y="5483847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363" y="1040762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90293" y="1041741"/>
            <a:ext cx="4079828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задачи, требующие взаимодействия с инвестором </a:t>
            </a:r>
          </a:p>
        </p:txBody>
      </p:sp>
      <p:sp>
        <p:nvSpPr>
          <p:cNvPr id="79" name="object 12">
            <a:extLst>
              <a:ext uri="{FF2B5EF4-FFF2-40B4-BE49-F238E27FC236}">
                <a16:creationId xmlns:a16="http://schemas.microsoft.com/office/drawing/2014/main" id="{3FBB9BF7-1CD5-427B-BA73-EDD540F0C78A}"/>
              </a:ext>
            </a:extLst>
          </p:cNvPr>
          <p:cNvSpPr/>
          <p:nvPr/>
        </p:nvSpPr>
        <p:spPr>
          <a:xfrm>
            <a:off x="0" y="0"/>
            <a:ext cx="930714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Механизм работы с инвесторами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06A127F-0EAE-419D-A25F-64D4E06C9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5803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Прямоугольник 85"/>
          <p:cNvSpPr/>
          <p:nvPr/>
        </p:nvSpPr>
        <p:spPr>
          <a:xfrm>
            <a:off x="8228338" y="1409843"/>
            <a:ext cx="2480217" cy="49490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6536002" y="1409843"/>
            <a:ext cx="1692338" cy="4949055"/>
          </a:xfrm>
          <a:prstGeom prst="rect">
            <a:avLst/>
          </a:prstGeom>
          <a:solidFill>
            <a:schemeClr val="accent6">
              <a:lumMod val="20000"/>
              <a:lumOff val="80000"/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4857248" y="1409843"/>
            <a:ext cx="1692338" cy="49490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3164911" y="1409843"/>
            <a:ext cx="1692338" cy="4949055"/>
          </a:xfrm>
          <a:prstGeom prst="rect">
            <a:avLst/>
          </a:prstGeom>
          <a:solidFill>
            <a:schemeClr val="accent6">
              <a:lumMod val="20000"/>
              <a:lumOff val="80000"/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1" y="1409843"/>
            <a:ext cx="3153097" cy="49490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Равнобедренный треугольник 68"/>
          <p:cNvSpPr/>
          <p:nvPr/>
        </p:nvSpPr>
        <p:spPr>
          <a:xfrm rot="5400000">
            <a:off x="7762325" y="1773310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Равнобедренный треугольник 69"/>
          <p:cNvSpPr/>
          <p:nvPr/>
        </p:nvSpPr>
        <p:spPr>
          <a:xfrm rot="5400000">
            <a:off x="6063625" y="1773309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Равнобедренный треугольник 70"/>
          <p:cNvSpPr/>
          <p:nvPr/>
        </p:nvSpPr>
        <p:spPr>
          <a:xfrm rot="5400000">
            <a:off x="2668303" y="1773307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Равнобедренный треугольник 71"/>
          <p:cNvSpPr/>
          <p:nvPr/>
        </p:nvSpPr>
        <p:spPr>
          <a:xfrm rot="5400000">
            <a:off x="4370485" y="1773308"/>
            <a:ext cx="827981" cy="287942"/>
          </a:xfrm>
          <a:prstGeom prst="triangl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Нашивка 7"/>
          <p:cNvSpPr/>
          <p:nvPr/>
        </p:nvSpPr>
        <p:spPr>
          <a:xfrm rot="5400000">
            <a:off x="-101304" y="1963990"/>
            <a:ext cx="1679583" cy="560821"/>
          </a:xfrm>
          <a:prstGeom prst="chevron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60783" y="1451515"/>
            <a:ext cx="544508" cy="164026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СОПРОВОЖ-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ДЕНИЕ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3277571" y="1426785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4975232" y="1426785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6672891" y="1413021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1569726" y="1420221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8385571" y="1413020"/>
            <a:ext cx="1422081" cy="950733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549251" y="1648694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Стандарт сопровождения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273397" y="1582939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Реестр инвестиционных проектов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937197" y="1672126"/>
            <a:ext cx="1422081" cy="452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Обратная связь от инвесторов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6657255" y="1591142"/>
            <a:ext cx="1422081" cy="632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Индекс чистой поддержки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(NPS)</a:t>
            </a:r>
            <a:endParaRPr kumimoji="0" lang="ru-RU" sz="116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366378" y="1590248"/>
            <a:ext cx="1474245" cy="812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Стандарт запуска проекта и его дальнейшего взаимодействия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3296637" y="2400483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4982426" y="2411038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6720883" y="2411038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8418542" y="2409269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1503572" y="2400483"/>
            <a:ext cx="1422081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36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ФИАТО / МО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ИНВЕСТПРОФИЛЬ</a:t>
            </a:r>
            <a:r>
              <a:rPr kumimoji="0" lang="en-US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- 2025</a:t>
            </a:r>
            <a:endParaRPr kumimoji="0" lang="ru-RU" sz="140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1B858-CD8E-487E-978A-6E494051009A}" type="slidenum">
              <a:rPr kumimoji="0" lang="ru-RU" sz="175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754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173" name="Овал 172"/>
          <p:cNvSpPr/>
          <p:nvPr/>
        </p:nvSpPr>
        <p:spPr>
          <a:xfrm>
            <a:off x="2718628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74" name="Овал 173"/>
          <p:cNvSpPr/>
          <p:nvPr/>
        </p:nvSpPr>
        <p:spPr>
          <a:xfrm>
            <a:off x="4429484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75" name="Овал 174"/>
          <p:cNvSpPr/>
          <p:nvPr/>
        </p:nvSpPr>
        <p:spPr>
          <a:xfrm>
            <a:off x="6130666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76" name="Овал 175"/>
          <p:cNvSpPr/>
          <p:nvPr/>
        </p:nvSpPr>
        <p:spPr>
          <a:xfrm>
            <a:off x="7823676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77" name="Овал 176"/>
          <p:cNvSpPr/>
          <p:nvPr/>
        </p:nvSpPr>
        <p:spPr>
          <a:xfrm>
            <a:off x="9524025" y="1459523"/>
            <a:ext cx="232059" cy="22172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403508" y="3117774"/>
            <a:ext cx="1749588" cy="2991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упрощенного пакета подачи документов для инвестора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Проведение экспертизы и защита проекта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Включение проекта в реестр инвестиционных проектов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Определение ответственного за сопровождение инвестиционного проекта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Регулярный мониторинг реализации инвестиционного проекта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Формирование базы типовых проблем инвесторов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3178496" y="3117774"/>
            <a:ext cx="1690568" cy="261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Создание единого реестра инвестиционных проектов регионального и муниципального уровня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Поддержание актуальности реестра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Закрепление статуса за инвестиционными проектами регионального и муниципального уровня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Автоматизация ведения реестра (по типу </a:t>
            </a:r>
            <a:r>
              <a:rPr kumimoji="0" lang="en-US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CRM)</a:t>
            </a: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формирование проектов, анализ реализации этапов проектов, информирование о проблемах проекта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4857246" y="3117774"/>
            <a:ext cx="1690568" cy="2991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Сбор обратной связи от инвесторов, находящихся на сопровождении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Сбор обратной связи от инвесторов, планировавших реализовать проект на территории Тюменской области, но отказавшихся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Проведение стратегических сессий по улучшению карты ценностей и факторов притяжения МО (не реже 1 раза в полгода)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333F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Оценка эффективности работы по сопровождению инвесторов, внесение изменений в работу с инвесторами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535998" y="3117774"/>
            <a:ext cx="1690568" cy="261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Опрос инвесторов на предмет их возможных рекомендаций по сервисам работы с инвесторами в Тюменской области (по 10-бальной шкале)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Работа с группой «промоутеров» - тех, кто дал максимальную оценку и готов рекомендовать регион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Работа с группой «деструкторов» - тех, кто дал минимальную оценку и проработать с ними улучшение сервиса работы с инвесторами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8226565" y="3117774"/>
            <a:ext cx="1678753" cy="2739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Совершенствование стандарта запуска проектов: история успеха, применение мер поддержек, привлечение к открытию лидеров общественного мнения 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F79646">
                  <a:lumMod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и проведение регулярных контактов с инвесторами, реализовавшими свои проекты. Возможные темы для обсуждения: сбыт, кооперация, экспорт – поддержка действующего бизнеса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ru-RU" sz="819" b="0" i="0" u="none" strike="noStrike" kern="1200" cap="none" spc="0" normalizeH="0" baseline="0" noProof="0" dirty="0">
              <a:ln>
                <a:noFill/>
              </a:ln>
              <a:solidFill>
                <a:srgbClr val="333F5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ru-RU" sz="819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Проведение регулярных совместных целевых B2B мероприятий</a:t>
            </a:r>
          </a:p>
        </p:txBody>
      </p:sp>
      <p:pic>
        <p:nvPicPr>
          <p:cNvPr id="47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363" y="1040762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/>
          <p:cNvSpPr txBox="1"/>
          <p:nvPr/>
        </p:nvSpPr>
        <p:spPr>
          <a:xfrm>
            <a:off x="6690293" y="1041741"/>
            <a:ext cx="4079828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задачи, требующие взаимодействия с инвестором </a:t>
            </a:r>
          </a:p>
        </p:txBody>
      </p:sp>
      <p:pic>
        <p:nvPicPr>
          <p:cNvPr id="49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052" y="3710732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375" y="5198688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418" y="3071526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235" y="3578846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9801" y="4458371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226" y="3071527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928" y="4076533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792" y="4825832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015" y="3081653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076" y="4089558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User Settings Icons - Download Free Vector Icons | Noun Projec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052" y="5329026"/>
            <a:ext cx="294700" cy="26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object 12">
            <a:extLst>
              <a:ext uri="{FF2B5EF4-FFF2-40B4-BE49-F238E27FC236}">
                <a16:creationId xmlns:a16="http://schemas.microsoft.com/office/drawing/2014/main" id="{CC576AE3-8D97-4166-A680-BE6D14BBA577}"/>
              </a:ext>
            </a:extLst>
          </p:cNvPr>
          <p:cNvSpPr/>
          <p:nvPr/>
        </p:nvSpPr>
        <p:spPr>
          <a:xfrm>
            <a:off x="0" y="0"/>
            <a:ext cx="930714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Механизм работы с инвесторами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83BFAD6-36B3-446A-B55A-173E13A6E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2816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2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23">
            <a:extLst>
              <a:ext uri="{FF2B5EF4-FFF2-40B4-BE49-F238E27FC236}">
                <a16:creationId xmlns:a16="http://schemas.microsoft.com/office/drawing/2014/main" id="{D0743743-FB1B-4D9A-9CF0-3AA54CF6DAA1}"/>
              </a:ext>
            </a:extLst>
          </p:cNvPr>
          <p:cNvSpPr/>
          <p:nvPr/>
        </p:nvSpPr>
        <p:spPr>
          <a:xfrm>
            <a:off x="4172585" y="5668154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C5D7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0" y="2986445"/>
            <a:ext cx="5801142" cy="2375535"/>
            <a:chOff x="0" y="2986445"/>
            <a:chExt cx="5801142" cy="2375535"/>
          </a:xfrm>
        </p:grpSpPr>
        <p:sp>
          <p:nvSpPr>
            <p:cNvPr id="4" name="object 4"/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1187462" y="0"/>
                  </a:move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C5D7FC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0" y="2986445"/>
              <a:ext cx="1202690" cy="2375535"/>
            </a:xfrm>
            <a:custGeom>
              <a:avLst/>
              <a:gdLst/>
              <a:ahLst/>
              <a:cxnLst/>
              <a:rect l="l" t="t" r="r" b="b"/>
              <a:pathLst>
                <a:path w="1202690" h="2375535">
                  <a:moveTo>
                    <a:pt x="0" y="2374630"/>
                  </a:moveTo>
                  <a:lnTo>
                    <a:pt x="62685" y="2373982"/>
                  </a:lnTo>
                  <a:lnTo>
                    <a:pt x="109965" y="2371177"/>
                  </a:lnTo>
                  <a:lnTo>
                    <a:pt x="156731" y="2366545"/>
                  </a:lnTo>
                  <a:lnTo>
                    <a:pt x="202948" y="2360122"/>
                  </a:lnTo>
                  <a:lnTo>
                    <a:pt x="248579" y="2351944"/>
                  </a:lnTo>
                  <a:lnTo>
                    <a:pt x="293590" y="2342045"/>
                  </a:lnTo>
                  <a:lnTo>
                    <a:pt x="337945" y="2330461"/>
                  </a:lnTo>
                  <a:lnTo>
                    <a:pt x="381608" y="2317228"/>
                  </a:lnTo>
                  <a:lnTo>
                    <a:pt x="424545" y="2302382"/>
                  </a:lnTo>
                  <a:lnTo>
                    <a:pt x="466719" y="2285957"/>
                  </a:lnTo>
                  <a:lnTo>
                    <a:pt x="508095" y="2267989"/>
                  </a:lnTo>
                  <a:lnTo>
                    <a:pt x="548637" y="2248513"/>
                  </a:lnTo>
                  <a:lnTo>
                    <a:pt x="588311" y="2227566"/>
                  </a:lnTo>
                  <a:lnTo>
                    <a:pt x="627080" y="2205182"/>
                  </a:lnTo>
                  <a:lnTo>
                    <a:pt x="664910" y="2181398"/>
                  </a:lnTo>
                  <a:lnTo>
                    <a:pt x="701764" y="2156247"/>
                  </a:lnTo>
                  <a:lnTo>
                    <a:pt x="737608" y="2129767"/>
                  </a:lnTo>
                  <a:lnTo>
                    <a:pt x="772405" y="2101992"/>
                  </a:lnTo>
                  <a:lnTo>
                    <a:pt x="806120" y="2072958"/>
                  </a:lnTo>
                  <a:lnTo>
                    <a:pt x="838719" y="2042701"/>
                  </a:lnTo>
                  <a:lnTo>
                    <a:pt x="870164" y="2011255"/>
                  </a:lnTo>
                  <a:lnTo>
                    <a:pt x="900422" y="1978657"/>
                  </a:lnTo>
                  <a:lnTo>
                    <a:pt x="929456" y="1944941"/>
                  </a:lnTo>
                  <a:lnTo>
                    <a:pt x="957231" y="1910144"/>
                  </a:lnTo>
                  <a:lnTo>
                    <a:pt x="983711" y="1874301"/>
                  </a:lnTo>
                  <a:lnTo>
                    <a:pt x="1008861" y="1837446"/>
                  </a:lnTo>
                  <a:lnTo>
                    <a:pt x="1032646" y="1799617"/>
                  </a:lnTo>
                  <a:lnTo>
                    <a:pt x="1055030" y="1760847"/>
                  </a:lnTo>
                  <a:lnTo>
                    <a:pt x="1075977" y="1721174"/>
                  </a:lnTo>
                  <a:lnTo>
                    <a:pt x="1095452" y="1680631"/>
                  </a:lnTo>
                  <a:lnTo>
                    <a:pt x="1113420" y="1639255"/>
                  </a:lnTo>
                  <a:lnTo>
                    <a:pt x="1129845" y="1597081"/>
                  </a:lnTo>
                  <a:lnTo>
                    <a:pt x="1144692" y="1554145"/>
                  </a:lnTo>
                  <a:lnTo>
                    <a:pt x="1157925" y="1510481"/>
                  </a:lnTo>
                  <a:lnTo>
                    <a:pt x="1169509" y="1466127"/>
                  </a:lnTo>
                  <a:lnTo>
                    <a:pt x="1179407" y="1421116"/>
                  </a:lnTo>
                  <a:lnTo>
                    <a:pt x="1187586" y="1375484"/>
                  </a:lnTo>
                  <a:lnTo>
                    <a:pt x="1194009" y="1329268"/>
                  </a:lnTo>
                  <a:lnTo>
                    <a:pt x="1198641" y="1282501"/>
                  </a:lnTo>
                  <a:lnTo>
                    <a:pt x="1201446" y="1235221"/>
                  </a:lnTo>
                  <a:lnTo>
                    <a:pt x="1202389" y="1187462"/>
                  </a:lnTo>
                  <a:lnTo>
                    <a:pt x="1201446" y="1139703"/>
                  </a:lnTo>
                  <a:lnTo>
                    <a:pt x="1198641" y="1092423"/>
                  </a:lnTo>
                  <a:lnTo>
                    <a:pt x="1194009" y="1045657"/>
                  </a:lnTo>
                  <a:lnTo>
                    <a:pt x="1187586" y="999440"/>
                  </a:lnTo>
                  <a:lnTo>
                    <a:pt x="1179407" y="953809"/>
                  </a:lnTo>
                  <a:lnTo>
                    <a:pt x="1169509" y="908798"/>
                  </a:lnTo>
                  <a:lnTo>
                    <a:pt x="1157925" y="864443"/>
                  </a:lnTo>
                  <a:lnTo>
                    <a:pt x="1144692" y="820780"/>
                  </a:lnTo>
                  <a:lnTo>
                    <a:pt x="1129845" y="777843"/>
                  </a:lnTo>
                  <a:lnTo>
                    <a:pt x="1113420" y="735669"/>
                  </a:lnTo>
                  <a:lnTo>
                    <a:pt x="1095452" y="694293"/>
                  </a:lnTo>
                  <a:lnTo>
                    <a:pt x="1075977" y="653751"/>
                  </a:lnTo>
                  <a:lnTo>
                    <a:pt x="1055030" y="614077"/>
                  </a:lnTo>
                  <a:lnTo>
                    <a:pt x="1032646" y="575308"/>
                  </a:lnTo>
                  <a:lnTo>
                    <a:pt x="1008861" y="537478"/>
                  </a:lnTo>
                  <a:lnTo>
                    <a:pt x="983711" y="500624"/>
                  </a:lnTo>
                  <a:lnTo>
                    <a:pt x="957231" y="464780"/>
                  </a:lnTo>
                  <a:lnTo>
                    <a:pt x="929456" y="429983"/>
                  </a:lnTo>
                  <a:lnTo>
                    <a:pt x="900422" y="396268"/>
                  </a:lnTo>
                  <a:lnTo>
                    <a:pt x="870164" y="363669"/>
                  </a:lnTo>
                  <a:lnTo>
                    <a:pt x="838719" y="332224"/>
                  </a:lnTo>
                  <a:lnTo>
                    <a:pt x="806120" y="301966"/>
                  </a:lnTo>
                  <a:lnTo>
                    <a:pt x="772405" y="272932"/>
                  </a:lnTo>
                  <a:lnTo>
                    <a:pt x="737608" y="245157"/>
                  </a:lnTo>
                  <a:lnTo>
                    <a:pt x="701764" y="218677"/>
                  </a:lnTo>
                  <a:lnTo>
                    <a:pt x="664910" y="193527"/>
                  </a:lnTo>
                  <a:lnTo>
                    <a:pt x="627080" y="169742"/>
                  </a:lnTo>
                  <a:lnTo>
                    <a:pt x="588311" y="147358"/>
                  </a:lnTo>
                  <a:lnTo>
                    <a:pt x="548637" y="126411"/>
                  </a:lnTo>
                  <a:lnTo>
                    <a:pt x="508095" y="106936"/>
                  </a:lnTo>
                  <a:lnTo>
                    <a:pt x="466719" y="88968"/>
                  </a:lnTo>
                  <a:lnTo>
                    <a:pt x="424545" y="72543"/>
                  </a:lnTo>
                  <a:lnTo>
                    <a:pt x="381608" y="57696"/>
                  </a:lnTo>
                  <a:lnTo>
                    <a:pt x="337945" y="44463"/>
                  </a:lnTo>
                  <a:lnTo>
                    <a:pt x="293590" y="32879"/>
                  </a:lnTo>
                  <a:lnTo>
                    <a:pt x="248579" y="22981"/>
                  </a:lnTo>
                  <a:lnTo>
                    <a:pt x="202948" y="14802"/>
                  </a:lnTo>
                  <a:lnTo>
                    <a:pt x="156731" y="8379"/>
                  </a:lnTo>
                  <a:lnTo>
                    <a:pt x="109965" y="3747"/>
                  </a:lnTo>
                  <a:lnTo>
                    <a:pt x="62685" y="942"/>
                  </a:lnTo>
                  <a:lnTo>
                    <a:pt x="14926" y="0"/>
                  </a:lnTo>
                  <a:lnTo>
                    <a:pt x="0" y="294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201458" y="417390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42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4" name="object 22">
            <a:extLst>
              <a:ext uri="{FF2B5EF4-FFF2-40B4-BE49-F238E27FC236}">
                <a16:creationId xmlns:a16="http://schemas.microsoft.com/office/drawing/2014/main" id="{BE83E1E8-1D39-44AE-A959-1E328F44B14F}"/>
              </a:ext>
            </a:extLst>
          </p:cNvPr>
          <p:cNvSpPr/>
          <p:nvPr/>
        </p:nvSpPr>
        <p:spPr>
          <a:xfrm>
            <a:off x="0" y="924698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95"/>
                </a:lnTo>
                <a:lnTo>
                  <a:pt x="463613" y="47255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8C496B49-EA50-40D6-863A-D28FA3310560}"/>
              </a:ext>
            </a:extLst>
          </p:cNvPr>
          <p:cNvSpPr txBox="1">
            <a:spLocks/>
          </p:cNvSpPr>
          <p:nvPr/>
        </p:nvSpPr>
        <p:spPr>
          <a:xfrm>
            <a:off x="950586" y="897152"/>
            <a:ext cx="6443998" cy="10105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ИСХОДНЫЕ ДАННЫЕ</a:t>
            </a: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ДЛЯ ИНВЕСТИЦИОННОГО ПРОФИЛЯ</a:t>
            </a:r>
          </a:p>
        </p:txBody>
      </p:sp>
      <p:sp>
        <p:nvSpPr>
          <p:cNvPr id="18" name="object 20">
            <a:extLst>
              <a:ext uri="{FF2B5EF4-FFF2-40B4-BE49-F238E27FC236}">
                <a16:creationId xmlns:a16="http://schemas.microsoft.com/office/drawing/2014/main" id="{6B85A158-AE24-4012-9EE5-0F2A5432E75E}"/>
              </a:ext>
            </a:extLst>
          </p:cNvPr>
          <p:cNvSpPr txBox="1"/>
          <p:nvPr/>
        </p:nvSpPr>
        <p:spPr>
          <a:xfrm>
            <a:off x="6420841" y="3508009"/>
            <a:ext cx="3514725" cy="1384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C5D7FC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2 часть</a:t>
            </a:r>
            <a:endParaRPr kumimoji="0" sz="3200" b="0" i="0" u="none" strike="noStrike" kern="1200" cap="none" spc="0" normalizeH="0" baseline="0" noProof="0" dirty="0">
              <a:ln>
                <a:noFill/>
              </a:ln>
              <a:solidFill>
                <a:srgbClr val="C5D7FC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1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Montserrat"/>
              </a:rPr>
              <a:t>Обоснование Инвестиционного профиля муниципального образования (канва профиля)</a:t>
            </a:r>
            <a:endParaRPr kumimoji="0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Montserrat"/>
            </a:endParaRPr>
          </a:p>
        </p:txBody>
      </p:sp>
      <p:grpSp>
        <p:nvGrpSpPr>
          <p:cNvPr id="21" name="Рисунок 19">
            <a:extLst>
              <a:ext uri="{FF2B5EF4-FFF2-40B4-BE49-F238E27FC236}">
                <a16:creationId xmlns:a16="http://schemas.microsoft.com/office/drawing/2014/main" id="{9D3EB1A4-A029-46E7-A07E-48F86EA349DA}"/>
              </a:ext>
            </a:extLst>
          </p:cNvPr>
          <p:cNvGrpSpPr/>
          <p:nvPr/>
        </p:nvGrpSpPr>
        <p:grpSpPr>
          <a:xfrm flipH="1">
            <a:off x="3642604" y="3356040"/>
            <a:ext cx="1798676" cy="1644582"/>
            <a:chOff x="6727447" y="2184688"/>
            <a:chExt cx="1694781" cy="1549588"/>
          </a:xfrm>
        </p:grpSpPr>
        <p:sp>
          <p:nvSpPr>
            <p:cNvPr id="23" name="Полилиния: фигура 22">
              <a:extLst>
                <a:ext uri="{FF2B5EF4-FFF2-40B4-BE49-F238E27FC236}">
                  <a16:creationId xmlns:a16="http://schemas.microsoft.com/office/drawing/2014/main" id="{2F5C845C-BE83-42F5-B31D-789AB373B36E}"/>
                </a:ext>
              </a:extLst>
            </p:cNvPr>
            <p:cNvSpPr/>
            <p:nvPr/>
          </p:nvSpPr>
          <p:spPr>
            <a:xfrm>
              <a:off x="7877294" y="2727750"/>
              <a:ext cx="544934" cy="461771"/>
            </a:xfrm>
            <a:custGeom>
              <a:avLst/>
              <a:gdLst>
                <a:gd name="connsiteX0" fmla="*/ 541476 w 544934"/>
                <a:gd name="connsiteY0" fmla="*/ 280329 h 461771"/>
                <a:gd name="connsiteX1" fmla="*/ 284504 w 544934"/>
                <a:gd name="connsiteY1" fmla="*/ 459947 h 461771"/>
                <a:gd name="connsiteX2" fmla="*/ 90464 w 544934"/>
                <a:gd name="connsiteY2" fmla="*/ 275084 h 461771"/>
                <a:gd name="connsiteX3" fmla="*/ 49821 w 544934"/>
                <a:gd name="connsiteY3" fmla="*/ 243618 h 461771"/>
                <a:gd name="connsiteX4" fmla="*/ 13111 w 544934"/>
                <a:gd name="connsiteY4" fmla="*/ 243618 h 461771"/>
                <a:gd name="connsiteX5" fmla="*/ 0 w 544934"/>
                <a:gd name="connsiteY5" fmla="*/ 231819 h 461771"/>
                <a:gd name="connsiteX6" fmla="*/ 13111 w 544934"/>
                <a:gd name="connsiteY6" fmla="*/ 220019 h 461771"/>
                <a:gd name="connsiteX7" fmla="*/ 57688 w 544934"/>
                <a:gd name="connsiteY7" fmla="*/ 220019 h 461771"/>
                <a:gd name="connsiteX8" fmla="*/ 87842 w 544934"/>
                <a:gd name="connsiteY8" fmla="*/ 191175 h 461771"/>
                <a:gd name="connsiteX9" fmla="*/ 237305 w 544934"/>
                <a:gd name="connsiteY9" fmla="*/ 14179 h 461771"/>
                <a:gd name="connsiteX10" fmla="*/ 536231 w 544934"/>
                <a:gd name="connsiteY10" fmla="*/ 164954 h 461771"/>
                <a:gd name="connsiteX11" fmla="*/ 541476 w 544934"/>
                <a:gd name="connsiteY11" fmla="*/ 181998 h 461771"/>
                <a:gd name="connsiteX12" fmla="*/ 541476 w 544934"/>
                <a:gd name="connsiteY12" fmla="*/ 280329 h 4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4934" h="461771">
                  <a:moveTo>
                    <a:pt x="541476" y="280329"/>
                  </a:moveTo>
                  <a:cubicBezTo>
                    <a:pt x="512632" y="402259"/>
                    <a:pt x="401190" y="474369"/>
                    <a:pt x="284504" y="459947"/>
                  </a:cubicBezTo>
                  <a:cubicBezTo>
                    <a:pt x="191418" y="448147"/>
                    <a:pt x="106197" y="370793"/>
                    <a:pt x="90464" y="275084"/>
                  </a:cubicBezTo>
                  <a:cubicBezTo>
                    <a:pt x="86531" y="247552"/>
                    <a:pt x="74731" y="240996"/>
                    <a:pt x="49821" y="243618"/>
                  </a:cubicBezTo>
                  <a:cubicBezTo>
                    <a:pt x="38021" y="244930"/>
                    <a:pt x="26222" y="243618"/>
                    <a:pt x="13111" y="243618"/>
                  </a:cubicBezTo>
                  <a:cubicBezTo>
                    <a:pt x="5244" y="243618"/>
                    <a:pt x="0" y="240996"/>
                    <a:pt x="0" y="231819"/>
                  </a:cubicBezTo>
                  <a:cubicBezTo>
                    <a:pt x="0" y="222641"/>
                    <a:pt x="5244" y="220019"/>
                    <a:pt x="13111" y="220019"/>
                  </a:cubicBezTo>
                  <a:cubicBezTo>
                    <a:pt x="27533" y="220019"/>
                    <a:pt x="43266" y="217397"/>
                    <a:pt x="57688" y="220019"/>
                  </a:cubicBezTo>
                  <a:cubicBezTo>
                    <a:pt x="82598" y="223952"/>
                    <a:pt x="85220" y="209530"/>
                    <a:pt x="87842" y="191175"/>
                  </a:cubicBezTo>
                  <a:cubicBezTo>
                    <a:pt x="104886" y="104644"/>
                    <a:pt x="154707" y="44334"/>
                    <a:pt x="237305" y="14179"/>
                  </a:cubicBezTo>
                  <a:cubicBezTo>
                    <a:pt x="361858" y="-31708"/>
                    <a:pt x="498210" y="37779"/>
                    <a:pt x="536231" y="164954"/>
                  </a:cubicBezTo>
                  <a:cubicBezTo>
                    <a:pt x="537542" y="170198"/>
                    <a:pt x="540165" y="176753"/>
                    <a:pt x="541476" y="181998"/>
                  </a:cubicBezTo>
                  <a:cubicBezTo>
                    <a:pt x="546720" y="201664"/>
                    <a:pt x="545409" y="264596"/>
                    <a:pt x="541476" y="280329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5A51BFC0-A99C-4456-9AC6-4B75D25238EE}"/>
                </a:ext>
              </a:extLst>
            </p:cNvPr>
            <p:cNvSpPr/>
            <p:nvPr/>
          </p:nvSpPr>
          <p:spPr>
            <a:xfrm>
              <a:off x="6980515" y="2374066"/>
              <a:ext cx="1109270" cy="1172024"/>
            </a:xfrm>
            <a:custGeom>
              <a:avLst/>
              <a:gdLst>
                <a:gd name="connsiteX0" fmla="*/ 506077 w 1109270"/>
                <a:gd name="connsiteY0" fmla="*/ 165957 h 1172024"/>
                <a:gd name="connsiteX1" fmla="*/ 506077 w 1109270"/>
                <a:gd name="connsiteY1" fmla="*/ 84670 h 1172024"/>
                <a:gd name="connsiteX2" fmla="*/ 517876 w 1109270"/>
                <a:gd name="connsiteY2" fmla="*/ 65004 h 1172024"/>
                <a:gd name="connsiteX3" fmla="*/ 530987 w 1109270"/>
                <a:gd name="connsiteY3" fmla="*/ 83359 h 1172024"/>
                <a:gd name="connsiteX4" fmla="*/ 530987 w 1109270"/>
                <a:gd name="connsiteY4" fmla="*/ 243311 h 1172024"/>
                <a:gd name="connsiteX5" fmla="*/ 555898 w 1109270"/>
                <a:gd name="connsiteY5" fmla="*/ 270843 h 1172024"/>
                <a:gd name="connsiteX6" fmla="*/ 711916 w 1109270"/>
                <a:gd name="connsiteY6" fmla="*/ 333775 h 1172024"/>
                <a:gd name="connsiteX7" fmla="*/ 751248 w 1109270"/>
                <a:gd name="connsiteY7" fmla="*/ 332464 h 1172024"/>
                <a:gd name="connsiteX8" fmla="*/ 911200 w 1109270"/>
                <a:gd name="connsiteY8" fmla="*/ 172512 h 1172024"/>
                <a:gd name="connsiteX9" fmla="*/ 917755 w 1109270"/>
                <a:gd name="connsiteY9" fmla="*/ 139735 h 1172024"/>
                <a:gd name="connsiteX10" fmla="*/ 964954 w 1109270"/>
                <a:gd name="connsiteY10" fmla="*/ 9938 h 1172024"/>
                <a:gd name="connsiteX11" fmla="*/ 1098684 w 1109270"/>
                <a:gd name="connsiteY11" fmla="*/ 55826 h 1172024"/>
                <a:gd name="connsiteX12" fmla="*/ 1059352 w 1109270"/>
                <a:gd name="connsiteY12" fmla="*/ 185623 h 1172024"/>
                <a:gd name="connsiteX13" fmla="*/ 957088 w 1109270"/>
                <a:gd name="connsiteY13" fmla="*/ 184312 h 1172024"/>
                <a:gd name="connsiteX14" fmla="*/ 929555 w 1109270"/>
                <a:gd name="connsiteY14" fmla="*/ 186934 h 1172024"/>
                <a:gd name="connsiteX15" fmla="*/ 763048 w 1109270"/>
                <a:gd name="connsiteY15" fmla="*/ 353441 h 1172024"/>
                <a:gd name="connsiteX16" fmla="*/ 761737 w 1109270"/>
                <a:gd name="connsiteY16" fmla="*/ 379663 h 1172024"/>
                <a:gd name="connsiteX17" fmla="*/ 772226 w 1109270"/>
                <a:gd name="connsiteY17" fmla="*/ 788720 h 1172024"/>
                <a:gd name="connsiteX18" fmla="*/ 774848 w 1109270"/>
                <a:gd name="connsiteY18" fmla="*/ 818875 h 1172024"/>
                <a:gd name="connsiteX19" fmla="*/ 934800 w 1109270"/>
                <a:gd name="connsiteY19" fmla="*/ 978826 h 1172024"/>
                <a:gd name="connsiteX20" fmla="*/ 964954 w 1109270"/>
                <a:gd name="connsiteY20" fmla="*/ 982760 h 1172024"/>
                <a:gd name="connsiteX21" fmla="*/ 1098684 w 1109270"/>
                <a:gd name="connsiteY21" fmla="*/ 1029959 h 1172024"/>
                <a:gd name="connsiteX22" fmla="*/ 1055419 w 1109270"/>
                <a:gd name="connsiteY22" fmla="*/ 1159755 h 1172024"/>
                <a:gd name="connsiteX23" fmla="*/ 920378 w 1109270"/>
                <a:gd name="connsiteY23" fmla="*/ 1120423 h 1172024"/>
                <a:gd name="connsiteX24" fmla="*/ 920378 w 1109270"/>
                <a:gd name="connsiteY24" fmla="*/ 1023403 h 1172024"/>
                <a:gd name="connsiteX25" fmla="*/ 916444 w 1109270"/>
                <a:gd name="connsiteY25" fmla="*/ 995870 h 1172024"/>
                <a:gd name="connsiteX26" fmla="*/ 756493 w 1109270"/>
                <a:gd name="connsiteY26" fmla="*/ 835919 h 1172024"/>
                <a:gd name="connsiteX27" fmla="*/ 727649 w 1109270"/>
                <a:gd name="connsiteY27" fmla="*/ 835919 h 1172024"/>
                <a:gd name="connsiteX28" fmla="*/ 545409 w 1109270"/>
                <a:gd name="connsiteY28" fmla="*/ 911961 h 1172024"/>
                <a:gd name="connsiteX29" fmla="*/ 529676 w 1109270"/>
                <a:gd name="connsiteY29" fmla="*/ 934250 h 1172024"/>
                <a:gd name="connsiteX30" fmla="*/ 529676 w 1109270"/>
                <a:gd name="connsiteY30" fmla="*/ 1082402 h 1172024"/>
                <a:gd name="connsiteX31" fmla="*/ 519187 w 1109270"/>
                <a:gd name="connsiteY31" fmla="*/ 1104690 h 1172024"/>
                <a:gd name="connsiteX32" fmla="*/ 506077 w 1109270"/>
                <a:gd name="connsiteY32" fmla="*/ 1081091 h 1172024"/>
                <a:gd name="connsiteX33" fmla="*/ 506077 w 1109270"/>
                <a:gd name="connsiteY33" fmla="*/ 936872 h 1172024"/>
                <a:gd name="connsiteX34" fmla="*/ 483788 w 1109270"/>
                <a:gd name="connsiteY34" fmla="*/ 910650 h 1172024"/>
                <a:gd name="connsiteX35" fmla="*/ 200595 w 1109270"/>
                <a:gd name="connsiteY35" fmla="*/ 635323 h 1172024"/>
                <a:gd name="connsiteX36" fmla="*/ 158641 w 1109270"/>
                <a:gd name="connsiteY36" fmla="*/ 595991 h 1172024"/>
                <a:gd name="connsiteX37" fmla="*/ 19666 w 1109270"/>
                <a:gd name="connsiteY37" fmla="*/ 597302 h 1172024"/>
                <a:gd name="connsiteX38" fmla="*/ 0 w 1109270"/>
                <a:gd name="connsiteY38" fmla="*/ 585502 h 1172024"/>
                <a:gd name="connsiteX39" fmla="*/ 18355 w 1109270"/>
                <a:gd name="connsiteY39" fmla="*/ 573703 h 1172024"/>
                <a:gd name="connsiteX40" fmla="*/ 171751 w 1109270"/>
                <a:gd name="connsiteY40" fmla="*/ 573703 h 1172024"/>
                <a:gd name="connsiteX41" fmla="*/ 199284 w 1109270"/>
                <a:gd name="connsiteY41" fmla="*/ 548792 h 1172024"/>
                <a:gd name="connsiteX42" fmla="*/ 479855 w 1109270"/>
                <a:gd name="connsiteY42" fmla="*/ 272154 h 1172024"/>
                <a:gd name="connsiteX43" fmla="*/ 504766 w 1109270"/>
                <a:gd name="connsiteY43" fmla="*/ 244622 h 1172024"/>
                <a:gd name="connsiteX44" fmla="*/ 506077 w 1109270"/>
                <a:gd name="connsiteY44" fmla="*/ 165957 h 117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109270" h="1172024">
                  <a:moveTo>
                    <a:pt x="506077" y="165957"/>
                  </a:moveTo>
                  <a:cubicBezTo>
                    <a:pt x="506077" y="138424"/>
                    <a:pt x="506077" y="112203"/>
                    <a:pt x="506077" y="84670"/>
                  </a:cubicBezTo>
                  <a:cubicBezTo>
                    <a:pt x="506077" y="75492"/>
                    <a:pt x="504766" y="66315"/>
                    <a:pt x="517876" y="65004"/>
                  </a:cubicBezTo>
                  <a:cubicBezTo>
                    <a:pt x="532298" y="65004"/>
                    <a:pt x="530987" y="74181"/>
                    <a:pt x="530987" y="83359"/>
                  </a:cubicBezTo>
                  <a:cubicBezTo>
                    <a:pt x="530987" y="137113"/>
                    <a:pt x="532298" y="189556"/>
                    <a:pt x="530987" y="243311"/>
                  </a:cubicBezTo>
                  <a:cubicBezTo>
                    <a:pt x="530987" y="261666"/>
                    <a:pt x="534920" y="269532"/>
                    <a:pt x="555898" y="270843"/>
                  </a:cubicBezTo>
                  <a:cubicBezTo>
                    <a:pt x="613585" y="276088"/>
                    <a:pt x="666028" y="297065"/>
                    <a:pt x="711916" y="333775"/>
                  </a:cubicBezTo>
                  <a:cubicBezTo>
                    <a:pt x="727649" y="345575"/>
                    <a:pt x="736827" y="346886"/>
                    <a:pt x="751248" y="332464"/>
                  </a:cubicBezTo>
                  <a:cubicBezTo>
                    <a:pt x="803692" y="278710"/>
                    <a:pt x="857446" y="224955"/>
                    <a:pt x="911200" y="172512"/>
                  </a:cubicBezTo>
                  <a:cubicBezTo>
                    <a:pt x="921689" y="162024"/>
                    <a:pt x="924311" y="155468"/>
                    <a:pt x="917755" y="139735"/>
                  </a:cubicBezTo>
                  <a:cubicBezTo>
                    <a:pt x="895467" y="89914"/>
                    <a:pt x="917755" y="32227"/>
                    <a:pt x="964954" y="9938"/>
                  </a:cubicBezTo>
                  <a:cubicBezTo>
                    <a:pt x="1013464" y="-13661"/>
                    <a:pt x="1072463" y="6005"/>
                    <a:pt x="1098684" y="55826"/>
                  </a:cubicBezTo>
                  <a:cubicBezTo>
                    <a:pt x="1122284" y="100403"/>
                    <a:pt x="1105240" y="159401"/>
                    <a:pt x="1059352" y="185623"/>
                  </a:cubicBezTo>
                  <a:cubicBezTo>
                    <a:pt x="1025264" y="205289"/>
                    <a:pt x="991176" y="205289"/>
                    <a:pt x="957088" y="184312"/>
                  </a:cubicBezTo>
                  <a:cubicBezTo>
                    <a:pt x="945288" y="176445"/>
                    <a:pt x="938733" y="177757"/>
                    <a:pt x="929555" y="186934"/>
                  </a:cubicBezTo>
                  <a:cubicBezTo>
                    <a:pt x="874490" y="241999"/>
                    <a:pt x="819425" y="298376"/>
                    <a:pt x="763048" y="353441"/>
                  </a:cubicBezTo>
                  <a:cubicBezTo>
                    <a:pt x="753871" y="362619"/>
                    <a:pt x="751248" y="367863"/>
                    <a:pt x="761737" y="379663"/>
                  </a:cubicBezTo>
                  <a:cubicBezTo>
                    <a:pt x="864001" y="496349"/>
                    <a:pt x="866623" y="670723"/>
                    <a:pt x="772226" y="788720"/>
                  </a:cubicBezTo>
                  <a:cubicBezTo>
                    <a:pt x="763048" y="800520"/>
                    <a:pt x="764359" y="808386"/>
                    <a:pt x="774848" y="818875"/>
                  </a:cubicBezTo>
                  <a:cubicBezTo>
                    <a:pt x="828602" y="871318"/>
                    <a:pt x="882356" y="925072"/>
                    <a:pt x="934800" y="978826"/>
                  </a:cubicBezTo>
                  <a:cubicBezTo>
                    <a:pt x="945288" y="989315"/>
                    <a:pt x="951844" y="989315"/>
                    <a:pt x="964954" y="982760"/>
                  </a:cubicBezTo>
                  <a:cubicBezTo>
                    <a:pt x="1017397" y="959160"/>
                    <a:pt x="1075085" y="980138"/>
                    <a:pt x="1098684" y="1029959"/>
                  </a:cubicBezTo>
                  <a:cubicBezTo>
                    <a:pt x="1120973" y="1075846"/>
                    <a:pt x="1101307" y="1134845"/>
                    <a:pt x="1055419" y="1159755"/>
                  </a:cubicBezTo>
                  <a:cubicBezTo>
                    <a:pt x="1008220" y="1185977"/>
                    <a:pt x="947910" y="1168933"/>
                    <a:pt x="920378" y="1120423"/>
                  </a:cubicBezTo>
                  <a:cubicBezTo>
                    <a:pt x="902023" y="1088957"/>
                    <a:pt x="902023" y="1054869"/>
                    <a:pt x="920378" y="1023403"/>
                  </a:cubicBezTo>
                  <a:cubicBezTo>
                    <a:pt x="928244" y="1010292"/>
                    <a:pt x="925622" y="1005048"/>
                    <a:pt x="916444" y="995870"/>
                  </a:cubicBezTo>
                  <a:cubicBezTo>
                    <a:pt x="862690" y="943427"/>
                    <a:pt x="810247" y="889673"/>
                    <a:pt x="756493" y="835919"/>
                  </a:cubicBezTo>
                  <a:cubicBezTo>
                    <a:pt x="746004" y="824119"/>
                    <a:pt x="738138" y="825430"/>
                    <a:pt x="727649" y="835919"/>
                  </a:cubicBezTo>
                  <a:cubicBezTo>
                    <a:pt x="675206" y="880495"/>
                    <a:pt x="614896" y="908028"/>
                    <a:pt x="545409" y="911961"/>
                  </a:cubicBezTo>
                  <a:cubicBezTo>
                    <a:pt x="528365" y="913272"/>
                    <a:pt x="529676" y="923761"/>
                    <a:pt x="529676" y="934250"/>
                  </a:cubicBezTo>
                  <a:cubicBezTo>
                    <a:pt x="529676" y="984071"/>
                    <a:pt x="529676" y="1032581"/>
                    <a:pt x="529676" y="1082402"/>
                  </a:cubicBezTo>
                  <a:cubicBezTo>
                    <a:pt x="529676" y="1090268"/>
                    <a:pt x="536231" y="1103379"/>
                    <a:pt x="519187" y="1104690"/>
                  </a:cubicBezTo>
                  <a:cubicBezTo>
                    <a:pt x="499521" y="1106001"/>
                    <a:pt x="506077" y="1091579"/>
                    <a:pt x="506077" y="1081091"/>
                  </a:cubicBezTo>
                  <a:cubicBezTo>
                    <a:pt x="506077" y="1032581"/>
                    <a:pt x="504766" y="984071"/>
                    <a:pt x="506077" y="936872"/>
                  </a:cubicBezTo>
                  <a:cubicBezTo>
                    <a:pt x="506077" y="919828"/>
                    <a:pt x="504766" y="913272"/>
                    <a:pt x="483788" y="910650"/>
                  </a:cubicBezTo>
                  <a:cubicBezTo>
                    <a:pt x="340881" y="900162"/>
                    <a:pt x="216328" y="778231"/>
                    <a:pt x="200595" y="635323"/>
                  </a:cubicBezTo>
                  <a:cubicBezTo>
                    <a:pt x="197973" y="605169"/>
                    <a:pt x="190106" y="594680"/>
                    <a:pt x="158641" y="595991"/>
                  </a:cubicBezTo>
                  <a:cubicBezTo>
                    <a:pt x="112753" y="598613"/>
                    <a:pt x="66865" y="597302"/>
                    <a:pt x="19666" y="597302"/>
                  </a:cubicBezTo>
                  <a:cubicBezTo>
                    <a:pt x="10489" y="597302"/>
                    <a:pt x="0" y="599924"/>
                    <a:pt x="0" y="585502"/>
                  </a:cubicBezTo>
                  <a:cubicBezTo>
                    <a:pt x="0" y="571081"/>
                    <a:pt x="10489" y="573703"/>
                    <a:pt x="18355" y="573703"/>
                  </a:cubicBezTo>
                  <a:cubicBezTo>
                    <a:pt x="69487" y="573703"/>
                    <a:pt x="120619" y="572392"/>
                    <a:pt x="171751" y="573703"/>
                  </a:cubicBezTo>
                  <a:cubicBezTo>
                    <a:pt x="191418" y="573703"/>
                    <a:pt x="197973" y="567147"/>
                    <a:pt x="199284" y="548792"/>
                  </a:cubicBezTo>
                  <a:cubicBezTo>
                    <a:pt x="212395" y="408507"/>
                    <a:pt x="334325" y="286576"/>
                    <a:pt x="479855" y="272154"/>
                  </a:cubicBezTo>
                  <a:cubicBezTo>
                    <a:pt x="499521" y="270843"/>
                    <a:pt x="506077" y="264288"/>
                    <a:pt x="504766" y="244622"/>
                  </a:cubicBezTo>
                  <a:cubicBezTo>
                    <a:pt x="504766" y="218400"/>
                    <a:pt x="506077" y="192178"/>
                    <a:pt x="506077" y="165957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E35BA1C9-E595-4CC3-858A-056A04C73D90}"/>
                </a:ext>
              </a:extLst>
            </p:cNvPr>
            <p:cNvSpPr/>
            <p:nvPr/>
          </p:nvSpPr>
          <p:spPr>
            <a:xfrm>
              <a:off x="6791100" y="3217420"/>
              <a:ext cx="461688" cy="470242"/>
            </a:xfrm>
            <a:custGeom>
              <a:avLst/>
              <a:gdLst>
                <a:gd name="connsiteX0" fmla="*/ 228748 w 461688"/>
                <a:gd name="connsiteY0" fmla="*/ 8298 h 470242"/>
                <a:gd name="connsiteX1" fmla="*/ 358545 w 461688"/>
                <a:gd name="connsiteY1" fmla="*/ 48941 h 470242"/>
                <a:gd name="connsiteX2" fmla="*/ 393944 w 461688"/>
                <a:gd name="connsiteY2" fmla="*/ 45008 h 470242"/>
                <a:gd name="connsiteX3" fmla="*/ 431965 w 461688"/>
                <a:gd name="connsiteY3" fmla="*/ 6986 h 470242"/>
                <a:gd name="connsiteX4" fmla="*/ 451631 w 461688"/>
                <a:gd name="connsiteY4" fmla="*/ 4364 h 470242"/>
                <a:gd name="connsiteX5" fmla="*/ 449009 w 461688"/>
                <a:gd name="connsiteY5" fmla="*/ 24031 h 470242"/>
                <a:gd name="connsiteX6" fmla="*/ 403121 w 461688"/>
                <a:gd name="connsiteY6" fmla="*/ 76474 h 470242"/>
                <a:gd name="connsiteX7" fmla="*/ 437209 w 461688"/>
                <a:gd name="connsiteY7" fmla="*/ 136783 h 470242"/>
                <a:gd name="connsiteX8" fmla="*/ 340190 w 461688"/>
                <a:gd name="connsiteY8" fmla="*/ 443576 h 470242"/>
                <a:gd name="connsiteX9" fmla="*/ 28153 w 461688"/>
                <a:gd name="connsiteY9" fmla="*/ 347867 h 470242"/>
                <a:gd name="connsiteX10" fmla="*/ 228748 w 461688"/>
                <a:gd name="connsiteY10" fmla="*/ 8298 h 47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61688" h="470242">
                  <a:moveTo>
                    <a:pt x="228748" y="8298"/>
                  </a:moveTo>
                  <a:cubicBezTo>
                    <a:pt x="275947" y="8298"/>
                    <a:pt x="320523" y="21408"/>
                    <a:pt x="358545" y="48941"/>
                  </a:cubicBezTo>
                  <a:cubicBezTo>
                    <a:pt x="372967" y="59430"/>
                    <a:pt x="382144" y="58119"/>
                    <a:pt x="393944" y="45008"/>
                  </a:cubicBezTo>
                  <a:cubicBezTo>
                    <a:pt x="405744" y="31897"/>
                    <a:pt x="418854" y="20097"/>
                    <a:pt x="431965" y="6986"/>
                  </a:cubicBezTo>
                  <a:cubicBezTo>
                    <a:pt x="438521" y="431"/>
                    <a:pt x="443765" y="-3502"/>
                    <a:pt x="451631" y="4364"/>
                  </a:cubicBezTo>
                  <a:cubicBezTo>
                    <a:pt x="460809" y="13542"/>
                    <a:pt x="454254" y="17475"/>
                    <a:pt x="449009" y="24031"/>
                  </a:cubicBezTo>
                  <a:cubicBezTo>
                    <a:pt x="431965" y="41075"/>
                    <a:pt x="404433" y="56808"/>
                    <a:pt x="403121" y="76474"/>
                  </a:cubicBezTo>
                  <a:cubicBezTo>
                    <a:pt x="400499" y="94829"/>
                    <a:pt x="426721" y="115806"/>
                    <a:pt x="437209" y="136783"/>
                  </a:cubicBezTo>
                  <a:cubicBezTo>
                    <a:pt x="493586" y="245603"/>
                    <a:pt x="449009" y="387200"/>
                    <a:pt x="340190" y="443576"/>
                  </a:cubicBezTo>
                  <a:cubicBezTo>
                    <a:pt x="224815" y="502575"/>
                    <a:pt x="87151" y="460620"/>
                    <a:pt x="28153" y="347867"/>
                  </a:cubicBezTo>
                  <a:cubicBezTo>
                    <a:pt x="-54445" y="193160"/>
                    <a:pt x="54374" y="9609"/>
                    <a:pt x="228748" y="8298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388329C4-EF43-4C39-93E1-7DDD216035E8}"/>
                </a:ext>
              </a:extLst>
            </p:cNvPr>
            <p:cNvSpPr/>
            <p:nvPr/>
          </p:nvSpPr>
          <p:spPr>
            <a:xfrm>
              <a:off x="6789866" y="2242408"/>
              <a:ext cx="463309" cy="464534"/>
            </a:xfrm>
            <a:custGeom>
              <a:avLst/>
              <a:gdLst>
                <a:gd name="connsiteX0" fmla="*/ 231293 w 463309"/>
                <a:gd name="connsiteY0" fmla="*/ 0 h 464534"/>
                <a:gd name="connsiteX1" fmla="*/ 435821 w 463309"/>
                <a:gd name="connsiteY1" fmla="*/ 127175 h 464534"/>
                <a:gd name="connsiteX2" fmla="*/ 420088 w 463309"/>
                <a:gd name="connsiteY2" fmla="*/ 363169 h 464534"/>
                <a:gd name="connsiteX3" fmla="*/ 425333 w 463309"/>
                <a:gd name="connsiteY3" fmla="*/ 403813 h 464534"/>
                <a:gd name="connsiteX4" fmla="*/ 458110 w 463309"/>
                <a:gd name="connsiteY4" fmla="*/ 435279 h 464534"/>
                <a:gd name="connsiteX5" fmla="*/ 459421 w 463309"/>
                <a:gd name="connsiteY5" fmla="*/ 452323 h 464534"/>
                <a:gd name="connsiteX6" fmla="*/ 439754 w 463309"/>
                <a:gd name="connsiteY6" fmla="*/ 451012 h 464534"/>
                <a:gd name="connsiteX7" fmla="*/ 333557 w 463309"/>
                <a:gd name="connsiteY7" fmla="*/ 436590 h 464534"/>
                <a:gd name="connsiteX8" fmla="*/ 35942 w 463309"/>
                <a:gd name="connsiteY8" fmla="*/ 356614 h 464534"/>
                <a:gd name="connsiteX9" fmla="*/ 79208 w 463309"/>
                <a:gd name="connsiteY9" fmla="*/ 56376 h 464534"/>
                <a:gd name="connsiteX10" fmla="*/ 231293 w 463309"/>
                <a:gd name="connsiteY10" fmla="*/ 0 h 464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63309" h="464534">
                  <a:moveTo>
                    <a:pt x="231293" y="0"/>
                  </a:moveTo>
                  <a:cubicBezTo>
                    <a:pt x="323068" y="5244"/>
                    <a:pt x="393867" y="44577"/>
                    <a:pt x="435821" y="127175"/>
                  </a:cubicBezTo>
                  <a:cubicBezTo>
                    <a:pt x="476465" y="208462"/>
                    <a:pt x="471220" y="288438"/>
                    <a:pt x="420088" y="363169"/>
                  </a:cubicBezTo>
                  <a:cubicBezTo>
                    <a:pt x="406977" y="382835"/>
                    <a:pt x="412222" y="392013"/>
                    <a:pt x="425333" y="403813"/>
                  </a:cubicBezTo>
                  <a:cubicBezTo>
                    <a:pt x="437132" y="414301"/>
                    <a:pt x="446310" y="424790"/>
                    <a:pt x="458110" y="435279"/>
                  </a:cubicBezTo>
                  <a:cubicBezTo>
                    <a:pt x="463354" y="440523"/>
                    <a:pt x="465976" y="445767"/>
                    <a:pt x="459421" y="452323"/>
                  </a:cubicBezTo>
                  <a:cubicBezTo>
                    <a:pt x="451554" y="460189"/>
                    <a:pt x="444999" y="458878"/>
                    <a:pt x="439754" y="451012"/>
                  </a:cubicBezTo>
                  <a:cubicBezTo>
                    <a:pt x="409600" y="406435"/>
                    <a:pt x="383378" y="410368"/>
                    <a:pt x="333557" y="436590"/>
                  </a:cubicBezTo>
                  <a:cubicBezTo>
                    <a:pt x="233915" y="490344"/>
                    <a:pt x="110674" y="468056"/>
                    <a:pt x="35942" y="356614"/>
                  </a:cubicBezTo>
                  <a:cubicBezTo>
                    <a:pt x="-25679" y="262216"/>
                    <a:pt x="-6013" y="128486"/>
                    <a:pt x="79208" y="56376"/>
                  </a:cubicBezTo>
                  <a:cubicBezTo>
                    <a:pt x="123784" y="19666"/>
                    <a:pt x="174916" y="2622"/>
                    <a:pt x="231293" y="0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Полилиния: фигура 26">
              <a:extLst>
                <a:ext uri="{FF2B5EF4-FFF2-40B4-BE49-F238E27FC236}">
                  <a16:creationId xmlns:a16="http://schemas.microsoft.com/office/drawing/2014/main" id="{CF6C87D8-D0AF-454C-A19D-43FB17B4FC3A}"/>
                </a:ext>
              </a:extLst>
            </p:cNvPr>
            <p:cNvSpPr/>
            <p:nvPr/>
          </p:nvSpPr>
          <p:spPr>
            <a:xfrm>
              <a:off x="6727447" y="2859900"/>
              <a:ext cx="200721" cy="199310"/>
            </a:xfrm>
            <a:custGeom>
              <a:avLst/>
              <a:gdLst>
                <a:gd name="connsiteX0" fmla="*/ 99672 w 200721"/>
                <a:gd name="connsiteY0" fmla="*/ 199311 h 199310"/>
                <a:gd name="connsiteX1" fmla="*/ 30 w 200721"/>
                <a:gd name="connsiteY1" fmla="*/ 98358 h 199310"/>
                <a:gd name="connsiteX2" fmla="*/ 99672 w 200721"/>
                <a:gd name="connsiteY2" fmla="*/ 27 h 199310"/>
                <a:gd name="connsiteX3" fmla="*/ 200625 w 200721"/>
                <a:gd name="connsiteY3" fmla="*/ 98358 h 199310"/>
                <a:gd name="connsiteX4" fmla="*/ 99672 w 200721"/>
                <a:gd name="connsiteY4" fmla="*/ 199311 h 199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721" h="199310">
                  <a:moveTo>
                    <a:pt x="99672" y="199311"/>
                  </a:moveTo>
                  <a:cubicBezTo>
                    <a:pt x="40673" y="198000"/>
                    <a:pt x="-1281" y="156045"/>
                    <a:pt x="30" y="98358"/>
                  </a:cubicBezTo>
                  <a:cubicBezTo>
                    <a:pt x="1341" y="39359"/>
                    <a:pt x="43296" y="27"/>
                    <a:pt x="99672" y="27"/>
                  </a:cubicBezTo>
                  <a:cubicBezTo>
                    <a:pt x="152115" y="-1284"/>
                    <a:pt x="203247" y="45914"/>
                    <a:pt x="200625" y="98358"/>
                  </a:cubicBezTo>
                  <a:cubicBezTo>
                    <a:pt x="198003" y="153423"/>
                    <a:pt x="161293" y="196689"/>
                    <a:pt x="99672" y="199311"/>
                  </a:cubicBezTo>
                  <a:close/>
                </a:path>
              </a:pathLst>
            </a:custGeom>
            <a:solidFill>
              <a:srgbClr val="3033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Полилиния: фигура 27">
              <a:extLst>
                <a:ext uri="{FF2B5EF4-FFF2-40B4-BE49-F238E27FC236}">
                  <a16:creationId xmlns:a16="http://schemas.microsoft.com/office/drawing/2014/main" id="{C8A3BD04-694F-4F83-A184-F5297DC867ED}"/>
                </a:ext>
              </a:extLst>
            </p:cNvPr>
            <p:cNvSpPr/>
            <p:nvPr/>
          </p:nvSpPr>
          <p:spPr>
            <a:xfrm>
              <a:off x="7401346" y="2184688"/>
              <a:ext cx="200620" cy="200723"/>
            </a:xfrm>
            <a:custGeom>
              <a:avLst/>
              <a:gdLst>
                <a:gd name="connsiteX0" fmla="*/ 200620 w 200620"/>
                <a:gd name="connsiteY0" fmla="*/ 98363 h 200723"/>
                <a:gd name="connsiteX1" fmla="*/ 99667 w 200620"/>
                <a:gd name="connsiteY1" fmla="*/ 200627 h 200723"/>
                <a:gd name="connsiteX2" fmla="*/ 25 w 200620"/>
                <a:gd name="connsiteY2" fmla="*/ 100985 h 200723"/>
                <a:gd name="connsiteX3" fmla="*/ 100978 w 200620"/>
                <a:gd name="connsiteY3" fmla="*/ 32 h 200723"/>
                <a:gd name="connsiteX4" fmla="*/ 200620 w 200620"/>
                <a:gd name="connsiteY4" fmla="*/ 98363 h 200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620" h="200723">
                  <a:moveTo>
                    <a:pt x="200620" y="98363"/>
                  </a:moveTo>
                  <a:cubicBezTo>
                    <a:pt x="197998" y="161295"/>
                    <a:pt x="157355" y="196694"/>
                    <a:pt x="99667" y="200627"/>
                  </a:cubicBezTo>
                  <a:cubicBezTo>
                    <a:pt x="48535" y="203249"/>
                    <a:pt x="-1286" y="152117"/>
                    <a:pt x="25" y="100985"/>
                  </a:cubicBezTo>
                  <a:cubicBezTo>
                    <a:pt x="1336" y="43297"/>
                    <a:pt x="39358" y="32"/>
                    <a:pt x="100978" y="32"/>
                  </a:cubicBezTo>
                  <a:cubicBezTo>
                    <a:pt x="158666" y="-1279"/>
                    <a:pt x="196687" y="38053"/>
                    <a:pt x="200620" y="98363"/>
                  </a:cubicBezTo>
                  <a:close/>
                </a:path>
              </a:pathLst>
            </a:custGeom>
            <a:solidFill>
              <a:srgbClr val="3033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id="{D8615B22-D433-4486-8A98-ECEBB88EA838}"/>
                </a:ext>
              </a:extLst>
            </p:cNvPr>
            <p:cNvSpPr/>
            <p:nvPr/>
          </p:nvSpPr>
          <p:spPr>
            <a:xfrm>
              <a:off x="7400803" y="3533662"/>
              <a:ext cx="200271" cy="200614"/>
            </a:xfrm>
            <a:custGeom>
              <a:avLst/>
              <a:gdLst>
                <a:gd name="connsiteX0" fmla="*/ 76611 w 200271"/>
                <a:gd name="connsiteY0" fmla="*/ 198132 h 200614"/>
                <a:gd name="connsiteX1" fmla="*/ 569 w 200271"/>
                <a:gd name="connsiteY1" fmla="*/ 93246 h 200614"/>
                <a:gd name="connsiteX2" fmla="*/ 97589 w 200271"/>
                <a:gd name="connsiteY2" fmla="*/ 159 h 200614"/>
                <a:gd name="connsiteX3" fmla="*/ 193297 w 200271"/>
                <a:gd name="connsiteY3" fmla="*/ 61780 h 200614"/>
                <a:gd name="connsiteX4" fmla="*/ 167076 w 200271"/>
                <a:gd name="connsiteY4" fmla="*/ 177155 h 200614"/>
                <a:gd name="connsiteX5" fmla="*/ 131677 w 200271"/>
                <a:gd name="connsiteY5" fmla="*/ 198132 h 200614"/>
                <a:gd name="connsiteX6" fmla="*/ 76611 w 200271"/>
                <a:gd name="connsiteY6" fmla="*/ 198132 h 20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271" h="200614">
                  <a:moveTo>
                    <a:pt x="76611" y="198132"/>
                  </a:moveTo>
                  <a:cubicBezTo>
                    <a:pt x="26790" y="182399"/>
                    <a:pt x="-4676" y="139134"/>
                    <a:pt x="569" y="93246"/>
                  </a:cubicBezTo>
                  <a:cubicBezTo>
                    <a:pt x="7124" y="43425"/>
                    <a:pt x="47768" y="2781"/>
                    <a:pt x="97589" y="159"/>
                  </a:cubicBezTo>
                  <a:cubicBezTo>
                    <a:pt x="131677" y="-2463"/>
                    <a:pt x="177564" y="27692"/>
                    <a:pt x="193297" y="61780"/>
                  </a:cubicBezTo>
                  <a:cubicBezTo>
                    <a:pt x="209030" y="98490"/>
                    <a:pt x="197231" y="152244"/>
                    <a:pt x="167076" y="177155"/>
                  </a:cubicBezTo>
                  <a:cubicBezTo>
                    <a:pt x="156587" y="186333"/>
                    <a:pt x="144787" y="194199"/>
                    <a:pt x="131677" y="198132"/>
                  </a:cubicBezTo>
                  <a:cubicBezTo>
                    <a:pt x="121188" y="202066"/>
                    <a:pt x="83167" y="200755"/>
                    <a:pt x="76611" y="198132"/>
                  </a:cubicBezTo>
                  <a:close/>
                </a:path>
              </a:pathLst>
            </a:custGeom>
            <a:solidFill>
              <a:srgbClr val="3033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7BF82740-B447-4FFC-AC37-C4FC83955339}"/>
                </a:ext>
              </a:extLst>
            </p:cNvPr>
            <p:cNvSpPr/>
            <p:nvPr/>
          </p:nvSpPr>
          <p:spPr>
            <a:xfrm>
              <a:off x="7985176" y="2753547"/>
              <a:ext cx="410607" cy="367284"/>
            </a:xfrm>
            <a:custGeom>
              <a:avLst/>
              <a:gdLst>
                <a:gd name="connsiteX0" fmla="*/ 86157 w 410607"/>
                <a:gd name="connsiteY0" fmla="*/ 367284 h 367284"/>
                <a:gd name="connsiteX1" fmla="*/ 3559 w 410607"/>
                <a:gd name="connsiteY1" fmla="*/ 164067 h 367284"/>
                <a:gd name="connsiteX2" fmla="*/ 196288 w 410607"/>
                <a:gd name="connsiteY2" fmla="*/ 182 h 367284"/>
                <a:gd name="connsiteX3" fmla="*/ 402127 w 410607"/>
                <a:gd name="connsiteY3" fmla="*/ 143089 h 367284"/>
                <a:gd name="connsiteX4" fmla="*/ 327396 w 410607"/>
                <a:gd name="connsiteY4" fmla="*/ 367284 h 367284"/>
                <a:gd name="connsiteX5" fmla="*/ 324774 w 410607"/>
                <a:gd name="connsiteY5" fmla="*/ 335818 h 367284"/>
                <a:gd name="connsiteX6" fmla="*/ 268397 w 410607"/>
                <a:gd name="connsiteY6" fmla="*/ 242732 h 367284"/>
                <a:gd name="connsiteX7" fmla="*/ 264464 w 410607"/>
                <a:gd name="connsiteY7" fmla="*/ 221754 h 367284"/>
                <a:gd name="connsiteX8" fmla="*/ 269708 w 410607"/>
                <a:gd name="connsiteY8" fmla="*/ 135223 h 367284"/>
                <a:gd name="connsiteX9" fmla="*/ 191043 w 410607"/>
                <a:gd name="connsiteY9" fmla="*/ 103757 h 367284"/>
                <a:gd name="connsiteX10" fmla="*/ 134667 w 410607"/>
                <a:gd name="connsiteY10" fmla="*/ 162756 h 367284"/>
                <a:gd name="connsiteX11" fmla="*/ 149089 w 410607"/>
                <a:gd name="connsiteY11" fmla="*/ 221754 h 367284"/>
                <a:gd name="connsiteX12" fmla="*/ 149089 w 410607"/>
                <a:gd name="connsiteY12" fmla="*/ 240109 h 367284"/>
                <a:gd name="connsiteX13" fmla="*/ 88779 w 410607"/>
                <a:gd name="connsiteY13" fmla="*/ 359418 h 367284"/>
                <a:gd name="connsiteX14" fmla="*/ 86157 w 410607"/>
                <a:gd name="connsiteY14" fmla="*/ 367284 h 367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10607" h="367284">
                  <a:moveTo>
                    <a:pt x="86157" y="367284"/>
                  </a:moveTo>
                  <a:cubicBezTo>
                    <a:pt x="25847" y="338440"/>
                    <a:pt x="-12174" y="242732"/>
                    <a:pt x="3559" y="164067"/>
                  </a:cubicBezTo>
                  <a:cubicBezTo>
                    <a:pt x="21914" y="72291"/>
                    <a:pt x="103201" y="4115"/>
                    <a:pt x="196288" y="182"/>
                  </a:cubicBezTo>
                  <a:cubicBezTo>
                    <a:pt x="290686" y="-3752"/>
                    <a:pt x="377217" y="56558"/>
                    <a:pt x="402127" y="143089"/>
                  </a:cubicBezTo>
                  <a:cubicBezTo>
                    <a:pt x="427038" y="232243"/>
                    <a:pt x="395572" y="327952"/>
                    <a:pt x="327396" y="367284"/>
                  </a:cubicBezTo>
                  <a:cubicBezTo>
                    <a:pt x="320840" y="356796"/>
                    <a:pt x="324774" y="346307"/>
                    <a:pt x="324774" y="335818"/>
                  </a:cubicBezTo>
                  <a:cubicBezTo>
                    <a:pt x="324774" y="292553"/>
                    <a:pt x="306418" y="259776"/>
                    <a:pt x="268397" y="242732"/>
                  </a:cubicBezTo>
                  <a:cubicBezTo>
                    <a:pt x="252664" y="236176"/>
                    <a:pt x="256597" y="230932"/>
                    <a:pt x="264464" y="221754"/>
                  </a:cubicBezTo>
                  <a:cubicBezTo>
                    <a:pt x="286752" y="194222"/>
                    <a:pt x="286752" y="164067"/>
                    <a:pt x="269708" y="135223"/>
                  </a:cubicBezTo>
                  <a:cubicBezTo>
                    <a:pt x="252664" y="105068"/>
                    <a:pt x="223820" y="97202"/>
                    <a:pt x="191043" y="103757"/>
                  </a:cubicBezTo>
                  <a:cubicBezTo>
                    <a:pt x="158266" y="109001"/>
                    <a:pt x="142534" y="132601"/>
                    <a:pt x="134667" y="162756"/>
                  </a:cubicBezTo>
                  <a:cubicBezTo>
                    <a:pt x="128112" y="185044"/>
                    <a:pt x="138600" y="203399"/>
                    <a:pt x="149089" y="221754"/>
                  </a:cubicBezTo>
                  <a:cubicBezTo>
                    <a:pt x="151711" y="226999"/>
                    <a:pt x="163511" y="233554"/>
                    <a:pt x="149089" y="240109"/>
                  </a:cubicBezTo>
                  <a:cubicBezTo>
                    <a:pt x="96646" y="263709"/>
                    <a:pt x="84846" y="306974"/>
                    <a:pt x="88779" y="359418"/>
                  </a:cubicBezTo>
                  <a:cubicBezTo>
                    <a:pt x="88779" y="362040"/>
                    <a:pt x="87468" y="364662"/>
                    <a:pt x="86157" y="367284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id="{5B40767C-A02F-44AA-A0F9-8475CF45A7BA}"/>
                </a:ext>
              </a:extLst>
            </p:cNvPr>
            <p:cNvSpPr/>
            <p:nvPr/>
          </p:nvSpPr>
          <p:spPr>
            <a:xfrm>
              <a:off x="8093428" y="3009020"/>
              <a:ext cx="197004" cy="150149"/>
            </a:xfrm>
            <a:custGeom>
              <a:avLst/>
              <a:gdLst>
                <a:gd name="connsiteX0" fmla="*/ 101147 w 197004"/>
                <a:gd name="connsiteY0" fmla="*/ 149833 h 150149"/>
                <a:gd name="connsiteX1" fmla="*/ 18549 w 197004"/>
                <a:gd name="connsiteY1" fmla="*/ 138033 h 150149"/>
                <a:gd name="connsiteX2" fmla="*/ 194 w 197004"/>
                <a:gd name="connsiteY2" fmla="*/ 113122 h 150149"/>
                <a:gd name="connsiteX3" fmla="*/ 4127 w 197004"/>
                <a:gd name="connsiteY3" fmla="*/ 56746 h 150149"/>
                <a:gd name="connsiteX4" fmla="*/ 67059 w 197004"/>
                <a:gd name="connsiteY4" fmla="*/ 1680 h 150149"/>
                <a:gd name="connsiteX5" fmla="*/ 90659 w 197004"/>
                <a:gd name="connsiteY5" fmla="*/ 369 h 150149"/>
                <a:gd name="connsiteX6" fmla="*/ 196856 w 197004"/>
                <a:gd name="connsiteY6" fmla="*/ 119678 h 150149"/>
                <a:gd name="connsiteX7" fmla="*/ 178501 w 197004"/>
                <a:gd name="connsiteY7" fmla="*/ 139344 h 150149"/>
                <a:gd name="connsiteX8" fmla="*/ 101147 w 197004"/>
                <a:gd name="connsiteY8" fmla="*/ 149833 h 150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7004" h="150149">
                  <a:moveTo>
                    <a:pt x="101147" y="149833"/>
                  </a:moveTo>
                  <a:cubicBezTo>
                    <a:pt x="72303" y="151144"/>
                    <a:pt x="46082" y="144588"/>
                    <a:pt x="18549" y="138033"/>
                  </a:cubicBezTo>
                  <a:cubicBezTo>
                    <a:pt x="4127" y="134100"/>
                    <a:pt x="-1117" y="127544"/>
                    <a:pt x="194" y="113122"/>
                  </a:cubicBezTo>
                  <a:cubicBezTo>
                    <a:pt x="1505" y="94767"/>
                    <a:pt x="-1117" y="75101"/>
                    <a:pt x="4127" y="56746"/>
                  </a:cubicBezTo>
                  <a:cubicBezTo>
                    <a:pt x="11994" y="25280"/>
                    <a:pt x="35593" y="5614"/>
                    <a:pt x="67059" y="1680"/>
                  </a:cubicBezTo>
                  <a:cubicBezTo>
                    <a:pt x="74926" y="369"/>
                    <a:pt x="82792" y="369"/>
                    <a:pt x="90659" y="369"/>
                  </a:cubicBezTo>
                  <a:cubicBezTo>
                    <a:pt x="192923" y="-4875"/>
                    <a:pt x="198167" y="46257"/>
                    <a:pt x="196856" y="119678"/>
                  </a:cubicBezTo>
                  <a:cubicBezTo>
                    <a:pt x="196856" y="132788"/>
                    <a:pt x="188990" y="136722"/>
                    <a:pt x="178501" y="139344"/>
                  </a:cubicBezTo>
                  <a:cubicBezTo>
                    <a:pt x="153590" y="148521"/>
                    <a:pt x="127369" y="151144"/>
                    <a:pt x="101147" y="149833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id="{77E4A94A-0C59-4958-B0AB-6C86E7642F38}"/>
                </a:ext>
              </a:extLst>
            </p:cNvPr>
            <p:cNvSpPr/>
            <p:nvPr/>
          </p:nvSpPr>
          <p:spPr>
            <a:xfrm>
              <a:off x="8139509" y="2874348"/>
              <a:ext cx="103575" cy="108819"/>
            </a:xfrm>
            <a:custGeom>
              <a:avLst/>
              <a:gdLst>
                <a:gd name="connsiteX0" fmla="*/ 51132 w 103575"/>
                <a:gd name="connsiteY0" fmla="*/ 108820 h 108819"/>
                <a:gd name="connsiteX1" fmla="*/ 0 w 103575"/>
                <a:gd name="connsiteY1" fmla="*/ 52443 h 108819"/>
                <a:gd name="connsiteX2" fmla="*/ 51132 w 103575"/>
                <a:gd name="connsiteY2" fmla="*/ 0 h 108819"/>
                <a:gd name="connsiteX3" fmla="*/ 103575 w 103575"/>
                <a:gd name="connsiteY3" fmla="*/ 53754 h 108819"/>
                <a:gd name="connsiteX4" fmla="*/ 51132 w 103575"/>
                <a:gd name="connsiteY4" fmla="*/ 108820 h 108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75" h="108819">
                  <a:moveTo>
                    <a:pt x="51132" y="108820"/>
                  </a:moveTo>
                  <a:cubicBezTo>
                    <a:pt x="23599" y="108820"/>
                    <a:pt x="0" y="82598"/>
                    <a:pt x="0" y="52443"/>
                  </a:cubicBezTo>
                  <a:cubicBezTo>
                    <a:pt x="1311" y="24911"/>
                    <a:pt x="24911" y="1311"/>
                    <a:pt x="51132" y="0"/>
                  </a:cubicBezTo>
                  <a:cubicBezTo>
                    <a:pt x="79976" y="0"/>
                    <a:pt x="103575" y="24911"/>
                    <a:pt x="103575" y="53754"/>
                  </a:cubicBezTo>
                  <a:cubicBezTo>
                    <a:pt x="103575" y="86531"/>
                    <a:pt x="79976" y="108820"/>
                    <a:pt x="51132" y="10882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Полилиния: фигура 32">
              <a:extLst>
                <a:ext uri="{FF2B5EF4-FFF2-40B4-BE49-F238E27FC236}">
                  <a16:creationId xmlns:a16="http://schemas.microsoft.com/office/drawing/2014/main" id="{D820DA73-E86B-401D-8DC5-C8C0B4363E2D}"/>
                </a:ext>
              </a:extLst>
            </p:cNvPr>
            <p:cNvSpPr/>
            <p:nvPr/>
          </p:nvSpPr>
          <p:spPr>
            <a:xfrm>
              <a:off x="7202078" y="2668351"/>
              <a:ext cx="595248" cy="595397"/>
            </a:xfrm>
            <a:custGeom>
              <a:avLst/>
              <a:gdLst>
                <a:gd name="connsiteX0" fmla="*/ 297624 w 595248"/>
                <a:gd name="connsiteY0" fmla="*/ 158 h 595397"/>
                <a:gd name="connsiteX1" fmla="*/ 595239 w 595248"/>
                <a:gd name="connsiteY1" fmla="*/ 295151 h 595397"/>
                <a:gd name="connsiteX2" fmla="*/ 298935 w 595248"/>
                <a:gd name="connsiteY2" fmla="*/ 595388 h 595397"/>
                <a:gd name="connsiteX3" fmla="*/ 9 w 595248"/>
                <a:gd name="connsiteY3" fmla="*/ 297773 h 595397"/>
                <a:gd name="connsiteX4" fmla="*/ 297624 w 595248"/>
                <a:gd name="connsiteY4" fmla="*/ 158 h 595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5248" h="595397">
                  <a:moveTo>
                    <a:pt x="297624" y="158"/>
                  </a:moveTo>
                  <a:cubicBezTo>
                    <a:pt x="448398" y="-5086"/>
                    <a:pt x="593928" y="122088"/>
                    <a:pt x="595239" y="295151"/>
                  </a:cubicBezTo>
                  <a:cubicBezTo>
                    <a:pt x="596550" y="459036"/>
                    <a:pt x="462820" y="594077"/>
                    <a:pt x="298935" y="595388"/>
                  </a:cubicBezTo>
                  <a:cubicBezTo>
                    <a:pt x="136362" y="596699"/>
                    <a:pt x="-1302" y="460347"/>
                    <a:pt x="9" y="297773"/>
                  </a:cubicBezTo>
                  <a:cubicBezTo>
                    <a:pt x="9" y="120777"/>
                    <a:pt x="146850" y="-5086"/>
                    <a:pt x="297624" y="158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Полилиния: фигура 33">
              <a:extLst>
                <a:ext uri="{FF2B5EF4-FFF2-40B4-BE49-F238E27FC236}">
                  <a16:creationId xmlns:a16="http://schemas.microsoft.com/office/drawing/2014/main" id="{9B4812B1-7F27-4B8E-805E-954F085CE6B6}"/>
                </a:ext>
              </a:extLst>
            </p:cNvPr>
            <p:cNvSpPr/>
            <p:nvPr/>
          </p:nvSpPr>
          <p:spPr>
            <a:xfrm>
              <a:off x="7912659" y="2398426"/>
              <a:ext cx="150808" cy="150774"/>
            </a:xfrm>
            <a:custGeom>
              <a:avLst/>
              <a:gdLst>
                <a:gd name="connsiteX0" fmla="*/ 150808 w 150808"/>
                <a:gd name="connsiteY0" fmla="*/ 76043 h 150774"/>
                <a:gd name="connsiteX1" fmla="*/ 76077 w 150808"/>
                <a:gd name="connsiteY1" fmla="*/ 150774 h 150774"/>
                <a:gd name="connsiteX2" fmla="*/ 34 w 150808"/>
                <a:gd name="connsiteY2" fmla="*/ 73420 h 150774"/>
                <a:gd name="connsiteX3" fmla="*/ 76077 w 150808"/>
                <a:gd name="connsiteY3" fmla="*/ 0 h 150774"/>
                <a:gd name="connsiteX4" fmla="*/ 150808 w 150808"/>
                <a:gd name="connsiteY4" fmla="*/ 76043 h 150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808" h="150774">
                  <a:moveTo>
                    <a:pt x="150808" y="76043"/>
                  </a:moveTo>
                  <a:cubicBezTo>
                    <a:pt x="150808" y="115375"/>
                    <a:pt x="115409" y="150774"/>
                    <a:pt x="76077" y="150774"/>
                  </a:cubicBezTo>
                  <a:cubicBezTo>
                    <a:pt x="35433" y="150774"/>
                    <a:pt x="-1277" y="114064"/>
                    <a:pt x="34" y="73420"/>
                  </a:cubicBezTo>
                  <a:cubicBezTo>
                    <a:pt x="1345" y="32777"/>
                    <a:pt x="35433" y="0"/>
                    <a:pt x="76077" y="0"/>
                  </a:cubicBezTo>
                  <a:cubicBezTo>
                    <a:pt x="116720" y="1311"/>
                    <a:pt x="150808" y="35399"/>
                    <a:pt x="150808" y="76043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:a16="http://schemas.microsoft.com/office/drawing/2014/main" id="{0E2C3C69-69AE-49CF-A7F4-8EB3F462B1AE}"/>
                </a:ext>
              </a:extLst>
            </p:cNvPr>
            <p:cNvSpPr/>
            <p:nvPr/>
          </p:nvSpPr>
          <p:spPr>
            <a:xfrm>
              <a:off x="7913968" y="3368625"/>
              <a:ext cx="149498" cy="150809"/>
            </a:xfrm>
            <a:custGeom>
              <a:avLst/>
              <a:gdLst>
                <a:gd name="connsiteX0" fmla="*/ 149498 w 149498"/>
                <a:gd name="connsiteY0" fmla="*/ 76043 h 150809"/>
                <a:gd name="connsiteX1" fmla="*/ 76078 w 149498"/>
                <a:gd name="connsiteY1" fmla="*/ 150774 h 150809"/>
                <a:gd name="connsiteX2" fmla="*/ 35 w 149498"/>
                <a:gd name="connsiteY2" fmla="*/ 74732 h 150809"/>
                <a:gd name="connsiteX3" fmla="*/ 76078 w 149498"/>
                <a:gd name="connsiteY3" fmla="*/ 0 h 150809"/>
                <a:gd name="connsiteX4" fmla="*/ 149498 w 149498"/>
                <a:gd name="connsiteY4" fmla="*/ 76043 h 150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498" h="150809">
                  <a:moveTo>
                    <a:pt x="149498" y="76043"/>
                  </a:moveTo>
                  <a:cubicBezTo>
                    <a:pt x="149498" y="116686"/>
                    <a:pt x="116721" y="150774"/>
                    <a:pt x="76078" y="150774"/>
                  </a:cubicBezTo>
                  <a:cubicBezTo>
                    <a:pt x="34123" y="152085"/>
                    <a:pt x="-1276" y="116686"/>
                    <a:pt x="35" y="74732"/>
                  </a:cubicBezTo>
                  <a:cubicBezTo>
                    <a:pt x="1346" y="35399"/>
                    <a:pt x="35434" y="0"/>
                    <a:pt x="76078" y="0"/>
                  </a:cubicBezTo>
                  <a:cubicBezTo>
                    <a:pt x="114099" y="1311"/>
                    <a:pt x="149498" y="36710"/>
                    <a:pt x="149498" y="76043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Полилиния: фигура 35">
              <a:extLst>
                <a:ext uri="{FF2B5EF4-FFF2-40B4-BE49-F238E27FC236}">
                  <a16:creationId xmlns:a16="http://schemas.microsoft.com/office/drawing/2014/main" id="{D88844EF-2EE6-48F9-BAEE-57B9BB850B2C}"/>
                </a:ext>
              </a:extLst>
            </p:cNvPr>
            <p:cNvSpPr/>
            <p:nvPr/>
          </p:nvSpPr>
          <p:spPr>
            <a:xfrm>
              <a:off x="6814978" y="3250932"/>
              <a:ext cx="412634" cy="369420"/>
            </a:xfrm>
            <a:custGeom>
              <a:avLst/>
              <a:gdLst>
                <a:gd name="connsiteX0" fmla="*/ 325489 w 412634"/>
                <a:gd name="connsiteY0" fmla="*/ 369420 h 369420"/>
                <a:gd name="connsiteX1" fmla="*/ 253380 w 412634"/>
                <a:gd name="connsiteY1" fmla="*/ 237001 h 369420"/>
                <a:gd name="connsiteX2" fmla="*/ 254691 w 412634"/>
                <a:gd name="connsiteY2" fmla="*/ 120315 h 369420"/>
                <a:gd name="connsiteX3" fmla="*/ 158982 w 412634"/>
                <a:gd name="connsiteY3" fmla="*/ 116382 h 369420"/>
                <a:gd name="connsiteX4" fmla="*/ 156360 w 412634"/>
                <a:gd name="connsiteY4" fmla="*/ 235690 h 369420"/>
                <a:gd name="connsiteX5" fmla="*/ 89495 w 412634"/>
                <a:gd name="connsiteY5" fmla="*/ 368109 h 369420"/>
                <a:gd name="connsiteX6" fmla="*/ 1652 w 412634"/>
                <a:gd name="connsiteY6" fmla="*/ 175381 h 369420"/>
                <a:gd name="connsiteX7" fmla="*/ 178648 w 412634"/>
                <a:gd name="connsiteY7" fmla="*/ 1007 h 369420"/>
                <a:gd name="connsiteX8" fmla="*/ 405465 w 412634"/>
                <a:gd name="connsiteY8" fmla="*/ 154403 h 369420"/>
                <a:gd name="connsiteX9" fmla="*/ 325489 w 412634"/>
                <a:gd name="connsiteY9" fmla="*/ 369420 h 369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12634" h="369420">
                  <a:moveTo>
                    <a:pt x="325489" y="369420"/>
                  </a:moveTo>
                  <a:cubicBezTo>
                    <a:pt x="328111" y="307800"/>
                    <a:pt x="316311" y="257979"/>
                    <a:pt x="253380" y="237001"/>
                  </a:cubicBezTo>
                  <a:cubicBezTo>
                    <a:pt x="286157" y="188491"/>
                    <a:pt x="286157" y="150470"/>
                    <a:pt x="254691" y="120315"/>
                  </a:cubicBezTo>
                  <a:cubicBezTo>
                    <a:pt x="228469" y="95405"/>
                    <a:pt x="186515" y="94094"/>
                    <a:pt x="158982" y="116382"/>
                  </a:cubicBezTo>
                  <a:cubicBezTo>
                    <a:pt x="124894" y="145226"/>
                    <a:pt x="123583" y="181936"/>
                    <a:pt x="156360" y="235690"/>
                  </a:cubicBezTo>
                  <a:cubicBezTo>
                    <a:pt x="94739" y="259290"/>
                    <a:pt x="81628" y="309111"/>
                    <a:pt x="89495" y="368109"/>
                  </a:cubicBezTo>
                  <a:cubicBezTo>
                    <a:pt x="31807" y="344510"/>
                    <a:pt x="-8836" y="256667"/>
                    <a:pt x="1652" y="175381"/>
                  </a:cubicBezTo>
                  <a:cubicBezTo>
                    <a:pt x="13452" y="84916"/>
                    <a:pt x="93428" y="7562"/>
                    <a:pt x="178648" y="1007"/>
                  </a:cubicBezTo>
                  <a:cubicBezTo>
                    <a:pt x="291401" y="-8171"/>
                    <a:pt x="372688" y="45584"/>
                    <a:pt x="405465" y="154403"/>
                  </a:cubicBezTo>
                  <a:cubicBezTo>
                    <a:pt x="429064" y="231757"/>
                    <a:pt x="392354" y="331399"/>
                    <a:pt x="325489" y="369420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Полилиния: фигура 36">
              <a:extLst>
                <a:ext uri="{FF2B5EF4-FFF2-40B4-BE49-F238E27FC236}">
                  <a16:creationId xmlns:a16="http://schemas.microsoft.com/office/drawing/2014/main" id="{D8947A3B-0F67-46F7-86DE-4771D7F8CD54}"/>
                </a:ext>
              </a:extLst>
            </p:cNvPr>
            <p:cNvSpPr/>
            <p:nvPr/>
          </p:nvSpPr>
          <p:spPr>
            <a:xfrm>
              <a:off x="6919294" y="3507600"/>
              <a:ext cx="201689" cy="150614"/>
            </a:xfrm>
            <a:custGeom>
              <a:avLst/>
              <a:gdLst>
                <a:gd name="connsiteX0" fmla="*/ 99242 w 201689"/>
                <a:gd name="connsiteY0" fmla="*/ 0 h 150614"/>
                <a:gd name="connsiteX1" fmla="*/ 198884 w 201689"/>
                <a:gd name="connsiteY1" fmla="*/ 121930 h 150614"/>
                <a:gd name="connsiteX2" fmla="*/ 181840 w 201689"/>
                <a:gd name="connsiteY2" fmla="*/ 138974 h 150614"/>
                <a:gd name="connsiteX3" fmla="*/ 16644 w 201689"/>
                <a:gd name="connsiteY3" fmla="*/ 136352 h 150614"/>
                <a:gd name="connsiteX4" fmla="*/ 4844 w 201689"/>
                <a:gd name="connsiteY4" fmla="*/ 128486 h 150614"/>
                <a:gd name="connsiteX5" fmla="*/ 38933 w 201689"/>
                <a:gd name="connsiteY5" fmla="*/ 11800 h 150614"/>
                <a:gd name="connsiteX6" fmla="*/ 99242 w 201689"/>
                <a:gd name="connsiteY6" fmla="*/ 0 h 1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89" h="150614">
                  <a:moveTo>
                    <a:pt x="99242" y="0"/>
                  </a:moveTo>
                  <a:cubicBezTo>
                    <a:pt x="179218" y="0"/>
                    <a:pt x="211995" y="41955"/>
                    <a:pt x="198884" y="121930"/>
                  </a:cubicBezTo>
                  <a:cubicBezTo>
                    <a:pt x="196262" y="133730"/>
                    <a:pt x="189707" y="136352"/>
                    <a:pt x="181840" y="138974"/>
                  </a:cubicBezTo>
                  <a:cubicBezTo>
                    <a:pt x="126775" y="157330"/>
                    <a:pt x="71710" y="152085"/>
                    <a:pt x="16644" y="136352"/>
                  </a:cubicBezTo>
                  <a:cubicBezTo>
                    <a:pt x="12711" y="135041"/>
                    <a:pt x="7467" y="133730"/>
                    <a:pt x="4844" y="128486"/>
                  </a:cubicBezTo>
                  <a:cubicBezTo>
                    <a:pt x="-9577" y="97020"/>
                    <a:pt x="10089" y="30155"/>
                    <a:pt x="38933" y="11800"/>
                  </a:cubicBezTo>
                  <a:cubicBezTo>
                    <a:pt x="57288" y="-2622"/>
                    <a:pt x="78265" y="1311"/>
                    <a:pt x="99242" y="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Полилиния: фигура 37">
              <a:extLst>
                <a:ext uri="{FF2B5EF4-FFF2-40B4-BE49-F238E27FC236}">
                  <a16:creationId xmlns:a16="http://schemas.microsoft.com/office/drawing/2014/main" id="{94584196-22BB-4218-927D-586FB7DAE436}"/>
                </a:ext>
              </a:extLst>
            </p:cNvPr>
            <p:cNvSpPr/>
            <p:nvPr/>
          </p:nvSpPr>
          <p:spPr>
            <a:xfrm>
              <a:off x="6968661" y="3373870"/>
              <a:ext cx="104990" cy="106249"/>
            </a:xfrm>
            <a:custGeom>
              <a:avLst/>
              <a:gdLst>
                <a:gd name="connsiteX0" fmla="*/ 104941 w 104990"/>
                <a:gd name="connsiteY0" fmla="*/ 49821 h 106249"/>
                <a:gd name="connsiteX1" fmla="*/ 52498 w 104990"/>
                <a:gd name="connsiteY1" fmla="*/ 106197 h 106249"/>
                <a:gd name="connsiteX2" fmla="*/ 55 w 104990"/>
                <a:gd name="connsiteY2" fmla="*/ 55065 h 106249"/>
                <a:gd name="connsiteX3" fmla="*/ 51187 w 104990"/>
                <a:gd name="connsiteY3" fmla="*/ 0 h 106249"/>
                <a:gd name="connsiteX4" fmla="*/ 104941 w 104990"/>
                <a:gd name="connsiteY4" fmla="*/ 49821 h 10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990" h="106249">
                  <a:moveTo>
                    <a:pt x="104941" y="49821"/>
                  </a:moveTo>
                  <a:cubicBezTo>
                    <a:pt x="106252" y="78665"/>
                    <a:pt x="81342" y="104886"/>
                    <a:pt x="52498" y="106197"/>
                  </a:cubicBezTo>
                  <a:cubicBezTo>
                    <a:pt x="24965" y="107509"/>
                    <a:pt x="1366" y="83909"/>
                    <a:pt x="55" y="55065"/>
                  </a:cubicBezTo>
                  <a:cubicBezTo>
                    <a:pt x="-1256" y="23599"/>
                    <a:pt x="21032" y="0"/>
                    <a:pt x="51187" y="0"/>
                  </a:cubicBezTo>
                  <a:cubicBezTo>
                    <a:pt x="78720" y="0"/>
                    <a:pt x="103630" y="23599"/>
                    <a:pt x="104941" y="49821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Полилиния: фигура 38">
              <a:extLst>
                <a:ext uri="{FF2B5EF4-FFF2-40B4-BE49-F238E27FC236}">
                  <a16:creationId xmlns:a16="http://schemas.microsoft.com/office/drawing/2014/main" id="{22090C53-AF34-4C07-94AA-376CFF094625}"/>
                </a:ext>
              </a:extLst>
            </p:cNvPr>
            <p:cNvSpPr/>
            <p:nvPr/>
          </p:nvSpPr>
          <p:spPr>
            <a:xfrm>
              <a:off x="6813116" y="2265818"/>
              <a:ext cx="413455" cy="372536"/>
            </a:xfrm>
            <a:custGeom>
              <a:avLst/>
              <a:gdLst>
                <a:gd name="connsiteX0" fmla="*/ 327351 w 413455"/>
                <a:gd name="connsiteY0" fmla="*/ 372536 h 372536"/>
                <a:gd name="connsiteX1" fmla="*/ 255241 w 413455"/>
                <a:gd name="connsiteY1" fmla="*/ 244050 h 372536"/>
                <a:gd name="connsiteX2" fmla="*/ 253930 w 413455"/>
                <a:gd name="connsiteY2" fmla="*/ 123431 h 372536"/>
                <a:gd name="connsiteX3" fmla="*/ 156911 w 413455"/>
                <a:gd name="connsiteY3" fmla="*/ 126053 h 372536"/>
                <a:gd name="connsiteX4" fmla="*/ 158222 w 413455"/>
                <a:gd name="connsiteY4" fmla="*/ 241428 h 372536"/>
                <a:gd name="connsiteX5" fmla="*/ 97912 w 413455"/>
                <a:gd name="connsiteY5" fmla="*/ 291249 h 372536"/>
                <a:gd name="connsiteX6" fmla="*/ 87423 w 413455"/>
                <a:gd name="connsiteY6" fmla="*/ 371225 h 372536"/>
                <a:gd name="connsiteX7" fmla="*/ 4825 w 413455"/>
                <a:gd name="connsiteY7" fmla="*/ 162763 h 372536"/>
                <a:gd name="connsiteX8" fmla="*/ 196243 w 413455"/>
                <a:gd name="connsiteY8" fmla="*/ 190 h 372536"/>
                <a:gd name="connsiteX9" fmla="*/ 400771 w 413455"/>
                <a:gd name="connsiteY9" fmla="*/ 136542 h 372536"/>
                <a:gd name="connsiteX10" fmla="*/ 327351 w 413455"/>
                <a:gd name="connsiteY10" fmla="*/ 372536 h 372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3455" h="372536">
                  <a:moveTo>
                    <a:pt x="327351" y="372536"/>
                  </a:moveTo>
                  <a:cubicBezTo>
                    <a:pt x="329973" y="312227"/>
                    <a:pt x="318173" y="263717"/>
                    <a:pt x="255241" y="244050"/>
                  </a:cubicBezTo>
                  <a:cubicBezTo>
                    <a:pt x="288018" y="191607"/>
                    <a:pt x="288018" y="150964"/>
                    <a:pt x="253930" y="123431"/>
                  </a:cubicBezTo>
                  <a:cubicBezTo>
                    <a:pt x="226398" y="101143"/>
                    <a:pt x="183132" y="102454"/>
                    <a:pt x="156911" y="126053"/>
                  </a:cubicBezTo>
                  <a:cubicBezTo>
                    <a:pt x="125445" y="156208"/>
                    <a:pt x="125445" y="196852"/>
                    <a:pt x="158222" y="241428"/>
                  </a:cubicBezTo>
                  <a:cubicBezTo>
                    <a:pt x="133311" y="251917"/>
                    <a:pt x="111023" y="266339"/>
                    <a:pt x="97912" y="291249"/>
                  </a:cubicBezTo>
                  <a:cubicBezTo>
                    <a:pt x="84801" y="316160"/>
                    <a:pt x="90045" y="343692"/>
                    <a:pt x="87423" y="371225"/>
                  </a:cubicBezTo>
                  <a:cubicBezTo>
                    <a:pt x="21869" y="334515"/>
                    <a:pt x="-13530" y="244050"/>
                    <a:pt x="4825" y="162763"/>
                  </a:cubicBezTo>
                  <a:cubicBezTo>
                    <a:pt x="25803" y="69677"/>
                    <a:pt x="103156" y="5434"/>
                    <a:pt x="196243" y="190"/>
                  </a:cubicBezTo>
                  <a:cubicBezTo>
                    <a:pt x="285396" y="-3744"/>
                    <a:pt x="369305" y="53944"/>
                    <a:pt x="400771" y="136542"/>
                  </a:cubicBezTo>
                  <a:cubicBezTo>
                    <a:pt x="434859" y="223073"/>
                    <a:pt x="396838" y="329271"/>
                    <a:pt x="327351" y="372536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Полилиния: фигура 39">
              <a:extLst>
                <a:ext uri="{FF2B5EF4-FFF2-40B4-BE49-F238E27FC236}">
                  <a16:creationId xmlns:a16="http://schemas.microsoft.com/office/drawing/2014/main" id="{91E48405-8C7F-499C-AF62-3F60ADCD8EE5}"/>
                </a:ext>
              </a:extLst>
            </p:cNvPr>
            <p:cNvSpPr/>
            <p:nvPr/>
          </p:nvSpPr>
          <p:spPr>
            <a:xfrm>
              <a:off x="6923925" y="2529534"/>
              <a:ext cx="197549" cy="148152"/>
            </a:xfrm>
            <a:custGeom>
              <a:avLst/>
              <a:gdLst>
                <a:gd name="connsiteX0" fmla="*/ 97234 w 197549"/>
                <a:gd name="connsiteY0" fmla="*/ 148152 h 148152"/>
                <a:gd name="connsiteX1" fmla="*/ 69702 w 197549"/>
                <a:gd name="connsiteY1" fmla="*/ 146841 h 148152"/>
                <a:gd name="connsiteX2" fmla="*/ 214 w 197549"/>
                <a:gd name="connsiteY2" fmla="*/ 78665 h 148152"/>
                <a:gd name="connsiteX3" fmla="*/ 81501 w 197549"/>
                <a:gd name="connsiteY3" fmla="*/ 0 h 148152"/>
                <a:gd name="connsiteX4" fmla="*/ 93301 w 197549"/>
                <a:gd name="connsiteY4" fmla="*/ 0 h 148152"/>
                <a:gd name="connsiteX5" fmla="*/ 194254 w 197549"/>
                <a:gd name="connsiteY5" fmla="*/ 121930 h 148152"/>
                <a:gd name="connsiteX6" fmla="*/ 175899 w 197549"/>
                <a:gd name="connsiteY6" fmla="*/ 138974 h 148152"/>
                <a:gd name="connsiteX7" fmla="*/ 97234 w 197549"/>
                <a:gd name="connsiteY7" fmla="*/ 148152 h 14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7549" h="148152">
                  <a:moveTo>
                    <a:pt x="97234" y="148152"/>
                  </a:moveTo>
                  <a:cubicBezTo>
                    <a:pt x="89368" y="148152"/>
                    <a:pt x="80190" y="146841"/>
                    <a:pt x="69702" y="146841"/>
                  </a:cubicBezTo>
                  <a:cubicBezTo>
                    <a:pt x="1525" y="141597"/>
                    <a:pt x="-1097" y="138974"/>
                    <a:pt x="214" y="78665"/>
                  </a:cubicBezTo>
                  <a:cubicBezTo>
                    <a:pt x="1525" y="26222"/>
                    <a:pt x="26436" y="1311"/>
                    <a:pt x="81501" y="0"/>
                  </a:cubicBezTo>
                  <a:cubicBezTo>
                    <a:pt x="85435" y="0"/>
                    <a:pt x="89368" y="0"/>
                    <a:pt x="93301" y="0"/>
                  </a:cubicBezTo>
                  <a:cubicBezTo>
                    <a:pt x="175899" y="0"/>
                    <a:pt x="208676" y="40643"/>
                    <a:pt x="194254" y="121930"/>
                  </a:cubicBezTo>
                  <a:cubicBezTo>
                    <a:pt x="191632" y="133730"/>
                    <a:pt x="185077" y="136352"/>
                    <a:pt x="175899" y="138974"/>
                  </a:cubicBezTo>
                  <a:cubicBezTo>
                    <a:pt x="150988" y="145530"/>
                    <a:pt x="124767" y="148152"/>
                    <a:pt x="97234" y="148152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Полилиния: фигура 40">
              <a:extLst>
                <a:ext uri="{FF2B5EF4-FFF2-40B4-BE49-F238E27FC236}">
                  <a16:creationId xmlns:a16="http://schemas.microsoft.com/office/drawing/2014/main" id="{76BD6C68-1442-49D8-96C9-18CF973A5AF9}"/>
                </a:ext>
              </a:extLst>
            </p:cNvPr>
            <p:cNvSpPr/>
            <p:nvPr/>
          </p:nvSpPr>
          <p:spPr>
            <a:xfrm>
              <a:off x="6967405" y="2393182"/>
              <a:ext cx="106244" cy="108819"/>
            </a:xfrm>
            <a:custGeom>
              <a:avLst/>
              <a:gdLst>
                <a:gd name="connsiteX0" fmla="*/ 52443 w 106244"/>
                <a:gd name="connsiteY0" fmla="*/ 0 h 108819"/>
                <a:gd name="connsiteX1" fmla="*/ 106197 w 106244"/>
                <a:gd name="connsiteY1" fmla="*/ 52443 h 108819"/>
                <a:gd name="connsiteX2" fmla="*/ 51132 w 106244"/>
                <a:gd name="connsiteY2" fmla="*/ 108820 h 108819"/>
                <a:gd name="connsiteX3" fmla="*/ 0 w 106244"/>
                <a:gd name="connsiteY3" fmla="*/ 56376 h 108819"/>
                <a:gd name="connsiteX4" fmla="*/ 52443 w 106244"/>
                <a:gd name="connsiteY4" fmla="*/ 0 h 108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244" h="108819">
                  <a:moveTo>
                    <a:pt x="52443" y="0"/>
                  </a:moveTo>
                  <a:cubicBezTo>
                    <a:pt x="77354" y="0"/>
                    <a:pt x="104886" y="26222"/>
                    <a:pt x="106197" y="52443"/>
                  </a:cubicBezTo>
                  <a:cubicBezTo>
                    <a:pt x="107509" y="82598"/>
                    <a:pt x="81287" y="108820"/>
                    <a:pt x="51132" y="108820"/>
                  </a:cubicBezTo>
                  <a:cubicBezTo>
                    <a:pt x="23599" y="108820"/>
                    <a:pt x="1311" y="85220"/>
                    <a:pt x="0" y="56376"/>
                  </a:cubicBezTo>
                  <a:cubicBezTo>
                    <a:pt x="0" y="26222"/>
                    <a:pt x="24911" y="0"/>
                    <a:pt x="52443" y="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Полилиния: фигура 41">
              <a:extLst>
                <a:ext uri="{FF2B5EF4-FFF2-40B4-BE49-F238E27FC236}">
                  <a16:creationId xmlns:a16="http://schemas.microsoft.com/office/drawing/2014/main" id="{C7E04BC0-8C7B-4183-A202-321EA53A607E}"/>
                </a:ext>
              </a:extLst>
            </p:cNvPr>
            <p:cNvSpPr/>
            <p:nvPr/>
          </p:nvSpPr>
          <p:spPr>
            <a:xfrm>
              <a:off x="6751076" y="2884800"/>
              <a:ext cx="149501" cy="149499"/>
            </a:xfrm>
            <a:custGeom>
              <a:avLst/>
              <a:gdLst>
                <a:gd name="connsiteX0" fmla="*/ 149463 w 149501"/>
                <a:gd name="connsiteY0" fmla="*/ 76079 h 149499"/>
                <a:gd name="connsiteX1" fmla="*/ 74732 w 149501"/>
                <a:gd name="connsiteY1" fmla="*/ 149500 h 149499"/>
                <a:gd name="connsiteX2" fmla="*/ 0 w 149501"/>
                <a:gd name="connsiteY2" fmla="*/ 74768 h 149499"/>
                <a:gd name="connsiteX3" fmla="*/ 77354 w 149501"/>
                <a:gd name="connsiteY3" fmla="*/ 37 h 149499"/>
                <a:gd name="connsiteX4" fmla="*/ 149463 w 149501"/>
                <a:gd name="connsiteY4" fmla="*/ 76079 h 14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501" h="149499">
                  <a:moveTo>
                    <a:pt x="149463" y="76079"/>
                  </a:moveTo>
                  <a:cubicBezTo>
                    <a:pt x="149463" y="116723"/>
                    <a:pt x="114064" y="149500"/>
                    <a:pt x="74732" y="149500"/>
                  </a:cubicBezTo>
                  <a:cubicBezTo>
                    <a:pt x="34088" y="149500"/>
                    <a:pt x="0" y="115412"/>
                    <a:pt x="0" y="74768"/>
                  </a:cubicBezTo>
                  <a:cubicBezTo>
                    <a:pt x="0" y="32814"/>
                    <a:pt x="35399" y="-1274"/>
                    <a:pt x="77354" y="37"/>
                  </a:cubicBezTo>
                  <a:cubicBezTo>
                    <a:pt x="117997" y="1348"/>
                    <a:pt x="150774" y="35436"/>
                    <a:pt x="149463" y="76079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Полилиния: фигура 42">
              <a:extLst>
                <a:ext uri="{FF2B5EF4-FFF2-40B4-BE49-F238E27FC236}">
                  <a16:creationId xmlns:a16="http://schemas.microsoft.com/office/drawing/2014/main" id="{E9690453-5B39-4387-B43E-11F1DC390C3C}"/>
                </a:ext>
              </a:extLst>
            </p:cNvPr>
            <p:cNvSpPr/>
            <p:nvPr/>
          </p:nvSpPr>
          <p:spPr>
            <a:xfrm>
              <a:off x="7426282" y="2208320"/>
              <a:ext cx="150774" cy="149498"/>
            </a:xfrm>
            <a:custGeom>
              <a:avLst/>
              <a:gdLst>
                <a:gd name="connsiteX0" fmla="*/ 150774 w 150774"/>
                <a:gd name="connsiteY0" fmla="*/ 73420 h 149498"/>
                <a:gd name="connsiteX1" fmla="*/ 78665 w 150774"/>
                <a:gd name="connsiteY1" fmla="*/ 149463 h 149498"/>
                <a:gd name="connsiteX2" fmla="*/ 0 w 150774"/>
                <a:gd name="connsiteY2" fmla="*/ 74732 h 149498"/>
                <a:gd name="connsiteX3" fmla="*/ 74732 w 150774"/>
                <a:gd name="connsiteY3" fmla="*/ 0 h 149498"/>
                <a:gd name="connsiteX4" fmla="*/ 150774 w 150774"/>
                <a:gd name="connsiteY4" fmla="*/ 73420 h 149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4" h="149498">
                  <a:moveTo>
                    <a:pt x="150774" y="73420"/>
                  </a:moveTo>
                  <a:cubicBezTo>
                    <a:pt x="150774" y="114064"/>
                    <a:pt x="119308" y="148152"/>
                    <a:pt x="78665" y="149463"/>
                  </a:cubicBezTo>
                  <a:cubicBezTo>
                    <a:pt x="36710" y="150774"/>
                    <a:pt x="0" y="115375"/>
                    <a:pt x="0" y="74732"/>
                  </a:cubicBezTo>
                  <a:cubicBezTo>
                    <a:pt x="0" y="35399"/>
                    <a:pt x="34088" y="0"/>
                    <a:pt x="74732" y="0"/>
                  </a:cubicBezTo>
                  <a:cubicBezTo>
                    <a:pt x="115375" y="0"/>
                    <a:pt x="149463" y="32777"/>
                    <a:pt x="150774" y="7342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Полилиния: фигура 43">
              <a:extLst>
                <a:ext uri="{FF2B5EF4-FFF2-40B4-BE49-F238E27FC236}">
                  <a16:creationId xmlns:a16="http://schemas.microsoft.com/office/drawing/2014/main" id="{ADB3CE62-1D5A-49B1-B345-5A849AE42E14}"/>
                </a:ext>
              </a:extLst>
            </p:cNvPr>
            <p:cNvSpPr/>
            <p:nvPr/>
          </p:nvSpPr>
          <p:spPr>
            <a:xfrm>
              <a:off x="7426246" y="3560043"/>
              <a:ext cx="149537" cy="149499"/>
            </a:xfrm>
            <a:custGeom>
              <a:avLst/>
              <a:gdLst>
                <a:gd name="connsiteX0" fmla="*/ 149500 w 149537"/>
                <a:gd name="connsiteY0" fmla="*/ 73420 h 149499"/>
                <a:gd name="connsiteX1" fmla="*/ 77390 w 149537"/>
                <a:gd name="connsiteY1" fmla="*/ 149463 h 149499"/>
                <a:gd name="connsiteX2" fmla="*/ 37 w 149537"/>
                <a:gd name="connsiteY2" fmla="*/ 77354 h 149499"/>
                <a:gd name="connsiteX3" fmla="*/ 74768 w 149537"/>
                <a:gd name="connsiteY3" fmla="*/ 0 h 149499"/>
                <a:gd name="connsiteX4" fmla="*/ 149500 w 149537"/>
                <a:gd name="connsiteY4" fmla="*/ 73420 h 14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537" h="149499">
                  <a:moveTo>
                    <a:pt x="149500" y="73420"/>
                  </a:moveTo>
                  <a:cubicBezTo>
                    <a:pt x="150811" y="115375"/>
                    <a:pt x="118034" y="148152"/>
                    <a:pt x="77390" y="149463"/>
                  </a:cubicBezTo>
                  <a:cubicBezTo>
                    <a:pt x="38058" y="150774"/>
                    <a:pt x="1348" y="116686"/>
                    <a:pt x="37" y="77354"/>
                  </a:cubicBezTo>
                  <a:cubicBezTo>
                    <a:pt x="-1274" y="36710"/>
                    <a:pt x="32814" y="0"/>
                    <a:pt x="74768" y="0"/>
                  </a:cubicBezTo>
                  <a:cubicBezTo>
                    <a:pt x="116723" y="0"/>
                    <a:pt x="149500" y="32777"/>
                    <a:pt x="149500" y="7342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Полилиния: фигура 44">
              <a:extLst>
                <a:ext uri="{FF2B5EF4-FFF2-40B4-BE49-F238E27FC236}">
                  <a16:creationId xmlns:a16="http://schemas.microsoft.com/office/drawing/2014/main" id="{DE26B0B9-16AD-4927-BC3D-2781A63EF75C}"/>
                </a:ext>
              </a:extLst>
            </p:cNvPr>
            <p:cNvSpPr/>
            <p:nvPr/>
          </p:nvSpPr>
          <p:spPr>
            <a:xfrm>
              <a:off x="7310907" y="2774706"/>
              <a:ext cx="378901" cy="378902"/>
            </a:xfrm>
            <a:custGeom>
              <a:avLst/>
              <a:gdLst>
                <a:gd name="connsiteX0" fmla="*/ 188795 w 378901"/>
                <a:gd name="connsiteY0" fmla="*/ 378902 h 378902"/>
                <a:gd name="connsiteX1" fmla="*/ 0 w 378901"/>
                <a:gd name="connsiteY1" fmla="*/ 190107 h 378902"/>
                <a:gd name="connsiteX2" fmla="*/ 188795 w 378901"/>
                <a:gd name="connsiteY2" fmla="*/ 0 h 378902"/>
                <a:gd name="connsiteX3" fmla="*/ 378902 w 378901"/>
                <a:gd name="connsiteY3" fmla="*/ 190107 h 378902"/>
                <a:gd name="connsiteX4" fmla="*/ 188795 w 378901"/>
                <a:gd name="connsiteY4" fmla="*/ 378902 h 378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8901" h="378902">
                  <a:moveTo>
                    <a:pt x="188795" y="378902"/>
                  </a:moveTo>
                  <a:cubicBezTo>
                    <a:pt x="83909" y="378902"/>
                    <a:pt x="0" y="294993"/>
                    <a:pt x="0" y="190107"/>
                  </a:cubicBezTo>
                  <a:cubicBezTo>
                    <a:pt x="0" y="87842"/>
                    <a:pt x="86531" y="0"/>
                    <a:pt x="188795" y="0"/>
                  </a:cubicBezTo>
                  <a:cubicBezTo>
                    <a:pt x="291060" y="0"/>
                    <a:pt x="377591" y="86531"/>
                    <a:pt x="378902" y="190107"/>
                  </a:cubicBezTo>
                  <a:cubicBezTo>
                    <a:pt x="378902" y="293682"/>
                    <a:pt x="293682" y="378902"/>
                    <a:pt x="188795" y="378902"/>
                  </a:cubicBezTo>
                  <a:close/>
                </a:path>
              </a:pathLst>
            </a:custGeom>
            <a:solidFill>
              <a:srgbClr val="2E32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6" name="Полилиния: фигура 45">
              <a:extLst>
                <a:ext uri="{FF2B5EF4-FFF2-40B4-BE49-F238E27FC236}">
                  <a16:creationId xmlns:a16="http://schemas.microsoft.com/office/drawing/2014/main" id="{77E3A171-CCF7-4DC8-849D-771BB3DF9C05}"/>
                </a:ext>
              </a:extLst>
            </p:cNvPr>
            <p:cNvSpPr/>
            <p:nvPr/>
          </p:nvSpPr>
          <p:spPr>
            <a:xfrm>
              <a:off x="7334490" y="2799600"/>
              <a:ext cx="329162" cy="329097"/>
            </a:xfrm>
            <a:custGeom>
              <a:avLst/>
              <a:gdLst>
                <a:gd name="connsiteX0" fmla="*/ 163901 w 329162"/>
                <a:gd name="connsiteY0" fmla="*/ 329098 h 329097"/>
                <a:gd name="connsiteX1" fmla="*/ 16 w 329162"/>
                <a:gd name="connsiteY1" fmla="*/ 163902 h 329097"/>
                <a:gd name="connsiteX2" fmla="*/ 165212 w 329162"/>
                <a:gd name="connsiteY2" fmla="*/ 17 h 329097"/>
                <a:gd name="connsiteX3" fmla="*/ 329097 w 329162"/>
                <a:gd name="connsiteY3" fmla="*/ 165213 h 329097"/>
                <a:gd name="connsiteX4" fmla="*/ 163901 w 329162"/>
                <a:gd name="connsiteY4" fmla="*/ 329098 h 329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162" h="329097">
                  <a:moveTo>
                    <a:pt x="163901" y="329098"/>
                  </a:moveTo>
                  <a:cubicBezTo>
                    <a:pt x="76059" y="329098"/>
                    <a:pt x="1327" y="262233"/>
                    <a:pt x="16" y="163902"/>
                  </a:cubicBezTo>
                  <a:cubicBezTo>
                    <a:pt x="-1295" y="74748"/>
                    <a:pt x="76059" y="-1294"/>
                    <a:pt x="165212" y="17"/>
                  </a:cubicBezTo>
                  <a:cubicBezTo>
                    <a:pt x="254366" y="17"/>
                    <a:pt x="331720" y="76059"/>
                    <a:pt x="329097" y="165213"/>
                  </a:cubicBezTo>
                  <a:cubicBezTo>
                    <a:pt x="326475" y="263544"/>
                    <a:pt x="253055" y="329098"/>
                    <a:pt x="163901" y="329098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Полилиния: фигура 46">
              <a:extLst>
                <a:ext uri="{FF2B5EF4-FFF2-40B4-BE49-F238E27FC236}">
                  <a16:creationId xmlns:a16="http://schemas.microsoft.com/office/drawing/2014/main" id="{2228CF77-1D4A-405D-BA0C-440E951474AB}"/>
                </a:ext>
              </a:extLst>
            </p:cNvPr>
            <p:cNvSpPr/>
            <p:nvPr/>
          </p:nvSpPr>
          <p:spPr>
            <a:xfrm>
              <a:off x="7460370" y="2926541"/>
              <a:ext cx="77419" cy="78914"/>
            </a:xfrm>
            <a:custGeom>
              <a:avLst/>
              <a:gdLst>
                <a:gd name="connsiteX0" fmla="*/ 39332 w 77419"/>
                <a:gd name="connsiteY0" fmla="*/ 78915 h 78914"/>
                <a:gd name="connsiteX1" fmla="*/ 0 w 77419"/>
                <a:gd name="connsiteY1" fmla="*/ 38271 h 78914"/>
                <a:gd name="connsiteX2" fmla="*/ 40643 w 77419"/>
                <a:gd name="connsiteY2" fmla="*/ 250 h 78914"/>
                <a:gd name="connsiteX3" fmla="*/ 77354 w 77419"/>
                <a:gd name="connsiteY3" fmla="*/ 39583 h 78914"/>
                <a:gd name="connsiteX4" fmla="*/ 39332 w 77419"/>
                <a:gd name="connsiteY4" fmla="*/ 78915 h 78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419" h="78914">
                  <a:moveTo>
                    <a:pt x="39332" y="78915"/>
                  </a:moveTo>
                  <a:cubicBezTo>
                    <a:pt x="18355" y="78915"/>
                    <a:pt x="0" y="59249"/>
                    <a:pt x="0" y="38271"/>
                  </a:cubicBezTo>
                  <a:cubicBezTo>
                    <a:pt x="0" y="15983"/>
                    <a:pt x="19666" y="-2372"/>
                    <a:pt x="40643" y="250"/>
                  </a:cubicBezTo>
                  <a:cubicBezTo>
                    <a:pt x="64243" y="1561"/>
                    <a:pt x="77354" y="15983"/>
                    <a:pt x="77354" y="39583"/>
                  </a:cubicBezTo>
                  <a:cubicBezTo>
                    <a:pt x="78665" y="60560"/>
                    <a:pt x="60310" y="78915"/>
                    <a:pt x="39332" y="78915"/>
                  </a:cubicBezTo>
                  <a:close/>
                </a:path>
              </a:pathLst>
            </a:custGeom>
            <a:solidFill>
              <a:srgbClr val="313437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8" name="Номер слайда 5">
            <a:extLst>
              <a:ext uri="{FF2B5EF4-FFF2-40B4-BE49-F238E27FC236}">
                <a16:creationId xmlns:a16="http://schemas.microsoft.com/office/drawing/2014/main" id="{DD842295-4B56-47C0-977D-7F84F0944B09}"/>
              </a:ext>
            </a:extLst>
          </p:cNvPr>
          <p:cNvSpPr txBox="1">
            <a:spLocks/>
          </p:cNvSpPr>
          <p:nvPr/>
        </p:nvSpPr>
        <p:spPr>
          <a:xfrm>
            <a:off x="10240684" y="7134224"/>
            <a:ext cx="440016" cy="428625"/>
          </a:xfrm>
          <a:prstGeom prst="rect">
            <a:avLst/>
          </a:prstGeom>
        </p:spPr>
        <p:txBody>
          <a:bodyPr lIns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60DE29B6-4F18-459A-BA05-02F5B484FAE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0270077" y="7183522"/>
            <a:ext cx="291465" cy="184666"/>
          </a:xfrm>
        </p:spPr>
        <p:txBody>
          <a:bodyPr/>
          <a:lstStyle/>
          <a:p>
            <a:pPr marL="42549">
              <a:spcBef>
                <a:spcPts val="60"/>
              </a:spcBef>
            </a:pPr>
            <a:fld id="{81D60167-4931-47E6-BA6A-407CBD079E47}" type="slidenum">
              <a:rPr lang="ru-RU" spc="160" smtClean="0">
                <a:solidFill>
                  <a:schemeClr val="bg1"/>
                </a:solidFill>
                <a:latin typeface="DIN Pro Medium" panose="020B0604020101020102" pitchFamily="34" charset="0"/>
                <a:cs typeface="DIN Pro Medium" panose="020B0604020101020102" pitchFamily="34" charset="0"/>
              </a:rPr>
              <a:pPr marL="42549">
                <a:spcBef>
                  <a:spcPts val="60"/>
                </a:spcBef>
              </a:pPr>
              <a:t>23</a:t>
            </a:fld>
            <a:r>
              <a:rPr lang="ru-RU" spc="-10" dirty="0">
                <a:latin typeface="DIN Pro Medium" panose="020B0604020101020102" pitchFamily="34" charset="0"/>
                <a:cs typeface="DIN Pro Medium" panose="020B0604020101020102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0290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ИНВЕСТПРОФИЛЬ</a:t>
            </a:r>
            <a:r>
              <a:rPr kumimoji="0" lang="en-US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- 2025</a:t>
            </a:r>
            <a:endParaRPr kumimoji="0" lang="ru-RU" sz="140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1B858-CD8E-487E-978A-6E494051009A}" type="slidenum">
              <a:rPr kumimoji="0" lang="ru-RU" sz="175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ru-RU" sz="1754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6B28DC-DD03-6D41-BDE1-218E34E5BDC5}"/>
              </a:ext>
            </a:extLst>
          </p:cNvPr>
          <p:cNvSpPr txBox="1"/>
          <p:nvPr/>
        </p:nvSpPr>
        <p:spPr>
          <a:xfrm>
            <a:off x="3969883" y="1092119"/>
            <a:ext cx="6576485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52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Данные ведомственного учета и статистики, % использования</a:t>
            </a:r>
            <a:endParaRPr kumimoji="0" lang="en-US" sz="1052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29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168" y="2172902"/>
            <a:ext cx="5012532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0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168" y="2172902"/>
            <a:ext cx="4248169" cy="239730"/>
          </a:xfrm>
          <a:prstGeom prst="roundRect">
            <a:avLst>
              <a:gd name="adj" fmla="val 50000"/>
            </a:avLst>
          </a:prstGeom>
          <a:solidFill>
            <a:srgbClr val="70AD47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1" name="Freeform 19">
            <a:extLst>
              <a:ext uri="{FF2B5EF4-FFF2-40B4-BE49-F238E27FC236}">
                <a16:creationId xmlns:a16="http://schemas.microsoft.com/office/drawing/2014/main" id="{14D559FB-0EF8-C947-AAFC-A8F5B75EB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170" y="4464856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2" name="Freeform 20">
            <a:extLst>
              <a:ext uri="{FF2B5EF4-FFF2-40B4-BE49-F238E27FC236}">
                <a16:creationId xmlns:a16="http://schemas.microsoft.com/office/drawing/2014/main" id="{A74E9E4B-6683-1341-ADC0-BB9267E2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496" y="4464855"/>
            <a:ext cx="822761" cy="239730"/>
          </a:xfrm>
          <a:prstGeom prst="roundRect">
            <a:avLst>
              <a:gd name="adj" fmla="val 50000"/>
            </a:avLst>
          </a:prstGeom>
          <a:solidFill>
            <a:srgbClr val="4472C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3" name="Freeform 25">
            <a:extLst>
              <a:ext uri="{FF2B5EF4-FFF2-40B4-BE49-F238E27FC236}">
                <a16:creationId xmlns:a16="http://schemas.microsoft.com/office/drawing/2014/main" id="{48220888-C27B-E444-AEB7-020D08E19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169" y="4913137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4" name="Freeform 26">
            <a:extLst>
              <a:ext uri="{FF2B5EF4-FFF2-40B4-BE49-F238E27FC236}">
                <a16:creationId xmlns:a16="http://schemas.microsoft.com/office/drawing/2014/main" id="{1D6F834B-2044-494D-82BB-DFE1C21427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168" y="4913137"/>
            <a:ext cx="4329344" cy="239730"/>
          </a:xfrm>
          <a:prstGeom prst="roundRect">
            <a:avLst>
              <a:gd name="adj" fmla="val 50000"/>
            </a:avLst>
          </a:prstGeom>
          <a:solidFill>
            <a:srgbClr val="70AD47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5" name="Freeform 29">
            <a:extLst>
              <a:ext uri="{FF2B5EF4-FFF2-40B4-BE49-F238E27FC236}">
                <a16:creationId xmlns:a16="http://schemas.microsoft.com/office/drawing/2014/main" id="{5AF3205A-F070-B444-9CF8-8F2FA4A3B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658" y="5402331"/>
            <a:ext cx="5012532" cy="23972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6" name="Freeform 30">
            <a:extLst>
              <a:ext uri="{FF2B5EF4-FFF2-40B4-BE49-F238E27FC236}">
                <a16:creationId xmlns:a16="http://schemas.microsoft.com/office/drawing/2014/main" id="{3775D666-6423-8E47-A41E-28150FAC6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657" y="5401118"/>
            <a:ext cx="758172" cy="239729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ADB7AF4-66E5-4D48-AA78-5D6C8B612AA6}"/>
              </a:ext>
            </a:extLst>
          </p:cNvPr>
          <p:cNvSpPr txBox="1"/>
          <p:nvPr/>
        </p:nvSpPr>
        <p:spPr>
          <a:xfrm>
            <a:off x="437194" y="1887952"/>
            <a:ext cx="235141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Трудоспособное население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DB3F765-237A-A94A-8B6E-F94035A40564}"/>
              </a:ext>
            </a:extLst>
          </p:cNvPr>
          <p:cNvSpPr txBox="1"/>
          <p:nvPr/>
        </p:nvSpPr>
        <p:spPr>
          <a:xfrm>
            <a:off x="441553" y="4228837"/>
            <a:ext cx="647485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Песок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C6BAEEE-FAE8-714D-92C3-41019AFB7F4F}"/>
              </a:ext>
            </a:extLst>
          </p:cNvPr>
          <p:cNvSpPr txBox="1"/>
          <p:nvPr/>
        </p:nvSpPr>
        <p:spPr>
          <a:xfrm>
            <a:off x="437194" y="4678676"/>
            <a:ext cx="913327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Суглинок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ED3D7CE-055D-3442-B076-77F9B6DEDA3A}"/>
              </a:ext>
            </a:extLst>
          </p:cNvPr>
          <p:cNvSpPr txBox="1"/>
          <p:nvPr/>
        </p:nvSpPr>
        <p:spPr>
          <a:xfrm>
            <a:off x="437195" y="5150371"/>
            <a:ext cx="691408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Глины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8A368E6-C301-764A-88BE-55F98B0711A1}"/>
              </a:ext>
            </a:extLst>
          </p:cNvPr>
          <p:cNvSpPr txBox="1"/>
          <p:nvPr/>
        </p:nvSpPr>
        <p:spPr>
          <a:xfrm>
            <a:off x="4661293" y="1877383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84,6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4660842" y="4235907"/>
            <a:ext cx="500458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18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C6D329D-3633-4D45-87E0-67F83BEAC820}"/>
              </a:ext>
            </a:extLst>
          </p:cNvPr>
          <p:cNvSpPr txBox="1"/>
          <p:nvPr/>
        </p:nvSpPr>
        <p:spPr>
          <a:xfrm>
            <a:off x="4651060" y="4686440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86,7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305DB9A-EFC9-FA41-86DE-F946BDC41CB6}"/>
              </a:ext>
            </a:extLst>
          </p:cNvPr>
          <p:cNvSpPr txBox="1"/>
          <p:nvPr/>
        </p:nvSpPr>
        <p:spPr>
          <a:xfrm>
            <a:off x="4661293" y="5157415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17,5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5495" y="1606640"/>
            <a:ext cx="2594141" cy="30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Трудовые ресурсы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47509" y="3923918"/>
            <a:ext cx="2729775" cy="30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Природные ресурсы</a:t>
            </a:r>
          </a:p>
        </p:txBody>
      </p:sp>
      <p:sp>
        <p:nvSpPr>
          <p:cNvPr id="56" name="Freeform 19">
            <a:extLst>
              <a:ext uri="{FF2B5EF4-FFF2-40B4-BE49-F238E27FC236}">
                <a16:creationId xmlns:a16="http://schemas.microsoft.com/office/drawing/2014/main" id="{14D559FB-0EF8-C947-AAFC-A8F5B75EB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2508" y="4464857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7" name="Freeform 20">
            <a:extLst>
              <a:ext uri="{FF2B5EF4-FFF2-40B4-BE49-F238E27FC236}">
                <a16:creationId xmlns:a16="http://schemas.microsoft.com/office/drawing/2014/main" id="{A74E9E4B-6683-1341-ADC0-BB9267E2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3" y="4464856"/>
            <a:ext cx="4927471" cy="239730"/>
          </a:xfrm>
          <a:prstGeom prst="roundRect">
            <a:avLst>
              <a:gd name="adj" fmla="val 50000"/>
            </a:avLst>
          </a:prstGeom>
          <a:solidFill>
            <a:srgbClr val="44546A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8" name="Freeform 25">
            <a:extLst>
              <a:ext uri="{FF2B5EF4-FFF2-40B4-BE49-F238E27FC236}">
                <a16:creationId xmlns:a16="http://schemas.microsoft.com/office/drawing/2014/main" id="{48220888-C27B-E444-AEB7-020D08E19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4" y="4909796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3" name="Freeform 26">
            <a:extLst>
              <a:ext uri="{FF2B5EF4-FFF2-40B4-BE49-F238E27FC236}">
                <a16:creationId xmlns:a16="http://schemas.microsoft.com/office/drawing/2014/main" id="{1D6F834B-2044-494D-82BB-DFE1C21427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3" y="4909796"/>
            <a:ext cx="4329344" cy="239730"/>
          </a:xfrm>
          <a:prstGeom prst="roundRect">
            <a:avLst>
              <a:gd name="adj" fmla="val 50000"/>
            </a:avLst>
          </a:prstGeom>
          <a:solidFill>
            <a:srgbClr val="70AD47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4" name="Freeform 29">
            <a:extLst>
              <a:ext uri="{FF2B5EF4-FFF2-40B4-BE49-F238E27FC236}">
                <a16:creationId xmlns:a16="http://schemas.microsoft.com/office/drawing/2014/main" id="{5AF3205A-F070-B444-9CF8-8F2FA4A3B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6" y="5403544"/>
            <a:ext cx="5012532" cy="23972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5" name="Freeform 30">
            <a:extLst>
              <a:ext uri="{FF2B5EF4-FFF2-40B4-BE49-F238E27FC236}">
                <a16:creationId xmlns:a16="http://schemas.microsoft.com/office/drawing/2014/main" id="{3775D666-6423-8E47-A41E-28150FAC6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6" y="5402331"/>
            <a:ext cx="758172" cy="239729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DB3F765-237A-A94A-8B6E-F94035A40564}"/>
              </a:ext>
            </a:extLst>
          </p:cNvPr>
          <p:cNvSpPr txBox="1"/>
          <p:nvPr/>
        </p:nvSpPr>
        <p:spPr>
          <a:xfrm>
            <a:off x="5619894" y="4208204"/>
            <a:ext cx="704039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Пашня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C6BAEEE-FAE8-714D-92C3-41019AFB7F4F}"/>
              </a:ext>
            </a:extLst>
          </p:cNvPr>
          <p:cNvSpPr txBox="1"/>
          <p:nvPr/>
        </p:nvSpPr>
        <p:spPr>
          <a:xfrm>
            <a:off x="5615536" y="4686440"/>
            <a:ext cx="968855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Пастбища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EED3D7CE-055D-3442-B076-77F9B6DEDA3A}"/>
              </a:ext>
            </a:extLst>
          </p:cNvPr>
          <p:cNvSpPr txBox="1"/>
          <p:nvPr/>
        </p:nvSpPr>
        <p:spPr>
          <a:xfrm>
            <a:off x="5615536" y="5145713"/>
            <a:ext cx="97084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Сенокосы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9847240" y="4217215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99,9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6D329D-3633-4D45-87E0-67F83BEAC820}"/>
              </a:ext>
            </a:extLst>
          </p:cNvPr>
          <p:cNvSpPr txBox="1"/>
          <p:nvPr/>
        </p:nvSpPr>
        <p:spPr>
          <a:xfrm>
            <a:off x="9853978" y="4695288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77,0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9305DB9A-EFC9-FA41-86DE-F946BDC41CB6}"/>
              </a:ext>
            </a:extLst>
          </p:cNvPr>
          <p:cNvSpPr txBox="1"/>
          <p:nvPr/>
        </p:nvSpPr>
        <p:spPr>
          <a:xfrm>
            <a:off x="9847240" y="5145713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17,5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76" name="Freeform 29">
            <a:extLst>
              <a:ext uri="{FF2B5EF4-FFF2-40B4-BE49-F238E27FC236}">
                <a16:creationId xmlns:a16="http://schemas.microsoft.com/office/drawing/2014/main" id="{5AF3205A-F070-B444-9CF8-8F2FA4A3B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2509" y="5904902"/>
            <a:ext cx="5012532" cy="23972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9" name="Freeform 30">
            <a:extLst>
              <a:ext uri="{FF2B5EF4-FFF2-40B4-BE49-F238E27FC236}">
                <a16:creationId xmlns:a16="http://schemas.microsoft.com/office/drawing/2014/main" id="{3775D666-6423-8E47-A41E-28150FAC6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2507" y="5903690"/>
            <a:ext cx="4966635" cy="239729"/>
          </a:xfrm>
          <a:prstGeom prst="roundRect">
            <a:avLst>
              <a:gd name="adj" fmla="val 50000"/>
            </a:avLst>
          </a:prstGeom>
          <a:solidFill>
            <a:srgbClr val="44546A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ED3D7CE-055D-3442-B076-77F9B6DEDA3A}"/>
              </a:ext>
            </a:extLst>
          </p:cNvPr>
          <p:cNvSpPr txBox="1"/>
          <p:nvPr/>
        </p:nvSpPr>
        <p:spPr>
          <a:xfrm>
            <a:off x="5633160" y="5638629"/>
            <a:ext cx="1741246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Расчетная лесосека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9305DB9A-EFC9-FA41-86DE-F946BDC41CB6}"/>
              </a:ext>
            </a:extLst>
          </p:cNvPr>
          <p:cNvSpPr txBox="1"/>
          <p:nvPr/>
        </p:nvSpPr>
        <p:spPr>
          <a:xfrm>
            <a:off x="9893995" y="5659416"/>
            <a:ext cx="58862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100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85" name="Freeform 19">
            <a:extLst>
              <a:ext uri="{FF2B5EF4-FFF2-40B4-BE49-F238E27FC236}">
                <a16:creationId xmlns:a16="http://schemas.microsoft.com/office/drawing/2014/main" id="{14D559FB-0EF8-C947-AAFC-A8F5B75EB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5" y="2172902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6" name="Freeform 20">
            <a:extLst>
              <a:ext uri="{FF2B5EF4-FFF2-40B4-BE49-F238E27FC236}">
                <a16:creationId xmlns:a16="http://schemas.microsoft.com/office/drawing/2014/main" id="{A74E9E4B-6683-1341-ADC0-BB9267E2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7356" y="2174594"/>
            <a:ext cx="3396973" cy="254858"/>
          </a:xfrm>
          <a:prstGeom prst="roundRect">
            <a:avLst>
              <a:gd name="adj" fmla="val 50000"/>
            </a:avLst>
          </a:prstGeom>
          <a:solidFill>
            <a:srgbClr val="70AD47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7" name="Freeform 25">
            <a:extLst>
              <a:ext uri="{FF2B5EF4-FFF2-40B4-BE49-F238E27FC236}">
                <a16:creationId xmlns:a16="http://schemas.microsoft.com/office/drawing/2014/main" id="{48220888-C27B-E444-AEB7-020D08E19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4" y="2659854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8" name="Freeform 26">
            <a:extLst>
              <a:ext uri="{FF2B5EF4-FFF2-40B4-BE49-F238E27FC236}">
                <a16:creationId xmlns:a16="http://schemas.microsoft.com/office/drawing/2014/main" id="{1D6F834B-2044-494D-82BB-DFE1C21427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4" y="2659854"/>
            <a:ext cx="2832803" cy="225141"/>
          </a:xfrm>
          <a:prstGeom prst="roundRect">
            <a:avLst>
              <a:gd name="adj" fmla="val 50000"/>
            </a:avLst>
          </a:prstGeom>
          <a:solidFill>
            <a:srgbClr val="70AD47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9" name="Freeform 29">
            <a:extLst>
              <a:ext uri="{FF2B5EF4-FFF2-40B4-BE49-F238E27FC236}">
                <a16:creationId xmlns:a16="http://schemas.microsoft.com/office/drawing/2014/main" id="{5AF3205A-F070-B444-9CF8-8F2FA4A3B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6" y="3150362"/>
            <a:ext cx="5012532" cy="23972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0" name="Freeform 30">
            <a:extLst>
              <a:ext uri="{FF2B5EF4-FFF2-40B4-BE49-F238E27FC236}">
                <a16:creationId xmlns:a16="http://schemas.microsoft.com/office/drawing/2014/main" id="{3775D666-6423-8E47-A41E-28150FAC6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5" y="3149149"/>
            <a:ext cx="4123769" cy="235468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37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DB3F765-237A-A94A-8B6E-F94035A40564}"/>
              </a:ext>
            </a:extLst>
          </p:cNvPr>
          <p:cNvSpPr txBox="1"/>
          <p:nvPr/>
        </p:nvSpPr>
        <p:spPr>
          <a:xfrm>
            <a:off x="5641219" y="1936883"/>
            <a:ext cx="2074479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Дороги муниципальные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3C6BAEEE-FAE8-714D-92C3-41019AFB7F4F}"/>
              </a:ext>
            </a:extLst>
          </p:cNvPr>
          <p:cNvSpPr txBox="1"/>
          <p:nvPr/>
        </p:nvSpPr>
        <p:spPr>
          <a:xfrm>
            <a:off x="5636862" y="2424757"/>
            <a:ext cx="2776401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Газифицировано домовладений 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EED3D7CE-055D-3442-B076-77F9B6DEDA3A}"/>
              </a:ext>
            </a:extLst>
          </p:cNvPr>
          <p:cNvSpPr txBox="1"/>
          <p:nvPr/>
        </p:nvSpPr>
        <p:spPr>
          <a:xfrm>
            <a:off x="5636861" y="2907347"/>
            <a:ext cx="1359218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Электричество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9725987" y="1865064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63,4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C6D329D-3633-4D45-87E0-67F83BEAC820}"/>
              </a:ext>
            </a:extLst>
          </p:cNvPr>
          <p:cNvSpPr txBox="1"/>
          <p:nvPr/>
        </p:nvSpPr>
        <p:spPr>
          <a:xfrm>
            <a:off x="6210397" y="2432527"/>
            <a:ext cx="4175845" cy="281295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48,0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9305DB9A-EFC9-FA41-86DE-F946BDC41CB6}"/>
              </a:ext>
            </a:extLst>
          </p:cNvPr>
          <p:cNvSpPr txBox="1"/>
          <p:nvPr/>
        </p:nvSpPr>
        <p:spPr>
          <a:xfrm>
            <a:off x="8681928" y="2885319"/>
            <a:ext cx="170431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нет точных данных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7" name="Freeform 19">
            <a:extLst>
              <a:ext uri="{FF2B5EF4-FFF2-40B4-BE49-F238E27FC236}">
                <a16:creationId xmlns:a16="http://schemas.microsoft.com/office/drawing/2014/main" id="{14D559FB-0EF8-C947-AAFC-A8F5B75EB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834" y="3646591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8" name="Freeform 20">
            <a:extLst>
              <a:ext uri="{FF2B5EF4-FFF2-40B4-BE49-F238E27FC236}">
                <a16:creationId xmlns:a16="http://schemas.microsoft.com/office/drawing/2014/main" id="{A74E9E4B-6683-1341-ADC0-BB9267E2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55160" y="3646590"/>
            <a:ext cx="3850172" cy="236860"/>
          </a:xfrm>
          <a:prstGeom prst="roundRect">
            <a:avLst>
              <a:gd name="adj" fmla="val 50000"/>
            </a:avLst>
          </a:prstGeom>
          <a:solidFill>
            <a:srgbClr val="44546A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CDB3F765-237A-A94A-8B6E-F94035A40564}"/>
              </a:ext>
            </a:extLst>
          </p:cNvPr>
          <p:cNvSpPr txBox="1"/>
          <p:nvPr/>
        </p:nvSpPr>
        <p:spPr>
          <a:xfrm>
            <a:off x="5641219" y="3389937"/>
            <a:ext cx="2897890" cy="281295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Имущество (для целей аренды)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9868566" y="3398949"/>
            <a:ext cx="631903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71,1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539648" y="1664710"/>
            <a:ext cx="2729775" cy="30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Инфраструктура</a:t>
            </a:r>
          </a:p>
        </p:txBody>
      </p:sp>
      <p:sp>
        <p:nvSpPr>
          <p:cNvPr id="102" name="Freeform 29">
            <a:extLst>
              <a:ext uri="{FF2B5EF4-FFF2-40B4-BE49-F238E27FC236}">
                <a16:creationId xmlns:a16="http://schemas.microsoft.com/office/drawing/2014/main" id="{5AF3205A-F070-B444-9CF8-8F2FA4A3B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887" y="5909439"/>
            <a:ext cx="5012532" cy="23972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64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EED3D7CE-055D-3442-B076-77F9B6DEDA3A}"/>
              </a:ext>
            </a:extLst>
          </p:cNvPr>
          <p:cNvSpPr txBox="1"/>
          <p:nvPr/>
        </p:nvSpPr>
        <p:spPr>
          <a:xfrm>
            <a:off x="423423" y="5657478"/>
            <a:ext cx="1528239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Водные ресурсы</a:t>
            </a:r>
            <a:endParaRPr kumimoji="0" lang="en-US" sz="1228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9305DB9A-EFC9-FA41-86DE-F946BDC41CB6}"/>
              </a:ext>
            </a:extLst>
          </p:cNvPr>
          <p:cNvSpPr txBox="1"/>
          <p:nvPr/>
        </p:nvSpPr>
        <p:spPr>
          <a:xfrm>
            <a:off x="4765613" y="5654682"/>
            <a:ext cx="412292" cy="281295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0</a:t>
            </a:r>
            <a:r>
              <a:rPr kumimoji="0" lang="en-US" sz="1228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9BE2F00E-3E9B-4CDC-8230-552C8CF446BF}"/>
              </a:ext>
            </a:extLst>
          </p:cNvPr>
          <p:cNvSpPr txBox="1"/>
          <p:nvPr/>
        </p:nvSpPr>
        <p:spPr>
          <a:xfrm>
            <a:off x="2043754" y="2150462"/>
            <a:ext cx="1399278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13 026 чел.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09CE073E-1B32-4828-8CA5-130410A3BF63}"/>
              </a:ext>
            </a:extLst>
          </p:cNvPr>
          <p:cNvSpPr txBox="1"/>
          <p:nvPr/>
        </p:nvSpPr>
        <p:spPr>
          <a:xfrm>
            <a:off x="7432079" y="4891423"/>
            <a:ext cx="1315728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24,9 тыс. га.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09CE073E-1B32-4828-8CA5-130410A3BF63}"/>
              </a:ext>
            </a:extLst>
          </p:cNvPr>
          <p:cNvSpPr txBox="1"/>
          <p:nvPr/>
        </p:nvSpPr>
        <p:spPr>
          <a:xfrm>
            <a:off x="7432079" y="4440426"/>
            <a:ext cx="1335347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87,5 тыс. га.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09CE073E-1B32-4828-8CA5-130410A3BF63}"/>
              </a:ext>
            </a:extLst>
          </p:cNvPr>
          <p:cNvSpPr txBox="1"/>
          <p:nvPr/>
        </p:nvSpPr>
        <p:spPr>
          <a:xfrm>
            <a:off x="7432079" y="5381223"/>
            <a:ext cx="1512250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20,4 тыс. га.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09CE073E-1B32-4828-8CA5-130410A3BF63}"/>
              </a:ext>
            </a:extLst>
          </p:cNvPr>
          <p:cNvSpPr txBox="1"/>
          <p:nvPr/>
        </p:nvSpPr>
        <p:spPr>
          <a:xfrm>
            <a:off x="7423022" y="5873427"/>
            <a:ext cx="1456612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322 тыс. куб. м.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09CE073E-1B32-4828-8CA5-130410A3BF63}"/>
              </a:ext>
            </a:extLst>
          </p:cNvPr>
          <p:cNvSpPr txBox="1"/>
          <p:nvPr/>
        </p:nvSpPr>
        <p:spPr>
          <a:xfrm>
            <a:off x="1644394" y="4425085"/>
            <a:ext cx="1603056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6 207 тыс. куб. м.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09CE073E-1B32-4828-8CA5-130410A3BF63}"/>
              </a:ext>
            </a:extLst>
          </p:cNvPr>
          <p:cNvSpPr txBox="1"/>
          <p:nvPr/>
        </p:nvSpPr>
        <p:spPr>
          <a:xfrm>
            <a:off x="1757081" y="4888193"/>
            <a:ext cx="1534883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438 тыс. куб. м.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09CE073E-1B32-4828-8CA5-130410A3BF63}"/>
              </a:ext>
            </a:extLst>
          </p:cNvPr>
          <p:cNvSpPr txBox="1"/>
          <p:nvPr/>
        </p:nvSpPr>
        <p:spPr>
          <a:xfrm>
            <a:off x="1634685" y="5369652"/>
            <a:ext cx="1717562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1 108 тыс. куб. м.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249EF4FA-C49D-42F0-816C-660BA3634917}"/>
              </a:ext>
            </a:extLst>
          </p:cNvPr>
          <p:cNvSpPr txBox="1"/>
          <p:nvPr/>
        </p:nvSpPr>
        <p:spPr>
          <a:xfrm>
            <a:off x="1876876" y="5885332"/>
            <a:ext cx="1717562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2,6 тыс. га.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3AB12AF-7FDC-4F72-A0C8-7F9CB7B44224}"/>
              </a:ext>
            </a:extLst>
          </p:cNvPr>
          <p:cNvSpPr txBox="1"/>
          <p:nvPr/>
        </p:nvSpPr>
        <p:spPr>
          <a:xfrm>
            <a:off x="7468689" y="2146358"/>
            <a:ext cx="1717562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326,3 км.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7FEB66E5-D658-436D-A2FE-E61ABDDC1F76}"/>
              </a:ext>
            </a:extLst>
          </p:cNvPr>
          <p:cNvSpPr txBox="1"/>
          <p:nvPr/>
        </p:nvSpPr>
        <p:spPr>
          <a:xfrm>
            <a:off x="6934117" y="3633160"/>
            <a:ext cx="258678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69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76 объектов, в аренде - 54</a:t>
            </a:r>
          </a:p>
        </p:txBody>
      </p:sp>
      <p:sp>
        <p:nvSpPr>
          <p:cNvPr id="83" name="object 2">
            <a:extLst>
              <a:ext uri="{FF2B5EF4-FFF2-40B4-BE49-F238E27FC236}">
                <a16:creationId xmlns:a16="http://schemas.microsoft.com/office/drawing/2014/main" id="{E5E7EFD1-71B1-4305-8B70-EC4D438F2E71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База ключевых ресурсов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903A5C94-6594-48A9-9A5D-1B6A32D64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1727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ИНВЕСТПРОФИЛЬ</a:t>
            </a:r>
            <a:r>
              <a:rPr kumimoji="0" lang="en-US" sz="140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- 2025</a:t>
            </a:r>
            <a:endParaRPr kumimoji="0" lang="ru-RU" sz="140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1B858-CD8E-487E-978A-6E494051009A}" type="slidenum">
              <a:rPr kumimoji="0" lang="ru-RU" sz="175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ru-RU" sz="1754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+mn-cs"/>
            </a:endParaRPr>
          </a:p>
        </p:txBody>
      </p:sp>
      <p:graphicFrame>
        <p:nvGraphicFramePr>
          <p:cNvPr id="28" name="Google Shape;499;p12"/>
          <p:cNvGraphicFramePr/>
          <p:nvPr/>
        </p:nvGraphicFramePr>
        <p:xfrm>
          <a:off x="56286" y="973113"/>
          <a:ext cx="10474990" cy="52752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9" name="Google Shape;500;p12"/>
          <p:cNvSpPr txBox="1"/>
          <p:nvPr/>
        </p:nvSpPr>
        <p:spPr>
          <a:xfrm>
            <a:off x="6282373" y="1528178"/>
            <a:ext cx="4354741" cy="2496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8 факторная модель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6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46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Привлечение инвесторов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Сопровождение инвесторов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Создание контента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PR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Документооборот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Команда МО и региона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Активность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Полезность инвестору</a:t>
            </a: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3000"/>
              <a:buFont typeface="Arial" panose="020B0604020202020204" pitchFamily="34" charset="0"/>
              <a:buChar char="•"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3000"/>
              <a:buFontTx/>
              <a:buNone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Максимально 80 баллов</a:t>
            </a: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3000"/>
              <a:buFontTx/>
              <a:buNone/>
              <a:tabLst/>
              <a:defRPr/>
            </a:pPr>
            <a:endParaRPr kumimoji="0" lang="ru-RU" sz="1286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Calibri"/>
            </a:endParaRPr>
          </a:p>
        </p:txBody>
      </p:sp>
      <p:sp>
        <p:nvSpPr>
          <p:cNvPr id="30" name="Google Shape;501;p12"/>
          <p:cNvSpPr/>
          <p:nvPr/>
        </p:nvSpPr>
        <p:spPr>
          <a:xfrm>
            <a:off x="9017143" y="2611200"/>
            <a:ext cx="2013542" cy="818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742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38</a:t>
            </a:r>
            <a:r>
              <a:rPr kumimoji="0" lang="ru-RU" sz="131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баллов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16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Исетский район</a:t>
            </a:r>
            <a:endParaRPr kumimoji="0" sz="59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Google Shape;502;p12"/>
          <p:cNvSpPr/>
          <p:nvPr/>
        </p:nvSpPr>
        <p:spPr>
          <a:xfrm>
            <a:off x="6282371" y="3952160"/>
            <a:ext cx="4354742" cy="2334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3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Ключевые точки роста:</a:t>
            </a:r>
            <a:endParaRPr kumimoji="0" sz="1403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Организация системной работы по привлечению инвесторов </a:t>
            </a: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Обеспечение комплексной, кластерной подачи района</a:t>
            </a:r>
            <a:endParaRPr kumimoji="0" lang="ru-RU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Интенсификация внешней активности по продвижению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Назначение кураторов от региона по продвижению района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Актуализация комплекса господдержки под местные проекты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Вывод PR-активности за внутренние каналы региона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00494" marR="0" lvl="0" indent="-2004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28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Системная подготовка контента с привлечением экспертов</a:t>
            </a:r>
            <a:endParaRPr kumimoji="0" sz="1228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object 12">
            <a:extLst>
              <a:ext uri="{FF2B5EF4-FFF2-40B4-BE49-F238E27FC236}">
                <a16:creationId xmlns:a16="http://schemas.microsoft.com/office/drawing/2014/main" id="{5530E402-3CC1-4F6C-B93B-3FBE766D55B4}"/>
              </a:ext>
            </a:extLst>
          </p:cNvPr>
          <p:cNvSpPr/>
          <p:nvPr/>
        </p:nvSpPr>
        <p:spPr>
          <a:xfrm>
            <a:off x="0" y="0"/>
            <a:ext cx="666722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Диагностика: работа Исетского МО с инвесторами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078BD6A-8738-4480-9877-FFDA7D910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62518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26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Google Shape;520;p13"/>
          <p:cNvSpPr txBox="1"/>
          <p:nvPr/>
        </p:nvSpPr>
        <p:spPr>
          <a:xfrm>
            <a:off x="2733216" y="4118538"/>
            <a:ext cx="2800239" cy="215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КОМАНДА МО И РЕГИОНА</a:t>
            </a:r>
            <a:endParaRPr sz="1228" b="1" dirty="0">
              <a:solidFill>
                <a:schemeClr val="dk2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29" name="Google Shape;521;p13"/>
          <p:cNvSpPr txBox="1"/>
          <p:nvPr/>
        </p:nvSpPr>
        <p:spPr>
          <a:xfrm>
            <a:off x="379320" y="4102423"/>
            <a:ext cx="2153230" cy="22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ДОКУМЕНТООБОРОТ</a:t>
            </a:r>
            <a:endParaRPr sz="351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30" name="Google Shape;522;p13"/>
          <p:cNvSpPr txBox="1"/>
          <p:nvPr/>
        </p:nvSpPr>
        <p:spPr>
          <a:xfrm>
            <a:off x="3135547" y="1707388"/>
            <a:ext cx="1866887" cy="22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СОПРОВОЖДЕНИЕ</a:t>
            </a:r>
            <a:endParaRPr sz="351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31" name="Google Shape;523;p13"/>
          <p:cNvSpPr txBox="1"/>
          <p:nvPr/>
        </p:nvSpPr>
        <p:spPr>
          <a:xfrm>
            <a:off x="793970" y="1699282"/>
            <a:ext cx="1521597" cy="22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ПРИВЛЕЧЕНИЕ</a:t>
            </a:r>
            <a:endParaRPr sz="351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32" name="Google Shape;536;p13"/>
          <p:cNvSpPr txBox="1"/>
          <p:nvPr/>
        </p:nvSpPr>
        <p:spPr>
          <a:xfrm>
            <a:off x="7950945" y="4102422"/>
            <a:ext cx="2223844" cy="22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ПОЛЕЗНОСТЬ ИНВЕСТОРУ</a:t>
            </a:r>
            <a:endParaRPr sz="351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33" name="Google Shape;537;p13"/>
          <p:cNvSpPr txBox="1"/>
          <p:nvPr/>
        </p:nvSpPr>
        <p:spPr>
          <a:xfrm>
            <a:off x="5741299" y="4102423"/>
            <a:ext cx="1359787" cy="22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АКТИВНОСТЬ</a:t>
            </a:r>
            <a:endParaRPr sz="351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34" name="Google Shape;538;p13"/>
          <p:cNvSpPr txBox="1"/>
          <p:nvPr/>
        </p:nvSpPr>
        <p:spPr>
          <a:xfrm>
            <a:off x="8821223" y="1707387"/>
            <a:ext cx="389980" cy="22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PR</a:t>
            </a:r>
            <a:endParaRPr sz="351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35" name="Google Shape;539;p13"/>
          <p:cNvSpPr txBox="1"/>
          <p:nvPr/>
        </p:nvSpPr>
        <p:spPr>
          <a:xfrm>
            <a:off x="5951098" y="1707387"/>
            <a:ext cx="935740" cy="224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r>
              <a:rPr lang="ru-RU" sz="1228" b="1" dirty="0">
                <a:solidFill>
                  <a:schemeClr val="dk2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КОНТЕНТ</a:t>
            </a:r>
            <a:endParaRPr sz="351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36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161" y="1924087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8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161" y="1924087"/>
            <a:ext cx="311747" cy="21019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9" name="Google Shape;515;p13"/>
          <p:cNvSpPr txBox="1"/>
          <p:nvPr/>
        </p:nvSpPr>
        <p:spPr>
          <a:xfrm>
            <a:off x="1856633" y="1924087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40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0517" y="1916628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1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0517" y="1916628"/>
            <a:ext cx="1298483" cy="21019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2" name="Google Shape;518;p13"/>
          <p:cNvSpPr txBox="1"/>
          <p:nvPr/>
        </p:nvSpPr>
        <p:spPr>
          <a:xfrm>
            <a:off x="4326159" y="1921162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8/10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43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0965" y="1924087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4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0965" y="1924087"/>
            <a:ext cx="851863" cy="210195"/>
          </a:xfrm>
          <a:prstGeom prst="roundRect">
            <a:avLst>
              <a:gd name="adj" fmla="val 50000"/>
            </a:avLst>
          </a:prstGeom>
          <a:solidFill>
            <a:srgbClr val="FF7E79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5" name="Google Shape;532;p13"/>
          <p:cNvSpPr txBox="1"/>
          <p:nvPr/>
        </p:nvSpPr>
        <p:spPr>
          <a:xfrm>
            <a:off x="6801584" y="1924087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4/10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46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4962" y="1924087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7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4962" y="1924087"/>
            <a:ext cx="851863" cy="210195"/>
          </a:xfrm>
          <a:prstGeom prst="roundRect">
            <a:avLst>
              <a:gd name="adj" fmla="val 50000"/>
            </a:avLst>
          </a:prstGeom>
          <a:solidFill>
            <a:srgbClr val="FFD579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6" name="Google Shape;532;p13"/>
          <p:cNvSpPr txBox="1"/>
          <p:nvPr/>
        </p:nvSpPr>
        <p:spPr>
          <a:xfrm>
            <a:off x="9415581" y="1924087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4/10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57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161" y="4355930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8" name="Google Shape;515;p13"/>
          <p:cNvSpPr txBox="1"/>
          <p:nvPr/>
        </p:nvSpPr>
        <p:spPr>
          <a:xfrm>
            <a:off x="1856633" y="4355930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6/10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5780" y="4361691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4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5781" y="4361691"/>
            <a:ext cx="1014885" cy="210195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5" name="Google Shape;515;p13"/>
          <p:cNvSpPr txBox="1"/>
          <p:nvPr/>
        </p:nvSpPr>
        <p:spPr>
          <a:xfrm>
            <a:off x="4271253" y="4361691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6/10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7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946" y="4355930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1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946" y="4355930"/>
            <a:ext cx="604051" cy="210195"/>
          </a:xfrm>
          <a:prstGeom prst="roundRect">
            <a:avLst>
              <a:gd name="adj" fmla="val 50000"/>
            </a:avLst>
          </a:prstGeom>
          <a:solidFill>
            <a:srgbClr val="76D6FF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2" name="Google Shape;515;p13"/>
          <p:cNvSpPr txBox="1"/>
          <p:nvPr/>
        </p:nvSpPr>
        <p:spPr>
          <a:xfrm>
            <a:off x="6745418" y="4355930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3/10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73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161" y="4369836"/>
            <a:ext cx="1014885" cy="196290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780B5731-3243-064A-8224-C5088B0A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4962" y="4342024"/>
            <a:ext cx="1674406" cy="2101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5" name="Google Shape;515;p13"/>
          <p:cNvSpPr txBox="1"/>
          <p:nvPr/>
        </p:nvSpPr>
        <p:spPr>
          <a:xfrm>
            <a:off x="9370434" y="4342024"/>
            <a:ext cx="403464" cy="20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6/10</a:t>
            </a:r>
            <a:endParaRPr sz="35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76" name="Freeform 17">
            <a:extLst>
              <a:ext uri="{FF2B5EF4-FFF2-40B4-BE49-F238E27FC236}">
                <a16:creationId xmlns:a16="http://schemas.microsoft.com/office/drawing/2014/main" id="{85D03256-B6FC-D44F-A3B7-DDA11B06E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4962" y="4355930"/>
            <a:ext cx="1014885" cy="196290"/>
          </a:xfrm>
          <a:prstGeom prst="roundRect">
            <a:avLst>
              <a:gd name="adj" fmla="val 50000"/>
            </a:avLst>
          </a:prstGeom>
          <a:solidFill>
            <a:srgbClr val="7A81FF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339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34168" y="2169867"/>
            <a:ext cx="2349544" cy="1172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подразделение по привлечению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 ключевые отрасли для развития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 целевых клиентов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Составьте план действий</a:t>
            </a:r>
            <a:endParaRPr lang="en-US" sz="702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Задайте цель по генерации лидов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Создавайте агентов бизнеса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Соблюдайте ритмичность в привлечении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Сформируйте бюджет на привлечение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 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KPI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Мотивируйте сотрудников по 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KPI</a:t>
            </a:r>
            <a:endParaRPr lang="ru-RU" sz="702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733217" y="2177973"/>
            <a:ext cx="2486858" cy="1496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Определитесь с пониманием «сопровождения» инвестпроектов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 границы работы с инвестором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стандарт сервиса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Задайте периодичность мониторинга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CRM</a:t>
            </a: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-систему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Внедрите проектный подход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Закрепите персональных менеджеров за проектами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Собирайте ОС от инвесторов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Ведите «Теплые связи» с бизнесом для решения проблем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базу типовых решений проблем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220075" y="2173912"/>
            <a:ext cx="2730871" cy="1604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Назначьте ответственного за создание инвестиционного контента, поддержание в актуальном состоянии содержания инвест. контента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базу профильных экспертов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базу профильных РОИВ для формирования контента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план подготовки инвест. контента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Консолидируйте отраслевые обзоры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Отслеживайте технологии, данные статистики (базу потребления в регионе)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и контролируйте наполнение инвестиционной карты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и контролируйте наполнение ресурсной карты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7837989" y="2171287"/>
            <a:ext cx="2799126" cy="1388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команду по 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PR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единый инвестиционный бренд региона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Организуйте замеры вашей узнаваемости в регионе и за пределами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Сформируйте каналы взаимодействия с целевым клиентом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Актуализируйте дайджест инвестиционных активностей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Следите за наполнением инвестиционного портала, традиционных СМИ, отраслевых СМИ, мессенджеров, соц. сетей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Сформируйте база лидеров общественного мнения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стандарт запуска инвестпроекта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34168" y="4632229"/>
            <a:ext cx="2399049" cy="1064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Анализируйте сложности региональных НПА по работе с инвесторами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Вовлекайте в инвестиционный процесс федеральных, региональных, муниципальных органов власти, ресурсоснабжающих компаний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Упростите процедуру признания инвестором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Упростите отчетность инвестора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Предусмотрите минимальные сроки в НПА на работу с инвесторами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2733216" y="4631594"/>
            <a:ext cx="2576354" cy="956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Нормируйте количество людей занимаются работой с инвесторами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Оцените уровень компетенции персонала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Сформируйте единую инвестиционную команду: единое представление об инвестпроектах, общая система привлечения и сопровождения инвесторов, система обучения, единый реестр инвестпроектов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 уровень вовлеченности главы региона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220075" y="4670739"/>
            <a:ext cx="2730871" cy="1172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систему замера вашей активности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Назначьте ответственного за общую активность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Определитесь с активностями внутри и за пределами района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Сформируйте направления активности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Интегрируйтесь в узкоотраслевые сообщества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команду «активщиков»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базу «агентов бизнеса»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единый формат ваших выступлений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Опишите 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KPI</a:t>
            </a:r>
            <a:endParaRPr lang="ru-RU" sz="702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837988" y="4631595"/>
            <a:ext cx="2648608" cy="1388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Составьте карту вашей полезности инвестору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Отслеживайте «промоутеров»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NPS</a:t>
            </a: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r>
              <a:rPr lang="mr-IN" sz="702" dirty="0">
                <a:latin typeface="Arial" panose="020B0604020202020204" pitchFamily="34" charset="0"/>
                <a:ea typeface="Calibri" charset="0"/>
                <a:cs typeface="Calibri" charset="0"/>
              </a:rPr>
              <a:t>–</a:t>
            </a: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индекс чистой поддержки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</a:t>
            </a:r>
            <a:endParaRPr lang="ru-RU" sz="702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Отслеживайте качество «одного окна» для инвестора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Создайте карту инструментов поддержки для инвесторов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Сформируйте список 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hard </a:t>
            </a: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факторов для инвесторов в районе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Сформируйте список </a:t>
            </a:r>
            <a:r>
              <a:rPr lang="en-US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soft </a:t>
            </a: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факторов для инвесторов в районе</a:t>
            </a:r>
          </a:p>
          <a:p>
            <a:pPr marL="200494" indent="-200494">
              <a:buFont typeface="Arial" panose="020B0604020202020204" pitchFamily="34" charset="0"/>
              <a:buChar char="•"/>
            </a:pPr>
            <a:r>
              <a:rPr lang="ru-RU" sz="702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Определите список уникальных «фишек» для инвестора</a:t>
            </a:r>
          </a:p>
        </p:txBody>
      </p:sp>
      <p:cxnSp>
        <p:nvCxnSpPr>
          <p:cNvPr id="90" name="Прямая соединительная линия 89"/>
          <p:cNvCxnSpPr/>
          <p:nvPr/>
        </p:nvCxnSpPr>
        <p:spPr>
          <a:xfrm>
            <a:off x="373428" y="3840833"/>
            <a:ext cx="10113166" cy="0"/>
          </a:xfrm>
          <a:prstGeom prst="line">
            <a:avLst/>
          </a:pr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bject 12">
            <a:extLst>
              <a:ext uri="{FF2B5EF4-FFF2-40B4-BE49-F238E27FC236}">
                <a16:creationId xmlns:a16="http://schemas.microsoft.com/office/drawing/2014/main" id="{6F113034-EFF7-45CB-9477-7741EB53A9B2}"/>
              </a:ext>
            </a:extLst>
          </p:cNvPr>
          <p:cNvSpPr/>
          <p:nvPr/>
        </p:nvSpPr>
        <p:spPr>
          <a:xfrm>
            <a:off x="0" y="0"/>
            <a:ext cx="9307140" cy="648431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Меры по улучшению процесса работы с инвесторами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80 мероприятий по работе с инвесторами</a:t>
            </a:r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7D4B3C9-C960-4B8C-873C-59CF3C9BE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06449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27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Google Shape;165;p5"/>
          <p:cNvSpPr/>
          <p:nvPr/>
        </p:nvSpPr>
        <p:spPr>
          <a:xfrm>
            <a:off x="376037" y="1746709"/>
            <a:ext cx="1125859" cy="1026683"/>
          </a:xfrm>
          <a:prstGeom prst="rect">
            <a:avLst/>
          </a:prstGeom>
          <a:solidFill>
            <a:srgbClr val="548235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29" name="Google Shape;166;p5"/>
          <p:cNvSpPr txBox="1"/>
          <p:nvPr/>
        </p:nvSpPr>
        <p:spPr>
          <a:xfrm>
            <a:off x="419147" y="1901640"/>
            <a:ext cx="1025230" cy="292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637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91,3%</a:t>
            </a:r>
            <a:endParaRPr sz="1637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30" name="Google Shape;167;p5"/>
          <p:cNvSpPr txBox="1"/>
          <p:nvPr/>
        </p:nvSpPr>
        <p:spPr>
          <a:xfrm>
            <a:off x="365231" y="2274218"/>
            <a:ext cx="1155123" cy="328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936" b="1" dirty="0">
                <a:solidFill>
                  <a:srgbClr val="F2F2F2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Удовлетворены </a:t>
            </a:r>
            <a:endParaRPr sz="468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936" b="1" dirty="0">
                <a:solidFill>
                  <a:srgbClr val="F2F2F2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проживанием</a:t>
            </a:r>
            <a:endParaRPr sz="936" b="1" dirty="0">
              <a:solidFill>
                <a:srgbClr val="F2F2F2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grpSp>
        <p:nvGrpSpPr>
          <p:cNvPr id="31" name="Google Shape;168;p5"/>
          <p:cNvGrpSpPr/>
          <p:nvPr/>
        </p:nvGrpSpPr>
        <p:grpSpPr>
          <a:xfrm>
            <a:off x="9001597" y="1025117"/>
            <a:ext cx="1440013" cy="763174"/>
            <a:chOff x="13097482" y="5001118"/>
            <a:chExt cx="4431656" cy="2206510"/>
          </a:xfrm>
        </p:grpSpPr>
        <p:sp>
          <p:nvSpPr>
            <p:cNvPr id="32" name="Google Shape;169;p5"/>
            <p:cNvSpPr/>
            <p:nvPr/>
          </p:nvSpPr>
          <p:spPr>
            <a:xfrm>
              <a:off x="13097482" y="5001118"/>
              <a:ext cx="2220042" cy="2206510"/>
            </a:xfrm>
            <a:custGeom>
              <a:avLst/>
              <a:gdLst/>
              <a:ahLst/>
              <a:cxnLst/>
              <a:rect l="l" t="t" r="r" b="b"/>
              <a:pathLst>
                <a:path w="286977" h="285393" extrusionOk="0">
                  <a:moveTo>
                    <a:pt x="223471" y="246063"/>
                  </a:moveTo>
                  <a:cubicBezTo>
                    <a:pt x="226036" y="246063"/>
                    <a:pt x="228234" y="248208"/>
                    <a:pt x="228234" y="250711"/>
                  </a:cubicBezTo>
                  <a:lnTo>
                    <a:pt x="228234" y="281102"/>
                  </a:lnTo>
                  <a:cubicBezTo>
                    <a:pt x="228234" y="283247"/>
                    <a:pt x="226036" y="285393"/>
                    <a:pt x="223471" y="285393"/>
                  </a:cubicBezTo>
                  <a:cubicBezTo>
                    <a:pt x="221273" y="285393"/>
                    <a:pt x="219075" y="283247"/>
                    <a:pt x="219075" y="281102"/>
                  </a:cubicBezTo>
                  <a:lnTo>
                    <a:pt x="219075" y="250711"/>
                  </a:lnTo>
                  <a:cubicBezTo>
                    <a:pt x="219075" y="248208"/>
                    <a:pt x="221273" y="246063"/>
                    <a:pt x="223471" y="246063"/>
                  </a:cubicBezTo>
                  <a:close/>
                  <a:moveTo>
                    <a:pt x="62929" y="246063"/>
                  </a:moveTo>
                  <a:cubicBezTo>
                    <a:pt x="65596" y="246063"/>
                    <a:pt x="67882" y="248208"/>
                    <a:pt x="67882" y="250711"/>
                  </a:cubicBezTo>
                  <a:lnTo>
                    <a:pt x="67882" y="281102"/>
                  </a:lnTo>
                  <a:cubicBezTo>
                    <a:pt x="67882" y="283247"/>
                    <a:pt x="65596" y="285393"/>
                    <a:pt x="62929" y="285393"/>
                  </a:cubicBezTo>
                  <a:cubicBezTo>
                    <a:pt x="61024" y="285393"/>
                    <a:pt x="58738" y="283247"/>
                    <a:pt x="58738" y="281102"/>
                  </a:cubicBezTo>
                  <a:lnTo>
                    <a:pt x="58738" y="250711"/>
                  </a:lnTo>
                  <a:cubicBezTo>
                    <a:pt x="58738" y="248208"/>
                    <a:pt x="61024" y="246063"/>
                    <a:pt x="62929" y="246063"/>
                  </a:cubicBezTo>
                  <a:close/>
                  <a:moveTo>
                    <a:pt x="183376" y="171090"/>
                  </a:moveTo>
                  <a:lnTo>
                    <a:pt x="150528" y="193016"/>
                  </a:lnTo>
                  <a:lnTo>
                    <a:pt x="176518" y="216020"/>
                  </a:lnTo>
                  <a:lnTo>
                    <a:pt x="199259" y="181514"/>
                  </a:lnTo>
                  <a:cubicBezTo>
                    <a:pt x="193123" y="180076"/>
                    <a:pt x="188069" y="176122"/>
                    <a:pt x="183376" y="171090"/>
                  </a:cubicBezTo>
                  <a:close/>
                  <a:moveTo>
                    <a:pt x="102878" y="171090"/>
                  </a:moveTo>
                  <a:cubicBezTo>
                    <a:pt x="98908" y="176122"/>
                    <a:pt x="93132" y="180076"/>
                    <a:pt x="86995" y="181514"/>
                  </a:cubicBezTo>
                  <a:lnTo>
                    <a:pt x="110459" y="216020"/>
                  </a:lnTo>
                  <a:lnTo>
                    <a:pt x="136088" y="193016"/>
                  </a:lnTo>
                  <a:lnTo>
                    <a:pt x="102878" y="171090"/>
                  </a:lnTo>
                  <a:close/>
                  <a:moveTo>
                    <a:pt x="112986" y="147368"/>
                  </a:moveTo>
                  <a:lnTo>
                    <a:pt x="110459" y="157432"/>
                  </a:lnTo>
                  <a:cubicBezTo>
                    <a:pt x="110098" y="159588"/>
                    <a:pt x="108654" y="161745"/>
                    <a:pt x="107932" y="163902"/>
                  </a:cubicBezTo>
                  <a:lnTo>
                    <a:pt x="143308" y="187265"/>
                  </a:lnTo>
                  <a:lnTo>
                    <a:pt x="179045" y="163902"/>
                  </a:lnTo>
                  <a:cubicBezTo>
                    <a:pt x="177601" y="161745"/>
                    <a:pt x="176879" y="159588"/>
                    <a:pt x="176157" y="157432"/>
                  </a:cubicBezTo>
                  <a:lnTo>
                    <a:pt x="173630" y="147368"/>
                  </a:lnTo>
                  <a:cubicBezTo>
                    <a:pt x="164245" y="152759"/>
                    <a:pt x="154137" y="155994"/>
                    <a:pt x="143308" y="155994"/>
                  </a:cubicBezTo>
                  <a:cubicBezTo>
                    <a:pt x="132479" y="155994"/>
                    <a:pt x="122371" y="152759"/>
                    <a:pt x="112986" y="147368"/>
                  </a:cubicBezTo>
                  <a:close/>
                  <a:moveTo>
                    <a:pt x="166411" y="38459"/>
                  </a:moveTo>
                  <a:lnTo>
                    <a:pt x="166411" y="48164"/>
                  </a:lnTo>
                  <a:cubicBezTo>
                    <a:pt x="166411" y="50321"/>
                    <a:pt x="164967" y="52118"/>
                    <a:pt x="163523" y="52477"/>
                  </a:cubicBezTo>
                  <a:cubicBezTo>
                    <a:pt x="151249" y="56071"/>
                    <a:pt x="140420" y="57509"/>
                    <a:pt x="130674" y="57509"/>
                  </a:cubicBezTo>
                  <a:cubicBezTo>
                    <a:pt x="108654" y="57509"/>
                    <a:pt x="93493" y="49961"/>
                    <a:pt x="86635" y="44570"/>
                  </a:cubicBezTo>
                  <a:cubicBezTo>
                    <a:pt x="83386" y="52837"/>
                    <a:pt x="81942" y="61822"/>
                    <a:pt x="81942" y="71887"/>
                  </a:cubicBezTo>
                  <a:cubicBezTo>
                    <a:pt x="81942" y="113221"/>
                    <a:pt x="109376" y="147368"/>
                    <a:pt x="143308" y="147368"/>
                  </a:cubicBezTo>
                  <a:cubicBezTo>
                    <a:pt x="177240" y="147368"/>
                    <a:pt x="205035" y="113221"/>
                    <a:pt x="205035" y="71887"/>
                  </a:cubicBezTo>
                  <a:cubicBezTo>
                    <a:pt x="205035" y="59306"/>
                    <a:pt x="202147" y="48164"/>
                    <a:pt x="197455" y="38819"/>
                  </a:cubicBezTo>
                  <a:cubicBezTo>
                    <a:pt x="191318" y="43132"/>
                    <a:pt x="182654" y="46007"/>
                    <a:pt x="182294" y="46367"/>
                  </a:cubicBezTo>
                  <a:cubicBezTo>
                    <a:pt x="180850" y="46726"/>
                    <a:pt x="179767" y="46367"/>
                    <a:pt x="178684" y="46007"/>
                  </a:cubicBezTo>
                  <a:lnTo>
                    <a:pt x="166411" y="38459"/>
                  </a:lnTo>
                  <a:close/>
                  <a:moveTo>
                    <a:pt x="143308" y="8986"/>
                  </a:moveTo>
                  <a:cubicBezTo>
                    <a:pt x="118761" y="8986"/>
                    <a:pt x="100713" y="19050"/>
                    <a:pt x="89883" y="37021"/>
                  </a:cubicBezTo>
                  <a:cubicBezTo>
                    <a:pt x="97825" y="42054"/>
                    <a:pt x="120927" y="55712"/>
                    <a:pt x="157747" y="44929"/>
                  </a:cubicBezTo>
                  <a:lnTo>
                    <a:pt x="157747" y="30911"/>
                  </a:lnTo>
                  <a:cubicBezTo>
                    <a:pt x="157747" y="29114"/>
                    <a:pt x="158469" y="27676"/>
                    <a:pt x="159913" y="26957"/>
                  </a:cubicBezTo>
                  <a:cubicBezTo>
                    <a:pt x="161357" y="26238"/>
                    <a:pt x="163162" y="26238"/>
                    <a:pt x="164245" y="26957"/>
                  </a:cubicBezTo>
                  <a:lnTo>
                    <a:pt x="181572" y="37381"/>
                  </a:lnTo>
                  <a:cubicBezTo>
                    <a:pt x="184459" y="35943"/>
                    <a:pt x="189152" y="34146"/>
                    <a:pt x="192762" y="31630"/>
                  </a:cubicBezTo>
                  <a:cubicBezTo>
                    <a:pt x="182654" y="16893"/>
                    <a:pt x="164967" y="8986"/>
                    <a:pt x="143308" y="8986"/>
                  </a:cubicBezTo>
                  <a:close/>
                  <a:moveTo>
                    <a:pt x="143308" y="0"/>
                  </a:moveTo>
                  <a:cubicBezTo>
                    <a:pt x="185542" y="0"/>
                    <a:pt x="213699" y="28754"/>
                    <a:pt x="213699" y="71887"/>
                  </a:cubicBezTo>
                  <a:cubicBezTo>
                    <a:pt x="213699" y="101001"/>
                    <a:pt x="200703" y="127239"/>
                    <a:pt x="181572" y="142336"/>
                  </a:cubicBezTo>
                  <a:lnTo>
                    <a:pt x="184820" y="154916"/>
                  </a:lnTo>
                  <a:cubicBezTo>
                    <a:pt x="186986" y="164980"/>
                    <a:pt x="195650" y="173247"/>
                    <a:pt x="206118" y="174685"/>
                  </a:cubicBezTo>
                  <a:lnTo>
                    <a:pt x="244743" y="181154"/>
                  </a:lnTo>
                  <a:cubicBezTo>
                    <a:pt x="268928" y="185468"/>
                    <a:pt x="286977" y="206674"/>
                    <a:pt x="286977" y="230756"/>
                  </a:cubicBezTo>
                  <a:lnTo>
                    <a:pt x="286977" y="281078"/>
                  </a:lnTo>
                  <a:cubicBezTo>
                    <a:pt x="286977" y="283234"/>
                    <a:pt x="284811" y="285391"/>
                    <a:pt x="282284" y="285391"/>
                  </a:cubicBezTo>
                  <a:cubicBezTo>
                    <a:pt x="279758" y="285391"/>
                    <a:pt x="277953" y="283234"/>
                    <a:pt x="277953" y="281078"/>
                  </a:cubicBezTo>
                  <a:lnTo>
                    <a:pt x="277953" y="230756"/>
                  </a:lnTo>
                  <a:cubicBezTo>
                    <a:pt x="277953" y="210628"/>
                    <a:pt x="263153" y="193375"/>
                    <a:pt x="242938" y="189781"/>
                  </a:cubicBezTo>
                  <a:lnTo>
                    <a:pt x="208645" y="184030"/>
                  </a:lnTo>
                  <a:lnTo>
                    <a:pt x="180489" y="224646"/>
                  </a:lnTo>
                  <a:cubicBezTo>
                    <a:pt x="180128" y="225724"/>
                    <a:pt x="179045" y="226443"/>
                    <a:pt x="177601" y="226443"/>
                  </a:cubicBezTo>
                  <a:cubicBezTo>
                    <a:pt x="177240" y="226443"/>
                    <a:pt x="177240" y="226443"/>
                    <a:pt x="177240" y="226443"/>
                  </a:cubicBezTo>
                  <a:cubicBezTo>
                    <a:pt x="176157" y="226443"/>
                    <a:pt x="175435" y="226443"/>
                    <a:pt x="174352" y="225724"/>
                  </a:cubicBezTo>
                  <a:lnTo>
                    <a:pt x="147640" y="202002"/>
                  </a:lnTo>
                  <a:lnTo>
                    <a:pt x="147640" y="281078"/>
                  </a:lnTo>
                  <a:cubicBezTo>
                    <a:pt x="147640" y="283234"/>
                    <a:pt x="145835" y="285391"/>
                    <a:pt x="143308" y="285391"/>
                  </a:cubicBezTo>
                  <a:cubicBezTo>
                    <a:pt x="141142" y="285391"/>
                    <a:pt x="138976" y="283234"/>
                    <a:pt x="138976" y="281078"/>
                  </a:cubicBezTo>
                  <a:lnTo>
                    <a:pt x="138976" y="202002"/>
                  </a:lnTo>
                  <a:lnTo>
                    <a:pt x="112264" y="225724"/>
                  </a:lnTo>
                  <a:cubicBezTo>
                    <a:pt x="111542" y="226443"/>
                    <a:pt x="110459" y="226443"/>
                    <a:pt x="109376" y="226443"/>
                  </a:cubicBezTo>
                  <a:cubicBezTo>
                    <a:pt x="109015" y="226443"/>
                    <a:pt x="109015" y="226443"/>
                    <a:pt x="108654" y="226443"/>
                  </a:cubicBezTo>
                  <a:cubicBezTo>
                    <a:pt x="107571" y="226443"/>
                    <a:pt x="106127" y="225724"/>
                    <a:pt x="105766" y="224646"/>
                  </a:cubicBezTo>
                  <a:lnTo>
                    <a:pt x="77610" y="184030"/>
                  </a:lnTo>
                  <a:lnTo>
                    <a:pt x="43678" y="189781"/>
                  </a:lnTo>
                  <a:cubicBezTo>
                    <a:pt x="23463" y="193375"/>
                    <a:pt x="8663" y="210628"/>
                    <a:pt x="8663" y="230756"/>
                  </a:cubicBezTo>
                  <a:lnTo>
                    <a:pt x="8663" y="281078"/>
                  </a:lnTo>
                  <a:cubicBezTo>
                    <a:pt x="8663" y="283234"/>
                    <a:pt x="6859" y="285391"/>
                    <a:pt x="4693" y="285391"/>
                  </a:cubicBezTo>
                  <a:cubicBezTo>
                    <a:pt x="2166" y="285391"/>
                    <a:pt x="0" y="283234"/>
                    <a:pt x="0" y="281078"/>
                  </a:cubicBezTo>
                  <a:lnTo>
                    <a:pt x="0" y="230756"/>
                  </a:lnTo>
                  <a:cubicBezTo>
                    <a:pt x="0" y="206674"/>
                    <a:pt x="17688" y="185468"/>
                    <a:pt x="42234" y="181154"/>
                  </a:cubicBezTo>
                  <a:lnTo>
                    <a:pt x="80498" y="174685"/>
                  </a:lnTo>
                  <a:cubicBezTo>
                    <a:pt x="90605" y="173247"/>
                    <a:pt x="99269" y="164980"/>
                    <a:pt x="101796" y="154916"/>
                  </a:cubicBezTo>
                  <a:lnTo>
                    <a:pt x="105044" y="142336"/>
                  </a:lnTo>
                  <a:cubicBezTo>
                    <a:pt x="85913" y="127239"/>
                    <a:pt x="73278" y="101001"/>
                    <a:pt x="73278" y="71887"/>
                  </a:cubicBezTo>
                  <a:cubicBezTo>
                    <a:pt x="73278" y="28754"/>
                    <a:pt x="101435" y="0"/>
                    <a:pt x="143308" y="0"/>
                  </a:cubicBezTo>
                  <a:close/>
                </a:path>
              </a:pathLst>
            </a:custGeom>
            <a:solidFill>
              <a:srgbClr val="1A171B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endParaRPr sz="1403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33" name="Google Shape;170;p5"/>
            <p:cNvSpPr/>
            <p:nvPr/>
          </p:nvSpPr>
          <p:spPr>
            <a:xfrm>
              <a:off x="15363244" y="5001119"/>
              <a:ext cx="2165894" cy="2206508"/>
            </a:xfrm>
            <a:custGeom>
              <a:avLst/>
              <a:gdLst/>
              <a:ahLst/>
              <a:cxnLst/>
              <a:rect l="l" t="t" r="r" b="b"/>
              <a:pathLst>
                <a:path w="279041" h="285396" extrusionOk="0">
                  <a:moveTo>
                    <a:pt x="226822" y="252413"/>
                  </a:moveTo>
                  <a:cubicBezTo>
                    <a:pt x="229489" y="252413"/>
                    <a:pt x="231394" y="254186"/>
                    <a:pt x="231394" y="256669"/>
                  </a:cubicBezTo>
                  <a:lnTo>
                    <a:pt x="231394" y="281140"/>
                  </a:lnTo>
                  <a:cubicBezTo>
                    <a:pt x="231394" y="283268"/>
                    <a:pt x="229489" y="285396"/>
                    <a:pt x="226822" y="285396"/>
                  </a:cubicBezTo>
                  <a:cubicBezTo>
                    <a:pt x="224155" y="285396"/>
                    <a:pt x="222250" y="283268"/>
                    <a:pt x="222250" y="281140"/>
                  </a:cubicBezTo>
                  <a:lnTo>
                    <a:pt x="222250" y="256669"/>
                  </a:lnTo>
                  <a:cubicBezTo>
                    <a:pt x="222250" y="254186"/>
                    <a:pt x="224155" y="252413"/>
                    <a:pt x="226822" y="252413"/>
                  </a:cubicBezTo>
                  <a:close/>
                  <a:moveTo>
                    <a:pt x="53609" y="252413"/>
                  </a:moveTo>
                  <a:cubicBezTo>
                    <a:pt x="56174" y="252413"/>
                    <a:pt x="58372" y="254186"/>
                    <a:pt x="58372" y="256669"/>
                  </a:cubicBezTo>
                  <a:lnTo>
                    <a:pt x="58372" y="281140"/>
                  </a:lnTo>
                  <a:cubicBezTo>
                    <a:pt x="58372" y="283268"/>
                    <a:pt x="56174" y="285396"/>
                    <a:pt x="53609" y="285396"/>
                  </a:cubicBezTo>
                  <a:cubicBezTo>
                    <a:pt x="51045" y="285396"/>
                    <a:pt x="49213" y="283268"/>
                    <a:pt x="49213" y="281140"/>
                  </a:cubicBezTo>
                  <a:lnTo>
                    <a:pt x="49213" y="256669"/>
                  </a:lnTo>
                  <a:cubicBezTo>
                    <a:pt x="49213" y="254186"/>
                    <a:pt x="51045" y="252413"/>
                    <a:pt x="53609" y="252413"/>
                  </a:cubicBezTo>
                  <a:close/>
                  <a:moveTo>
                    <a:pt x="110252" y="179358"/>
                  </a:moveTo>
                  <a:lnTo>
                    <a:pt x="109534" y="180077"/>
                  </a:lnTo>
                  <a:cubicBezTo>
                    <a:pt x="106301" y="193376"/>
                    <a:pt x="95887" y="203080"/>
                    <a:pt x="82958" y="205956"/>
                  </a:cubicBezTo>
                  <a:cubicBezTo>
                    <a:pt x="86909" y="223928"/>
                    <a:pt x="123539" y="240102"/>
                    <a:pt x="139341" y="245853"/>
                  </a:cubicBezTo>
                  <a:cubicBezTo>
                    <a:pt x="155502" y="240102"/>
                    <a:pt x="192133" y="223928"/>
                    <a:pt x="196801" y="205956"/>
                  </a:cubicBezTo>
                  <a:cubicBezTo>
                    <a:pt x="183514" y="203080"/>
                    <a:pt x="173099" y="193376"/>
                    <a:pt x="169867" y="180077"/>
                  </a:cubicBezTo>
                  <a:lnTo>
                    <a:pt x="169508" y="179358"/>
                  </a:lnTo>
                  <a:cubicBezTo>
                    <a:pt x="160529" y="185109"/>
                    <a:pt x="150474" y="187625"/>
                    <a:pt x="139341" y="187625"/>
                  </a:cubicBezTo>
                  <a:cubicBezTo>
                    <a:pt x="129285" y="187625"/>
                    <a:pt x="118512" y="185109"/>
                    <a:pt x="110252" y="179358"/>
                  </a:cubicBezTo>
                  <a:close/>
                  <a:moveTo>
                    <a:pt x="168565" y="78402"/>
                  </a:moveTo>
                  <a:cubicBezTo>
                    <a:pt x="159721" y="78357"/>
                    <a:pt x="150833" y="81232"/>
                    <a:pt x="141496" y="86983"/>
                  </a:cubicBezTo>
                  <a:cubicBezTo>
                    <a:pt x="118871" y="100282"/>
                    <a:pt x="96246" y="95610"/>
                    <a:pt x="83676" y="88780"/>
                  </a:cubicBezTo>
                  <a:cubicBezTo>
                    <a:pt x="81881" y="94531"/>
                    <a:pt x="81163" y="100642"/>
                    <a:pt x="81163" y="107112"/>
                  </a:cubicBezTo>
                  <a:cubicBezTo>
                    <a:pt x="81163" y="146649"/>
                    <a:pt x="107738" y="179358"/>
                    <a:pt x="139341" y="179358"/>
                  </a:cubicBezTo>
                  <a:cubicBezTo>
                    <a:pt x="172021" y="179358"/>
                    <a:pt x="197879" y="146649"/>
                    <a:pt x="197879" y="107112"/>
                  </a:cubicBezTo>
                  <a:cubicBezTo>
                    <a:pt x="197879" y="99923"/>
                    <a:pt x="197160" y="93453"/>
                    <a:pt x="195365" y="87343"/>
                  </a:cubicBezTo>
                  <a:cubicBezTo>
                    <a:pt x="186207" y="81412"/>
                    <a:pt x="177408" y="78447"/>
                    <a:pt x="168565" y="78402"/>
                  </a:cubicBezTo>
                  <a:close/>
                  <a:moveTo>
                    <a:pt x="139341" y="8986"/>
                  </a:moveTo>
                  <a:cubicBezTo>
                    <a:pt x="81163" y="8986"/>
                    <a:pt x="43095" y="52118"/>
                    <a:pt x="43095" y="119692"/>
                  </a:cubicBezTo>
                  <a:cubicBezTo>
                    <a:pt x="43095" y="152041"/>
                    <a:pt x="50996" y="184030"/>
                    <a:pt x="63206" y="200924"/>
                  </a:cubicBezTo>
                  <a:lnTo>
                    <a:pt x="80085" y="198048"/>
                  </a:lnTo>
                  <a:cubicBezTo>
                    <a:pt x="90141" y="195892"/>
                    <a:pt x="98760" y="188344"/>
                    <a:pt x="101633" y="177920"/>
                  </a:cubicBezTo>
                  <a:lnTo>
                    <a:pt x="102351" y="174326"/>
                  </a:lnTo>
                  <a:cubicBezTo>
                    <a:pt x="84395" y="159589"/>
                    <a:pt x="72544" y="135147"/>
                    <a:pt x="72544" y="107112"/>
                  </a:cubicBezTo>
                  <a:cubicBezTo>
                    <a:pt x="72544" y="97766"/>
                    <a:pt x="74339" y="88780"/>
                    <a:pt x="76853" y="80873"/>
                  </a:cubicBezTo>
                  <a:cubicBezTo>
                    <a:pt x="77212" y="80154"/>
                    <a:pt x="78290" y="78716"/>
                    <a:pt x="79726" y="78357"/>
                  </a:cubicBezTo>
                  <a:cubicBezTo>
                    <a:pt x="80803" y="77997"/>
                    <a:pt x="82599" y="78357"/>
                    <a:pt x="83317" y="78716"/>
                  </a:cubicBezTo>
                  <a:cubicBezTo>
                    <a:pt x="92296" y="84827"/>
                    <a:pt x="114920" y="92734"/>
                    <a:pt x="136827" y="79076"/>
                  </a:cubicBezTo>
                  <a:cubicBezTo>
                    <a:pt x="158734" y="66136"/>
                    <a:pt x="179922" y="66496"/>
                    <a:pt x="200752" y="80873"/>
                  </a:cubicBezTo>
                  <a:cubicBezTo>
                    <a:pt x="201829" y="81232"/>
                    <a:pt x="202906" y="81951"/>
                    <a:pt x="203265" y="83389"/>
                  </a:cubicBezTo>
                  <a:cubicBezTo>
                    <a:pt x="205420" y="90937"/>
                    <a:pt x="206857" y="98845"/>
                    <a:pt x="206857" y="107112"/>
                  </a:cubicBezTo>
                  <a:cubicBezTo>
                    <a:pt x="206857" y="135147"/>
                    <a:pt x="194646" y="159589"/>
                    <a:pt x="177049" y="174326"/>
                  </a:cubicBezTo>
                  <a:lnTo>
                    <a:pt x="178127" y="177920"/>
                  </a:lnTo>
                  <a:cubicBezTo>
                    <a:pt x="180281" y="188344"/>
                    <a:pt x="188541" y="195892"/>
                    <a:pt x="198956" y="198048"/>
                  </a:cubicBezTo>
                  <a:lnTo>
                    <a:pt x="216194" y="200924"/>
                  </a:lnTo>
                  <a:cubicBezTo>
                    <a:pt x="228404" y="184030"/>
                    <a:pt x="236305" y="152041"/>
                    <a:pt x="236305" y="119692"/>
                  </a:cubicBezTo>
                  <a:cubicBezTo>
                    <a:pt x="236305" y="52118"/>
                    <a:pt x="198238" y="8986"/>
                    <a:pt x="139341" y="8986"/>
                  </a:cubicBezTo>
                  <a:close/>
                  <a:moveTo>
                    <a:pt x="139341" y="0"/>
                  </a:moveTo>
                  <a:cubicBezTo>
                    <a:pt x="203625" y="0"/>
                    <a:pt x="244924" y="46727"/>
                    <a:pt x="244924" y="119692"/>
                  </a:cubicBezTo>
                  <a:cubicBezTo>
                    <a:pt x="244924" y="152400"/>
                    <a:pt x="237382" y="183312"/>
                    <a:pt x="225172" y="202362"/>
                  </a:cubicBezTo>
                  <a:lnTo>
                    <a:pt x="228045" y="202721"/>
                  </a:lnTo>
                  <a:cubicBezTo>
                    <a:pt x="257493" y="207753"/>
                    <a:pt x="279041" y="233632"/>
                    <a:pt x="279041" y="263825"/>
                  </a:cubicBezTo>
                  <a:lnTo>
                    <a:pt x="279041" y="281078"/>
                  </a:lnTo>
                  <a:cubicBezTo>
                    <a:pt x="279041" y="283234"/>
                    <a:pt x="277605" y="285391"/>
                    <a:pt x="274732" y="285391"/>
                  </a:cubicBezTo>
                  <a:cubicBezTo>
                    <a:pt x="272577" y="285391"/>
                    <a:pt x="270781" y="283234"/>
                    <a:pt x="270781" y="281078"/>
                  </a:cubicBezTo>
                  <a:lnTo>
                    <a:pt x="270781" y="263825"/>
                  </a:lnTo>
                  <a:cubicBezTo>
                    <a:pt x="270781" y="237946"/>
                    <a:pt x="251747" y="216020"/>
                    <a:pt x="226249" y="211347"/>
                  </a:cubicBezTo>
                  <a:lnTo>
                    <a:pt x="204702" y="207753"/>
                  </a:lnTo>
                  <a:cubicBezTo>
                    <a:pt x="199315" y="231835"/>
                    <a:pt x="156579" y="248729"/>
                    <a:pt x="143651" y="253401"/>
                  </a:cubicBezTo>
                  <a:lnTo>
                    <a:pt x="143651" y="281078"/>
                  </a:lnTo>
                  <a:cubicBezTo>
                    <a:pt x="143651" y="283234"/>
                    <a:pt x="141855" y="285391"/>
                    <a:pt x="139341" y="285391"/>
                  </a:cubicBezTo>
                  <a:cubicBezTo>
                    <a:pt x="137186" y="285391"/>
                    <a:pt x="135391" y="283234"/>
                    <a:pt x="135391" y="281078"/>
                  </a:cubicBezTo>
                  <a:lnTo>
                    <a:pt x="135391" y="253401"/>
                  </a:lnTo>
                  <a:cubicBezTo>
                    <a:pt x="122821" y="248729"/>
                    <a:pt x="79726" y="231835"/>
                    <a:pt x="74339" y="207753"/>
                  </a:cubicBezTo>
                  <a:lnTo>
                    <a:pt x="52792" y="211347"/>
                  </a:lnTo>
                  <a:cubicBezTo>
                    <a:pt x="27294" y="216020"/>
                    <a:pt x="8978" y="237946"/>
                    <a:pt x="8978" y="263825"/>
                  </a:cubicBezTo>
                  <a:lnTo>
                    <a:pt x="8978" y="281078"/>
                  </a:lnTo>
                  <a:cubicBezTo>
                    <a:pt x="8978" y="283234"/>
                    <a:pt x="6464" y="285391"/>
                    <a:pt x="4310" y="285391"/>
                  </a:cubicBezTo>
                  <a:cubicBezTo>
                    <a:pt x="2155" y="285391"/>
                    <a:pt x="0" y="283234"/>
                    <a:pt x="0" y="281078"/>
                  </a:cubicBezTo>
                  <a:lnTo>
                    <a:pt x="0" y="263825"/>
                  </a:lnTo>
                  <a:cubicBezTo>
                    <a:pt x="0" y="233632"/>
                    <a:pt x="21907" y="207753"/>
                    <a:pt x="51714" y="202721"/>
                  </a:cubicBezTo>
                  <a:lnTo>
                    <a:pt x="53869" y="202362"/>
                  </a:lnTo>
                  <a:cubicBezTo>
                    <a:pt x="41659" y="183312"/>
                    <a:pt x="34476" y="152400"/>
                    <a:pt x="34476" y="119692"/>
                  </a:cubicBezTo>
                  <a:cubicBezTo>
                    <a:pt x="34476" y="47805"/>
                    <a:pt x="76853" y="0"/>
                    <a:pt x="139341" y="0"/>
                  </a:cubicBezTo>
                  <a:close/>
                </a:path>
              </a:pathLst>
            </a:custGeom>
            <a:solidFill>
              <a:srgbClr val="1A171B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endParaRPr sz="1403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</p:grpSp>
      <p:sp>
        <p:nvSpPr>
          <p:cNvPr id="34" name="Google Shape;171;p5"/>
          <p:cNvSpPr txBox="1"/>
          <p:nvPr/>
        </p:nvSpPr>
        <p:spPr>
          <a:xfrm>
            <a:off x="9167594" y="1839402"/>
            <a:ext cx="468281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r>
              <a:rPr lang="ru-RU" sz="1403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28%</a:t>
            </a:r>
            <a:endParaRPr sz="468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Google Shape;172;p5"/>
          <p:cNvSpPr txBox="1"/>
          <p:nvPr/>
        </p:nvSpPr>
        <p:spPr>
          <a:xfrm>
            <a:off x="9932730" y="1840084"/>
            <a:ext cx="468281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r>
              <a:rPr lang="ru-RU" sz="1403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72%</a:t>
            </a:r>
            <a:endParaRPr sz="468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Google Shape;174;p5"/>
          <p:cNvSpPr/>
          <p:nvPr/>
        </p:nvSpPr>
        <p:spPr>
          <a:xfrm>
            <a:off x="7898909" y="2313330"/>
            <a:ext cx="1180831" cy="1180830"/>
          </a:xfrm>
          <a:prstGeom prst="blockArc">
            <a:avLst>
              <a:gd name="adj1" fmla="val 16201138"/>
              <a:gd name="adj2" fmla="val 14129025"/>
              <a:gd name="adj3" fmla="val 8263"/>
            </a:avLst>
          </a:prstGeom>
          <a:solidFill>
            <a:srgbClr val="4472C4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39" name="Google Shape;175;p5"/>
          <p:cNvSpPr txBox="1"/>
          <p:nvPr/>
        </p:nvSpPr>
        <p:spPr>
          <a:xfrm>
            <a:off x="8180874" y="2537424"/>
            <a:ext cx="657431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87,0%</a:t>
            </a:r>
            <a:endParaRPr sz="1403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Google Shape;176;p5"/>
          <p:cNvSpPr txBox="1"/>
          <p:nvPr/>
        </p:nvSpPr>
        <p:spPr>
          <a:xfrm>
            <a:off x="8112118" y="2762987"/>
            <a:ext cx="762452" cy="544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Рабочие, служащие,</a:t>
            </a:r>
            <a:endParaRPr sz="819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предприни-матели</a:t>
            </a:r>
            <a:endParaRPr sz="819" b="1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1" name="Google Shape;177;p5"/>
          <p:cNvSpPr/>
          <p:nvPr/>
        </p:nvSpPr>
        <p:spPr>
          <a:xfrm>
            <a:off x="9341397" y="2313330"/>
            <a:ext cx="1180831" cy="1180905"/>
          </a:xfrm>
          <a:prstGeom prst="blockArc">
            <a:avLst>
              <a:gd name="adj1" fmla="val 16201138"/>
              <a:gd name="adj2" fmla="val 13717299"/>
              <a:gd name="adj3" fmla="val 7359"/>
            </a:avLst>
          </a:prstGeom>
          <a:solidFill>
            <a:srgbClr val="4472C4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2" name="Google Shape;178;p5"/>
          <p:cNvSpPr txBox="1"/>
          <p:nvPr/>
        </p:nvSpPr>
        <p:spPr>
          <a:xfrm>
            <a:off x="9551096" y="2543451"/>
            <a:ext cx="775966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83,9%</a:t>
            </a:r>
            <a:endParaRPr sz="1403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Google Shape;179;p5"/>
          <p:cNvSpPr txBox="1"/>
          <p:nvPr/>
        </p:nvSpPr>
        <p:spPr>
          <a:xfrm>
            <a:off x="9603051" y="2889046"/>
            <a:ext cx="674302" cy="29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Возраст </a:t>
            </a:r>
            <a:endParaRPr sz="819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23-60 лет</a:t>
            </a:r>
            <a:endParaRPr sz="819" b="1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4" name="Google Shape;180;p5"/>
          <p:cNvSpPr/>
          <p:nvPr/>
        </p:nvSpPr>
        <p:spPr>
          <a:xfrm>
            <a:off x="7911184" y="3744923"/>
            <a:ext cx="1180831" cy="1180830"/>
          </a:xfrm>
          <a:prstGeom prst="blockArc">
            <a:avLst>
              <a:gd name="adj1" fmla="val 16201138"/>
              <a:gd name="adj2" fmla="val 19257490"/>
              <a:gd name="adj3" fmla="val 6989"/>
            </a:avLst>
          </a:prstGeom>
          <a:solidFill>
            <a:srgbClr val="548235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5" name="Google Shape;181;p5"/>
          <p:cNvSpPr txBox="1"/>
          <p:nvPr/>
        </p:nvSpPr>
        <p:spPr>
          <a:xfrm>
            <a:off x="8136318" y="3954165"/>
            <a:ext cx="723400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13,8%</a:t>
            </a:r>
            <a:endParaRPr sz="1403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Google Shape;182;p5"/>
          <p:cNvSpPr txBox="1"/>
          <p:nvPr/>
        </p:nvSpPr>
        <p:spPr>
          <a:xfrm>
            <a:off x="7925340" y="4257610"/>
            <a:ext cx="1139549" cy="41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Работают за пределами места жительства</a:t>
            </a:r>
            <a:endParaRPr sz="819" b="1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7" name="Google Shape;183;p5"/>
          <p:cNvSpPr/>
          <p:nvPr/>
        </p:nvSpPr>
        <p:spPr>
          <a:xfrm>
            <a:off x="9333865" y="3696474"/>
            <a:ext cx="1180905" cy="1180830"/>
          </a:xfrm>
          <a:prstGeom prst="blockArc">
            <a:avLst>
              <a:gd name="adj1" fmla="val 16201138"/>
              <a:gd name="adj2" fmla="val 7838631"/>
              <a:gd name="adj3" fmla="val 6726"/>
            </a:avLst>
          </a:prstGeom>
          <a:solidFill>
            <a:srgbClr val="548235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56" name="Google Shape;184;p5"/>
          <p:cNvSpPr txBox="1"/>
          <p:nvPr/>
        </p:nvSpPr>
        <p:spPr>
          <a:xfrm>
            <a:off x="9545340" y="3938000"/>
            <a:ext cx="780452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60,3%</a:t>
            </a:r>
            <a:endParaRPr sz="1403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185;p5"/>
          <p:cNvSpPr txBox="1"/>
          <p:nvPr/>
        </p:nvSpPr>
        <p:spPr>
          <a:xfrm>
            <a:off x="9508210" y="4175834"/>
            <a:ext cx="875272" cy="544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Заняты в с/х, социальной сфере и сфере услуг</a:t>
            </a:r>
            <a:endParaRPr sz="819" b="1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grpSp>
        <p:nvGrpSpPr>
          <p:cNvPr id="58" name="Группа 57">
            <a:extLst>
              <a:ext uri="{FF2B5EF4-FFF2-40B4-BE49-F238E27FC236}">
                <a16:creationId xmlns:a16="http://schemas.microsoft.com/office/drawing/2014/main" id="{2E13A3FD-2549-487E-97B2-47EC36611327}"/>
              </a:ext>
            </a:extLst>
          </p:cNvPr>
          <p:cNvGrpSpPr/>
          <p:nvPr/>
        </p:nvGrpSpPr>
        <p:grpSpPr>
          <a:xfrm>
            <a:off x="2232734" y="1699135"/>
            <a:ext cx="5388117" cy="1079143"/>
            <a:chOff x="2119045" y="1186618"/>
            <a:chExt cx="4607416" cy="922783"/>
          </a:xfrm>
        </p:grpSpPr>
        <p:sp>
          <p:nvSpPr>
            <p:cNvPr id="63" name="Google Shape;186;p5"/>
            <p:cNvSpPr/>
            <p:nvPr/>
          </p:nvSpPr>
          <p:spPr>
            <a:xfrm>
              <a:off x="2158663" y="1410240"/>
              <a:ext cx="819978" cy="699161"/>
            </a:xfrm>
            <a:prstGeom prst="round2DiagRect">
              <a:avLst>
                <a:gd name="adj1" fmla="val 21930"/>
                <a:gd name="adj2" fmla="val 0"/>
              </a:avLst>
            </a:prstGeom>
            <a:solidFill>
              <a:srgbClr val="4472C4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1403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64" name="Google Shape;187;p5"/>
            <p:cNvSpPr/>
            <p:nvPr/>
          </p:nvSpPr>
          <p:spPr>
            <a:xfrm>
              <a:off x="3104430" y="1410240"/>
              <a:ext cx="819978" cy="699161"/>
            </a:xfrm>
            <a:prstGeom prst="round2DiagRect">
              <a:avLst>
                <a:gd name="adj1" fmla="val 21930"/>
                <a:gd name="adj2" fmla="val 0"/>
              </a:avLst>
            </a:prstGeom>
            <a:solidFill>
              <a:srgbClr val="548235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1403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65" name="Google Shape;188;p5"/>
            <p:cNvSpPr/>
            <p:nvPr/>
          </p:nvSpPr>
          <p:spPr>
            <a:xfrm>
              <a:off x="4051112" y="1410240"/>
              <a:ext cx="819978" cy="699161"/>
            </a:xfrm>
            <a:prstGeom prst="round2DiagRect">
              <a:avLst>
                <a:gd name="adj1" fmla="val 2193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1403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67" name="Google Shape;189;p5"/>
            <p:cNvSpPr/>
            <p:nvPr/>
          </p:nvSpPr>
          <p:spPr>
            <a:xfrm>
              <a:off x="4997795" y="1410240"/>
              <a:ext cx="819978" cy="699161"/>
            </a:xfrm>
            <a:prstGeom prst="round2DiagRect">
              <a:avLst>
                <a:gd name="adj1" fmla="val 21930"/>
                <a:gd name="adj2" fmla="val 0"/>
              </a:avLst>
            </a:prstGeom>
            <a:solidFill>
              <a:srgbClr val="44546A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1403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71" name="Google Shape;190;p5"/>
            <p:cNvSpPr txBox="1"/>
            <p:nvPr/>
          </p:nvSpPr>
          <p:spPr>
            <a:xfrm>
              <a:off x="2322430" y="1506363"/>
              <a:ext cx="552814" cy="2346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 algn="ctr"/>
              <a:r>
                <a:rPr lang="ru-RU" sz="1520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59,3%</a:t>
              </a:r>
              <a:endParaRPr sz="152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Google Shape;191;p5"/>
            <p:cNvSpPr txBox="1"/>
            <p:nvPr/>
          </p:nvSpPr>
          <p:spPr>
            <a:xfrm>
              <a:off x="3268196" y="1506363"/>
              <a:ext cx="565731" cy="2346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 algn="ctr"/>
              <a:r>
                <a:rPr lang="ru-RU" sz="1520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52,2%</a:t>
              </a:r>
              <a:endParaRPr sz="152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3" name="Google Shape;192;p5"/>
            <p:cNvSpPr txBox="1"/>
            <p:nvPr/>
          </p:nvSpPr>
          <p:spPr>
            <a:xfrm>
              <a:off x="4214879" y="1506363"/>
              <a:ext cx="552035" cy="2346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 algn="ctr"/>
              <a:r>
                <a:rPr lang="ru-RU" sz="1520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33,3%</a:t>
              </a:r>
              <a:endParaRPr sz="152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Google Shape;193;p5"/>
            <p:cNvSpPr txBox="1"/>
            <p:nvPr/>
          </p:nvSpPr>
          <p:spPr>
            <a:xfrm>
              <a:off x="5161562" y="1506363"/>
              <a:ext cx="581153" cy="2346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 algn="ctr"/>
              <a:r>
                <a:rPr lang="ru-RU" sz="1520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26,5%</a:t>
              </a:r>
              <a:endParaRPr sz="152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Google Shape;194;p5"/>
            <p:cNvSpPr txBox="1"/>
            <p:nvPr/>
          </p:nvSpPr>
          <p:spPr>
            <a:xfrm>
              <a:off x="2249142" y="1779220"/>
              <a:ext cx="639019" cy="280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ctr"/>
              <a:r>
                <a:rPr lang="ru-RU" sz="936" b="1" dirty="0">
                  <a:solidFill>
                    <a:schemeClr val="lt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Наличие работы</a:t>
              </a:r>
              <a:endParaRPr sz="936" b="1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76" name="Google Shape;195;p5"/>
            <p:cNvSpPr txBox="1"/>
            <p:nvPr/>
          </p:nvSpPr>
          <p:spPr>
            <a:xfrm>
              <a:off x="3141940" y="1780448"/>
              <a:ext cx="744956" cy="2809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ctr"/>
              <a:r>
                <a:rPr lang="ru-RU" sz="936" b="1" dirty="0">
                  <a:solidFill>
                    <a:schemeClr val="lt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Комфортная среда</a:t>
              </a:r>
              <a:endParaRPr sz="936" b="1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79" name="Google Shape;196;p5"/>
            <p:cNvSpPr txBox="1"/>
            <p:nvPr/>
          </p:nvSpPr>
          <p:spPr>
            <a:xfrm>
              <a:off x="4082178" y="1746549"/>
              <a:ext cx="757846" cy="2267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ctr">
                <a:lnSpc>
                  <a:spcPct val="155555"/>
                </a:lnSpc>
              </a:pPr>
              <a:r>
                <a:rPr lang="ru-RU" sz="936" b="1" dirty="0">
                  <a:solidFill>
                    <a:schemeClr val="lt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Быт и досуг</a:t>
              </a:r>
              <a:endParaRPr sz="936" b="1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82" name="Google Shape;197;p5"/>
            <p:cNvSpPr txBox="1"/>
            <p:nvPr/>
          </p:nvSpPr>
          <p:spPr>
            <a:xfrm>
              <a:off x="5013260" y="1746549"/>
              <a:ext cx="789048" cy="2267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ctr">
                <a:lnSpc>
                  <a:spcPct val="155555"/>
                </a:lnSpc>
              </a:pPr>
              <a:r>
                <a:rPr lang="ru-RU" sz="936" b="1" dirty="0">
                  <a:solidFill>
                    <a:schemeClr val="lt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Безопасность</a:t>
              </a:r>
              <a:endParaRPr sz="936" b="1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84" name="Google Shape;198;p5"/>
            <p:cNvSpPr/>
            <p:nvPr/>
          </p:nvSpPr>
          <p:spPr>
            <a:xfrm>
              <a:off x="5906483" y="1395247"/>
              <a:ext cx="819978" cy="699161"/>
            </a:xfrm>
            <a:prstGeom prst="round2DiagRect">
              <a:avLst>
                <a:gd name="adj1" fmla="val 21930"/>
                <a:gd name="adj2" fmla="val 0"/>
              </a:avLst>
            </a:prstGeom>
            <a:solidFill>
              <a:srgbClr val="203864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1403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85" name="Google Shape;199;p5"/>
            <p:cNvSpPr txBox="1"/>
            <p:nvPr/>
          </p:nvSpPr>
          <p:spPr>
            <a:xfrm>
              <a:off x="6070250" y="1491371"/>
              <a:ext cx="565731" cy="2346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 algn="ctr"/>
              <a:r>
                <a:rPr lang="ru-RU" sz="1520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23,7%</a:t>
              </a:r>
              <a:endParaRPr sz="152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Google Shape;200;p5"/>
            <p:cNvSpPr txBox="1"/>
            <p:nvPr/>
          </p:nvSpPr>
          <p:spPr>
            <a:xfrm>
              <a:off x="5996962" y="1744577"/>
              <a:ext cx="639019" cy="2267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ctr">
                <a:lnSpc>
                  <a:spcPct val="155555"/>
                </a:lnSpc>
              </a:pPr>
              <a:r>
                <a:rPr lang="ru-RU" sz="936" b="1" dirty="0">
                  <a:solidFill>
                    <a:schemeClr val="lt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Экология</a:t>
              </a:r>
              <a:endParaRPr sz="936" b="1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87" name="Google Shape;201;p5"/>
            <p:cNvSpPr txBox="1"/>
            <p:nvPr/>
          </p:nvSpPr>
          <p:spPr>
            <a:xfrm>
              <a:off x="2119045" y="1186618"/>
              <a:ext cx="4555750" cy="1884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r>
                <a:rPr lang="ru-RU" sz="1169" b="1" dirty="0">
                  <a:solidFill>
                    <a:srgbClr val="333F5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Причины выбора места жительства в районе</a:t>
              </a:r>
              <a:endParaRPr sz="117" b="1" dirty="0">
                <a:solidFill>
                  <a:srgbClr val="333F5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8" name="Google Shape;202;p5"/>
          <p:cNvSpPr/>
          <p:nvPr/>
        </p:nvSpPr>
        <p:spPr>
          <a:xfrm>
            <a:off x="8013841" y="5024167"/>
            <a:ext cx="1180831" cy="1180830"/>
          </a:xfrm>
          <a:prstGeom prst="blockArc">
            <a:avLst>
              <a:gd name="adj1" fmla="val 16201138"/>
              <a:gd name="adj2" fmla="val 6565007"/>
              <a:gd name="adj3" fmla="val 7001"/>
            </a:avLst>
          </a:prstGeom>
          <a:solidFill>
            <a:srgbClr val="333F5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89" name="Google Shape;203;p5"/>
          <p:cNvSpPr txBox="1"/>
          <p:nvPr/>
        </p:nvSpPr>
        <p:spPr>
          <a:xfrm>
            <a:off x="8258711" y="5244856"/>
            <a:ext cx="691086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C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55,0%</a:t>
            </a:r>
            <a:endParaRPr sz="1403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Google Shape;204;p5"/>
          <p:cNvSpPr txBox="1"/>
          <p:nvPr/>
        </p:nvSpPr>
        <p:spPr>
          <a:xfrm>
            <a:off x="8275495" y="5560572"/>
            <a:ext cx="674302" cy="41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Никогда не думали о переезде</a:t>
            </a:r>
            <a:endParaRPr sz="819" b="1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1" name="Google Shape;205;p5"/>
          <p:cNvSpPr/>
          <p:nvPr/>
        </p:nvSpPr>
        <p:spPr>
          <a:xfrm>
            <a:off x="9356143" y="5023068"/>
            <a:ext cx="1180831" cy="1180830"/>
          </a:xfrm>
          <a:prstGeom prst="blockArc">
            <a:avLst>
              <a:gd name="adj1" fmla="val 16201138"/>
              <a:gd name="adj2" fmla="val 10580499"/>
              <a:gd name="adj3" fmla="val 7481"/>
            </a:avLst>
          </a:prstGeom>
          <a:solidFill>
            <a:srgbClr val="333F50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2" name="Google Shape;206;p5"/>
          <p:cNvSpPr txBox="1"/>
          <p:nvPr/>
        </p:nvSpPr>
        <p:spPr>
          <a:xfrm>
            <a:off x="9564630" y="5243756"/>
            <a:ext cx="763853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548235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73,0%</a:t>
            </a:r>
            <a:endParaRPr sz="1403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Google Shape;207;p5"/>
          <p:cNvSpPr txBox="1"/>
          <p:nvPr/>
        </p:nvSpPr>
        <p:spPr>
          <a:xfrm>
            <a:off x="9617799" y="5559474"/>
            <a:ext cx="674302" cy="41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Чувствуют улучшения в районе</a:t>
            </a:r>
            <a:endParaRPr sz="819" b="1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5" name="Google Shape;208;p5"/>
          <p:cNvSpPr/>
          <p:nvPr/>
        </p:nvSpPr>
        <p:spPr>
          <a:xfrm>
            <a:off x="616024" y="5183271"/>
            <a:ext cx="501399" cy="501399"/>
          </a:xfrm>
          <a:prstGeom prst="donut">
            <a:avLst>
              <a:gd name="adj" fmla="val 12221"/>
            </a:avLst>
          </a:prstGeom>
          <a:solidFill>
            <a:srgbClr val="20386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6" name="Google Shape;209;p5"/>
          <p:cNvSpPr/>
          <p:nvPr/>
        </p:nvSpPr>
        <p:spPr>
          <a:xfrm>
            <a:off x="534787" y="5146823"/>
            <a:ext cx="636720" cy="636720"/>
          </a:xfrm>
          <a:prstGeom prst="blockArc">
            <a:avLst>
              <a:gd name="adj1" fmla="val 10800000"/>
              <a:gd name="adj2" fmla="val 3373270"/>
              <a:gd name="adj3" fmla="val 28211"/>
            </a:avLst>
          </a:prstGeom>
          <a:solidFill>
            <a:srgbClr val="4472C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7" name="Google Shape;210;p5"/>
          <p:cNvSpPr txBox="1"/>
          <p:nvPr/>
        </p:nvSpPr>
        <p:spPr>
          <a:xfrm>
            <a:off x="583530" y="4854292"/>
            <a:ext cx="636720" cy="238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286" b="1" dirty="0">
                <a:solidFill>
                  <a:srgbClr val="C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68,4%</a:t>
            </a:r>
            <a:endParaRPr sz="468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Google Shape;211;p5"/>
          <p:cNvSpPr txBox="1"/>
          <p:nvPr/>
        </p:nvSpPr>
        <p:spPr>
          <a:xfrm>
            <a:off x="261499" y="5738851"/>
            <a:ext cx="1214756" cy="41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Не понимают господдержки предпринимателей</a:t>
            </a:r>
            <a:endParaRPr sz="819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9" name="Google Shape;212;p5"/>
          <p:cNvSpPr/>
          <p:nvPr/>
        </p:nvSpPr>
        <p:spPr>
          <a:xfrm>
            <a:off x="2336357" y="5183271"/>
            <a:ext cx="501399" cy="501399"/>
          </a:xfrm>
          <a:prstGeom prst="donut">
            <a:avLst>
              <a:gd name="adj" fmla="val 12221"/>
            </a:avLst>
          </a:prstGeom>
          <a:solidFill>
            <a:srgbClr val="20386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00" name="Google Shape;213;p5"/>
          <p:cNvSpPr/>
          <p:nvPr/>
        </p:nvSpPr>
        <p:spPr>
          <a:xfrm>
            <a:off x="2268697" y="5115610"/>
            <a:ext cx="636720" cy="636720"/>
          </a:xfrm>
          <a:prstGeom prst="blockArc">
            <a:avLst>
              <a:gd name="adj1" fmla="val 10800000"/>
              <a:gd name="adj2" fmla="val 15468989"/>
              <a:gd name="adj3" fmla="val 33955"/>
            </a:avLst>
          </a:prstGeom>
          <a:solidFill>
            <a:srgbClr val="4472C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1403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01" name="Google Shape;214;p5"/>
          <p:cNvSpPr txBox="1"/>
          <p:nvPr/>
        </p:nvSpPr>
        <p:spPr>
          <a:xfrm>
            <a:off x="2065504" y="5750689"/>
            <a:ext cx="1106912" cy="29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Имеют мысли быть предпринимателями</a:t>
            </a:r>
            <a:endParaRPr sz="819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02" name="Google Shape;215;p5"/>
          <p:cNvSpPr txBox="1"/>
          <p:nvPr/>
        </p:nvSpPr>
        <p:spPr>
          <a:xfrm>
            <a:off x="2262584" y="4858854"/>
            <a:ext cx="652295" cy="238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286" b="1" dirty="0">
                <a:solidFill>
                  <a:srgbClr val="548235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21,0%</a:t>
            </a:r>
            <a:endParaRPr sz="468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Google Shape;217;p5"/>
          <p:cNvSpPr txBox="1"/>
          <p:nvPr/>
        </p:nvSpPr>
        <p:spPr>
          <a:xfrm>
            <a:off x="3582495" y="3084739"/>
            <a:ext cx="2256048" cy="22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1169" b="1" dirty="0">
                <a:solidFill>
                  <a:srgbClr val="333F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Что улучшить в районе?</a:t>
            </a:r>
            <a:r>
              <a:rPr lang="en-US" sz="1169" b="1" dirty="0">
                <a:solidFill>
                  <a:srgbClr val="333F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 </a:t>
            </a:r>
            <a:endParaRPr sz="1169" b="1" dirty="0">
              <a:solidFill>
                <a:srgbClr val="333F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4" name="Группа 103">
            <a:extLst>
              <a:ext uri="{FF2B5EF4-FFF2-40B4-BE49-F238E27FC236}">
                <a16:creationId xmlns:a16="http://schemas.microsoft.com/office/drawing/2014/main" id="{8C760A87-C033-4296-9B38-2F28A6F8279A}"/>
              </a:ext>
            </a:extLst>
          </p:cNvPr>
          <p:cNvGrpSpPr/>
          <p:nvPr/>
        </p:nvGrpSpPr>
        <p:grpSpPr>
          <a:xfrm>
            <a:off x="365231" y="3593256"/>
            <a:ext cx="3125683" cy="1077965"/>
            <a:chOff x="312311" y="2233045"/>
            <a:chExt cx="3229478" cy="921775"/>
          </a:xfrm>
        </p:grpSpPr>
        <p:sp>
          <p:nvSpPr>
            <p:cNvPr id="105" name="Google Shape;219;p5"/>
            <p:cNvSpPr/>
            <p:nvPr/>
          </p:nvSpPr>
          <p:spPr>
            <a:xfrm>
              <a:off x="312311" y="2264651"/>
              <a:ext cx="1674317" cy="219291"/>
            </a:xfrm>
            <a:prstGeom prst="rect">
              <a:avLst/>
            </a:prstGeom>
            <a:solidFill>
              <a:srgbClr val="525252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819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106" name="Google Shape;220;p5"/>
            <p:cNvSpPr txBox="1"/>
            <p:nvPr/>
          </p:nvSpPr>
          <p:spPr>
            <a:xfrm>
              <a:off x="2017639" y="2293682"/>
              <a:ext cx="1519197" cy="1424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r"/>
              <a:r>
                <a:rPr lang="ru-RU" sz="819" dirty="0">
                  <a:solidFill>
                    <a:schemeClr val="dk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Обустройство территории</a:t>
              </a:r>
              <a:endParaRPr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107" name="Google Shape;221;p5"/>
            <p:cNvSpPr txBox="1"/>
            <p:nvPr/>
          </p:nvSpPr>
          <p:spPr>
            <a:xfrm>
              <a:off x="1862362" y="2610543"/>
              <a:ext cx="1679427" cy="1424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r"/>
              <a:r>
                <a:rPr lang="ru-RU" sz="819" dirty="0">
                  <a:solidFill>
                    <a:schemeClr val="dk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Состояние поселковых дорог</a:t>
              </a:r>
              <a:endParaRPr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108" name="Google Shape;222;p5"/>
            <p:cNvSpPr txBox="1"/>
            <p:nvPr/>
          </p:nvSpPr>
          <p:spPr>
            <a:xfrm>
              <a:off x="2123588" y="2937333"/>
              <a:ext cx="1417831" cy="1424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t" anchorCtr="0">
              <a:spAutoFit/>
            </a:bodyPr>
            <a:lstStyle/>
            <a:p>
              <a:pPr algn="r"/>
              <a:r>
                <a:rPr lang="ru-RU" sz="819" dirty="0">
                  <a:solidFill>
                    <a:schemeClr val="dk1"/>
                  </a:solidFill>
                  <a:latin typeface="Arial" panose="020B0604020202020204" pitchFamily="34" charset="0"/>
                  <a:ea typeface="Lato Light"/>
                  <a:cs typeface="Arial" panose="020B0604020202020204" pitchFamily="34" charset="0"/>
                  <a:sym typeface="Lato Light"/>
                </a:rPr>
                <a:t>Сложность найти работу</a:t>
              </a:r>
              <a:endParaRPr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109" name="Google Shape;223;p5"/>
            <p:cNvSpPr/>
            <p:nvPr/>
          </p:nvSpPr>
          <p:spPr>
            <a:xfrm>
              <a:off x="312312" y="2582192"/>
              <a:ext cx="1608394" cy="211403"/>
            </a:xfrm>
            <a:prstGeom prst="rect">
              <a:avLst/>
            </a:prstGeom>
            <a:solidFill>
              <a:srgbClr val="525252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819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sp>
          <p:nvSpPr>
            <p:cNvPr id="110" name="Google Shape;224;p5"/>
            <p:cNvSpPr/>
            <p:nvPr/>
          </p:nvSpPr>
          <p:spPr>
            <a:xfrm>
              <a:off x="312312" y="2906723"/>
              <a:ext cx="1608394" cy="208746"/>
            </a:xfrm>
            <a:prstGeom prst="rect">
              <a:avLst/>
            </a:prstGeom>
            <a:solidFill>
              <a:srgbClr val="525252"/>
            </a:solidFill>
            <a:ln>
              <a:noFill/>
            </a:ln>
          </p:spPr>
          <p:txBody>
            <a:bodyPr spcFirstLastPara="1" wrap="square" lIns="40093" tIns="20042" rIns="40093" bIns="20042" anchor="ctr" anchorCtr="0">
              <a:noAutofit/>
            </a:bodyPr>
            <a:lstStyle/>
            <a:p>
              <a:pPr algn="ctr"/>
              <a:endParaRPr sz="819" dirty="0">
                <a:solidFill>
                  <a:schemeClr val="lt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endParaRPr>
            </a:p>
          </p:txBody>
        </p:sp>
        <p:cxnSp>
          <p:nvCxnSpPr>
            <p:cNvPr id="111" name="Google Shape;225;p5"/>
            <p:cNvCxnSpPr>
              <a:cxnSpLocks/>
            </p:cNvCxnSpPr>
            <p:nvPr/>
          </p:nvCxnSpPr>
          <p:spPr>
            <a:xfrm>
              <a:off x="1984684" y="2471242"/>
              <a:ext cx="1514052" cy="0"/>
            </a:xfrm>
            <a:prstGeom prst="straightConnector1">
              <a:avLst/>
            </a:prstGeom>
            <a:noFill/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12" name="Google Shape;226;p5"/>
            <p:cNvCxnSpPr>
              <a:cxnSpLocks/>
            </p:cNvCxnSpPr>
            <p:nvPr/>
          </p:nvCxnSpPr>
          <p:spPr>
            <a:xfrm>
              <a:off x="1909198" y="2787978"/>
              <a:ext cx="1589538" cy="0"/>
            </a:xfrm>
            <a:prstGeom prst="straightConnector1">
              <a:avLst/>
            </a:prstGeom>
            <a:noFill/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13" name="Google Shape;227;p5"/>
            <p:cNvCxnSpPr>
              <a:cxnSpLocks/>
            </p:cNvCxnSpPr>
            <p:nvPr/>
          </p:nvCxnSpPr>
          <p:spPr>
            <a:xfrm>
              <a:off x="1915796" y="3113688"/>
              <a:ext cx="1582940" cy="0"/>
            </a:xfrm>
            <a:prstGeom prst="straightConnector1">
              <a:avLst/>
            </a:prstGeom>
            <a:noFill/>
            <a:ln w="19050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114" name="Google Shape;228;p5"/>
            <p:cNvSpPr txBox="1"/>
            <p:nvPr/>
          </p:nvSpPr>
          <p:spPr>
            <a:xfrm>
              <a:off x="368017" y="2233045"/>
              <a:ext cx="811149" cy="2769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ru-RU" sz="1052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49,9% </a:t>
              </a:r>
              <a:endParaRPr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endParaRPr>
            </a:p>
          </p:txBody>
        </p:sp>
        <p:sp>
          <p:nvSpPr>
            <p:cNvPr id="115" name="Google Shape;229;p5"/>
            <p:cNvSpPr txBox="1"/>
            <p:nvPr/>
          </p:nvSpPr>
          <p:spPr>
            <a:xfrm>
              <a:off x="368017" y="2555430"/>
              <a:ext cx="662849" cy="2769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ru-RU" sz="1052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46,3%</a:t>
              </a:r>
              <a:endParaRPr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endParaRPr>
            </a:p>
          </p:txBody>
        </p:sp>
        <p:sp>
          <p:nvSpPr>
            <p:cNvPr id="116" name="Google Shape;230;p5"/>
            <p:cNvSpPr txBox="1"/>
            <p:nvPr/>
          </p:nvSpPr>
          <p:spPr>
            <a:xfrm>
              <a:off x="368017" y="2877917"/>
              <a:ext cx="662849" cy="2769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0093" tIns="20042" rIns="40093" bIns="20042" anchor="ctr" anchorCtr="0">
              <a:spAutoFit/>
            </a:bodyPr>
            <a:lstStyle/>
            <a:p>
              <a:pPr>
                <a:lnSpc>
                  <a:spcPct val="175000"/>
                </a:lnSpc>
              </a:pPr>
              <a:r>
                <a:rPr lang="ru-RU" sz="1052" b="1" dirty="0">
                  <a:solidFill>
                    <a:schemeClr val="lt1"/>
                  </a:solidFill>
                  <a:latin typeface="Arial" panose="020B0604020202020204" pitchFamily="34" charset="0"/>
                  <a:ea typeface="Poppins"/>
                  <a:cs typeface="Arial" panose="020B0604020202020204" pitchFamily="34" charset="0"/>
                  <a:sym typeface="Poppins"/>
                </a:rPr>
                <a:t>46,3%</a:t>
              </a:r>
              <a:endParaRPr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endParaRPr>
            </a:p>
          </p:txBody>
        </p:sp>
      </p:grpSp>
      <p:sp>
        <p:nvSpPr>
          <p:cNvPr id="117" name="Google Shape;231;p5"/>
          <p:cNvSpPr txBox="1"/>
          <p:nvPr/>
        </p:nvSpPr>
        <p:spPr>
          <a:xfrm>
            <a:off x="339015" y="3083125"/>
            <a:ext cx="2495614" cy="40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r>
              <a:rPr lang="ru-RU" sz="1169" b="1" dirty="0">
                <a:solidFill>
                  <a:srgbClr val="333F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Наиболее актуальные проблемы проживания</a:t>
            </a:r>
            <a:endParaRPr sz="1169" b="1" dirty="0">
              <a:solidFill>
                <a:srgbClr val="333F5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1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370" y="3377702"/>
            <a:ext cx="3867466" cy="29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object 2">
            <a:extLst>
              <a:ext uri="{FF2B5EF4-FFF2-40B4-BE49-F238E27FC236}">
                <a16:creationId xmlns:a16="http://schemas.microsoft.com/office/drawing/2014/main" id="{70D014CF-A630-4DF4-9B77-BC6F3117A771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Позиция населения - 25 150 чел. / выборка 403 чел. (&gt;1%)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7FF3EC1-5A54-472C-989E-30C9D2035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37269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28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8" name="Диаграмма 27"/>
          <p:cNvGraphicFramePr>
            <a:graphicFrameLocks/>
          </p:cNvGraphicFramePr>
          <p:nvPr/>
        </p:nvGraphicFramePr>
        <p:xfrm>
          <a:off x="264208" y="469058"/>
          <a:ext cx="4757040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9" name="Диаграмма 28"/>
          <p:cNvGraphicFramePr>
            <a:graphicFrameLocks/>
          </p:cNvGraphicFramePr>
          <p:nvPr/>
        </p:nvGraphicFramePr>
        <p:xfrm>
          <a:off x="5245862" y="397048"/>
          <a:ext cx="5391252" cy="2357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Диаграмма 29"/>
          <p:cNvGraphicFramePr>
            <a:graphicFrameLocks/>
          </p:cNvGraphicFramePr>
          <p:nvPr/>
        </p:nvGraphicFramePr>
        <p:xfrm>
          <a:off x="283687" y="3421385"/>
          <a:ext cx="4750300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Диаграмма 30"/>
          <p:cNvGraphicFramePr>
            <a:graphicFrameLocks/>
          </p:cNvGraphicFramePr>
          <p:nvPr/>
        </p:nvGraphicFramePr>
        <p:xfrm>
          <a:off x="5245861" y="3486485"/>
          <a:ext cx="5447539" cy="32292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72F2D13-8A4C-465B-8178-441D0E4C7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16178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29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Google Shape;238;p6"/>
          <p:cNvSpPr/>
          <p:nvPr/>
        </p:nvSpPr>
        <p:spPr>
          <a:xfrm>
            <a:off x="7932679" y="1950179"/>
            <a:ext cx="1180831" cy="1180830"/>
          </a:xfrm>
          <a:prstGeom prst="blockArc">
            <a:avLst>
              <a:gd name="adj1" fmla="val 16201138"/>
              <a:gd name="adj2" fmla="val 10636942"/>
              <a:gd name="adj3" fmla="val 7924"/>
            </a:avLst>
          </a:prstGeom>
          <a:solidFill>
            <a:srgbClr val="4472C4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29" name="Google Shape;239;p6"/>
          <p:cNvSpPr txBox="1"/>
          <p:nvPr/>
        </p:nvSpPr>
        <p:spPr>
          <a:xfrm>
            <a:off x="8281412" y="2184664"/>
            <a:ext cx="452990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73%</a:t>
            </a:r>
            <a:endParaRPr sz="592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Google Shape;240;p6"/>
          <p:cNvSpPr txBox="1"/>
          <p:nvPr/>
        </p:nvSpPr>
        <p:spPr>
          <a:xfrm>
            <a:off x="8154837" y="2462867"/>
            <a:ext cx="713800" cy="41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Опыт в бизнесе более 3х лет</a:t>
            </a:r>
            <a:endParaRPr sz="819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31" name="Google Shape;241;p6"/>
          <p:cNvSpPr/>
          <p:nvPr/>
        </p:nvSpPr>
        <p:spPr>
          <a:xfrm>
            <a:off x="9350914" y="3431790"/>
            <a:ext cx="1180831" cy="1180830"/>
          </a:xfrm>
          <a:prstGeom prst="blockArc">
            <a:avLst>
              <a:gd name="adj1" fmla="val 16201138"/>
              <a:gd name="adj2" fmla="val 13717299"/>
              <a:gd name="adj3" fmla="val 7359"/>
            </a:avLst>
          </a:prstGeom>
          <a:solidFill>
            <a:srgbClr val="548235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32" name="Google Shape;242;p6"/>
          <p:cNvSpPr txBox="1"/>
          <p:nvPr/>
        </p:nvSpPr>
        <p:spPr>
          <a:xfrm>
            <a:off x="9684925" y="3639584"/>
            <a:ext cx="523230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548235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92%</a:t>
            </a:r>
            <a:endParaRPr sz="592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Google Shape;243;p6"/>
          <p:cNvSpPr txBox="1"/>
          <p:nvPr/>
        </p:nvSpPr>
        <p:spPr>
          <a:xfrm>
            <a:off x="9612569" y="3881449"/>
            <a:ext cx="674302" cy="544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Довольны и скорее довольны условиями</a:t>
            </a:r>
            <a:endParaRPr sz="819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34" name="Google Shape;244;p6"/>
          <p:cNvSpPr/>
          <p:nvPr/>
        </p:nvSpPr>
        <p:spPr>
          <a:xfrm>
            <a:off x="7935339" y="4960156"/>
            <a:ext cx="1180831" cy="1180830"/>
          </a:xfrm>
          <a:prstGeom prst="blockArc">
            <a:avLst>
              <a:gd name="adj1" fmla="val 16201138"/>
              <a:gd name="adj2" fmla="val 7811966"/>
              <a:gd name="adj3" fmla="val 7546"/>
            </a:avLst>
          </a:prstGeom>
          <a:solidFill>
            <a:srgbClr val="203864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35" name="Google Shape;245;p6"/>
          <p:cNvSpPr txBox="1"/>
          <p:nvPr/>
        </p:nvSpPr>
        <p:spPr>
          <a:xfrm>
            <a:off x="8233219" y="5137225"/>
            <a:ext cx="572297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548235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63%</a:t>
            </a:r>
            <a:endParaRPr sz="592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Google Shape;246;p6"/>
          <p:cNvSpPr txBox="1"/>
          <p:nvPr/>
        </p:nvSpPr>
        <p:spPr>
          <a:xfrm>
            <a:off x="8074336" y="5472845"/>
            <a:ext cx="919618" cy="41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Считают условия для бизнеса улучшились</a:t>
            </a:r>
            <a:endParaRPr sz="819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38" name="Google Shape;247;p6"/>
          <p:cNvSpPr/>
          <p:nvPr/>
        </p:nvSpPr>
        <p:spPr>
          <a:xfrm>
            <a:off x="9332253" y="1950179"/>
            <a:ext cx="1180831" cy="1180830"/>
          </a:xfrm>
          <a:prstGeom prst="blockArc">
            <a:avLst>
              <a:gd name="adj1" fmla="val 16201138"/>
              <a:gd name="adj2" fmla="val 1791951"/>
              <a:gd name="adj3" fmla="val 6794"/>
            </a:avLst>
          </a:prstGeom>
          <a:solidFill>
            <a:srgbClr val="4472C4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39" name="Google Shape;248;p6"/>
          <p:cNvSpPr txBox="1"/>
          <p:nvPr/>
        </p:nvSpPr>
        <p:spPr>
          <a:xfrm>
            <a:off x="9702212" y="2184664"/>
            <a:ext cx="440911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27%</a:t>
            </a:r>
            <a:endParaRPr sz="1403" b="1" dirty="0">
              <a:solidFill>
                <a:srgbClr val="203864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40" name="Google Shape;249;p6"/>
          <p:cNvSpPr txBox="1"/>
          <p:nvPr/>
        </p:nvSpPr>
        <p:spPr>
          <a:xfrm>
            <a:off x="9537733" y="2506859"/>
            <a:ext cx="745694" cy="166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Самозанятые</a:t>
            </a:r>
            <a:endParaRPr sz="819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1" name="Google Shape;250;p6"/>
          <p:cNvSpPr/>
          <p:nvPr/>
        </p:nvSpPr>
        <p:spPr>
          <a:xfrm>
            <a:off x="4923930" y="4424572"/>
            <a:ext cx="891691" cy="817630"/>
          </a:xfrm>
          <a:prstGeom prst="round2DiagRect">
            <a:avLst>
              <a:gd name="adj1" fmla="val 21930"/>
              <a:gd name="adj2" fmla="val 0"/>
            </a:avLst>
          </a:prstGeom>
          <a:solidFill>
            <a:srgbClr val="4472C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2" name="Google Shape;251;p6"/>
          <p:cNvSpPr/>
          <p:nvPr/>
        </p:nvSpPr>
        <p:spPr>
          <a:xfrm>
            <a:off x="5933895" y="4416032"/>
            <a:ext cx="891691" cy="817630"/>
          </a:xfrm>
          <a:prstGeom prst="round2DiagRect">
            <a:avLst>
              <a:gd name="adj1" fmla="val 21930"/>
              <a:gd name="adj2" fmla="val 0"/>
            </a:avLst>
          </a:prstGeom>
          <a:solidFill>
            <a:srgbClr val="548235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3" name="Google Shape;252;p6"/>
          <p:cNvSpPr/>
          <p:nvPr/>
        </p:nvSpPr>
        <p:spPr>
          <a:xfrm>
            <a:off x="6939367" y="4408606"/>
            <a:ext cx="891691" cy="817630"/>
          </a:xfrm>
          <a:prstGeom prst="round2DiagRect">
            <a:avLst>
              <a:gd name="adj1" fmla="val 21930"/>
              <a:gd name="adj2" fmla="val 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4" name="Google Shape;253;p6"/>
          <p:cNvSpPr/>
          <p:nvPr/>
        </p:nvSpPr>
        <p:spPr>
          <a:xfrm>
            <a:off x="5296338" y="5356323"/>
            <a:ext cx="958919" cy="817630"/>
          </a:xfrm>
          <a:prstGeom prst="round2DiagRect">
            <a:avLst>
              <a:gd name="adj1" fmla="val 21930"/>
              <a:gd name="adj2" fmla="val 0"/>
            </a:avLst>
          </a:prstGeom>
          <a:solidFill>
            <a:srgbClr val="44546A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45" name="Google Shape;254;p6"/>
          <p:cNvSpPr txBox="1"/>
          <p:nvPr/>
        </p:nvSpPr>
        <p:spPr>
          <a:xfrm>
            <a:off x="5071193" y="4494021"/>
            <a:ext cx="636685" cy="27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520" b="1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Poppins"/>
              </a:rPr>
              <a:t>73%</a:t>
            </a:r>
            <a:endParaRPr sz="152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6" name="Google Shape;255;p6"/>
          <p:cNvSpPr txBox="1"/>
          <p:nvPr/>
        </p:nvSpPr>
        <p:spPr>
          <a:xfrm>
            <a:off x="6052286" y="4485480"/>
            <a:ext cx="694430" cy="27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520" b="1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Poppins"/>
              </a:rPr>
              <a:t>35%</a:t>
            </a:r>
            <a:endParaRPr sz="152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7" name="Google Shape;256;p6"/>
          <p:cNvSpPr txBox="1"/>
          <p:nvPr/>
        </p:nvSpPr>
        <p:spPr>
          <a:xfrm>
            <a:off x="7110753" y="4478054"/>
            <a:ext cx="588439" cy="27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520" b="1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Poppins"/>
              </a:rPr>
              <a:t>33%</a:t>
            </a:r>
            <a:endParaRPr sz="152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6" name="Google Shape;257;p6"/>
          <p:cNvSpPr txBox="1"/>
          <p:nvPr/>
        </p:nvSpPr>
        <p:spPr>
          <a:xfrm>
            <a:off x="5398559" y="5444784"/>
            <a:ext cx="725696" cy="27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520" b="1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Poppins"/>
              </a:rPr>
              <a:t>29%</a:t>
            </a:r>
            <a:endParaRPr sz="152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7" name="Google Shape;258;p6"/>
          <p:cNvSpPr txBox="1"/>
          <p:nvPr/>
        </p:nvSpPr>
        <p:spPr>
          <a:xfrm>
            <a:off x="5015581" y="4726731"/>
            <a:ext cx="694906" cy="472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936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Lato Light"/>
              </a:rPr>
              <a:t>Нехватка оборотных средств</a:t>
            </a:r>
            <a:endParaRPr sz="936" dirty="0">
              <a:solidFill>
                <a:schemeClr val="lt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58" name="Google Shape;259;p6"/>
          <p:cNvSpPr txBox="1"/>
          <p:nvPr/>
        </p:nvSpPr>
        <p:spPr>
          <a:xfrm>
            <a:off x="7028386" y="4731919"/>
            <a:ext cx="752992" cy="616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936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Lato Light"/>
              </a:rPr>
              <a:t>Нет дешевых длинных денег</a:t>
            </a:r>
            <a:endParaRPr sz="936" dirty="0">
              <a:solidFill>
                <a:schemeClr val="lt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63" name="Google Shape;260;p6"/>
          <p:cNvSpPr txBox="1"/>
          <p:nvPr/>
        </p:nvSpPr>
        <p:spPr>
          <a:xfrm>
            <a:off x="5997129" y="4822788"/>
            <a:ext cx="779876" cy="328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936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Lato Light"/>
              </a:rPr>
              <a:t>Высокая конкуренция</a:t>
            </a:r>
            <a:endParaRPr sz="936" dirty="0">
              <a:solidFill>
                <a:schemeClr val="lt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64" name="Google Shape;261;p6"/>
          <p:cNvSpPr txBox="1"/>
          <p:nvPr/>
        </p:nvSpPr>
        <p:spPr>
          <a:xfrm>
            <a:off x="5306926" y="5711512"/>
            <a:ext cx="956849" cy="328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936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Lato Light"/>
              </a:rPr>
              <a:t>Несовершенство госзакупок  </a:t>
            </a:r>
            <a:endParaRPr sz="936" dirty="0">
              <a:solidFill>
                <a:schemeClr val="lt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65" name="Google Shape;262;p6"/>
          <p:cNvSpPr/>
          <p:nvPr/>
        </p:nvSpPr>
        <p:spPr>
          <a:xfrm>
            <a:off x="6358998" y="5338790"/>
            <a:ext cx="958919" cy="817630"/>
          </a:xfrm>
          <a:prstGeom prst="round2DiagRect">
            <a:avLst>
              <a:gd name="adj1" fmla="val 21930"/>
              <a:gd name="adj2" fmla="val 0"/>
            </a:avLst>
          </a:prstGeom>
          <a:solidFill>
            <a:srgbClr val="20386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67" name="Google Shape;263;p6"/>
          <p:cNvSpPr txBox="1"/>
          <p:nvPr/>
        </p:nvSpPr>
        <p:spPr>
          <a:xfrm>
            <a:off x="6505684" y="5422559"/>
            <a:ext cx="747296" cy="2743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520" b="1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Poppins"/>
              </a:rPr>
              <a:t>29%</a:t>
            </a:r>
            <a:endParaRPr sz="1520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1" name="Google Shape;264;p6"/>
          <p:cNvSpPr txBox="1"/>
          <p:nvPr/>
        </p:nvSpPr>
        <p:spPr>
          <a:xfrm>
            <a:off x="6464808" y="5648237"/>
            <a:ext cx="747297" cy="472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936" dirty="0">
                <a:solidFill>
                  <a:schemeClr val="lt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  <a:sym typeface="Lato Light"/>
              </a:rPr>
              <a:t>Высокая налоговая нагрузка</a:t>
            </a:r>
            <a:endParaRPr sz="936" dirty="0">
              <a:solidFill>
                <a:schemeClr val="lt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72" name="Google Shape;265;p6"/>
          <p:cNvSpPr txBox="1"/>
          <p:nvPr/>
        </p:nvSpPr>
        <p:spPr>
          <a:xfrm>
            <a:off x="5044546" y="3892126"/>
            <a:ext cx="2053261" cy="40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r>
              <a:rPr lang="ru-RU" sz="1169" b="1" dirty="0">
                <a:solidFill>
                  <a:srgbClr val="20386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Основные проблемы развития бизнеса</a:t>
            </a:r>
            <a:endParaRPr sz="117" b="1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Google Shape;266;p6"/>
          <p:cNvSpPr/>
          <p:nvPr/>
        </p:nvSpPr>
        <p:spPr>
          <a:xfrm>
            <a:off x="9350914" y="4964903"/>
            <a:ext cx="1180831" cy="1180830"/>
          </a:xfrm>
          <a:prstGeom prst="blockArc">
            <a:avLst>
              <a:gd name="adj1" fmla="val 16201138"/>
              <a:gd name="adj2" fmla="val 7174456"/>
              <a:gd name="adj3" fmla="val 7276"/>
            </a:avLst>
          </a:prstGeom>
          <a:solidFill>
            <a:srgbClr val="203864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74" name="Google Shape;267;p6"/>
          <p:cNvSpPr txBox="1"/>
          <p:nvPr/>
        </p:nvSpPr>
        <p:spPr>
          <a:xfrm>
            <a:off x="9733874" y="5131264"/>
            <a:ext cx="440911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548235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59%</a:t>
            </a:r>
            <a:endParaRPr sz="1403" b="1" dirty="0">
              <a:solidFill>
                <a:srgbClr val="548235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75" name="Google Shape;268;p6"/>
          <p:cNvSpPr txBox="1"/>
          <p:nvPr/>
        </p:nvSpPr>
        <p:spPr>
          <a:xfrm>
            <a:off x="9542763" y="5516536"/>
            <a:ext cx="801502" cy="29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Планируют расширяться</a:t>
            </a:r>
            <a:endParaRPr sz="819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76" name="Google Shape;269;p6"/>
          <p:cNvSpPr/>
          <p:nvPr/>
        </p:nvSpPr>
        <p:spPr>
          <a:xfrm>
            <a:off x="7944066" y="3430662"/>
            <a:ext cx="1180831" cy="1180830"/>
          </a:xfrm>
          <a:prstGeom prst="blockArc">
            <a:avLst>
              <a:gd name="adj1" fmla="val 16201138"/>
              <a:gd name="adj2" fmla="val 11359151"/>
              <a:gd name="adj3" fmla="val 6836"/>
            </a:avLst>
          </a:prstGeom>
          <a:solidFill>
            <a:srgbClr val="548235"/>
          </a:solidFill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79" name="Google Shape;270;p6"/>
          <p:cNvSpPr txBox="1"/>
          <p:nvPr/>
        </p:nvSpPr>
        <p:spPr>
          <a:xfrm>
            <a:off x="8311030" y="3645220"/>
            <a:ext cx="440911" cy="256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78%</a:t>
            </a:r>
            <a:endParaRPr sz="1403" b="1" dirty="0">
              <a:solidFill>
                <a:srgbClr val="203864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82" name="Google Shape;271;p6"/>
          <p:cNvSpPr txBox="1"/>
          <p:nvPr/>
        </p:nvSpPr>
        <p:spPr>
          <a:xfrm>
            <a:off x="8085366" y="4028196"/>
            <a:ext cx="852743" cy="166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819" dirty="0">
                <a:solidFill>
                  <a:schemeClr val="dk2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Микробизнес</a:t>
            </a:r>
            <a:endParaRPr sz="819" dirty="0">
              <a:solidFill>
                <a:schemeClr val="dk2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84" name="Google Shape;272;p6"/>
          <p:cNvSpPr/>
          <p:nvPr/>
        </p:nvSpPr>
        <p:spPr>
          <a:xfrm>
            <a:off x="5144913" y="2225114"/>
            <a:ext cx="501399" cy="501399"/>
          </a:xfrm>
          <a:prstGeom prst="donut">
            <a:avLst>
              <a:gd name="adj" fmla="val 12221"/>
            </a:avLst>
          </a:prstGeom>
          <a:solidFill>
            <a:srgbClr val="20386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85" name="Google Shape;273;p6"/>
          <p:cNvSpPr/>
          <p:nvPr/>
        </p:nvSpPr>
        <p:spPr>
          <a:xfrm>
            <a:off x="5077252" y="2157454"/>
            <a:ext cx="636720" cy="636720"/>
          </a:xfrm>
          <a:prstGeom prst="blockArc">
            <a:avLst>
              <a:gd name="adj1" fmla="val 10800000"/>
              <a:gd name="adj2" fmla="val 20896450"/>
              <a:gd name="adj3" fmla="val 28439"/>
            </a:avLst>
          </a:prstGeom>
          <a:solidFill>
            <a:srgbClr val="4472C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86" name="Google Shape;274;p6"/>
          <p:cNvSpPr txBox="1"/>
          <p:nvPr/>
        </p:nvSpPr>
        <p:spPr>
          <a:xfrm>
            <a:off x="5047029" y="1884627"/>
            <a:ext cx="708060" cy="242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316" b="1" dirty="0">
                <a:solidFill>
                  <a:srgbClr val="C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49%</a:t>
            </a:r>
            <a:endParaRPr sz="592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Google Shape;275;p6"/>
          <p:cNvSpPr txBox="1"/>
          <p:nvPr/>
        </p:nvSpPr>
        <p:spPr>
          <a:xfrm>
            <a:off x="4897907" y="2846756"/>
            <a:ext cx="995408" cy="29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Никогда не обращались</a:t>
            </a:r>
            <a:endParaRPr sz="819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88" name="Google Shape;276;p6"/>
          <p:cNvSpPr/>
          <p:nvPr/>
        </p:nvSpPr>
        <p:spPr>
          <a:xfrm>
            <a:off x="6001372" y="2225114"/>
            <a:ext cx="501399" cy="501399"/>
          </a:xfrm>
          <a:prstGeom prst="donut">
            <a:avLst>
              <a:gd name="adj" fmla="val 12221"/>
            </a:avLst>
          </a:prstGeom>
          <a:solidFill>
            <a:srgbClr val="20386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89" name="Google Shape;277;p6"/>
          <p:cNvSpPr/>
          <p:nvPr/>
        </p:nvSpPr>
        <p:spPr>
          <a:xfrm>
            <a:off x="5933710" y="2157454"/>
            <a:ext cx="636720" cy="636720"/>
          </a:xfrm>
          <a:prstGeom prst="blockArc">
            <a:avLst>
              <a:gd name="adj1" fmla="val 10800000"/>
              <a:gd name="adj2" fmla="val 15468989"/>
              <a:gd name="adj3" fmla="val 33955"/>
            </a:avLst>
          </a:prstGeom>
          <a:solidFill>
            <a:srgbClr val="4472C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0" name="Google Shape;278;p6"/>
          <p:cNvSpPr txBox="1"/>
          <p:nvPr/>
        </p:nvSpPr>
        <p:spPr>
          <a:xfrm>
            <a:off x="5810608" y="2820610"/>
            <a:ext cx="856634" cy="544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Отмечают нестабильными меры поддержки</a:t>
            </a:r>
            <a:endParaRPr sz="819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1" name="Google Shape;279;p6"/>
          <p:cNvSpPr txBox="1"/>
          <p:nvPr/>
        </p:nvSpPr>
        <p:spPr>
          <a:xfrm>
            <a:off x="6017062" y="1884627"/>
            <a:ext cx="470016" cy="242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316" b="1" dirty="0">
                <a:solidFill>
                  <a:srgbClr val="C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22%</a:t>
            </a:r>
            <a:endParaRPr sz="592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Google Shape;281;p6"/>
          <p:cNvSpPr/>
          <p:nvPr/>
        </p:nvSpPr>
        <p:spPr>
          <a:xfrm>
            <a:off x="451519" y="1543074"/>
            <a:ext cx="2447985" cy="256449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3" name="Google Shape;282;p6"/>
          <p:cNvSpPr txBox="1"/>
          <p:nvPr/>
        </p:nvSpPr>
        <p:spPr>
          <a:xfrm>
            <a:off x="2972523" y="1524991"/>
            <a:ext cx="1801819" cy="27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r">
              <a:lnSpc>
                <a:spcPct val="145833"/>
              </a:lnSpc>
            </a:pPr>
            <a:r>
              <a:rPr lang="ru-RU" sz="1052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Торговля розничная</a:t>
            </a:r>
            <a:endParaRPr sz="1052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4" name="Google Shape;283;p6"/>
          <p:cNvSpPr txBox="1"/>
          <p:nvPr/>
        </p:nvSpPr>
        <p:spPr>
          <a:xfrm>
            <a:off x="2899502" y="1882836"/>
            <a:ext cx="1869330" cy="27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r">
              <a:lnSpc>
                <a:spcPct val="145833"/>
              </a:lnSpc>
            </a:pPr>
            <a:r>
              <a:rPr lang="ru-RU" sz="1052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АПК, растениеводство</a:t>
            </a:r>
            <a:endParaRPr sz="1052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5" name="Google Shape;284;p6"/>
          <p:cNvSpPr txBox="1"/>
          <p:nvPr/>
        </p:nvSpPr>
        <p:spPr>
          <a:xfrm>
            <a:off x="2972524" y="2242936"/>
            <a:ext cx="1802337" cy="27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r">
              <a:lnSpc>
                <a:spcPct val="145833"/>
              </a:lnSpc>
            </a:pPr>
            <a:r>
              <a:rPr lang="ru-RU" sz="1052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АПК, животноводство</a:t>
            </a:r>
            <a:endParaRPr sz="1052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6" name="Google Shape;285;p6"/>
          <p:cNvSpPr txBox="1"/>
          <p:nvPr/>
        </p:nvSpPr>
        <p:spPr>
          <a:xfrm>
            <a:off x="2526904" y="2633726"/>
            <a:ext cx="2256010" cy="2023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r"/>
            <a:r>
              <a:rPr lang="ru-RU" sz="1052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Услуги населению</a:t>
            </a:r>
            <a:endParaRPr sz="1052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7" name="Google Shape;286;p6"/>
          <p:cNvSpPr txBox="1"/>
          <p:nvPr/>
        </p:nvSpPr>
        <p:spPr>
          <a:xfrm>
            <a:off x="2512822" y="2948666"/>
            <a:ext cx="2256010" cy="27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r">
              <a:lnSpc>
                <a:spcPct val="145833"/>
              </a:lnSpc>
            </a:pPr>
            <a:r>
              <a:rPr lang="ru-RU" sz="1052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Строительство</a:t>
            </a:r>
            <a:endParaRPr sz="1052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8" name="Google Shape;287;p6"/>
          <p:cNvSpPr/>
          <p:nvPr/>
        </p:nvSpPr>
        <p:spPr>
          <a:xfrm>
            <a:off x="451518" y="1899243"/>
            <a:ext cx="2061304" cy="256449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99" name="Google Shape;288;p6"/>
          <p:cNvSpPr/>
          <p:nvPr/>
        </p:nvSpPr>
        <p:spPr>
          <a:xfrm>
            <a:off x="451518" y="2255413"/>
            <a:ext cx="1765333" cy="256449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00" name="Google Shape;289;p6"/>
          <p:cNvSpPr/>
          <p:nvPr/>
        </p:nvSpPr>
        <p:spPr>
          <a:xfrm>
            <a:off x="451518" y="2611582"/>
            <a:ext cx="1466960" cy="256449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01" name="Google Shape;290;p6"/>
          <p:cNvSpPr/>
          <p:nvPr/>
        </p:nvSpPr>
        <p:spPr>
          <a:xfrm>
            <a:off x="451518" y="2967752"/>
            <a:ext cx="1037316" cy="256449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cxnSp>
        <p:nvCxnSpPr>
          <p:cNvPr id="102" name="Google Shape;291;p6"/>
          <p:cNvCxnSpPr/>
          <p:nvPr/>
        </p:nvCxnSpPr>
        <p:spPr>
          <a:xfrm>
            <a:off x="2892076" y="1780552"/>
            <a:ext cx="1846084" cy="0"/>
          </a:xfrm>
          <a:prstGeom prst="straightConnector1">
            <a:avLst/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3" name="Google Shape;292;p6"/>
          <p:cNvCxnSpPr/>
          <p:nvPr/>
        </p:nvCxnSpPr>
        <p:spPr>
          <a:xfrm>
            <a:off x="2500422" y="2140839"/>
            <a:ext cx="2232764" cy="0"/>
          </a:xfrm>
          <a:prstGeom prst="straightConnector1">
            <a:avLst/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4" name="Google Shape;293;p6"/>
          <p:cNvCxnSpPr/>
          <p:nvPr/>
        </p:nvCxnSpPr>
        <p:spPr>
          <a:xfrm>
            <a:off x="2201998" y="2493945"/>
            <a:ext cx="2528737" cy="0"/>
          </a:xfrm>
          <a:prstGeom prst="straightConnector1">
            <a:avLst/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5" name="Google Shape;294;p6"/>
          <p:cNvCxnSpPr/>
          <p:nvPr/>
        </p:nvCxnSpPr>
        <p:spPr>
          <a:xfrm>
            <a:off x="1910861" y="2854353"/>
            <a:ext cx="2827107" cy="0"/>
          </a:xfrm>
          <a:prstGeom prst="straightConnector1">
            <a:avLst/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06" name="Google Shape;295;p6"/>
          <p:cNvCxnSpPr/>
          <p:nvPr/>
        </p:nvCxnSpPr>
        <p:spPr>
          <a:xfrm>
            <a:off x="1481215" y="3211610"/>
            <a:ext cx="3256753" cy="0"/>
          </a:xfrm>
          <a:prstGeom prst="straightConnector1">
            <a:avLst/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7" name="Google Shape;296;p6"/>
          <p:cNvSpPr txBox="1"/>
          <p:nvPr/>
        </p:nvSpPr>
        <p:spPr>
          <a:xfrm>
            <a:off x="516660" y="1506113"/>
            <a:ext cx="609153" cy="3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>
              <a:lnSpc>
                <a:spcPct val="175000"/>
              </a:lnSpc>
            </a:pP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31% </a:t>
            </a:r>
            <a:endParaRPr sz="1052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108" name="Google Shape;297;p6"/>
          <p:cNvSpPr txBox="1"/>
          <p:nvPr/>
        </p:nvSpPr>
        <p:spPr>
          <a:xfrm>
            <a:off x="516660" y="1861849"/>
            <a:ext cx="514564" cy="3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>
              <a:lnSpc>
                <a:spcPct val="175000"/>
              </a:lnSpc>
            </a:pP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29%</a:t>
            </a:r>
            <a:endParaRPr sz="1052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109" name="Google Shape;298;p6"/>
          <p:cNvSpPr txBox="1"/>
          <p:nvPr/>
        </p:nvSpPr>
        <p:spPr>
          <a:xfrm>
            <a:off x="516660" y="2217584"/>
            <a:ext cx="514564" cy="3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>
              <a:lnSpc>
                <a:spcPct val="175000"/>
              </a:lnSpc>
            </a:pP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16%</a:t>
            </a:r>
            <a:endParaRPr sz="1052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110" name="Google Shape;299;p6"/>
          <p:cNvSpPr txBox="1"/>
          <p:nvPr/>
        </p:nvSpPr>
        <p:spPr>
          <a:xfrm>
            <a:off x="516660" y="2573320"/>
            <a:ext cx="514564" cy="3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>
              <a:lnSpc>
                <a:spcPct val="175000"/>
              </a:lnSpc>
            </a:pP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16%</a:t>
            </a:r>
            <a:endParaRPr sz="1052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111" name="Google Shape;300;p6"/>
          <p:cNvSpPr txBox="1"/>
          <p:nvPr/>
        </p:nvSpPr>
        <p:spPr>
          <a:xfrm>
            <a:off x="496128" y="2929055"/>
            <a:ext cx="514564" cy="3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>
              <a:lnSpc>
                <a:spcPct val="175000"/>
              </a:lnSpc>
            </a:pP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12%</a:t>
            </a:r>
            <a:endParaRPr sz="1052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112" name="Google Shape;301;p6"/>
          <p:cNvSpPr txBox="1"/>
          <p:nvPr/>
        </p:nvSpPr>
        <p:spPr>
          <a:xfrm>
            <a:off x="5043645" y="1564097"/>
            <a:ext cx="2560416" cy="229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r>
              <a:rPr lang="ru-RU" sz="1169" b="1" dirty="0">
                <a:solidFill>
                  <a:srgbClr val="20386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Государственная</a:t>
            </a:r>
            <a:r>
              <a:rPr lang="ru-RU" sz="1228" b="1" dirty="0">
                <a:solidFill>
                  <a:srgbClr val="333F5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 </a:t>
            </a:r>
            <a:r>
              <a:rPr lang="ru-RU" sz="1169" b="1" dirty="0">
                <a:solidFill>
                  <a:srgbClr val="203864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поддержка</a:t>
            </a:r>
            <a:endParaRPr sz="1169" b="1" dirty="0">
              <a:solidFill>
                <a:srgbClr val="203864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113" name="Google Shape;302;p6"/>
          <p:cNvSpPr/>
          <p:nvPr/>
        </p:nvSpPr>
        <p:spPr>
          <a:xfrm>
            <a:off x="6871996" y="2207149"/>
            <a:ext cx="501399" cy="501399"/>
          </a:xfrm>
          <a:prstGeom prst="donut">
            <a:avLst>
              <a:gd name="adj" fmla="val 12221"/>
            </a:avLst>
          </a:prstGeom>
          <a:solidFill>
            <a:srgbClr val="20386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14" name="Google Shape;303;p6"/>
          <p:cNvSpPr/>
          <p:nvPr/>
        </p:nvSpPr>
        <p:spPr>
          <a:xfrm>
            <a:off x="6814630" y="2167377"/>
            <a:ext cx="636720" cy="636720"/>
          </a:xfrm>
          <a:prstGeom prst="blockArc">
            <a:avLst>
              <a:gd name="adj1" fmla="val 10800000"/>
              <a:gd name="adj2" fmla="val 17964693"/>
              <a:gd name="adj3" fmla="val 29414"/>
            </a:avLst>
          </a:prstGeom>
          <a:solidFill>
            <a:srgbClr val="4472C4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15" name="Google Shape;304;p6"/>
          <p:cNvSpPr txBox="1"/>
          <p:nvPr/>
        </p:nvSpPr>
        <p:spPr>
          <a:xfrm>
            <a:off x="6722817" y="2818739"/>
            <a:ext cx="913899" cy="41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ctr"/>
            <a:r>
              <a:rPr lang="ru-RU" sz="819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Считают избыточными требования к ГП</a:t>
            </a:r>
            <a:endParaRPr sz="819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16" name="Google Shape;305;p6"/>
          <p:cNvSpPr txBox="1"/>
          <p:nvPr/>
        </p:nvSpPr>
        <p:spPr>
          <a:xfrm>
            <a:off x="6835811" y="1876456"/>
            <a:ext cx="602933" cy="242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 algn="ctr"/>
            <a:r>
              <a:rPr lang="ru-RU" sz="1316" b="1" dirty="0">
                <a:solidFill>
                  <a:srgbClr val="C00000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27%</a:t>
            </a:r>
            <a:endParaRPr sz="592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Google Shape;306;p6"/>
          <p:cNvSpPr txBox="1"/>
          <p:nvPr/>
        </p:nvSpPr>
        <p:spPr>
          <a:xfrm>
            <a:off x="381761" y="3920038"/>
            <a:ext cx="4266058" cy="188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r>
              <a:rPr lang="ru-RU" sz="965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* Компании с разными видами деятельности</a:t>
            </a:r>
            <a:endParaRPr sz="965" dirty="0">
              <a:solidFill>
                <a:schemeClr val="dk1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118" name="Google Shape;307;p6"/>
          <p:cNvSpPr txBox="1"/>
          <p:nvPr/>
        </p:nvSpPr>
        <p:spPr>
          <a:xfrm>
            <a:off x="2216851" y="3316350"/>
            <a:ext cx="2563992" cy="27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r">
              <a:lnSpc>
                <a:spcPct val="145833"/>
              </a:lnSpc>
            </a:pPr>
            <a:r>
              <a:rPr lang="ru-RU" sz="1052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Общественное питание</a:t>
            </a:r>
            <a:endParaRPr sz="1052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cxnSp>
        <p:nvCxnSpPr>
          <p:cNvPr id="119" name="Google Shape;308;p6"/>
          <p:cNvCxnSpPr/>
          <p:nvPr/>
        </p:nvCxnSpPr>
        <p:spPr>
          <a:xfrm>
            <a:off x="1474447" y="3573602"/>
            <a:ext cx="3256753" cy="0"/>
          </a:xfrm>
          <a:prstGeom prst="straightConnector1">
            <a:avLst/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0" name="Google Shape;309;p6"/>
          <p:cNvSpPr txBox="1"/>
          <p:nvPr/>
        </p:nvSpPr>
        <p:spPr>
          <a:xfrm>
            <a:off x="3483708" y="3650384"/>
            <a:ext cx="1290634" cy="27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t" anchorCtr="0">
            <a:spAutoFit/>
          </a:bodyPr>
          <a:lstStyle/>
          <a:p>
            <a:pPr algn="r">
              <a:lnSpc>
                <a:spcPct val="145833"/>
              </a:lnSpc>
            </a:pPr>
            <a:r>
              <a:rPr lang="ru-RU" sz="1052" dirty="0">
                <a:solidFill>
                  <a:schemeClr val="dk1"/>
                </a:solidFill>
                <a:latin typeface="Arial" panose="020B0604020202020204" pitchFamily="34" charset="0"/>
                <a:ea typeface="Lato Light"/>
                <a:cs typeface="Arial" panose="020B0604020202020204" pitchFamily="34" charset="0"/>
                <a:sym typeface="Lato Light"/>
              </a:rPr>
              <a:t>Прочие</a:t>
            </a:r>
            <a:endParaRPr sz="1052" dirty="0">
              <a:solidFill>
                <a:schemeClr val="dk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21" name="Google Shape;310;p6"/>
          <p:cNvSpPr/>
          <p:nvPr/>
        </p:nvSpPr>
        <p:spPr>
          <a:xfrm>
            <a:off x="451518" y="3680088"/>
            <a:ext cx="1037316" cy="256449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cxnSp>
        <p:nvCxnSpPr>
          <p:cNvPr id="122" name="Google Shape;311;p6"/>
          <p:cNvCxnSpPr/>
          <p:nvPr/>
        </p:nvCxnSpPr>
        <p:spPr>
          <a:xfrm>
            <a:off x="1474639" y="3920618"/>
            <a:ext cx="3256753" cy="0"/>
          </a:xfrm>
          <a:prstGeom prst="straightConnector1">
            <a:avLst/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3" name="Google Shape;312;p6"/>
          <p:cNvSpPr/>
          <p:nvPr/>
        </p:nvSpPr>
        <p:spPr>
          <a:xfrm>
            <a:off x="451518" y="3323921"/>
            <a:ext cx="1037316" cy="256449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txBody>
          <a:bodyPr spcFirstLastPara="1" wrap="square" lIns="40093" tIns="20042" rIns="40093" bIns="20042" anchor="ctr" anchorCtr="0">
            <a:noAutofit/>
          </a:bodyPr>
          <a:lstStyle/>
          <a:p>
            <a:pPr algn="ctr"/>
            <a:endParaRPr sz="2105" dirty="0">
              <a:solidFill>
                <a:schemeClr val="lt1"/>
              </a:solidFill>
              <a:latin typeface="Arial" panose="020B0604020202020204" pitchFamily="34" charset="0"/>
              <a:ea typeface="Lato Light"/>
              <a:cs typeface="Arial" panose="020B0604020202020204" pitchFamily="34" charset="0"/>
              <a:sym typeface="Lato Light"/>
            </a:endParaRPr>
          </a:p>
        </p:txBody>
      </p:sp>
      <p:sp>
        <p:nvSpPr>
          <p:cNvPr id="124" name="Google Shape;313;p6"/>
          <p:cNvSpPr txBox="1"/>
          <p:nvPr/>
        </p:nvSpPr>
        <p:spPr>
          <a:xfrm>
            <a:off x="516660" y="3284791"/>
            <a:ext cx="514564" cy="3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>
              <a:lnSpc>
                <a:spcPct val="175000"/>
              </a:lnSpc>
            </a:pP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10%</a:t>
            </a:r>
            <a:endParaRPr sz="1052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sp>
        <p:nvSpPr>
          <p:cNvPr id="125" name="Google Shape;314;p6"/>
          <p:cNvSpPr txBox="1"/>
          <p:nvPr/>
        </p:nvSpPr>
        <p:spPr>
          <a:xfrm>
            <a:off x="516660" y="3640527"/>
            <a:ext cx="514564" cy="323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0093" tIns="20042" rIns="40093" bIns="20042" anchor="ctr" anchorCtr="0">
            <a:spAutoFit/>
          </a:bodyPr>
          <a:lstStyle/>
          <a:p>
            <a:pPr>
              <a:lnSpc>
                <a:spcPct val="175000"/>
              </a:lnSpc>
            </a:pP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14%</a:t>
            </a:r>
            <a:endParaRPr sz="1052" b="1" dirty="0">
              <a:solidFill>
                <a:schemeClr val="lt1"/>
              </a:solidFill>
              <a:latin typeface="Arial" panose="020B0604020202020204" pitchFamily="34" charset="0"/>
              <a:ea typeface="Poppins"/>
              <a:cs typeface="Arial" panose="020B0604020202020204" pitchFamily="34" charset="0"/>
              <a:sym typeface="Poppins"/>
            </a:endParaRPr>
          </a:p>
        </p:txBody>
      </p:sp>
      <p:graphicFrame>
        <p:nvGraphicFramePr>
          <p:cNvPr id="126" name="Google Shape;315;p6"/>
          <p:cNvGraphicFramePr/>
          <p:nvPr/>
        </p:nvGraphicFramePr>
        <p:xfrm>
          <a:off x="411463" y="4123757"/>
          <a:ext cx="4326505" cy="2174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7" name="object 2">
            <a:extLst>
              <a:ext uri="{FF2B5EF4-FFF2-40B4-BE49-F238E27FC236}">
                <a16:creationId xmlns:a16="http://schemas.microsoft.com/office/drawing/2014/main" id="{B246E4A2-6A2B-45BB-BF8C-84268B91F41C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Позиция предпринимателей: 49 предпринимателей (1% МСП)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95DED17-532B-4651-84A3-5D7D54951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5302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30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F8AD2129-6992-4ADB-AC19-287B8D2FBD24}"/>
              </a:ext>
            </a:extLst>
          </p:cNvPr>
          <p:cNvGrpSpPr/>
          <p:nvPr/>
        </p:nvGrpSpPr>
        <p:grpSpPr>
          <a:xfrm>
            <a:off x="125993" y="2423937"/>
            <a:ext cx="3318760" cy="2947910"/>
            <a:chOff x="2084743" y="1352247"/>
            <a:chExt cx="3297537" cy="2739760"/>
          </a:xfrm>
        </p:grpSpPr>
        <p:sp>
          <p:nvSpPr>
            <p:cNvPr id="29" name="Freeform 52">
              <a:extLst>
                <a:ext uri="{FF2B5EF4-FFF2-40B4-BE49-F238E27FC236}">
                  <a16:creationId xmlns:a16="http://schemas.microsoft.com/office/drawing/2014/main" id="{A556CD96-B309-5A4B-A882-DFCD488E233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3494357" y="2090707"/>
              <a:ext cx="1659364" cy="637410"/>
            </a:xfrm>
            <a:custGeom>
              <a:avLst/>
              <a:gdLst>
                <a:gd name="connsiteX0" fmla="*/ 7783852 w 8648271"/>
                <a:gd name="connsiteY0" fmla="*/ 0 h 1699760"/>
                <a:gd name="connsiteX1" fmla="*/ 7783852 w 8648271"/>
                <a:gd name="connsiteY1" fmla="*/ 7162 h 1699760"/>
                <a:gd name="connsiteX2" fmla="*/ 0 w 8648271"/>
                <a:gd name="connsiteY2" fmla="*/ 7162 h 1699760"/>
                <a:gd name="connsiteX3" fmla="*/ 0 w 8648271"/>
                <a:gd name="connsiteY3" fmla="*/ 1699760 h 1699760"/>
                <a:gd name="connsiteX4" fmla="*/ 7783852 w 8648271"/>
                <a:gd name="connsiteY4" fmla="*/ 1699760 h 1699760"/>
                <a:gd name="connsiteX5" fmla="*/ 7783852 w 8648271"/>
                <a:gd name="connsiteY5" fmla="*/ 1694881 h 1699760"/>
                <a:gd name="connsiteX6" fmla="*/ 8648271 w 8648271"/>
                <a:gd name="connsiteY6" fmla="*/ 847401 h 1699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48271" h="1699760">
                  <a:moveTo>
                    <a:pt x="7783852" y="0"/>
                  </a:moveTo>
                  <a:lnTo>
                    <a:pt x="7783852" y="7162"/>
                  </a:lnTo>
                  <a:lnTo>
                    <a:pt x="0" y="7162"/>
                  </a:lnTo>
                  <a:lnTo>
                    <a:pt x="0" y="1699760"/>
                  </a:lnTo>
                  <a:lnTo>
                    <a:pt x="7783852" y="1699760"/>
                  </a:lnTo>
                  <a:lnTo>
                    <a:pt x="7783852" y="1694881"/>
                  </a:lnTo>
                  <a:lnTo>
                    <a:pt x="8648271" y="847401"/>
                  </a:lnTo>
                  <a:close/>
                </a:path>
              </a:pathLst>
            </a:custGeom>
            <a:solidFill>
              <a:srgbClr val="A5A5A5"/>
            </a:solidFill>
            <a:ln>
              <a:noFill/>
            </a:ln>
            <a:effectLst/>
          </p:spPr>
          <p:txBody>
            <a:bodyPr wrap="square" lIns="22272" tIns="22272" rIns="22272" bIns="22272" anchor="ctr">
              <a:noAutofit/>
            </a:bodyPr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Freeform 56">
              <a:extLst>
                <a:ext uri="{FF2B5EF4-FFF2-40B4-BE49-F238E27FC236}">
                  <a16:creationId xmlns:a16="http://schemas.microsoft.com/office/drawing/2014/main" id="{1D4D092F-694D-7B44-A2D3-41FF5A5971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063" y="2817981"/>
              <a:ext cx="1596368" cy="630281"/>
            </a:xfrm>
            <a:custGeom>
              <a:avLst/>
              <a:gdLst>
                <a:gd name="connsiteX0" fmla="*/ 7779630 w 8649062"/>
                <a:gd name="connsiteY0" fmla="*/ 0 h 1680750"/>
                <a:gd name="connsiteX1" fmla="*/ 8649062 w 8649062"/>
                <a:gd name="connsiteY1" fmla="*/ 840375 h 1680750"/>
                <a:gd name="connsiteX2" fmla="*/ 7779630 w 8649062"/>
                <a:gd name="connsiteY2" fmla="*/ 1680750 h 1680750"/>
                <a:gd name="connsiteX3" fmla="*/ 0 w 8649062"/>
                <a:gd name="connsiteY3" fmla="*/ 1680750 h 1680750"/>
                <a:gd name="connsiteX4" fmla="*/ 0 w 8649062"/>
                <a:gd name="connsiteY4" fmla="*/ 2179 h 1680750"/>
                <a:gd name="connsiteX5" fmla="*/ 7779630 w 8649062"/>
                <a:gd name="connsiteY5" fmla="*/ 2179 h 1680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49062" h="1680750">
                  <a:moveTo>
                    <a:pt x="7779630" y="0"/>
                  </a:moveTo>
                  <a:lnTo>
                    <a:pt x="8649062" y="840375"/>
                  </a:lnTo>
                  <a:lnTo>
                    <a:pt x="7779630" y="1680750"/>
                  </a:lnTo>
                  <a:lnTo>
                    <a:pt x="0" y="1680750"/>
                  </a:lnTo>
                  <a:lnTo>
                    <a:pt x="0" y="2179"/>
                  </a:lnTo>
                  <a:lnTo>
                    <a:pt x="7779630" y="2179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  <a:effectLst/>
          </p:spPr>
          <p:txBody>
            <a:bodyPr wrap="square" lIns="22272" tIns="22272" rIns="22272" bIns="22272" anchor="ctr">
              <a:noAutofit/>
            </a:bodyPr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Freeform 58">
              <a:extLst>
                <a:ext uri="{FF2B5EF4-FFF2-40B4-BE49-F238E27FC236}">
                  <a16:creationId xmlns:a16="http://schemas.microsoft.com/office/drawing/2014/main" id="{1F8AE32E-E592-324E-8F5E-0082959E3F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5908" y="1354537"/>
              <a:ext cx="1480444" cy="616150"/>
            </a:xfrm>
            <a:custGeom>
              <a:avLst/>
              <a:gdLst>
                <a:gd name="connsiteX0" fmla="*/ 0 w 7259637"/>
                <a:gd name="connsiteY0" fmla="*/ 0 h 1611082"/>
                <a:gd name="connsiteX1" fmla="*/ 6394775 w 7259637"/>
                <a:gd name="connsiteY1" fmla="*/ 0 h 1611082"/>
                <a:gd name="connsiteX2" fmla="*/ 7259637 w 7259637"/>
                <a:gd name="connsiteY2" fmla="*/ 805541 h 1611082"/>
                <a:gd name="connsiteX3" fmla="*/ 6394775 w 7259637"/>
                <a:gd name="connsiteY3" fmla="*/ 1611082 h 1611082"/>
                <a:gd name="connsiteX4" fmla="*/ 6394775 w 7259637"/>
                <a:gd name="connsiteY4" fmla="*/ 1608919 h 1611082"/>
                <a:gd name="connsiteX5" fmla="*/ 0 w 7259637"/>
                <a:gd name="connsiteY5" fmla="*/ 1608919 h 1611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59637" h="1611082">
                  <a:moveTo>
                    <a:pt x="0" y="0"/>
                  </a:moveTo>
                  <a:lnTo>
                    <a:pt x="6394775" y="0"/>
                  </a:lnTo>
                  <a:lnTo>
                    <a:pt x="7259637" y="805541"/>
                  </a:lnTo>
                  <a:lnTo>
                    <a:pt x="6394775" y="1611082"/>
                  </a:lnTo>
                  <a:lnTo>
                    <a:pt x="6394775" y="1608919"/>
                  </a:lnTo>
                  <a:lnTo>
                    <a:pt x="0" y="1608919"/>
                  </a:lnTo>
                  <a:close/>
                </a:path>
              </a:pathLst>
            </a:custGeom>
            <a:solidFill>
              <a:srgbClr val="70AD47"/>
            </a:solidFill>
            <a:ln>
              <a:noFill/>
            </a:ln>
            <a:effectLst/>
          </p:spPr>
          <p:txBody>
            <a:bodyPr wrap="square" lIns="22272" tIns="22272" rIns="22272" bIns="22272" anchor="ctr">
              <a:noAutofit/>
            </a:bodyPr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7">
              <a:extLst>
                <a:ext uri="{FF2B5EF4-FFF2-40B4-BE49-F238E27FC236}">
                  <a16:creationId xmlns:a16="http://schemas.microsoft.com/office/drawing/2014/main" id="{B5B8B9F8-ACF5-324B-A65C-E645408A1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4743" y="3195646"/>
              <a:ext cx="2573541" cy="896361"/>
            </a:xfrm>
            <a:custGeom>
              <a:avLst/>
              <a:gdLst>
                <a:gd name="T0" fmla="*/ 3112106 w 21600"/>
                <a:gd name="T1" fmla="*/ 1081025 h 21600"/>
                <a:gd name="T2" fmla="*/ 3112106 w 21600"/>
                <a:gd name="T3" fmla="*/ 1081025 h 21600"/>
                <a:gd name="T4" fmla="*/ 3112106 w 21600"/>
                <a:gd name="T5" fmla="*/ 1081025 h 21600"/>
                <a:gd name="T6" fmla="*/ 3112106 w 21600"/>
                <a:gd name="T7" fmla="*/ 108102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0" y="9469"/>
                  </a:lnTo>
                  <a:lnTo>
                    <a:pt x="10800" y="21600"/>
                  </a:lnTo>
                  <a:lnTo>
                    <a:pt x="21600" y="9469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333F50"/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AutoShape 13">
              <a:extLst>
                <a:ext uri="{FF2B5EF4-FFF2-40B4-BE49-F238E27FC236}">
                  <a16:creationId xmlns:a16="http://schemas.microsoft.com/office/drawing/2014/main" id="{774725B8-BF71-F04C-B7FA-8A6827CF63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9304" y="2562756"/>
              <a:ext cx="1705062" cy="606131"/>
            </a:xfrm>
            <a:custGeom>
              <a:avLst/>
              <a:gdLst>
                <a:gd name="T0" fmla="*/ 2104537 w 21600"/>
                <a:gd name="T1" fmla="*/ 731139 h 21600"/>
                <a:gd name="T2" fmla="*/ 2104537 w 21600"/>
                <a:gd name="T3" fmla="*/ 731139 h 21600"/>
                <a:gd name="T4" fmla="*/ 2104537 w 21600"/>
                <a:gd name="T5" fmla="*/ 731139 h 21600"/>
                <a:gd name="T6" fmla="*/ 2104537 w 21600"/>
                <a:gd name="T7" fmla="*/ 73113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0" y="9469"/>
                  </a:lnTo>
                  <a:lnTo>
                    <a:pt x="10800" y="21600"/>
                  </a:lnTo>
                  <a:lnTo>
                    <a:pt x="21600" y="9469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203864"/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AutoShape 14">
              <a:extLst>
                <a:ext uri="{FF2B5EF4-FFF2-40B4-BE49-F238E27FC236}">
                  <a16:creationId xmlns:a16="http://schemas.microsoft.com/office/drawing/2014/main" id="{516FE173-C5D9-E746-95AB-314EE86A3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1186" y="2825123"/>
              <a:ext cx="1209650" cy="1093799"/>
            </a:xfrm>
            <a:custGeom>
              <a:avLst/>
              <a:gdLst>
                <a:gd name="T0" fmla="*/ 1463094 w 21600"/>
                <a:gd name="T1" fmla="*/ 1319385 h 21600"/>
                <a:gd name="T2" fmla="*/ 1463094 w 21600"/>
                <a:gd name="T3" fmla="*/ 1319385 h 21600"/>
                <a:gd name="T4" fmla="*/ 1463094 w 21600"/>
                <a:gd name="T5" fmla="*/ 1319385 h 21600"/>
                <a:gd name="T6" fmla="*/ 1463094 w 21600"/>
                <a:gd name="T7" fmla="*/ 13193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151" y="0"/>
                  </a:moveTo>
                  <a:lnTo>
                    <a:pt x="0" y="6467"/>
                  </a:lnTo>
                  <a:lnTo>
                    <a:pt x="0" y="21599"/>
                  </a:lnTo>
                  <a:lnTo>
                    <a:pt x="21599" y="12378"/>
                  </a:lnTo>
                  <a:lnTo>
                    <a:pt x="1515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AutoShape 15">
              <a:extLst>
                <a:ext uri="{FF2B5EF4-FFF2-40B4-BE49-F238E27FC236}">
                  <a16:creationId xmlns:a16="http://schemas.microsoft.com/office/drawing/2014/main" id="{B52E0B8F-7BC2-DE42-843C-6821CEAEDF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2192" y="2825123"/>
              <a:ext cx="1209650" cy="1093799"/>
            </a:xfrm>
            <a:custGeom>
              <a:avLst/>
              <a:gdLst>
                <a:gd name="T0" fmla="*/ 1463094 w 21600"/>
                <a:gd name="T1" fmla="*/ 1319385 h 21600"/>
                <a:gd name="T2" fmla="*/ 1463094 w 21600"/>
                <a:gd name="T3" fmla="*/ 1319385 h 21600"/>
                <a:gd name="T4" fmla="*/ 1463094 w 21600"/>
                <a:gd name="T5" fmla="*/ 1319385 h 21600"/>
                <a:gd name="T6" fmla="*/ 1463094 w 21600"/>
                <a:gd name="T7" fmla="*/ 13193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448" y="0"/>
                  </a:moveTo>
                  <a:lnTo>
                    <a:pt x="0" y="12378"/>
                  </a:lnTo>
                  <a:lnTo>
                    <a:pt x="21599" y="21599"/>
                  </a:lnTo>
                  <a:lnTo>
                    <a:pt x="21599" y="6467"/>
                  </a:lnTo>
                  <a:lnTo>
                    <a:pt x="6448" y="0"/>
                  </a:lnTo>
                  <a:close/>
                </a:path>
              </a:pathLst>
            </a:custGeom>
            <a:solidFill>
              <a:srgbClr val="4472C4"/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AutoShape 17">
              <a:extLst>
                <a:ext uri="{FF2B5EF4-FFF2-40B4-BE49-F238E27FC236}">
                  <a16:creationId xmlns:a16="http://schemas.microsoft.com/office/drawing/2014/main" id="{34A0071F-01D5-9543-A2A3-A9435B7C6B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0776" y="1956403"/>
              <a:ext cx="861656" cy="306685"/>
            </a:xfrm>
            <a:custGeom>
              <a:avLst/>
              <a:gdLst>
                <a:gd name="T0" fmla="*/ 1065832 w 21600"/>
                <a:gd name="T1" fmla="*/ 370019 h 21600"/>
                <a:gd name="T2" fmla="*/ 1065832 w 21600"/>
                <a:gd name="T3" fmla="*/ 370019 h 21600"/>
                <a:gd name="T4" fmla="*/ 1065832 w 21600"/>
                <a:gd name="T5" fmla="*/ 370019 h 21600"/>
                <a:gd name="T6" fmla="*/ 1065832 w 21600"/>
                <a:gd name="T7" fmla="*/ 37001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0" y="9469"/>
                  </a:lnTo>
                  <a:lnTo>
                    <a:pt x="10800" y="21600"/>
                  </a:lnTo>
                  <a:lnTo>
                    <a:pt x="21600" y="9469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AutoShape 18">
              <a:extLst>
                <a:ext uri="{FF2B5EF4-FFF2-40B4-BE49-F238E27FC236}">
                  <a16:creationId xmlns:a16="http://schemas.microsoft.com/office/drawing/2014/main" id="{D42CC29A-1649-8349-8A93-A75943CB7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225" y="2089645"/>
              <a:ext cx="784993" cy="929926"/>
            </a:xfrm>
            <a:custGeom>
              <a:avLst/>
              <a:gdLst>
                <a:gd name="T0" fmla="*/ 949170 w 21600"/>
                <a:gd name="T1" fmla="*/ 1121967 h 21600"/>
                <a:gd name="T2" fmla="*/ 949170 w 21600"/>
                <a:gd name="T3" fmla="*/ 1121967 h 21600"/>
                <a:gd name="T4" fmla="*/ 949170 w 21600"/>
                <a:gd name="T5" fmla="*/ 1121967 h 21600"/>
                <a:gd name="T6" fmla="*/ 949170 w 21600"/>
                <a:gd name="T7" fmla="*/ 11219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1" y="0"/>
                  </a:moveTo>
                  <a:lnTo>
                    <a:pt x="0" y="3801"/>
                  </a:lnTo>
                  <a:lnTo>
                    <a:pt x="0" y="21600"/>
                  </a:lnTo>
                  <a:lnTo>
                    <a:pt x="21600" y="14559"/>
                  </a:lnTo>
                  <a:lnTo>
                    <a:pt x="11661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AutoShape 19">
              <a:extLst>
                <a:ext uri="{FF2B5EF4-FFF2-40B4-BE49-F238E27FC236}">
                  <a16:creationId xmlns:a16="http://schemas.microsoft.com/office/drawing/2014/main" id="{F7984968-DCE8-484E-A877-904FBD438F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194" y="2088028"/>
              <a:ext cx="785648" cy="929926"/>
            </a:xfrm>
            <a:custGeom>
              <a:avLst/>
              <a:gdLst>
                <a:gd name="T0" fmla="*/ 949963 w 21600"/>
                <a:gd name="T1" fmla="*/ 1121967 h 21600"/>
                <a:gd name="T2" fmla="*/ 949963 w 21600"/>
                <a:gd name="T3" fmla="*/ 1121967 h 21600"/>
                <a:gd name="T4" fmla="*/ 949963 w 21600"/>
                <a:gd name="T5" fmla="*/ 1121967 h 21600"/>
                <a:gd name="T6" fmla="*/ 949963 w 21600"/>
                <a:gd name="T7" fmla="*/ 11219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38" y="0"/>
                  </a:moveTo>
                  <a:lnTo>
                    <a:pt x="0" y="14559"/>
                  </a:lnTo>
                  <a:lnTo>
                    <a:pt x="21600" y="21600"/>
                  </a:lnTo>
                  <a:lnTo>
                    <a:pt x="21600" y="3801"/>
                  </a:lnTo>
                  <a:lnTo>
                    <a:pt x="993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AutoShape 21">
              <a:extLst>
                <a:ext uri="{FF2B5EF4-FFF2-40B4-BE49-F238E27FC236}">
                  <a16:creationId xmlns:a16="http://schemas.microsoft.com/office/drawing/2014/main" id="{C95E932F-6720-064A-8DE0-46B64633375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1186" y="1352247"/>
              <a:ext cx="357710" cy="757497"/>
            </a:xfrm>
            <a:custGeom>
              <a:avLst/>
              <a:gdLst>
                <a:gd name="T0" fmla="*/ 432267 w 21600"/>
                <a:gd name="T1" fmla="*/ 913958 h 21600"/>
                <a:gd name="T2" fmla="*/ 432267 w 21600"/>
                <a:gd name="T3" fmla="*/ 913958 h 21600"/>
                <a:gd name="T4" fmla="*/ 432267 w 21600"/>
                <a:gd name="T5" fmla="*/ 913958 h 21600"/>
                <a:gd name="T6" fmla="*/ 432267 w 21600"/>
                <a:gd name="T7" fmla="*/ 9139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0" y="21600"/>
                  </a:lnTo>
                  <a:lnTo>
                    <a:pt x="21599" y="176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48235"/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AutoShape 22">
              <a:extLst>
                <a:ext uri="{FF2B5EF4-FFF2-40B4-BE49-F238E27FC236}">
                  <a16:creationId xmlns:a16="http://schemas.microsoft.com/office/drawing/2014/main" id="{8C9BF561-A59D-F641-807A-1C50B2689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4132" y="1352247"/>
              <a:ext cx="357054" cy="757497"/>
            </a:xfrm>
            <a:custGeom>
              <a:avLst/>
              <a:gdLst>
                <a:gd name="T0" fmla="*/ 431474 w 21600"/>
                <a:gd name="T1" fmla="*/ 913958 h 21600"/>
                <a:gd name="T2" fmla="*/ 431474 w 21600"/>
                <a:gd name="T3" fmla="*/ 913958 h 21600"/>
                <a:gd name="T4" fmla="*/ 431474 w 21600"/>
                <a:gd name="T5" fmla="*/ 913958 h 21600"/>
                <a:gd name="T6" fmla="*/ 431474 w 21600"/>
                <a:gd name="T7" fmla="*/ 9139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lnTo>
                    <a:pt x="0" y="17667"/>
                  </a:lnTo>
                  <a:lnTo>
                    <a:pt x="21599" y="21600"/>
                  </a:lnTo>
                  <a:lnTo>
                    <a:pt x="21599" y="0"/>
                  </a:lnTo>
                  <a:close/>
                </a:path>
              </a:pathLst>
            </a:custGeom>
            <a:solidFill>
              <a:srgbClr val="70AD47"/>
            </a:solidFill>
            <a:ln>
              <a:noFill/>
            </a:ln>
            <a:effectLst/>
          </p:spPr>
          <p:txBody>
            <a:bodyPr lIns="22272" tIns="22272" rIns="22272" bIns="22272" anchor="ctr"/>
            <a:lstStyle/>
            <a:p>
              <a:endParaRPr lang="id-ID" sz="936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35F7426-9EB4-7243-B54F-75E9753AC1CC}"/>
                </a:ext>
              </a:extLst>
            </p:cNvPr>
            <p:cNvSpPr txBox="1"/>
            <p:nvPr/>
          </p:nvSpPr>
          <p:spPr>
            <a:xfrm>
              <a:off x="4031491" y="2152279"/>
              <a:ext cx="992603" cy="48734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Ключевые </a:t>
              </a:r>
            </a:p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компетенции </a:t>
              </a:r>
            </a:p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бизнеса</a:t>
              </a:r>
              <a:endParaRPr lang="en-US" sz="936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306344F-AEB5-4A45-857F-CDA11E1E6622}"/>
                </a:ext>
              </a:extLst>
            </p:cNvPr>
            <p:cNvSpPr txBox="1"/>
            <p:nvPr/>
          </p:nvSpPr>
          <p:spPr>
            <a:xfrm>
              <a:off x="3669874" y="1402345"/>
              <a:ext cx="992603" cy="48734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Ключевые </a:t>
              </a:r>
            </a:p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компетенции </a:t>
              </a:r>
            </a:p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района</a:t>
              </a:r>
              <a:endParaRPr lang="en-US" sz="936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A9034C7-D383-7D4D-B966-007DD95F06B0}"/>
                </a:ext>
              </a:extLst>
            </p:cNvPr>
            <p:cNvSpPr txBox="1"/>
            <p:nvPr/>
          </p:nvSpPr>
          <p:spPr>
            <a:xfrm>
              <a:off x="4423124" y="2867089"/>
              <a:ext cx="959156" cy="487348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Ключевые</a:t>
              </a:r>
            </a:p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компетенции</a:t>
              </a:r>
            </a:p>
            <a:p>
              <a:r>
                <a:rPr lang="ru-RU" sz="936" b="1" dirty="0">
                  <a:solidFill>
                    <a:schemeClr val="bg1"/>
                  </a:solidFill>
                  <a:latin typeface="Arial" panose="020B0604020202020204" pitchFamily="34" charset="0"/>
                  <a:ea typeface="Calibri" charset="0"/>
                  <a:cs typeface="Arial" panose="020B0604020202020204" pitchFamily="34" charset="0"/>
                </a:rPr>
                <a:t>персонала</a:t>
              </a:r>
              <a:endParaRPr lang="en-US" sz="936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300398" y="6076601"/>
            <a:ext cx="10201983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36" i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*По данным интервьюирования и анкетирования с учетом фактических компетенций, определенных на основе продуктовой матрицы Исетского района</a:t>
            </a:r>
          </a:p>
        </p:txBody>
      </p:sp>
      <p:graphicFrame>
        <p:nvGraphicFramePr>
          <p:cNvPr id="46" name="Таблица 4">
            <a:extLst>
              <a:ext uri="{FF2B5EF4-FFF2-40B4-BE49-F238E27FC236}">
                <a16:creationId xmlns:a16="http://schemas.microsoft.com/office/drawing/2014/main" id="{CDD5D6EE-D3EB-494C-92CB-DC0C3E45DE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337538"/>
              </p:ext>
            </p:extLst>
          </p:nvPr>
        </p:nvGraphicFramePr>
        <p:xfrm>
          <a:off x="3527969" y="1738865"/>
          <a:ext cx="3353823" cy="434381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2656">
                  <a:extLst>
                    <a:ext uri="{9D8B030D-6E8A-4147-A177-3AD203B41FA5}">
                      <a16:colId xmlns:a16="http://schemas.microsoft.com/office/drawing/2014/main" val="2786736280"/>
                    </a:ext>
                  </a:extLst>
                </a:gridCol>
                <a:gridCol w="140457">
                  <a:extLst>
                    <a:ext uri="{9D8B030D-6E8A-4147-A177-3AD203B41FA5}">
                      <a16:colId xmlns:a16="http://schemas.microsoft.com/office/drawing/2014/main" val="869587513"/>
                    </a:ext>
                  </a:extLst>
                </a:gridCol>
                <a:gridCol w="2042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8068">
                  <a:extLst>
                    <a:ext uri="{9D8B030D-6E8A-4147-A177-3AD203B41FA5}">
                      <a16:colId xmlns:a16="http://schemas.microsoft.com/office/drawing/2014/main" val="1376144444"/>
                    </a:ext>
                  </a:extLst>
                </a:gridCol>
              </a:tblGrid>
              <a:tr h="140123">
                <a:tc gridSpan="2"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№</a:t>
                      </a: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endParaRPr lang="ru-RU" sz="600" dirty="0"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Компания / ИП</a:t>
                      </a:r>
                    </a:p>
                  </a:txBody>
                  <a:tcPr marL="21050" marR="21050" marT="21050" marB="21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ФИО контактного лица</a:t>
                      </a: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782700436"/>
                  </a:ext>
                </a:extLst>
              </a:tr>
              <a:tr h="140123">
                <a:tc gridSpan="4">
                  <a:txBody>
                    <a:bodyPr/>
                    <a:lstStyle/>
                    <a:p>
                      <a:pPr algn="ctr"/>
                      <a:r>
                        <a:rPr lang="ru-RU" sz="600" b="1" i="0" u="none" strike="noStrike" cap="none" baseline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ЛПК и деревопереработка</a:t>
                      </a: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" dirty="0"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extLst>
                  <a:ext uri="{0D108BD9-81ED-4DB2-BD59-A6C34878D82A}">
                    <a16:rowId xmlns:a16="http://schemas.microsoft.com/office/drawing/2014/main" val="671530684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"Хорс"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ООО "</a:t>
                      </a:r>
                      <a:r>
                        <a:rPr lang="ru-RU" sz="600" u="none" strike="noStrike" dirty="0" err="1">
                          <a:effectLst/>
                        </a:rPr>
                        <a:t>Хорс</a:t>
                      </a:r>
                      <a:r>
                        <a:rPr lang="ru-RU" sz="600" u="none" strike="noStrike" dirty="0">
                          <a:effectLst/>
                        </a:rPr>
                        <a:t>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Прудников В.В.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82183506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"ТехноМодель"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ООО "</a:t>
                      </a:r>
                      <a:r>
                        <a:rPr lang="ru-RU" sz="600" u="none" strike="noStrike" dirty="0" err="1">
                          <a:effectLst/>
                        </a:rPr>
                        <a:t>ТехноМодель</a:t>
                      </a:r>
                      <a:r>
                        <a:rPr lang="ru-RU" sz="600" u="none" strike="noStrike" dirty="0">
                          <a:effectLst/>
                        </a:rPr>
                        <a:t>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Шакуров М.Г.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Исетское районное потребительское общество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 err="1">
                          <a:effectLst/>
                        </a:rPr>
                        <a:t>Исетское</a:t>
                      </a:r>
                      <a:r>
                        <a:rPr lang="ru-RU" sz="600" u="none" strike="noStrike" dirty="0">
                          <a:effectLst/>
                        </a:rPr>
                        <a:t> районное потребительское общество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b="0" i="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Мальцев А.М.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2555796462"/>
                  </a:ext>
                </a:extLst>
              </a:tr>
              <a:tr h="140123">
                <a:tc gridSpan="4">
                  <a:txBody>
                    <a:bodyPr/>
                    <a:lstStyle/>
                    <a:p>
                      <a:pPr marR="0" algn="ctr" rtl="0" ea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600" b="1" i="0" u="none" strike="noStrike" cap="none" baseline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Сектор АПК и пищевой промышленности</a:t>
                      </a: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" dirty="0"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cap="non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  <a:sym typeface="Arial"/>
                        </a:rPr>
                        <a:t>ООО «ЗапСибХлеб-Исеть»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ctr"/>
                </a:tc>
                <a:tc hMerge="1">
                  <a:txBody>
                    <a:bodyPr/>
                    <a:lstStyle/>
                    <a:p>
                      <a:pPr marR="0" algn="l" rtl="0" eaLnBrk="1" fontAlgn="b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600" u="none" strike="noStrike" cap="none" dirty="0">
                          <a:effectLst/>
                          <a:sym typeface="Arial"/>
                        </a:rPr>
                        <a:t>ООО «</a:t>
                      </a:r>
                      <a:r>
                        <a:rPr lang="ru-RU" sz="600" u="none" strike="noStrike" cap="none" dirty="0" err="1">
                          <a:effectLst/>
                          <a:sym typeface="Arial"/>
                        </a:rPr>
                        <a:t>ЗапСибХлеб</a:t>
                      </a:r>
                      <a:r>
                        <a:rPr lang="ru-RU" sz="600" u="none" strike="noStrike" cap="none" dirty="0">
                          <a:effectLst/>
                          <a:sym typeface="Arial"/>
                        </a:rPr>
                        <a:t>-Исеть»</a:t>
                      </a:r>
                      <a:endParaRPr lang="ru-RU" sz="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18000" marR="18000" marT="18000" marB="18000" anchor="ctr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Малышкин А.Н.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"Эвика-Агро"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ООО "</a:t>
                      </a:r>
                      <a:r>
                        <a:rPr lang="ru-RU" sz="600" u="none" strike="noStrike" dirty="0" err="1">
                          <a:effectLst/>
                        </a:rPr>
                        <a:t>Эвика</a:t>
                      </a:r>
                      <a:r>
                        <a:rPr lang="ru-RU" sz="600" u="none" strike="noStrike" dirty="0">
                          <a:effectLst/>
                        </a:rPr>
                        <a:t>-Агро"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Кривич С.М.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ОАО п\х Заречный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ОАО п\х Заречный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Козлов С.М.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Зерновое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ООО Зерновое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Васильев В.В.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"Русское поле"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ООО "Русское поле"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Иващенко В.И.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"Ирюм"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ООО "</a:t>
                      </a:r>
                      <a:r>
                        <a:rPr lang="ru-RU" sz="600" u="none" strike="noStrike" dirty="0" err="1">
                          <a:effectLst/>
                        </a:rPr>
                        <a:t>Ирюм</a:t>
                      </a:r>
                      <a:r>
                        <a:rPr lang="ru-RU" sz="600" u="none" strike="noStrike" dirty="0">
                          <a:effectLst/>
                        </a:rPr>
                        <a:t>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Федоров С.Н.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"Абсолют"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ООО "Абсолют"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Иваненко А.П.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11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ИП Легонький А.Н.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ИП Легонький А.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Легонький А.Н.</a:t>
                      </a: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КФХ Чаплинская Т.В.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КФХ </a:t>
                      </a:r>
                      <a:r>
                        <a:rPr lang="ru-RU" sz="600" u="none" strike="noStrike" dirty="0" err="1">
                          <a:effectLst/>
                        </a:rPr>
                        <a:t>Чаплинская</a:t>
                      </a:r>
                      <a:r>
                        <a:rPr lang="ru-RU" sz="600" u="none" strike="noStrike" dirty="0">
                          <a:effectLst/>
                        </a:rPr>
                        <a:t> Татьяна Валерьевна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Чаплинская Т.В.</a:t>
                      </a:r>
                    </a:p>
                  </a:txBody>
                  <a:tcPr marL="21050" marR="21050" marT="21050" marB="2105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0123">
                <a:tc gridSpan="4">
                  <a:txBody>
                    <a:bodyPr/>
                    <a:lstStyle/>
                    <a:p>
                      <a:pPr marR="0" algn="ctr" rtl="0" ea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600" b="1" i="0" u="none" strike="noStrike" cap="none" baseline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Социальный сектор</a:t>
                      </a: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" dirty="0"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13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АНО "Информационно-издательский центр "Заря"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Автономная НО "Информационно-издательский центр "Заря"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Бешенцева О.В.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marR="0" algn="ctr" rtl="0" eaLnBrk="1" fontAlgn="b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600" u="none" strike="noStrike" cap="non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  <a:sym typeface="Arial"/>
                        </a:rPr>
                        <a:t>14</a:t>
                      </a:r>
                      <a:endParaRPr lang="ru-RU" sz="600" b="0" i="0" u="none" strike="noStrike" cap="none" dirty="0"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pPr marR="0" algn="l" rtl="0" eaLnBrk="1" fontAlgn="b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Кредитный ПСК "Исеть"</a:t>
                      </a:r>
                      <a:endParaRPr lang="ru-RU" sz="600" b="0" i="0" u="none" strike="noStrike" cap="none" dirty="0"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Кредитный потребительский сельскохозяйственный кооператив "Исеть"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pPr marR="0" algn="l" rtl="0" eaLnBrk="1" fontAlgn="b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Рожкова Е.В.</a:t>
                      </a:r>
                      <a:endParaRPr lang="ru-RU" sz="600" b="0" i="0" u="none" strike="noStrike" cap="none" dirty="0"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15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ОАО "Исетскпассажиравтотранс"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ОАО "</a:t>
                      </a:r>
                      <a:r>
                        <a:rPr lang="ru-RU" sz="600" u="none" strike="noStrike" dirty="0" err="1">
                          <a:effectLst/>
                        </a:rPr>
                        <a:t>Исетскпассажиравтотранс</a:t>
                      </a:r>
                      <a:r>
                        <a:rPr lang="ru-RU" sz="600" u="none" strike="noStrike" dirty="0">
                          <a:effectLst/>
                        </a:rPr>
                        <a:t>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Колесников А.В.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16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ИП Протасова А.Е. 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600" u="none" strike="noStrike" dirty="0">
                          <a:effectLst/>
                        </a:rPr>
                        <a:t>ИП Протасова А.Е. 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b="0" i="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Протасова А.Е.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0123">
                <a:tc gridSpan="4">
                  <a:txBody>
                    <a:bodyPr/>
                    <a:lstStyle/>
                    <a:p>
                      <a:pPr marR="0" algn="ctr" rtl="0" ea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ru-RU" sz="600" b="1" i="0" u="none" strike="noStrike" cap="none" baseline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Обрабатывающая промышленность</a:t>
                      </a: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" dirty="0"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17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"ЗАВОД ПОЛИПАК"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ООО "ЗАВОД ПОЛИПАК"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Лисовиченко А.Г.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18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"ИСЕТЬПРОФ"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ООО "ИСЕТЬПРОФ"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Долгих Е.В.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19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"ДОРОЖНИК-07"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ООО "ДОРОЖНИК-07"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Разумов А.С.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0123">
                <a:tc gridSpan="4">
                  <a:txBody>
                    <a:bodyPr/>
                    <a:lstStyle/>
                    <a:p>
                      <a:pPr algn="ctr"/>
                      <a:r>
                        <a:rPr lang="ru-RU" sz="600" b="1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Торговля</a:t>
                      </a:r>
                      <a:r>
                        <a:rPr lang="ru-RU" sz="600" b="1" baseline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 и услуги</a:t>
                      </a:r>
                      <a:endParaRPr lang="ru-RU" sz="600" b="1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600" dirty="0"/>
                    </a:p>
                  </a:txBody>
                  <a:tcPr marL="18000" marR="18000" marT="18000" marB="18000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ИП Чаплинский А.Б.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ИП </a:t>
                      </a:r>
                      <a:r>
                        <a:rPr lang="ru-RU" sz="600" u="none" strike="noStrike" dirty="0" err="1">
                          <a:effectLst/>
                        </a:rPr>
                        <a:t>Чаплинский</a:t>
                      </a:r>
                      <a:r>
                        <a:rPr lang="ru-RU" sz="600" u="none" strike="noStrike" dirty="0">
                          <a:effectLst/>
                        </a:rPr>
                        <a:t> 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Чаплинский А.Б.</a:t>
                      </a: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21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ИП Качалков В.В.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 dirty="0">
                          <a:effectLst/>
                        </a:rPr>
                        <a:t>ИП </a:t>
                      </a:r>
                      <a:r>
                        <a:rPr lang="ru-RU" sz="600" u="none" strike="noStrike" dirty="0" err="1">
                          <a:effectLst/>
                        </a:rPr>
                        <a:t>Качалков</a:t>
                      </a:r>
                      <a:r>
                        <a:rPr lang="ru-RU" sz="600" u="none" strike="noStrike" dirty="0">
                          <a:effectLst/>
                        </a:rPr>
                        <a:t> Владимир Владимирович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Качалков В.В.</a:t>
                      </a: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22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ИП Угрюмова Ю.В.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>
                          <a:effectLst/>
                        </a:rPr>
                        <a:t>ИП Угрюмова Юлия Владимировна</a:t>
                      </a:r>
                      <a:endParaRPr lang="ru-RU" sz="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Угрюмова Ю.В.</a:t>
                      </a: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23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ООО "Гермес"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ООО "Гермес"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Ярославцев А.С.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24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ИП Подрезова О.А.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ru-RU" sz="600" u="none" strike="noStrike">
                          <a:effectLst/>
                        </a:rPr>
                        <a:t>ИП Подрезова Ольга Алексеевна</a:t>
                      </a:r>
                      <a:endParaRPr lang="ru-RU" sz="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 anchor="b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Подрезова О.А.</a:t>
                      </a: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0123">
                <a:tc>
                  <a:txBody>
                    <a:bodyPr/>
                    <a:lstStyle/>
                    <a:p>
                      <a:pPr algn="ctr"/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25</a:t>
                      </a:r>
                    </a:p>
                  </a:txBody>
                  <a:tcPr marL="21050" marR="21050" marT="21050" marB="21050"/>
                </a:tc>
                <a:tc gridSpan="2">
                  <a:txBody>
                    <a:bodyPr/>
                    <a:lstStyle/>
                    <a:p>
                      <a:r>
                        <a:rPr lang="ru-RU" sz="600" u="none" strike="noStrike" dirty="0"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latin typeface="+mn-lt"/>
                        </a:rPr>
                        <a:t>ИП Андронов А.А.</a:t>
                      </a:r>
                      <a:endParaRPr lang="ru-RU" sz="6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+mn-lt"/>
                      </a:endParaRPr>
                    </a:p>
                  </a:txBody>
                  <a:tcPr marL="21050" marR="21050" marT="21050" marB="21050"/>
                </a:tc>
                <a:tc hMerge="1">
                  <a:txBody>
                    <a:bodyPr/>
                    <a:lstStyle/>
                    <a:p>
                      <a:pPr algn="l" fontAlgn="t"/>
                      <a:r>
                        <a:rPr lang="ru-RU" sz="600" u="none" strike="noStrike" dirty="0">
                          <a:effectLst/>
                        </a:rPr>
                        <a:t>ИП Андронов А.</a:t>
                      </a:r>
                      <a:endParaRPr lang="ru-RU" sz="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8000" marR="18000" marT="18000" marB="18000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+mn-lt"/>
                        </a:rPr>
                        <a:t>Андронов А.А.</a:t>
                      </a:r>
                    </a:p>
                  </a:txBody>
                  <a:tcPr marL="21050" marR="21050" marT="21050" marB="21050"/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</a:tbl>
          </a:graphicData>
        </a:graphic>
      </p:graphicFrame>
      <p:sp>
        <p:nvSpPr>
          <p:cNvPr id="47" name="TextBox 46">
            <a:extLst>
              <a:ext uri="{FF2B5EF4-FFF2-40B4-BE49-F238E27FC236}">
                <a16:creationId xmlns:a16="http://schemas.microsoft.com/office/drawing/2014/main" id="{2A4B60CD-412D-4AC7-A311-956CDBE33637}"/>
              </a:ext>
            </a:extLst>
          </p:cNvPr>
          <p:cNvSpPr txBox="1"/>
          <p:nvPr/>
        </p:nvSpPr>
        <p:spPr>
          <a:xfrm>
            <a:off x="3410687" y="1412872"/>
            <a:ext cx="3909029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69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Компании, с которыми проведено интервью</a:t>
            </a:r>
          </a:p>
        </p:txBody>
      </p:sp>
      <p:graphicFrame>
        <p:nvGraphicFramePr>
          <p:cNvPr id="56" name="Таблица 6">
            <a:extLst>
              <a:ext uri="{FF2B5EF4-FFF2-40B4-BE49-F238E27FC236}">
                <a16:creationId xmlns:a16="http://schemas.microsoft.com/office/drawing/2014/main" id="{5A0CCAC2-76A3-4453-A615-CEB28786E3A7}"/>
              </a:ext>
            </a:extLst>
          </p:cNvPr>
          <p:cNvGraphicFramePr>
            <a:graphicFrameLocks noGrp="1"/>
          </p:cNvGraphicFramePr>
          <p:nvPr/>
        </p:nvGraphicFramePr>
        <p:xfrm>
          <a:off x="7189203" y="1468587"/>
          <a:ext cx="3353064" cy="4608599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30124">
                  <a:extLst>
                    <a:ext uri="{9D8B030D-6E8A-4147-A177-3AD203B41FA5}">
                      <a16:colId xmlns:a16="http://schemas.microsoft.com/office/drawing/2014/main" val="2415789042"/>
                    </a:ext>
                  </a:extLst>
                </a:gridCol>
                <a:gridCol w="2922940">
                  <a:extLst>
                    <a:ext uri="{9D8B030D-6E8A-4147-A177-3AD203B41FA5}">
                      <a16:colId xmlns:a16="http://schemas.microsoft.com/office/drawing/2014/main" val="1928722452"/>
                    </a:ext>
                  </a:extLst>
                </a:gridCol>
              </a:tblGrid>
              <a:tr h="285157"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/>
                        <a:t>№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/>
                        <a:t>Тренды изменения компетенций*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463252454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Углубление компетенций в выращивании зерновых (пшеница)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674973467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2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Углубление компетенций в производстве столярных изделий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191583832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Углубление компетенций в молочном животноводстве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3851157521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4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Формирование компетенции в выращивании ржи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827059134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5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Углубление компетенции в выращивании овса и рапса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3549252456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6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Формирование компетенции во въездном туризме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3023550600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7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Формирование компетенции в мясном скотоводстве (КРС, козы, овцы)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2850753829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8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Формирование компетенции в рыбоводстве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959153518"/>
                  </a:ext>
                </a:extLst>
              </a:tr>
              <a:tr h="47986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9</a:t>
                      </a:r>
                    </a:p>
                  </a:txBody>
                  <a:tcPr marL="106934" marR="106934" marT="53467" marB="53467"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Формирование компетенций в коневодстве</a:t>
                      </a:r>
                    </a:p>
                  </a:txBody>
                  <a:tcPr marL="106934" marR="106934" marT="53467" marB="53467"/>
                </a:tc>
                <a:extLst>
                  <a:ext uri="{0D108BD9-81ED-4DB2-BD59-A6C34878D82A}">
                    <a16:rowId xmlns:a16="http://schemas.microsoft.com/office/drawing/2014/main" val="165149538"/>
                  </a:ext>
                </a:extLst>
              </a:tr>
            </a:tbl>
          </a:graphicData>
        </a:graphic>
      </p:graphicFrame>
      <p:sp>
        <p:nvSpPr>
          <p:cNvPr id="49" name="object 2">
            <a:extLst>
              <a:ext uri="{FF2B5EF4-FFF2-40B4-BE49-F238E27FC236}">
                <a16:creationId xmlns:a16="http://schemas.microsoft.com/office/drawing/2014/main" id="{1C6354A6-C19B-470B-8542-8F8EE85E6517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Ключевые компетенции района и компании-носители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F5FF9B2C-EC31-4969-89AA-DB5F94C2A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84458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23320" y="6383005"/>
            <a:ext cx="51379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31</a:t>
            </a:fld>
            <a:endParaRPr lang="ru-RU" sz="1754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3AC4417-070C-0C45-B652-0806FA2E9C5F}"/>
              </a:ext>
            </a:extLst>
          </p:cNvPr>
          <p:cNvSpPr txBox="1"/>
          <p:nvPr/>
        </p:nvSpPr>
        <p:spPr>
          <a:xfrm>
            <a:off x="7727777" y="979523"/>
            <a:ext cx="2821658" cy="23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936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90% выручки по району (без учета ЛПХ)</a:t>
            </a:r>
            <a:r>
              <a:rPr lang="ru-RU" sz="936" b="1" baseline="30000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</a:t>
            </a:r>
            <a:endParaRPr lang="en-US" sz="936" b="1" baseline="30000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29" name="Rectangle 3">
            <a:extLst>
              <a:ext uri="{FF2B5EF4-FFF2-40B4-BE49-F238E27FC236}">
                <a16:creationId xmlns:a16="http://schemas.microsoft.com/office/drawing/2014/main" id="{A7831B8C-A412-C344-952B-F5285FDC4A76}"/>
              </a:ext>
            </a:extLst>
          </p:cNvPr>
          <p:cNvSpPr/>
          <p:nvPr/>
        </p:nvSpPr>
        <p:spPr>
          <a:xfrm>
            <a:off x="450896" y="2173964"/>
            <a:ext cx="4186847" cy="392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0" name="Rectangle 5">
            <a:extLst>
              <a:ext uri="{FF2B5EF4-FFF2-40B4-BE49-F238E27FC236}">
                <a16:creationId xmlns:a16="http://schemas.microsoft.com/office/drawing/2014/main" id="{05687AD2-49EC-234E-964E-A1C251978C14}"/>
              </a:ext>
            </a:extLst>
          </p:cNvPr>
          <p:cNvSpPr/>
          <p:nvPr/>
        </p:nvSpPr>
        <p:spPr>
          <a:xfrm>
            <a:off x="4715885" y="2170083"/>
            <a:ext cx="1113409" cy="392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1" name="Rectangle 6">
            <a:extLst>
              <a:ext uri="{FF2B5EF4-FFF2-40B4-BE49-F238E27FC236}">
                <a16:creationId xmlns:a16="http://schemas.microsoft.com/office/drawing/2014/main" id="{9AB94DD6-ACBB-8C4D-8CCA-8B77EAB056DE}"/>
              </a:ext>
            </a:extLst>
          </p:cNvPr>
          <p:cNvSpPr/>
          <p:nvPr/>
        </p:nvSpPr>
        <p:spPr>
          <a:xfrm>
            <a:off x="5829295" y="2170083"/>
            <a:ext cx="1113409" cy="392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A8B4301F-35EA-8B41-AB64-BB90A9348A3B}"/>
              </a:ext>
            </a:extLst>
          </p:cNvPr>
          <p:cNvSpPr/>
          <p:nvPr/>
        </p:nvSpPr>
        <p:spPr>
          <a:xfrm>
            <a:off x="6942704" y="2170083"/>
            <a:ext cx="1113409" cy="392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3" name="Rectangle 8">
            <a:extLst>
              <a:ext uri="{FF2B5EF4-FFF2-40B4-BE49-F238E27FC236}">
                <a16:creationId xmlns:a16="http://schemas.microsoft.com/office/drawing/2014/main" id="{3F7F1974-15C2-194D-91F9-2F7AA6D51A13}"/>
              </a:ext>
            </a:extLst>
          </p:cNvPr>
          <p:cNvSpPr/>
          <p:nvPr/>
        </p:nvSpPr>
        <p:spPr>
          <a:xfrm>
            <a:off x="8056115" y="2170083"/>
            <a:ext cx="1113409" cy="392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4" name="Rectangle 9">
            <a:extLst>
              <a:ext uri="{FF2B5EF4-FFF2-40B4-BE49-F238E27FC236}">
                <a16:creationId xmlns:a16="http://schemas.microsoft.com/office/drawing/2014/main" id="{897E783B-47CA-D148-8EF4-C427F6C1612E}"/>
              </a:ext>
            </a:extLst>
          </p:cNvPr>
          <p:cNvSpPr/>
          <p:nvPr/>
        </p:nvSpPr>
        <p:spPr>
          <a:xfrm>
            <a:off x="9169523" y="2170083"/>
            <a:ext cx="1113409" cy="392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0F67A23-E880-F948-B332-F3492C758098}"/>
              </a:ext>
            </a:extLst>
          </p:cNvPr>
          <p:cNvSpPr txBox="1"/>
          <p:nvPr/>
        </p:nvSpPr>
        <p:spPr>
          <a:xfrm>
            <a:off x="508253" y="2272043"/>
            <a:ext cx="2717261" cy="23634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lvl="0"/>
            <a:r>
              <a:rPr lang="ru-RU" sz="936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Животноводство (молочный КРС)</a:t>
            </a:r>
            <a:endParaRPr lang="ru-RU" sz="936" b="1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id="{96D4DCEE-5EBC-FA47-A6AD-CC91B9F4B372}"/>
              </a:ext>
            </a:extLst>
          </p:cNvPr>
          <p:cNvSpPr txBox="1">
            <a:spLocks/>
          </p:cNvSpPr>
          <p:nvPr/>
        </p:nvSpPr>
        <p:spPr>
          <a:xfrm>
            <a:off x="4794026" y="2273839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902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6980F10F-50C5-384D-9D93-42227C2A55FE}"/>
              </a:ext>
            </a:extLst>
          </p:cNvPr>
          <p:cNvSpPr txBox="1">
            <a:spLocks/>
          </p:cNvSpPr>
          <p:nvPr/>
        </p:nvSpPr>
        <p:spPr>
          <a:xfrm>
            <a:off x="5907436" y="2273839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591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A119AF8A-9AD2-BD40-AA4F-925DDF6DAFA2}"/>
              </a:ext>
            </a:extLst>
          </p:cNvPr>
          <p:cNvSpPr txBox="1">
            <a:spLocks/>
          </p:cNvSpPr>
          <p:nvPr/>
        </p:nvSpPr>
        <p:spPr>
          <a:xfrm>
            <a:off x="7020845" y="2273839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4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80C3D26C-78C8-CE47-9875-6E2CC258F29B}"/>
              </a:ext>
            </a:extLst>
          </p:cNvPr>
          <p:cNvSpPr txBox="1">
            <a:spLocks/>
          </p:cNvSpPr>
          <p:nvPr/>
        </p:nvSpPr>
        <p:spPr>
          <a:xfrm>
            <a:off x="8134255" y="2201831"/>
            <a:ext cx="957127" cy="328519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существенный рост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46B26AD4-67D5-9842-9832-8FBB8F74B739}"/>
              </a:ext>
            </a:extLst>
          </p:cNvPr>
          <p:cNvSpPr txBox="1">
            <a:spLocks/>
          </p:cNvSpPr>
          <p:nvPr/>
        </p:nvSpPr>
        <p:spPr>
          <a:xfrm>
            <a:off x="9247664" y="2273839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без изменений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2" name="Rectangle 23">
            <a:extLst>
              <a:ext uri="{FF2B5EF4-FFF2-40B4-BE49-F238E27FC236}">
                <a16:creationId xmlns:a16="http://schemas.microsoft.com/office/drawing/2014/main" id="{D0489789-9CDF-1E49-8291-E4AAC30A5D73}"/>
              </a:ext>
            </a:extLst>
          </p:cNvPr>
          <p:cNvSpPr/>
          <p:nvPr/>
        </p:nvSpPr>
        <p:spPr>
          <a:xfrm>
            <a:off x="450896" y="2565978"/>
            <a:ext cx="418684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3" name="Rectangle 25">
            <a:extLst>
              <a:ext uri="{FF2B5EF4-FFF2-40B4-BE49-F238E27FC236}">
                <a16:creationId xmlns:a16="http://schemas.microsoft.com/office/drawing/2014/main" id="{AF88713D-0456-354E-B509-6C9DBDCF3504}"/>
              </a:ext>
            </a:extLst>
          </p:cNvPr>
          <p:cNvSpPr/>
          <p:nvPr/>
        </p:nvSpPr>
        <p:spPr>
          <a:xfrm>
            <a:off x="4715885" y="2562097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4" name="Rectangle 26">
            <a:extLst>
              <a:ext uri="{FF2B5EF4-FFF2-40B4-BE49-F238E27FC236}">
                <a16:creationId xmlns:a16="http://schemas.microsoft.com/office/drawing/2014/main" id="{1DE106CE-56EB-9E42-A25D-CBD7123C1AAF}"/>
              </a:ext>
            </a:extLst>
          </p:cNvPr>
          <p:cNvSpPr/>
          <p:nvPr/>
        </p:nvSpPr>
        <p:spPr>
          <a:xfrm>
            <a:off x="5829295" y="2562097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5" name="Rectangle 27">
            <a:extLst>
              <a:ext uri="{FF2B5EF4-FFF2-40B4-BE49-F238E27FC236}">
                <a16:creationId xmlns:a16="http://schemas.microsoft.com/office/drawing/2014/main" id="{FE254107-19B2-8843-A52F-8A2026D22936}"/>
              </a:ext>
            </a:extLst>
          </p:cNvPr>
          <p:cNvSpPr/>
          <p:nvPr/>
        </p:nvSpPr>
        <p:spPr>
          <a:xfrm>
            <a:off x="6942704" y="2562097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6" name="Rectangle 28">
            <a:extLst>
              <a:ext uri="{FF2B5EF4-FFF2-40B4-BE49-F238E27FC236}">
                <a16:creationId xmlns:a16="http://schemas.microsoft.com/office/drawing/2014/main" id="{0F6F8DDD-FE99-754D-A32E-1C9B280AC004}"/>
              </a:ext>
            </a:extLst>
          </p:cNvPr>
          <p:cNvSpPr/>
          <p:nvPr/>
        </p:nvSpPr>
        <p:spPr>
          <a:xfrm>
            <a:off x="8056115" y="2562097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7" name="Rectangle 29">
            <a:extLst>
              <a:ext uri="{FF2B5EF4-FFF2-40B4-BE49-F238E27FC236}">
                <a16:creationId xmlns:a16="http://schemas.microsoft.com/office/drawing/2014/main" id="{80108929-3BCA-DA40-A0A0-F30784F31F7E}"/>
              </a:ext>
            </a:extLst>
          </p:cNvPr>
          <p:cNvSpPr/>
          <p:nvPr/>
        </p:nvSpPr>
        <p:spPr>
          <a:xfrm>
            <a:off x="9169523" y="2562097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B3B8A9C-779C-D442-9764-B1B079F42B5B}"/>
              </a:ext>
            </a:extLst>
          </p:cNvPr>
          <p:cNvSpPr txBox="1"/>
          <p:nvPr/>
        </p:nvSpPr>
        <p:spPr>
          <a:xfrm>
            <a:off x="508252" y="2643809"/>
            <a:ext cx="2656388" cy="23634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Выращивание зерновых культур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7" name="Subtitle 2">
            <a:extLst>
              <a:ext uri="{FF2B5EF4-FFF2-40B4-BE49-F238E27FC236}">
                <a16:creationId xmlns:a16="http://schemas.microsoft.com/office/drawing/2014/main" id="{F1D346ED-5CDB-5847-A09B-33F1F9313078}"/>
              </a:ext>
            </a:extLst>
          </p:cNvPr>
          <p:cNvSpPr txBox="1">
            <a:spLocks/>
          </p:cNvSpPr>
          <p:nvPr/>
        </p:nvSpPr>
        <p:spPr>
          <a:xfrm>
            <a:off x="4794026" y="2665853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712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8" name="Subtitle 2">
            <a:extLst>
              <a:ext uri="{FF2B5EF4-FFF2-40B4-BE49-F238E27FC236}">
                <a16:creationId xmlns:a16="http://schemas.microsoft.com/office/drawing/2014/main" id="{DBF25F9C-98F9-9948-8810-100ECC7F4C56}"/>
              </a:ext>
            </a:extLst>
          </p:cNvPr>
          <p:cNvSpPr txBox="1">
            <a:spLocks/>
          </p:cNvSpPr>
          <p:nvPr/>
        </p:nvSpPr>
        <p:spPr>
          <a:xfrm>
            <a:off x="5907436" y="2665853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414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3" name="Subtitle 2">
            <a:extLst>
              <a:ext uri="{FF2B5EF4-FFF2-40B4-BE49-F238E27FC236}">
                <a16:creationId xmlns:a16="http://schemas.microsoft.com/office/drawing/2014/main" id="{15AFE16B-2D6B-E846-9F2E-0B511D964731}"/>
              </a:ext>
            </a:extLst>
          </p:cNvPr>
          <p:cNvSpPr txBox="1">
            <a:spLocks/>
          </p:cNvSpPr>
          <p:nvPr/>
        </p:nvSpPr>
        <p:spPr>
          <a:xfrm>
            <a:off x="7020845" y="2665853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8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4" name="Subtitle 2">
            <a:extLst>
              <a:ext uri="{FF2B5EF4-FFF2-40B4-BE49-F238E27FC236}">
                <a16:creationId xmlns:a16="http://schemas.microsoft.com/office/drawing/2014/main" id="{1A41070C-2EB2-7B44-B369-86E321DB5EFC}"/>
              </a:ext>
            </a:extLst>
          </p:cNvPr>
          <p:cNvSpPr txBox="1">
            <a:spLocks/>
          </p:cNvSpPr>
          <p:nvPr/>
        </p:nvSpPr>
        <p:spPr>
          <a:xfrm>
            <a:off x="8134255" y="2593845"/>
            <a:ext cx="957127" cy="328519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умеренный рост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5" name="Subtitle 2">
            <a:extLst>
              <a:ext uri="{FF2B5EF4-FFF2-40B4-BE49-F238E27FC236}">
                <a16:creationId xmlns:a16="http://schemas.microsoft.com/office/drawing/2014/main" id="{3633521C-8C4A-564B-834A-CD6EBD233273}"/>
              </a:ext>
            </a:extLst>
          </p:cNvPr>
          <p:cNvSpPr txBox="1">
            <a:spLocks/>
          </p:cNvSpPr>
          <p:nvPr/>
        </p:nvSpPr>
        <p:spPr>
          <a:xfrm>
            <a:off x="9247664" y="2593845"/>
            <a:ext cx="957127" cy="328519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умеренный рост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7" name="Rectangle 40">
            <a:extLst>
              <a:ext uri="{FF2B5EF4-FFF2-40B4-BE49-F238E27FC236}">
                <a16:creationId xmlns:a16="http://schemas.microsoft.com/office/drawing/2014/main" id="{0F27D066-06BC-AE41-AC95-BFCFAF0396FB}"/>
              </a:ext>
            </a:extLst>
          </p:cNvPr>
          <p:cNvSpPr/>
          <p:nvPr/>
        </p:nvSpPr>
        <p:spPr>
          <a:xfrm>
            <a:off x="450896" y="2957992"/>
            <a:ext cx="4186847" cy="39201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1" name="Rectangle 42">
            <a:extLst>
              <a:ext uri="{FF2B5EF4-FFF2-40B4-BE49-F238E27FC236}">
                <a16:creationId xmlns:a16="http://schemas.microsoft.com/office/drawing/2014/main" id="{34487FEF-12E6-9249-8509-7E155DB15684}"/>
              </a:ext>
            </a:extLst>
          </p:cNvPr>
          <p:cNvSpPr/>
          <p:nvPr/>
        </p:nvSpPr>
        <p:spPr>
          <a:xfrm>
            <a:off x="4715885" y="2954112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2" name="Rectangle 43">
            <a:extLst>
              <a:ext uri="{FF2B5EF4-FFF2-40B4-BE49-F238E27FC236}">
                <a16:creationId xmlns:a16="http://schemas.microsoft.com/office/drawing/2014/main" id="{DB363D3B-C333-8C44-A86A-D32AB4641934}"/>
              </a:ext>
            </a:extLst>
          </p:cNvPr>
          <p:cNvSpPr/>
          <p:nvPr/>
        </p:nvSpPr>
        <p:spPr>
          <a:xfrm>
            <a:off x="5829295" y="2954112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3" name="Rectangle 44">
            <a:extLst>
              <a:ext uri="{FF2B5EF4-FFF2-40B4-BE49-F238E27FC236}">
                <a16:creationId xmlns:a16="http://schemas.microsoft.com/office/drawing/2014/main" id="{8BAE3FBD-5ABE-0444-AC05-80BA85143C44}"/>
              </a:ext>
            </a:extLst>
          </p:cNvPr>
          <p:cNvSpPr/>
          <p:nvPr/>
        </p:nvSpPr>
        <p:spPr>
          <a:xfrm>
            <a:off x="6942704" y="2954112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4" name="Rectangle 45">
            <a:extLst>
              <a:ext uri="{FF2B5EF4-FFF2-40B4-BE49-F238E27FC236}">
                <a16:creationId xmlns:a16="http://schemas.microsoft.com/office/drawing/2014/main" id="{89E6A73B-A11E-A14D-A3FD-BAB1062770D2}"/>
              </a:ext>
            </a:extLst>
          </p:cNvPr>
          <p:cNvSpPr/>
          <p:nvPr/>
        </p:nvSpPr>
        <p:spPr>
          <a:xfrm>
            <a:off x="8056115" y="2954112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5" name="Rectangle 46">
            <a:extLst>
              <a:ext uri="{FF2B5EF4-FFF2-40B4-BE49-F238E27FC236}">
                <a16:creationId xmlns:a16="http://schemas.microsoft.com/office/drawing/2014/main" id="{D229251C-820D-E24D-A30D-833B1E174A34}"/>
              </a:ext>
            </a:extLst>
          </p:cNvPr>
          <p:cNvSpPr/>
          <p:nvPr/>
        </p:nvSpPr>
        <p:spPr>
          <a:xfrm>
            <a:off x="9169523" y="2954112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3FD6EA7-E43A-E244-922A-7A8062DAAC93}"/>
              </a:ext>
            </a:extLst>
          </p:cNvPr>
          <p:cNvSpPr txBox="1"/>
          <p:nvPr/>
        </p:nvSpPr>
        <p:spPr>
          <a:xfrm>
            <a:off x="526852" y="3035435"/>
            <a:ext cx="4001722" cy="23634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Производство молока (кроме сырого) и молочной продукции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79" name="Subtitle 2">
            <a:extLst>
              <a:ext uri="{FF2B5EF4-FFF2-40B4-BE49-F238E27FC236}">
                <a16:creationId xmlns:a16="http://schemas.microsoft.com/office/drawing/2014/main" id="{AE0FA1A1-565D-D743-91BA-CCE73C40743F}"/>
              </a:ext>
            </a:extLst>
          </p:cNvPr>
          <p:cNvSpPr txBox="1">
            <a:spLocks/>
          </p:cNvSpPr>
          <p:nvPr/>
        </p:nvSpPr>
        <p:spPr>
          <a:xfrm>
            <a:off x="4794026" y="305786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421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2" name="Subtitle 2">
            <a:extLst>
              <a:ext uri="{FF2B5EF4-FFF2-40B4-BE49-F238E27FC236}">
                <a16:creationId xmlns:a16="http://schemas.microsoft.com/office/drawing/2014/main" id="{6DAE4880-EDEF-9F41-9F1D-D51474E9B5AB}"/>
              </a:ext>
            </a:extLst>
          </p:cNvPr>
          <p:cNvSpPr txBox="1">
            <a:spLocks/>
          </p:cNvSpPr>
          <p:nvPr/>
        </p:nvSpPr>
        <p:spPr>
          <a:xfrm>
            <a:off x="5907436" y="305786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107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4" name="Subtitle 2">
            <a:extLst>
              <a:ext uri="{FF2B5EF4-FFF2-40B4-BE49-F238E27FC236}">
                <a16:creationId xmlns:a16="http://schemas.microsoft.com/office/drawing/2014/main" id="{171BEF8A-998A-974E-9298-36E2438C9931}"/>
              </a:ext>
            </a:extLst>
          </p:cNvPr>
          <p:cNvSpPr txBox="1">
            <a:spLocks/>
          </p:cNvSpPr>
          <p:nvPr/>
        </p:nvSpPr>
        <p:spPr>
          <a:xfrm>
            <a:off x="7020845" y="305786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5" name="Subtitle 2">
            <a:extLst>
              <a:ext uri="{FF2B5EF4-FFF2-40B4-BE49-F238E27FC236}">
                <a16:creationId xmlns:a16="http://schemas.microsoft.com/office/drawing/2014/main" id="{75571F01-E1F6-FC43-A7CC-EE3DBCC6CC18}"/>
              </a:ext>
            </a:extLst>
          </p:cNvPr>
          <p:cNvSpPr txBox="1">
            <a:spLocks/>
          </p:cNvSpPr>
          <p:nvPr/>
        </p:nvSpPr>
        <p:spPr>
          <a:xfrm>
            <a:off x="8134255" y="305786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снижение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6" name="Subtitle 2">
            <a:extLst>
              <a:ext uri="{FF2B5EF4-FFF2-40B4-BE49-F238E27FC236}">
                <a16:creationId xmlns:a16="http://schemas.microsoft.com/office/drawing/2014/main" id="{3E79CB11-9F2B-BC48-93CA-19295F98C3BE}"/>
              </a:ext>
            </a:extLst>
          </p:cNvPr>
          <p:cNvSpPr txBox="1">
            <a:spLocks/>
          </p:cNvSpPr>
          <p:nvPr/>
        </p:nvSpPr>
        <p:spPr>
          <a:xfrm>
            <a:off x="9247664" y="305786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без изменений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7" name="Rectangle 57">
            <a:extLst>
              <a:ext uri="{FF2B5EF4-FFF2-40B4-BE49-F238E27FC236}">
                <a16:creationId xmlns:a16="http://schemas.microsoft.com/office/drawing/2014/main" id="{D904A2E1-93D4-A24E-8E52-0303D221B67B}"/>
              </a:ext>
            </a:extLst>
          </p:cNvPr>
          <p:cNvSpPr/>
          <p:nvPr/>
        </p:nvSpPr>
        <p:spPr>
          <a:xfrm>
            <a:off x="450896" y="3350006"/>
            <a:ext cx="4186849" cy="39201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8" name="Rectangle 59">
            <a:extLst>
              <a:ext uri="{FF2B5EF4-FFF2-40B4-BE49-F238E27FC236}">
                <a16:creationId xmlns:a16="http://schemas.microsoft.com/office/drawing/2014/main" id="{2B2A70DA-FD40-1C43-AF68-11E4FDD93E16}"/>
              </a:ext>
            </a:extLst>
          </p:cNvPr>
          <p:cNvSpPr/>
          <p:nvPr/>
        </p:nvSpPr>
        <p:spPr>
          <a:xfrm>
            <a:off x="4715885" y="3346126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89" name="Rectangle 60">
            <a:extLst>
              <a:ext uri="{FF2B5EF4-FFF2-40B4-BE49-F238E27FC236}">
                <a16:creationId xmlns:a16="http://schemas.microsoft.com/office/drawing/2014/main" id="{9F46B637-3406-DD48-AB83-8FC480966C44}"/>
              </a:ext>
            </a:extLst>
          </p:cNvPr>
          <p:cNvSpPr/>
          <p:nvPr/>
        </p:nvSpPr>
        <p:spPr>
          <a:xfrm>
            <a:off x="5829295" y="3346126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0" name="Rectangle 61">
            <a:extLst>
              <a:ext uri="{FF2B5EF4-FFF2-40B4-BE49-F238E27FC236}">
                <a16:creationId xmlns:a16="http://schemas.microsoft.com/office/drawing/2014/main" id="{31F5AA47-B40F-3645-A444-51409667604E}"/>
              </a:ext>
            </a:extLst>
          </p:cNvPr>
          <p:cNvSpPr/>
          <p:nvPr/>
        </p:nvSpPr>
        <p:spPr>
          <a:xfrm>
            <a:off x="6942704" y="3346126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1" name="Rectangle 62">
            <a:extLst>
              <a:ext uri="{FF2B5EF4-FFF2-40B4-BE49-F238E27FC236}">
                <a16:creationId xmlns:a16="http://schemas.microsoft.com/office/drawing/2014/main" id="{1C972B54-4C83-BA4D-9D51-171855962829}"/>
              </a:ext>
            </a:extLst>
          </p:cNvPr>
          <p:cNvSpPr/>
          <p:nvPr/>
        </p:nvSpPr>
        <p:spPr>
          <a:xfrm>
            <a:off x="8056115" y="3346126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2" name="Rectangle 63">
            <a:extLst>
              <a:ext uri="{FF2B5EF4-FFF2-40B4-BE49-F238E27FC236}">
                <a16:creationId xmlns:a16="http://schemas.microsoft.com/office/drawing/2014/main" id="{8355B203-0E84-CE49-84EF-3370158E322B}"/>
              </a:ext>
            </a:extLst>
          </p:cNvPr>
          <p:cNvSpPr/>
          <p:nvPr/>
        </p:nvSpPr>
        <p:spPr>
          <a:xfrm>
            <a:off x="9169523" y="3346126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B2BD0E2-C65F-E742-83C6-FD530C847D9F}"/>
              </a:ext>
            </a:extLst>
          </p:cNvPr>
          <p:cNvSpPr txBox="1"/>
          <p:nvPr/>
        </p:nvSpPr>
        <p:spPr>
          <a:xfrm>
            <a:off x="508252" y="3336141"/>
            <a:ext cx="2733045" cy="38036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Обеспечение работоспособности </a:t>
            </a:r>
          </a:p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котельных</a:t>
            </a:r>
            <a:endParaRPr lang="ru-RU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94" name="Subtitle 2">
            <a:extLst>
              <a:ext uri="{FF2B5EF4-FFF2-40B4-BE49-F238E27FC236}">
                <a16:creationId xmlns:a16="http://schemas.microsoft.com/office/drawing/2014/main" id="{11EAE855-9921-B24C-A1B8-9CA4FE24FD6E}"/>
              </a:ext>
            </a:extLst>
          </p:cNvPr>
          <p:cNvSpPr txBox="1">
            <a:spLocks/>
          </p:cNvSpPr>
          <p:nvPr/>
        </p:nvSpPr>
        <p:spPr>
          <a:xfrm>
            <a:off x="4794026" y="3449881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140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5" name="Subtitle 2">
            <a:extLst>
              <a:ext uri="{FF2B5EF4-FFF2-40B4-BE49-F238E27FC236}">
                <a16:creationId xmlns:a16="http://schemas.microsoft.com/office/drawing/2014/main" id="{54C97F06-7257-594F-AF5A-6A3D0E3BD8D2}"/>
              </a:ext>
            </a:extLst>
          </p:cNvPr>
          <p:cNvSpPr txBox="1">
            <a:spLocks/>
          </p:cNvSpPr>
          <p:nvPr/>
        </p:nvSpPr>
        <p:spPr>
          <a:xfrm>
            <a:off x="5907436" y="3449881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нет данных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EF52097C-3466-144E-AF13-9EF348CC86A8}"/>
              </a:ext>
            </a:extLst>
          </p:cNvPr>
          <p:cNvSpPr txBox="1">
            <a:spLocks/>
          </p:cNvSpPr>
          <p:nvPr/>
        </p:nvSpPr>
        <p:spPr>
          <a:xfrm>
            <a:off x="7020845" y="3449881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7" name="Subtitle 2">
            <a:extLst>
              <a:ext uri="{FF2B5EF4-FFF2-40B4-BE49-F238E27FC236}">
                <a16:creationId xmlns:a16="http://schemas.microsoft.com/office/drawing/2014/main" id="{2A7090E6-5692-EA4C-AED1-0873A715EF29}"/>
              </a:ext>
            </a:extLst>
          </p:cNvPr>
          <p:cNvSpPr txBox="1">
            <a:spLocks/>
          </p:cNvSpPr>
          <p:nvPr/>
        </p:nvSpPr>
        <p:spPr>
          <a:xfrm>
            <a:off x="8134255" y="3449881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нет данных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8" name="Subtitle 2">
            <a:extLst>
              <a:ext uri="{FF2B5EF4-FFF2-40B4-BE49-F238E27FC236}">
                <a16:creationId xmlns:a16="http://schemas.microsoft.com/office/drawing/2014/main" id="{A5C4DA8D-79D4-FB4E-9A31-DFBBF3596A64}"/>
              </a:ext>
            </a:extLst>
          </p:cNvPr>
          <p:cNvSpPr txBox="1">
            <a:spLocks/>
          </p:cNvSpPr>
          <p:nvPr/>
        </p:nvSpPr>
        <p:spPr>
          <a:xfrm>
            <a:off x="9247664" y="3449881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нет данных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99" name="Rectangle 74">
            <a:extLst>
              <a:ext uri="{FF2B5EF4-FFF2-40B4-BE49-F238E27FC236}">
                <a16:creationId xmlns:a16="http://schemas.microsoft.com/office/drawing/2014/main" id="{340B92A6-6182-D541-A0C7-279FB73F0DC3}"/>
              </a:ext>
            </a:extLst>
          </p:cNvPr>
          <p:cNvSpPr/>
          <p:nvPr/>
        </p:nvSpPr>
        <p:spPr>
          <a:xfrm>
            <a:off x="450896" y="3742020"/>
            <a:ext cx="4186849" cy="39201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0" name="Rectangle 76">
            <a:extLst>
              <a:ext uri="{FF2B5EF4-FFF2-40B4-BE49-F238E27FC236}">
                <a16:creationId xmlns:a16="http://schemas.microsoft.com/office/drawing/2014/main" id="{3C224DB2-DD85-9442-9387-D1B94B4728C8}"/>
              </a:ext>
            </a:extLst>
          </p:cNvPr>
          <p:cNvSpPr/>
          <p:nvPr/>
        </p:nvSpPr>
        <p:spPr>
          <a:xfrm>
            <a:off x="4715885" y="373814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1" name="Rectangle 77">
            <a:extLst>
              <a:ext uri="{FF2B5EF4-FFF2-40B4-BE49-F238E27FC236}">
                <a16:creationId xmlns:a16="http://schemas.microsoft.com/office/drawing/2014/main" id="{78D0A4F6-E9F7-A54E-B5CC-921E0E96428A}"/>
              </a:ext>
            </a:extLst>
          </p:cNvPr>
          <p:cNvSpPr/>
          <p:nvPr/>
        </p:nvSpPr>
        <p:spPr>
          <a:xfrm>
            <a:off x="5829295" y="373814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2" name="Rectangle 78">
            <a:extLst>
              <a:ext uri="{FF2B5EF4-FFF2-40B4-BE49-F238E27FC236}">
                <a16:creationId xmlns:a16="http://schemas.microsoft.com/office/drawing/2014/main" id="{D473A725-C29F-C948-8593-112C9D55BA4E}"/>
              </a:ext>
            </a:extLst>
          </p:cNvPr>
          <p:cNvSpPr/>
          <p:nvPr/>
        </p:nvSpPr>
        <p:spPr>
          <a:xfrm>
            <a:off x="6942704" y="373814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3" name="Rectangle 79">
            <a:extLst>
              <a:ext uri="{FF2B5EF4-FFF2-40B4-BE49-F238E27FC236}">
                <a16:creationId xmlns:a16="http://schemas.microsoft.com/office/drawing/2014/main" id="{E4CC77AA-9EBC-0142-A411-1CA7AE8A79DE}"/>
              </a:ext>
            </a:extLst>
          </p:cNvPr>
          <p:cNvSpPr/>
          <p:nvPr/>
        </p:nvSpPr>
        <p:spPr>
          <a:xfrm>
            <a:off x="8056115" y="373814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4" name="Rectangle 80">
            <a:extLst>
              <a:ext uri="{FF2B5EF4-FFF2-40B4-BE49-F238E27FC236}">
                <a16:creationId xmlns:a16="http://schemas.microsoft.com/office/drawing/2014/main" id="{DF0A251E-8999-DB46-8987-A9E0145B284F}"/>
              </a:ext>
            </a:extLst>
          </p:cNvPr>
          <p:cNvSpPr/>
          <p:nvPr/>
        </p:nvSpPr>
        <p:spPr>
          <a:xfrm>
            <a:off x="9169523" y="373814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9A8CE44E-BAD0-AF45-A085-BBC2022FC686}"/>
              </a:ext>
            </a:extLst>
          </p:cNvPr>
          <p:cNvSpPr txBox="1"/>
          <p:nvPr/>
        </p:nvSpPr>
        <p:spPr>
          <a:xfrm>
            <a:off x="526854" y="3819852"/>
            <a:ext cx="3021635" cy="23634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Переработка и консервирование мяса</a:t>
            </a:r>
            <a:endParaRPr lang="ru-RU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06" name="Subtitle 2">
            <a:extLst>
              <a:ext uri="{FF2B5EF4-FFF2-40B4-BE49-F238E27FC236}">
                <a16:creationId xmlns:a16="http://schemas.microsoft.com/office/drawing/2014/main" id="{A2D90738-929A-4A49-9A6A-AD1B6CAC013D}"/>
              </a:ext>
            </a:extLst>
          </p:cNvPr>
          <p:cNvSpPr txBox="1">
            <a:spLocks/>
          </p:cNvSpPr>
          <p:nvPr/>
        </p:nvSpPr>
        <p:spPr>
          <a:xfrm>
            <a:off x="4794026" y="384189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133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7" name="Subtitle 2">
            <a:extLst>
              <a:ext uri="{FF2B5EF4-FFF2-40B4-BE49-F238E27FC236}">
                <a16:creationId xmlns:a16="http://schemas.microsoft.com/office/drawing/2014/main" id="{F65771B2-A14D-1B48-86E4-38E87A312B55}"/>
              </a:ext>
            </a:extLst>
          </p:cNvPr>
          <p:cNvSpPr txBox="1">
            <a:spLocks/>
          </p:cNvSpPr>
          <p:nvPr/>
        </p:nvSpPr>
        <p:spPr>
          <a:xfrm>
            <a:off x="5907436" y="384189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93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8" name="Subtitle 2">
            <a:extLst>
              <a:ext uri="{FF2B5EF4-FFF2-40B4-BE49-F238E27FC236}">
                <a16:creationId xmlns:a16="http://schemas.microsoft.com/office/drawing/2014/main" id="{471A88D3-6C27-B143-959C-72764EA91184}"/>
              </a:ext>
            </a:extLst>
          </p:cNvPr>
          <p:cNvSpPr txBox="1">
            <a:spLocks/>
          </p:cNvSpPr>
          <p:nvPr/>
        </p:nvSpPr>
        <p:spPr>
          <a:xfrm>
            <a:off x="7020845" y="384189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09" name="Subtitle 2">
            <a:extLst>
              <a:ext uri="{FF2B5EF4-FFF2-40B4-BE49-F238E27FC236}">
                <a16:creationId xmlns:a16="http://schemas.microsoft.com/office/drawing/2014/main" id="{10556C39-F881-5A48-BF57-50141BDACABE}"/>
              </a:ext>
            </a:extLst>
          </p:cNvPr>
          <p:cNvSpPr txBox="1">
            <a:spLocks/>
          </p:cNvSpPr>
          <p:nvPr/>
        </p:nvSpPr>
        <p:spPr>
          <a:xfrm>
            <a:off x="8134255" y="384189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снижение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0" name="Subtitle 2">
            <a:extLst>
              <a:ext uri="{FF2B5EF4-FFF2-40B4-BE49-F238E27FC236}">
                <a16:creationId xmlns:a16="http://schemas.microsoft.com/office/drawing/2014/main" id="{0AECF8A2-55B7-4347-A4D7-DC2E27DCA877}"/>
              </a:ext>
            </a:extLst>
          </p:cNvPr>
          <p:cNvSpPr txBox="1">
            <a:spLocks/>
          </p:cNvSpPr>
          <p:nvPr/>
        </p:nvSpPr>
        <p:spPr>
          <a:xfrm>
            <a:off x="9247664" y="384189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снижение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1" name="Rectangle 91">
            <a:extLst>
              <a:ext uri="{FF2B5EF4-FFF2-40B4-BE49-F238E27FC236}">
                <a16:creationId xmlns:a16="http://schemas.microsoft.com/office/drawing/2014/main" id="{FA2D9094-E3DE-F241-B91E-03D97774D5ED}"/>
              </a:ext>
            </a:extLst>
          </p:cNvPr>
          <p:cNvSpPr/>
          <p:nvPr/>
        </p:nvSpPr>
        <p:spPr>
          <a:xfrm>
            <a:off x="450896" y="4134033"/>
            <a:ext cx="4186849" cy="39201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2" name="Rectangle 93">
            <a:extLst>
              <a:ext uri="{FF2B5EF4-FFF2-40B4-BE49-F238E27FC236}">
                <a16:creationId xmlns:a16="http://schemas.microsoft.com/office/drawing/2014/main" id="{7378D8F1-7CEF-F042-85AC-6D564D65D092}"/>
              </a:ext>
            </a:extLst>
          </p:cNvPr>
          <p:cNvSpPr/>
          <p:nvPr/>
        </p:nvSpPr>
        <p:spPr>
          <a:xfrm>
            <a:off x="4715885" y="4130154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3" name="Rectangle 94">
            <a:extLst>
              <a:ext uri="{FF2B5EF4-FFF2-40B4-BE49-F238E27FC236}">
                <a16:creationId xmlns:a16="http://schemas.microsoft.com/office/drawing/2014/main" id="{5D0971B1-3866-D840-80D1-97DDAA1F142F}"/>
              </a:ext>
            </a:extLst>
          </p:cNvPr>
          <p:cNvSpPr/>
          <p:nvPr/>
        </p:nvSpPr>
        <p:spPr>
          <a:xfrm>
            <a:off x="5829295" y="4130154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4" name="Rectangle 95">
            <a:extLst>
              <a:ext uri="{FF2B5EF4-FFF2-40B4-BE49-F238E27FC236}">
                <a16:creationId xmlns:a16="http://schemas.microsoft.com/office/drawing/2014/main" id="{C12ED3F8-9321-7F4F-91FB-E76ABC065641}"/>
              </a:ext>
            </a:extLst>
          </p:cNvPr>
          <p:cNvSpPr/>
          <p:nvPr/>
        </p:nvSpPr>
        <p:spPr>
          <a:xfrm>
            <a:off x="6942704" y="4130154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5" name="Rectangle 96">
            <a:extLst>
              <a:ext uri="{FF2B5EF4-FFF2-40B4-BE49-F238E27FC236}">
                <a16:creationId xmlns:a16="http://schemas.microsoft.com/office/drawing/2014/main" id="{23FAE8F7-ECE7-5F4A-AE7A-E6059FEA6268}"/>
              </a:ext>
            </a:extLst>
          </p:cNvPr>
          <p:cNvSpPr/>
          <p:nvPr/>
        </p:nvSpPr>
        <p:spPr>
          <a:xfrm>
            <a:off x="8056115" y="4130154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6" name="Rectangle 97">
            <a:extLst>
              <a:ext uri="{FF2B5EF4-FFF2-40B4-BE49-F238E27FC236}">
                <a16:creationId xmlns:a16="http://schemas.microsoft.com/office/drawing/2014/main" id="{5CC75C6D-9A1F-4842-970B-844716F1BB21}"/>
              </a:ext>
            </a:extLst>
          </p:cNvPr>
          <p:cNvSpPr/>
          <p:nvPr/>
        </p:nvSpPr>
        <p:spPr>
          <a:xfrm>
            <a:off x="9169523" y="4130154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AD9D3138-0152-8943-A0C1-88DBD186EA59}"/>
              </a:ext>
            </a:extLst>
          </p:cNvPr>
          <p:cNvSpPr txBox="1"/>
          <p:nvPr/>
        </p:nvSpPr>
        <p:spPr>
          <a:xfrm>
            <a:off x="530237" y="4148682"/>
            <a:ext cx="3997651" cy="34445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Торговля розничная преимущественно пищевыми продуктами, включая напитки, и табачными изделиями в неспециализированных магазинах</a:t>
            </a:r>
            <a:endParaRPr lang="ru-RU" sz="819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18" name="Subtitle 2">
            <a:extLst>
              <a:ext uri="{FF2B5EF4-FFF2-40B4-BE49-F238E27FC236}">
                <a16:creationId xmlns:a16="http://schemas.microsoft.com/office/drawing/2014/main" id="{C5FC217A-8C7A-8F44-AB37-7A7A48734F1F}"/>
              </a:ext>
            </a:extLst>
          </p:cNvPr>
          <p:cNvSpPr txBox="1">
            <a:spLocks/>
          </p:cNvSpPr>
          <p:nvPr/>
        </p:nvSpPr>
        <p:spPr>
          <a:xfrm>
            <a:off x="4794026" y="4233910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109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19" name="Subtitle 2">
            <a:extLst>
              <a:ext uri="{FF2B5EF4-FFF2-40B4-BE49-F238E27FC236}">
                <a16:creationId xmlns:a16="http://schemas.microsoft.com/office/drawing/2014/main" id="{1B884384-C29C-8F4A-89BC-945674E1763B}"/>
              </a:ext>
            </a:extLst>
          </p:cNvPr>
          <p:cNvSpPr txBox="1">
            <a:spLocks/>
          </p:cNvSpPr>
          <p:nvPr/>
        </p:nvSpPr>
        <p:spPr>
          <a:xfrm>
            <a:off x="5907436" y="4233910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60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0" name="Subtitle 2">
            <a:extLst>
              <a:ext uri="{FF2B5EF4-FFF2-40B4-BE49-F238E27FC236}">
                <a16:creationId xmlns:a16="http://schemas.microsoft.com/office/drawing/2014/main" id="{CB68586B-0BAC-2A4E-B5DE-0378376EA994}"/>
              </a:ext>
            </a:extLst>
          </p:cNvPr>
          <p:cNvSpPr txBox="1">
            <a:spLocks/>
          </p:cNvSpPr>
          <p:nvPr/>
        </p:nvSpPr>
        <p:spPr>
          <a:xfrm>
            <a:off x="7020845" y="4233910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18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1" name="Subtitle 2">
            <a:extLst>
              <a:ext uri="{FF2B5EF4-FFF2-40B4-BE49-F238E27FC236}">
                <a16:creationId xmlns:a16="http://schemas.microsoft.com/office/drawing/2014/main" id="{3C55DF4C-9775-5F4A-8BFA-EC098877AC3D}"/>
              </a:ext>
            </a:extLst>
          </p:cNvPr>
          <p:cNvSpPr txBox="1">
            <a:spLocks/>
          </p:cNvSpPr>
          <p:nvPr/>
        </p:nvSpPr>
        <p:spPr>
          <a:xfrm>
            <a:off x="8134255" y="4233910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снижение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2" name="Subtitle 2">
            <a:extLst>
              <a:ext uri="{FF2B5EF4-FFF2-40B4-BE49-F238E27FC236}">
                <a16:creationId xmlns:a16="http://schemas.microsoft.com/office/drawing/2014/main" id="{FCA7051B-136B-DF45-A07B-7B473F7547FA}"/>
              </a:ext>
            </a:extLst>
          </p:cNvPr>
          <p:cNvSpPr txBox="1">
            <a:spLocks/>
          </p:cNvSpPr>
          <p:nvPr/>
        </p:nvSpPr>
        <p:spPr>
          <a:xfrm>
            <a:off x="9247664" y="4233910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без изменений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3" name="Rectangle 108">
            <a:extLst>
              <a:ext uri="{FF2B5EF4-FFF2-40B4-BE49-F238E27FC236}">
                <a16:creationId xmlns:a16="http://schemas.microsoft.com/office/drawing/2014/main" id="{32DA748D-B271-6E4C-8147-AEEEFF56E4BD}"/>
              </a:ext>
            </a:extLst>
          </p:cNvPr>
          <p:cNvSpPr/>
          <p:nvPr/>
        </p:nvSpPr>
        <p:spPr>
          <a:xfrm>
            <a:off x="450896" y="4526050"/>
            <a:ext cx="418684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4" name="Rectangle 110">
            <a:extLst>
              <a:ext uri="{FF2B5EF4-FFF2-40B4-BE49-F238E27FC236}">
                <a16:creationId xmlns:a16="http://schemas.microsoft.com/office/drawing/2014/main" id="{4ED6D341-A6BD-3B49-9777-1360045EA574}"/>
              </a:ext>
            </a:extLst>
          </p:cNvPr>
          <p:cNvSpPr/>
          <p:nvPr/>
        </p:nvSpPr>
        <p:spPr>
          <a:xfrm>
            <a:off x="4715885" y="4522169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5" name="Rectangle 111">
            <a:extLst>
              <a:ext uri="{FF2B5EF4-FFF2-40B4-BE49-F238E27FC236}">
                <a16:creationId xmlns:a16="http://schemas.microsoft.com/office/drawing/2014/main" id="{BD942D8D-A518-A441-BF3D-82B755149FF6}"/>
              </a:ext>
            </a:extLst>
          </p:cNvPr>
          <p:cNvSpPr/>
          <p:nvPr/>
        </p:nvSpPr>
        <p:spPr>
          <a:xfrm>
            <a:off x="5829295" y="4522169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6" name="Rectangle 112">
            <a:extLst>
              <a:ext uri="{FF2B5EF4-FFF2-40B4-BE49-F238E27FC236}">
                <a16:creationId xmlns:a16="http://schemas.microsoft.com/office/drawing/2014/main" id="{84245DAB-62A3-4A41-AE2D-6998C9AFC266}"/>
              </a:ext>
            </a:extLst>
          </p:cNvPr>
          <p:cNvSpPr/>
          <p:nvPr/>
        </p:nvSpPr>
        <p:spPr>
          <a:xfrm>
            <a:off x="6942704" y="4522169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7" name="Rectangle 113">
            <a:extLst>
              <a:ext uri="{FF2B5EF4-FFF2-40B4-BE49-F238E27FC236}">
                <a16:creationId xmlns:a16="http://schemas.microsoft.com/office/drawing/2014/main" id="{1E83B852-69FB-1243-9578-E692DE73ABCC}"/>
              </a:ext>
            </a:extLst>
          </p:cNvPr>
          <p:cNvSpPr/>
          <p:nvPr/>
        </p:nvSpPr>
        <p:spPr>
          <a:xfrm>
            <a:off x="8056115" y="4522169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8" name="Rectangle 114">
            <a:extLst>
              <a:ext uri="{FF2B5EF4-FFF2-40B4-BE49-F238E27FC236}">
                <a16:creationId xmlns:a16="http://schemas.microsoft.com/office/drawing/2014/main" id="{CB0C3185-1886-DB4B-92F5-1F2376DCDC3A}"/>
              </a:ext>
            </a:extLst>
          </p:cNvPr>
          <p:cNvSpPr/>
          <p:nvPr/>
        </p:nvSpPr>
        <p:spPr>
          <a:xfrm>
            <a:off x="9169523" y="4522169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9FF95F55-9850-1744-A2D6-45535EC2B7C3}"/>
              </a:ext>
            </a:extLst>
          </p:cNvPr>
          <p:cNvSpPr txBox="1"/>
          <p:nvPr/>
        </p:nvSpPr>
        <p:spPr>
          <a:xfrm>
            <a:off x="549731" y="4624616"/>
            <a:ext cx="2802936" cy="23634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Выращивание однолетних культур</a:t>
            </a:r>
            <a:endParaRPr lang="ru-RU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30" name="Subtitle 2">
            <a:extLst>
              <a:ext uri="{FF2B5EF4-FFF2-40B4-BE49-F238E27FC236}">
                <a16:creationId xmlns:a16="http://schemas.microsoft.com/office/drawing/2014/main" id="{3C26674D-CF48-4247-A514-56A65DBA6289}"/>
              </a:ext>
            </a:extLst>
          </p:cNvPr>
          <p:cNvSpPr txBox="1">
            <a:spLocks/>
          </p:cNvSpPr>
          <p:nvPr/>
        </p:nvSpPr>
        <p:spPr>
          <a:xfrm>
            <a:off x="4794026" y="462592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104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1" name="Subtitle 2">
            <a:extLst>
              <a:ext uri="{FF2B5EF4-FFF2-40B4-BE49-F238E27FC236}">
                <a16:creationId xmlns:a16="http://schemas.microsoft.com/office/drawing/2014/main" id="{7E537233-1EA3-3642-803C-66A691D73E24}"/>
              </a:ext>
            </a:extLst>
          </p:cNvPr>
          <p:cNvSpPr txBox="1">
            <a:spLocks/>
          </p:cNvSpPr>
          <p:nvPr/>
        </p:nvSpPr>
        <p:spPr>
          <a:xfrm>
            <a:off x="5907436" y="462592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26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2" name="Subtitle 2">
            <a:extLst>
              <a:ext uri="{FF2B5EF4-FFF2-40B4-BE49-F238E27FC236}">
                <a16:creationId xmlns:a16="http://schemas.microsoft.com/office/drawing/2014/main" id="{331B0C82-ECA1-7F40-AF63-D01EB2F870EB}"/>
              </a:ext>
            </a:extLst>
          </p:cNvPr>
          <p:cNvSpPr txBox="1">
            <a:spLocks/>
          </p:cNvSpPr>
          <p:nvPr/>
        </p:nvSpPr>
        <p:spPr>
          <a:xfrm>
            <a:off x="7020845" y="462592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3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3" name="Subtitle 2">
            <a:extLst>
              <a:ext uri="{FF2B5EF4-FFF2-40B4-BE49-F238E27FC236}">
                <a16:creationId xmlns:a16="http://schemas.microsoft.com/office/drawing/2014/main" id="{2ABEEEC5-917A-F546-B8C6-06DD754A2934}"/>
              </a:ext>
            </a:extLst>
          </p:cNvPr>
          <p:cNvSpPr txBox="1">
            <a:spLocks/>
          </p:cNvSpPr>
          <p:nvPr/>
        </p:nvSpPr>
        <p:spPr>
          <a:xfrm>
            <a:off x="8134255" y="4553917"/>
            <a:ext cx="957127" cy="328519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умеренный рост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4" name="Subtitle 2">
            <a:extLst>
              <a:ext uri="{FF2B5EF4-FFF2-40B4-BE49-F238E27FC236}">
                <a16:creationId xmlns:a16="http://schemas.microsoft.com/office/drawing/2014/main" id="{315C3D2E-32E7-E34B-A4BB-31B7703B0B6C}"/>
              </a:ext>
            </a:extLst>
          </p:cNvPr>
          <p:cNvSpPr txBox="1">
            <a:spLocks/>
          </p:cNvSpPr>
          <p:nvPr/>
        </p:nvSpPr>
        <p:spPr>
          <a:xfrm>
            <a:off x="9247664" y="462592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без изменений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5" name="Rectangle 125">
            <a:extLst>
              <a:ext uri="{FF2B5EF4-FFF2-40B4-BE49-F238E27FC236}">
                <a16:creationId xmlns:a16="http://schemas.microsoft.com/office/drawing/2014/main" id="{B9756DD2-E491-4D49-B2A8-831534B525F7}"/>
              </a:ext>
            </a:extLst>
          </p:cNvPr>
          <p:cNvSpPr/>
          <p:nvPr/>
        </p:nvSpPr>
        <p:spPr>
          <a:xfrm>
            <a:off x="450896" y="4918061"/>
            <a:ext cx="4186849" cy="39201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6" name="Rectangle 127">
            <a:extLst>
              <a:ext uri="{FF2B5EF4-FFF2-40B4-BE49-F238E27FC236}">
                <a16:creationId xmlns:a16="http://schemas.microsoft.com/office/drawing/2014/main" id="{24FA938A-2772-B14D-84B4-DA77DCDF0AB2}"/>
              </a:ext>
            </a:extLst>
          </p:cNvPr>
          <p:cNvSpPr/>
          <p:nvPr/>
        </p:nvSpPr>
        <p:spPr>
          <a:xfrm>
            <a:off x="4715885" y="491418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7" name="Rectangle 128">
            <a:extLst>
              <a:ext uri="{FF2B5EF4-FFF2-40B4-BE49-F238E27FC236}">
                <a16:creationId xmlns:a16="http://schemas.microsoft.com/office/drawing/2014/main" id="{2B209E22-3389-F24D-90ED-E9D4EB9B29E2}"/>
              </a:ext>
            </a:extLst>
          </p:cNvPr>
          <p:cNvSpPr/>
          <p:nvPr/>
        </p:nvSpPr>
        <p:spPr>
          <a:xfrm>
            <a:off x="5829295" y="491418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8" name="Rectangle 129">
            <a:extLst>
              <a:ext uri="{FF2B5EF4-FFF2-40B4-BE49-F238E27FC236}">
                <a16:creationId xmlns:a16="http://schemas.microsoft.com/office/drawing/2014/main" id="{CB40D694-3540-3343-AD5E-2D84AA9AF20C}"/>
              </a:ext>
            </a:extLst>
          </p:cNvPr>
          <p:cNvSpPr/>
          <p:nvPr/>
        </p:nvSpPr>
        <p:spPr>
          <a:xfrm>
            <a:off x="6942704" y="491418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39" name="Rectangle 130">
            <a:extLst>
              <a:ext uri="{FF2B5EF4-FFF2-40B4-BE49-F238E27FC236}">
                <a16:creationId xmlns:a16="http://schemas.microsoft.com/office/drawing/2014/main" id="{88035B94-1860-5741-88BE-226CA7EAE560}"/>
              </a:ext>
            </a:extLst>
          </p:cNvPr>
          <p:cNvSpPr/>
          <p:nvPr/>
        </p:nvSpPr>
        <p:spPr>
          <a:xfrm>
            <a:off x="8056115" y="491418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0" name="Rectangle 131">
            <a:extLst>
              <a:ext uri="{FF2B5EF4-FFF2-40B4-BE49-F238E27FC236}">
                <a16:creationId xmlns:a16="http://schemas.microsoft.com/office/drawing/2014/main" id="{82EAC421-5501-F84D-98CC-7A06AECF9F93}"/>
              </a:ext>
            </a:extLst>
          </p:cNvPr>
          <p:cNvSpPr/>
          <p:nvPr/>
        </p:nvSpPr>
        <p:spPr>
          <a:xfrm>
            <a:off x="9169523" y="4914181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973D0EAA-327F-0849-8984-E083E97C83C2}"/>
              </a:ext>
            </a:extLst>
          </p:cNvPr>
          <p:cNvSpPr txBox="1"/>
          <p:nvPr/>
        </p:nvSpPr>
        <p:spPr>
          <a:xfrm>
            <a:off x="549731" y="4923546"/>
            <a:ext cx="3470303" cy="38036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Производство пластмассовых изделий для </a:t>
            </a:r>
          </a:p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упаковывания товаров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2" name="Subtitle 2">
            <a:extLst>
              <a:ext uri="{FF2B5EF4-FFF2-40B4-BE49-F238E27FC236}">
                <a16:creationId xmlns:a16="http://schemas.microsoft.com/office/drawing/2014/main" id="{FB9A56BB-442E-D84B-B88C-8EDDF169E1CD}"/>
              </a:ext>
            </a:extLst>
          </p:cNvPr>
          <p:cNvSpPr txBox="1">
            <a:spLocks/>
          </p:cNvSpPr>
          <p:nvPr/>
        </p:nvSpPr>
        <p:spPr>
          <a:xfrm>
            <a:off x="4794026" y="501793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92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3" name="Subtitle 2">
            <a:extLst>
              <a:ext uri="{FF2B5EF4-FFF2-40B4-BE49-F238E27FC236}">
                <a16:creationId xmlns:a16="http://schemas.microsoft.com/office/drawing/2014/main" id="{F613F81E-157C-5F46-BCEF-C327DAA3EAD1}"/>
              </a:ext>
            </a:extLst>
          </p:cNvPr>
          <p:cNvSpPr txBox="1">
            <a:spLocks/>
          </p:cNvSpPr>
          <p:nvPr/>
        </p:nvSpPr>
        <p:spPr>
          <a:xfrm>
            <a:off x="5907436" y="501793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102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4" name="Subtitle 2">
            <a:extLst>
              <a:ext uri="{FF2B5EF4-FFF2-40B4-BE49-F238E27FC236}">
                <a16:creationId xmlns:a16="http://schemas.microsoft.com/office/drawing/2014/main" id="{DAFC3A11-3312-E546-BE8A-627BECBB8CF1}"/>
              </a:ext>
            </a:extLst>
          </p:cNvPr>
          <p:cNvSpPr txBox="1">
            <a:spLocks/>
          </p:cNvSpPr>
          <p:nvPr/>
        </p:nvSpPr>
        <p:spPr>
          <a:xfrm>
            <a:off x="7020845" y="501793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5" name="Subtitle 2">
            <a:extLst>
              <a:ext uri="{FF2B5EF4-FFF2-40B4-BE49-F238E27FC236}">
                <a16:creationId xmlns:a16="http://schemas.microsoft.com/office/drawing/2014/main" id="{4468E81A-FB8F-E94F-A530-C37F7EA4DBEB}"/>
              </a:ext>
            </a:extLst>
          </p:cNvPr>
          <p:cNvSpPr txBox="1">
            <a:spLocks/>
          </p:cNvSpPr>
          <p:nvPr/>
        </p:nvSpPr>
        <p:spPr>
          <a:xfrm>
            <a:off x="8134255" y="501793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снижение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6" name="Subtitle 2">
            <a:extLst>
              <a:ext uri="{FF2B5EF4-FFF2-40B4-BE49-F238E27FC236}">
                <a16:creationId xmlns:a16="http://schemas.microsoft.com/office/drawing/2014/main" id="{69FF3A18-50C8-3B41-9D9B-EA1EEF54840C}"/>
              </a:ext>
            </a:extLst>
          </p:cNvPr>
          <p:cNvSpPr txBox="1">
            <a:spLocks/>
          </p:cNvSpPr>
          <p:nvPr/>
        </p:nvSpPr>
        <p:spPr>
          <a:xfrm>
            <a:off x="9247664" y="5017937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снижение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7" name="Rectangle 142">
            <a:extLst>
              <a:ext uri="{FF2B5EF4-FFF2-40B4-BE49-F238E27FC236}">
                <a16:creationId xmlns:a16="http://schemas.microsoft.com/office/drawing/2014/main" id="{057116C2-4A4C-CF4B-85BD-6F510FBEF51E}"/>
              </a:ext>
            </a:extLst>
          </p:cNvPr>
          <p:cNvSpPr/>
          <p:nvPr/>
        </p:nvSpPr>
        <p:spPr>
          <a:xfrm>
            <a:off x="450896" y="5312381"/>
            <a:ext cx="418684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8" name="Rectangle 144">
            <a:extLst>
              <a:ext uri="{FF2B5EF4-FFF2-40B4-BE49-F238E27FC236}">
                <a16:creationId xmlns:a16="http://schemas.microsoft.com/office/drawing/2014/main" id="{DFD2BB06-6F34-3C46-A393-A634018067FC}"/>
              </a:ext>
            </a:extLst>
          </p:cNvPr>
          <p:cNvSpPr/>
          <p:nvPr/>
        </p:nvSpPr>
        <p:spPr>
          <a:xfrm>
            <a:off x="4715885" y="5308500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49" name="Rectangle 145">
            <a:extLst>
              <a:ext uri="{FF2B5EF4-FFF2-40B4-BE49-F238E27FC236}">
                <a16:creationId xmlns:a16="http://schemas.microsoft.com/office/drawing/2014/main" id="{169722B2-E426-FE4D-A1D8-11864452A88B}"/>
              </a:ext>
            </a:extLst>
          </p:cNvPr>
          <p:cNvSpPr/>
          <p:nvPr/>
        </p:nvSpPr>
        <p:spPr>
          <a:xfrm>
            <a:off x="5829295" y="5308500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0" name="Rectangle 146">
            <a:extLst>
              <a:ext uri="{FF2B5EF4-FFF2-40B4-BE49-F238E27FC236}">
                <a16:creationId xmlns:a16="http://schemas.microsoft.com/office/drawing/2014/main" id="{A655C7C8-74D7-AF45-806D-94BE8AA74C7B}"/>
              </a:ext>
            </a:extLst>
          </p:cNvPr>
          <p:cNvSpPr/>
          <p:nvPr/>
        </p:nvSpPr>
        <p:spPr>
          <a:xfrm>
            <a:off x="6942704" y="5308500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1" name="Rectangle 147">
            <a:extLst>
              <a:ext uri="{FF2B5EF4-FFF2-40B4-BE49-F238E27FC236}">
                <a16:creationId xmlns:a16="http://schemas.microsoft.com/office/drawing/2014/main" id="{1E784A4C-2C3B-2D48-ADD8-34FD7E7B598F}"/>
              </a:ext>
            </a:extLst>
          </p:cNvPr>
          <p:cNvSpPr/>
          <p:nvPr/>
        </p:nvSpPr>
        <p:spPr>
          <a:xfrm>
            <a:off x="8056115" y="5308500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2" name="Rectangle 148">
            <a:extLst>
              <a:ext uri="{FF2B5EF4-FFF2-40B4-BE49-F238E27FC236}">
                <a16:creationId xmlns:a16="http://schemas.microsoft.com/office/drawing/2014/main" id="{C87B361C-5425-4844-95C6-6D9322FFFDF9}"/>
              </a:ext>
            </a:extLst>
          </p:cNvPr>
          <p:cNvSpPr/>
          <p:nvPr/>
        </p:nvSpPr>
        <p:spPr>
          <a:xfrm>
            <a:off x="9169523" y="5308500"/>
            <a:ext cx="1113409" cy="39201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D0878739-6674-A14D-B33F-1F5C451F3247}"/>
              </a:ext>
            </a:extLst>
          </p:cNvPr>
          <p:cNvSpPr txBox="1"/>
          <p:nvPr/>
        </p:nvSpPr>
        <p:spPr>
          <a:xfrm>
            <a:off x="549520" y="5319812"/>
            <a:ext cx="4248146" cy="38036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Производство хлеба и мучных кондитерских изделий, </a:t>
            </a:r>
          </a:p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тортов и пирожных недлительного хранения</a:t>
            </a:r>
            <a:endParaRPr lang="ru-RU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54" name="Subtitle 2">
            <a:extLst>
              <a:ext uri="{FF2B5EF4-FFF2-40B4-BE49-F238E27FC236}">
                <a16:creationId xmlns:a16="http://schemas.microsoft.com/office/drawing/2014/main" id="{48104221-11DC-6546-965B-573AF4BE039E}"/>
              </a:ext>
            </a:extLst>
          </p:cNvPr>
          <p:cNvSpPr txBox="1">
            <a:spLocks/>
          </p:cNvSpPr>
          <p:nvPr/>
        </p:nvSpPr>
        <p:spPr>
          <a:xfrm>
            <a:off x="4794026" y="5412256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42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5" name="Subtitle 2">
            <a:extLst>
              <a:ext uri="{FF2B5EF4-FFF2-40B4-BE49-F238E27FC236}">
                <a16:creationId xmlns:a16="http://schemas.microsoft.com/office/drawing/2014/main" id="{D753458A-57EE-1C4A-8E77-399F175829F0}"/>
              </a:ext>
            </a:extLst>
          </p:cNvPr>
          <p:cNvSpPr txBox="1">
            <a:spLocks/>
          </p:cNvSpPr>
          <p:nvPr/>
        </p:nvSpPr>
        <p:spPr>
          <a:xfrm>
            <a:off x="5907436" y="5412256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54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6" name="Subtitle 2">
            <a:extLst>
              <a:ext uri="{FF2B5EF4-FFF2-40B4-BE49-F238E27FC236}">
                <a16:creationId xmlns:a16="http://schemas.microsoft.com/office/drawing/2014/main" id="{9290E778-681B-F840-9087-99FE30FA30CA}"/>
              </a:ext>
            </a:extLst>
          </p:cNvPr>
          <p:cNvSpPr txBox="1">
            <a:spLocks/>
          </p:cNvSpPr>
          <p:nvPr/>
        </p:nvSpPr>
        <p:spPr>
          <a:xfrm>
            <a:off x="7020845" y="5412256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7" name="Subtitle 2">
            <a:extLst>
              <a:ext uri="{FF2B5EF4-FFF2-40B4-BE49-F238E27FC236}">
                <a16:creationId xmlns:a16="http://schemas.microsoft.com/office/drawing/2014/main" id="{8A42D3B9-1032-0D49-B99C-25EE2BD7B295}"/>
              </a:ext>
            </a:extLst>
          </p:cNvPr>
          <p:cNvSpPr txBox="1">
            <a:spLocks/>
          </p:cNvSpPr>
          <p:nvPr/>
        </p:nvSpPr>
        <p:spPr>
          <a:xfrm>
            <a:off x="8134255" y="5340248"/>
            <a:ext cx="957127" cy="328519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умеренный рост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8" name="Subtitle 2">
            <a:extLst>
              <a:ext uri="{FF2B5EF4-FFF2-40B4-BE49-F238E27FC236}">
                <a16:creationId xmlns:a16="http://schemas.microsoft.com/office/drawing/2014/main" id="{67498E0E-4857-7648-9D47-AD5CE78D938D}"/>
              </a:ext>
            </a:extLst>
          </p:cNvPr>
          <p:cNvSpPr txBox="1">
            <a:spLocks/>
          </p:cNvSpPr>
          <p:nvPr/>
        </p:nvSpPr>
        <p:spPr>
          <a:xfrm>
            <a:off x="9247664" y="5340248"/>
            <a:ext cx="957127" cy="328519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умеренный рост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59" name="Off-page Connector 158">
            <a:extLst>
              <a:ext uri="{FF2B5EF4-FFF2-40B4-BE49-F238E27FC236}">
                <a16:creationId xmlns:a16="http://schemas.microsoft.com/office/drawing/2014/main" id="{7A5B25D5-68E7-B243-93ED-19A8B1A1004F}"/>
              </a:ext>
            </a:extLst>
          </p:cNvPr>
          <p:cNvSpPr/>
          <p:nvPr/>
        </p:nvSpPr>
        <p:spPr>
          <a:xfrm>
            <a:off x="450895" y="1386056"/>
            <a:ext cx="4186849" cy="784027"/>
          </a:xfrm>
          <a:prstGeom prst="flowChartOffpageConnector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0" name="Off-page Connector 159">
            <a:extLst>
              <a:ext uri="{FF2B5EF4-FFF2-40B4-BE49-F238E27FC236}">
                <a16:creationId xmlns:a16="http://schemas.microsoft.com/office/drawing/2014/main" id="{7415AA0D-C6C2-0D4D-B1E9-F1A69EC3A282}"/>
              </a:ext>
            </a:extLst>
          </p:cNvPr>
          <p:cNvSpPr/>
          <p:nvPr/>
        </p:nvSpPr>
        <p:spPr>
          <a:xfrm>
            <a:off x="4712301" y="1386056"/>
            <a:ext cx="1116994" cy="784027"/>
          </a:xfrm>
          <a:prstGeom prst="flowChartOffpageConnector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1" name="Off-page Connector 160">
            <a:extLst>
              <a:ext uri="{FF2B5EF4-FFF2-40B4-BE49-F238E27FC236}">
                <a16:creationId xmlns:a16="http://schemas.microsoft.com/office/drawing/2014/main" id="{D22DEA4C-B184-6F43-B211-67AB5A7E83CC}"/>
              </a:ext>
            </a:extLst>
          </p:cNvPr>
          <p:cNvSpPr/>
          <p:nvPr/>
        </p:nvSpPr>
        <p:spPr>
          <a:xfrm>
            <a:off x="5829295" y="1386056"/>
            <a:ext cx="1116994" cy="784027"/>
          </a:xfrm>
          <a:prstGeom prst="flowChartOffpageConnector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2" name="Off-page Connector 161">
            <a:extLst>
              <a:ext uri="{FF2B5EF4-FFF2-40B4-BE49-F238E27FC236}">
                <a16:creationId xmlns:a16="http://schemas.microsoft.com/office/drawing/2014/main" id="{E2B60C20-CBD7-794A-94A6-5AECA4FAAC1D}"/>
              </a:ext>
            </a:extLst>
          </p:cNvPr>
          <p:cNvSpPr/>
          <p:nvPr/>
        </p:nvSpPr>
        <p:spPr>
          <a:xfrm>
            <a:off x="6942706" y="1386056"/>
            <a:ext cx="1116994" cy="784027"/>
          </a:xfrm>
          <a:prstGeom prst="flowChartOffpageConnector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3" name="Off-page Connector 162">
            <a:extLst>
              <a:ext uri="{FF2B5EF4-FFF2-40B4-BE49-F238E27FC236}">
                <a16:creationId xmlns:a16="http://schemas.microsoft.com/office/drawing/2014/main" id="{34AA1B10-B9B5-8941-98D0-37DD1D7A4E9E}"/>
              </a:ext>
            </a:extLst>
          </p:cNvPr>
          <p:cNvSpPr/>
          <p:nvPr/>
        </p:nvSpPr>
        <p:spPr>
          <a:xfrm>
            <a:off x="8054322" y="1386056"/>
            <a:ext cx="1116994" cy="784027"/>
          </a:xfrm>
          <a:prstGeom prst="flowChartOffpageConnector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4" name="Off-page Connector 163">
            <a:extLst>
              <a:ext uri="{FF2B5EF4-FFF2-40B4-BE49-F238E27FC236}">
                <a16:creationId xmlns:a16="http://schemas.microsoft.com/office/drawing/2014/main" id="{3C45E128-B073-594E-BDEF-02144056510E}"/>
              </a:ext>
            </a:extLst>
          </p:cNvPr>
          <p:cNvSpPr/>
          <p:nvPr/>
        </p:nvSpPr>
        <p:spPr>
          <a:xfrm>
            <a:off x="9169523" y="1386056"/>
            <a:ext cx="1113409" cy="784027"/>
          </a:xfrm>
          <a:prstGeom prst="flowChartOffpageConnector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69E86798-C45A-4C42-B7AC-556DDECE3280}"/>
              </a:ext>
            </a:extLst>
          </p:cNvPr>
          <p:cNvSpPr txBox="1"/>
          <p:nvPr/>
        </p:nvSpPr>
        <p:spPr>
          <a:xfrm>
            <a:off x="1570515" y="1540895"/>
            <a:ext cx="2028376" cy="38036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ru-RU" sz="936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Основной вид</a:t>
            </a:r>
          </a:p>
          <a:p>
            <a:pPr algn="ctr"/>
            <a:r>
              <a:rPr lang="ru-RU" sz="936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деятельности</a:t>
            </a:r>
            <a:endParaRPr lang="en-US" sz="936" b="1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1A171C8F-736A-C648-9C43-FE1F3B08F3D7}"/>
              </a:ext>
            </a:extLst>
          </p:cNvPr>
          <p:cNvSpPr txBox="1"/>
          <p:nvPr/>
        </p:nvSpPr>
        <p:spPr>
          <a:xfrm>
            <a:off x="4790441" y="1415776"/>
            <a:ext cx="957125" cy="63870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Суммарная выручка, млн. рублей</a:t>
            </a:r>
          </a:p>
          <a:p>
            <a:pPr algn="ctr">
              <a:lnSpc>
                <a:spcPts val="1535"/>
              </a:lnSpc>
            </a:pPr>
            <a:r>
              <a:rPr lang="ru-RU" sz="819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2018 год</a:t>
            </a:r>
            <a:endParaRPr lang="en-US" sz="819" b="1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2104E5C2-6891-3B48-B5DB-7D5059F7B234}"/>
              </a:ext>
            </a:extLst>
          </p:cNvPr>
          <p:cNvSpPr txBox="1"/>
          <p:nvPr/>
        </p:nvSpPr>
        <p:spPr>
          <a:xfrm>
            <a:off x="5907436" y="1585022"/>
            <a:ext cx="957125" cy="2183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Рабочие места</a:t>
            </a:r>
            <a:endParaRPr lang="en-US" sz="819" b="1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FD3C5885-67F8-4D44-8C20-D34E4EB7AD0E}"/>
              </a:ext>
            </a:extLst>
          </p:cNvPr>
          <p:cNvSpPr txBox="1"/>
          <p:nvPr/>
        </p:nvSpPr>
        <p:spPr>
          <a:xfrm>
            <a:off x="7013675" y="1521992"/>
            <a:ext cx="957125" cy="34445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Количество компаний</a:t>
            </a:r>
            <a:endParaRPr lang="en-US" sz="819" b="1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8C534C18-7435-F442-BACA-E29EF8B033F3}"/>
              </a:ext>
            </a:extLst>
          </p:cNvPr>
          <p:cNvSpPr txBox="1"/>
          <p:nvPr/>
        </p:nvSpPr>
        <p:spPr>
          <a:xfrm>
            <a:off x="8143219" y="1534598"/>
            <a:ext cx="957125" cy="34445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Изменение объемов</a:t>
            </a:r>
            <a:r>
              <a:rPr lang="ru-RU" sz="819" b="1" baseline="30000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2</a:t>
            </a:r>
            <a:endParaRPr lang="en-US" sz="819" b="1" baseline="30000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AADFC616-E415-1147-A3B3-E8383B46EE0C}"/>
              </a:ext>
            </a:extLst>
          </p:cNvPr>
          <p:cNvSpPr txBox="1"/>
          <p:nvPr/>
        </p:nvSpPr>
        <p:spPr>
          <a:xfrm>
            <a:off x="9183865" y="1521991"/>
            <a:ext cx="1095483" cy="34445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ru-RU" sz="819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Углубление ассортимента</a:t>
            </a:r>
            <a:r>
              <a:rPr lang="ru-RU" sz="819" b="1" baseline="30000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3</a:t>
            </a:r>
            <a:endParaRPr lang="en-US" sz="819" b="1" baseline="30000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1" name="Rectangle 142">
            <a:extLst>
              <a:ext uri="{FF2B5EF4-FFF2-40B4-BE49-F238E27FC236}">
                <a16:creationId xmlns:a16="http://schemas.microsoft.com/office/drawing/2014/main" id="{057116C2-4A4C-CF4B-85BD-6F510FBEF51E}"/>
              </a:ext>
            </a:extLst>
          </p:cNvPr>
          <p:cNvSpPr/>
          <p:nvPr/>
        </p:nvSpPr>
        <p:spPr>
          <a:xfrm>
            <a:off x="450895" y="5724372"/>
            <a:ext cx="4214765" cy="39201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D0878739-6674-A14D-B33F-1F5C451F3247}"/>
              </a:ext>
            </a:extLst>
          </p:cNvPr>
          <p:cNvSpPr txBox="1"/>
          <p:nvPr/>
        </p:nvSpPr>
        <p:spPr>
          <a:xfrm>
            <a:off x="549732" y="5716406"/>
            <a:ext cx="4329313" cy="38036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>
            <a:defPPr>
              <a:defRPr lang="en-US"/>
            </a:defPPr>
            <a:lvl1pPr lvl="0">
              <a:defRPr sz="2400" b="1">
                <a:solidFill>
                  <a:schemeClr val="tx2"/>
                </a:solidFill>
                <a:ea typeface="League Spartan" charset="0"/>
                <a:cs typeface="Poppins" pitchFamily="2" charset="77"/>
              </a:defRPr>
            </a:lvl1pPr>
          </a:lstStyle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Торговля розничная лекарственными </a:t>
            </a:r>
          </a:p>
          <a:p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средствами в специализированных магазинах (аптеках)</a:t>
            </a:r>
            <a:endParaRPr lang="ru-RU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73" name="Rectangle 144">
            <a:extLst>
              <a:ext uri="{FF2B5EF4-FFF2-40B4-BE49-F238E27FC236}">
                <a16:creationId xmlns:a16="http://schemas.microsoft.com/office/drawing/2014/main" id="{DFD2BB06-6F34-3C46-A393-A634018067FC}"/>
              </a:ext>
            </a:extLst>
          </p:cNvPr>
          <p:cNvSpPr/>
          <p:nvPr/>
        </p:nvSpPr>
        <p:spPr>
          <a:xfrm>
            <a:off x="4715885" y="5719759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4" name="Rectangle 145">
            <a:extLst>
              <a:ext uri="{FF2B5EF4-FFF2-40B4-BE49-F238E27FC236}">
                <a16:creationId xmlns:a16="http://schemas.microsoft.com/office/drawing/2014/main" id="{169722B2-E426-FE4D-A1D8-11864452A88B}"/>
              </a:ext>
            </a:extLst>
          </p:cNvPr>
          <p:cNvSpPr/>
          <p:nvPr/>
        </p:nvSpPr>
        <p:spPr>
          <a:xfrm>
            <a:off x="5829295" y="5719759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5" name="Rectangle 146">
            <a:extLst>
              <a:ext uri="{FF2B5EF4-FFF2-40B4-BE49-F238E27FC236}">
                <a16:creationId xmlns:a16="http://schemas.microsoft.com/office/drawing/2014/main" id="{A655C7C8-74D7-AF45-806D-94BE8AA74C7B}"/>
              </a:ext>
            </a:extLst>
          </p:cNvPr>
          <p:cNvSpPr/>
          <p:nvPr/>
        </p:nvSpPr>
        <p:spPr>
          <a:xfrm>
            <a:off x="6942704" y="5719759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6" name="Rectangle 147">
            <a:extLst>
              <a:ext uri="{FF2B5EF4-FFF2-40B4-BE49-F238E27FC236}">
                <a16:creationId xmlns:a16="http://schemas.microsoft.com/office/drawing/2014/main" id="{1E784A4C-2C3B-2D48-ADD8-34FD7E7B598F}"/>
              </a:ext>
            </a:extLst>
          </p:cNvPr>
          <p:cNvSpPr/>
          <p:nvPr/>
        </p:nvSpPr>
        <p:spPr>
          <a:xfrm>
            <a:off x="8056115" y="5719759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7" name="Rectangle 148">
            <a:extLst>
              <a:ext uri="{FF2B5EF4-FFF2-40B4-BE49-F238E27FC236}">
                <a16:creationId xmlns:a16="http://schemas.microsoft.com/office/drawing/2014/main" id="{C87B361C-5425-4844-95C6-6D9322FFFDF9}"/>
              </a:ext>
            </a:extLst>
          </p:cNvPr>
          <p:cNvSpPr/>
          <p:nvPr/>
        </p:nvSpPr>
        <p:spPr>
          <a:xfrm>
            <a:off x="9169523" y="5719759"/>
            <a:ext cx="1113409" cy="392015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6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8" name="Subtitle 2">
            <a:extLst>
              <a:ext uri="{FF2B5EF4-FFF2-40B4-BE49-F238E27FC236}">
                <a16:creationId xmlns:a16="http://schemas.microsoft.com/office/drawing/2014/main" id="{48104221-11DC-6546-965B-573AF4BE039E}"/>
              </a:ext>
            </a:extLst>
          </p:cNvPr>
          <p:cNvSpPr txBox="1">
            <a:spLocks/>
          </p:cNvSpPr>
          <p:nvPr/>
        </p:nvSpPr>
        <p:spPr>
          <a:xfrm>
            <a:off x="4794026" y="582351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35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79" name="Subtitle 2">
            <a:extLst>
              <a:ext uri="{FF2B5EF4-FFF2-40B4-BE49-F238E27FC236}">
                <a16:creationId xmlns:a16="http://schemas.microsoft.com/office/drawing/2014/main" id="{D753458A-57EE-1C4A-8E77-399F175829F0}"/>
              </a:ext>
            </a:extLst>
          </p:cNvPr>
          <p:cNvSpPr txBox="1">
            <a:spLocks/>
          </p:cNvSpPr>
          <p:nvPr/>
        </p:nvSpPr>
        <p:spPr>
          <a:xfrm>
            <a:off x="5907436" y="582351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13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80" name="Subtitle 2">
            <a:extLst>
              <a:ext uri="{FF2B5EF4-FFF2-40B4-BE49-F238E27FC236}">
                <a16:creationId xmlns:a16="http://schemas.microsoft.com/office/drawing/2014/main" id="{9290E778-681B-F840-9087-99FE30FA30CA}"/>
              </a:ext>
            </a:extLst>
          </p:cNvPr>
          <p:cNvSpPr txBox="1">
            <a:spLocks/>
          </p:cNvSpPr>
          <p:nvPr/>
        </p:nvSpPr>
        <p:spPr>
          <a:xfrm>
            <a:off x="7020845" y="582351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2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81" name="Subtitle 2">
            <a:extLst>
              <a:ext uri="{FF2B5EF4-FFF2-40B4-BE49-F238E27FC236}">
                <a16:creationId xmlns:a16="http://schemas.microsoft.com/office/drawing/2014/main" id="{8A42D3B9-1032-0D49-B99C-25EE2BD7B295}"/>
              </a:ext>
            </a:extLst>
          </p:cNvPr>
          <p:cNvSpPr txBox="1">
            <a:spLocks/>
          </p:cNvSpPr>
          <p:nvPr/>
        </p:nvSpPr>
        <p:spPr>
          <a:xfrm>
            <a:off x="8134255" y="582351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нет данных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82" name="Subtitle 2">
            <a:extLst>
              <a:ext uri="{FF2B5EF4-FFF2-40B4-BE49-F238E27FC236}">
                <a16:creationId xmlns:a16="http://schemas.microsoft.com/office/drawing/2014/main" id="{67498E0E-4857-7648-9D47-AD5CE78D938D}"/>
              </a:ext>
            </a:extLst>
          </p:cNvPr>
          <p:cNvSpPr txBox="1">
            <a:spLocks/>
          </p:cNvSpPr>
          <p:nvPr/>
        </p:nvSpPr>
        <p:spPr>
          <a:xfrm>
            <a:off x="9247664" y="5823515"/>
            <a:ext cx="957127" cy="184505"/>
          </a:xfrm>
          <a:prstGeom prst="rect">
            <a:avLst/>
          </a:prstGeom>
        </p:spPr>
        <p:txBody>
          <a:bodyPr vert="horz" wrap="square" lIns="40100" tIns="20050" rIns="40100" bIns="2005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нет данных</a:t>
            </a:r>
            <a:endParaRPr lang="en-US" sz="936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183" name="TextBox 182"/>
          <p:cNvSpPr txBox="1"/>
          <p:nvPr/>
        </p:nvSpPr>
        <p:spPr>
          <a:xfrm>
            <a:off x="450895" y="6116388"/>
            <a:ext cx="9156770" cy="218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 </a:t>
            </a:r>
            <a:r>
              <a:rPr lang="mr-IN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Calibri" charset="0"/>
              </a:rPr>
              <a:t>–</a:t>
            </a:r>
            <a:r>
              <a:rPr lang="ru-RU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данные БД «Контур Фокус»	       2 </a:t>
            </a:r>
            <a:r>
              <a:rPr lang="mr-IN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Calibri" charset="0"/>
              </a:rPr>
              <a:t>–</a:t>
            </a:r>
            <a:r>
              <a:rPr lang="ru-RU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результаты интервьюирования           3 </a:t>
            </a:r>
            <a:r>
              <a:rPr lang="mr-IN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Calibri" charset="0"/>
              </a:rPr>
              <a:t>–</a:t>
            </a:r>
            <a:r>
              <a:rPr lang="ru-RU" sz="819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результаты интервьюирования и анкетирования</a:t>
            </a:r>
          </a:p>
        </p:txBody>
      </p:sp>
      <p:sp>
        <p:nvSpPr>
          <p:cNvPr id="186" name="object 2">
            <a:extLst>
              <a:ext uri="{FF2B5EF4-FFF2-40B4-BE49-F238E27FC236}">
                <a16:creationId xmlns:a16="http://schemas.microsoft.com/office/drawing/2014/main" id="{6A260801-FD1C-40F8-9C30-DF4EAEDF06B3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Специализация Исетского района и тренды развития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F137D70-7255-4F57-8AFB-DA82F8A66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54065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Скругленный прямоугольник 84"/>
          <p:cNvSpPr/>
          <p:nvPr/>
        </p:nvSpPr>
        <p:spPr>
          <a:xfrm>
            <a:off x="222779" y="4511028"/>
            <a:ext cx="4294069" cy="139237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44546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363412" y="2478362"/>
            <a:ext cx="4138122" cy="10507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4472C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32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2327" y="1025171"/>
            <a:ext cx="7663603" cy="452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39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моделей кооперации и партнерства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45308" y="1386939"/>
            <a:ext cx="5001393" cy="362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54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«Сервисный аутсорсинг»</a:t>
            </a:r>
            <a:endParaRPr lang="ru-RU" sz="1754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54955" y="1702752"/>
            <a:ext cx="4217589" cy="67486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Выведение не свойственных конкретному бизнесу функций в отдельную бизнес-структуру, с распределением нагрузки от группы бизнесов МО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5265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6" name="Google Shape;126;p23"/>
          <p:cNvSpPr txBox="1"/>
          <p:nvPr/>
        </p:nvSpPr>
        <p:spPr>
          <a:xfrm>
            <a:off x="452328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ЗапСибХлеб-Исеть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819788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8" name="Google Shape;126;p23"/>
          <p:cNvSpPr txBox="1"/>
          <p:nvPr/>
        </p:nvSpPr>
        <p:spPr>
          <a:xfrm>
            <a:off x="1816851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ЭвикаАгро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181372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1" name="Google Shape;126;p23"/>
          <p:cNvSpPr txBox="1"/>
          <p:nvPr/>
        </p:nvSpPr>
        <p:spPr>
          <a:xfrm>
            <a:off x="3178435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</a:t>
            </a:r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 др.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10825" y="3742293"/>
            <a:ext cx="296553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3" name="Google Shape;126;p23"/>
          <p:cNvSpPr txBox="1"/>
          <p:nvPr/>
        </p:nvSpPr>
        <p:spPr>
          <a:xfrm>
            <a:off x="1099676" y="3815736"/>
            <a:ext cx="260959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СЕРВИСНЫЕ КОМПАНИИ*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55265" y="4706359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8" name="Google Shape;126;p23"/>
          <p:cNvSpPr txBox="1"/>
          <p:nvPr/>
        </p:nvSpPr>
        <p:spPr>
          <a:xfrm>
            <a:off x="452328" y="4779803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Логистика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819788" y="4706359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0" name="Google Shape;126;p23"/>
          <p:cNvSpPr txBox="1"/>
          <p:nvPr/>
        </p:nvSpPr>
        <p:spPr>
          <a:xfrm>
            <a:off x="1816851" y="4779803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Строительство, ремонт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181372" y="4706359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2" name="Google Shape;126;p23"/>
          <p:cNvSpPr txBox="1"/>
          <p:nvPr/>
        </p:nvSpPr>
        <p:spPr>
          <a:xfrm>
            <a:off x="3178435" y="4779803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Обслуживание техники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55265" y="5324580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4" name="Google Shape;126;p23"/>
          <p:cNvSpPr txBox="1"/>
          <p:nvPr/>
        </p:nvSpPr>
        <p:spPr>
          <a:xfrm>
            <a:off x="452328" y="5398024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Бытовые услуги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819788" y="5324580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6" name="Google Shape;126;p23"/>
          <p:cNvSpPr txBox="1"/>
          <p:nvPr/>
        </p:nvSpPr>
        <p:spPr>
          <a:xfrm>
            <a:off x="1816851" y="5398024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Обработка полей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181372" y="5324580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9" name="Google Shape;126;p23"/>
          <p:cNvSpPr txBox="1"/>
          <p:nvPr/>
        </p:nvSpPr>
        <p:spPr>
          <a:xfrm>
            <a:off x="3091955" y="5398024"/>
            <a:ext cx="135249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Альтернативная энергетика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54955" y="6056217"/>
            <a:ext cx="2965533" cy="26988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i="1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*в том числе с участием Заказчиков</a:t>
            </a:r>
            <a:endParaRPr lang="en-US" sz="1052" i="1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41" name="Стрелка вправо 40"/>
          <p:cNvSpPr/>
          <p:nvPr/>
        </p:nvSpPr>
        <p:spPr>
          <a:xfrm rot="5400000">
            <a:off x="2229631" y="3401222"/>
            <a:ext cx="349687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2" name="Стрелка вправо 41"/>
          <p:cNvSpPr/>
          <p:nvPr/>
        </p:nvSpPr>
        <p:spPr>
          <a:xfrm rot="5400000">
            <a:off x="2162459" y="4308277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3" name="Стрелка вправо 42"/>
          <p:cNvSpPr/>
          <p:nvPr/>
        </p:nvSpPr>
        <p:spPr>
          <a:xfrm rot="6980013">
            <a:off x="1215648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4" name="Стрелка вправо 43"/>
          <p:cNvSpPr/>
          <p:nvPr/>
        </p:nvSpPr>
        <p:spPr>
          <a:xfrm rot="14619987" flipH="1">
            <a:off x="3113100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" name="Правая фигурная скобка 1"/>
          <p:cNvSpPr/>
          <p:nvPr/>
        </p:nvSpPr>
        <p:spPr>
          <a:xfrm rot="5400000">
            <a:off x="2311064" y="1185992"/>
            <a:ext cx="188164" cy="3905638"/>
          </a:xfrm>
          <a:prstGeom prst="rightBrace">
            <a:avLst>
              <a:gd name="adj1" fmla="val 43852"/>
              <a:gd name="adj2" fmla="val 50000"/>
            </a:avLst>
          </a:prstGeom>
          <a:ln w="9525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5" name="TextBox 44"/>
          <p:cNvSpPr txBox="1"/>
          <p:nvPr/>
        </p:nvSpPr>
        <p:spPr>
          <a:xfrm>
            <a:off x="5361929" y="1386938"/>
            <a:ext cx="5001393" cy="362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54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«Производственная цепочка»</a:t>
            </a:r>
            <a:endParaRPr lang="ru-RU" sz="1754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371576" y="1702752"/>
            <a:ext cx="4653487" cy="48590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Развитие предприятий на основе интеграционной модели производства продукции и технологии интегратора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Соединительная линия уступом 4"/>
          <p:cNvCxnSpPr>
            <a:stCxn id="32" idx="3"/>
            <a:endCxn id="21" idx="3"/>
          </p:cNvCxnSpPr>
          <p:nvPr/>
        </p:nvCxnSpPr>
        <p:spPr>
          <a:xfrm flipV="1">
            <a:off x="4357965" y="2811019"/>
            <a:ext cx="14852" cy="2088561"/>
          </a:xfrm>
          <a:prstGeom prst="bentConnector3">
            <a:avLst>
              <a:gd name="adj1" fmla="val 1800000"/>
            </a:avLst>
          </a:prstGeom>
          <a:ln w="9525">
            <a:solidFill>
              <a:srgbClr val="44546A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Соединительная линия уступом 46"/>
          <p:cNvCxnSpPr>
            <a:stCxn id="38" idx="3"/>
            <a:endCxn id="21" idx="3"/>
          </p:cNvCxnSpPr>
          <p:nvPr/>
        </p:nvCxnSpPr>
        <p:spPr>
          <a:xfrm flipH="1" flipV="1">
            <a:off x="4357966" y="2811020"/>
            <a:ext cx="1" cy="2706783"/>
          </a:xfrm>
          <a:prstGeom prst="bentConnector3">
            <a:avLst>
              <a:gd name="adj1" fmla="val -22860000000"/>
            </a:avLst>
          </a:prstGeom>
          <a:ln w="9525">
            <a:solidFill>
              <a:srgbClr val="44546A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6394864" y="5324580"/>
            <a:ext cx="2333238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1" name="Google Shape;126;p23"/>
          <p:cNvSpPr txBox="1"/>
          <p:nvPr/>
        </p:nvSpPr>
        <p:spPr>
          <a:xfrm>
            <a:off x="6158735" y="5398024"/>
            <a:ext cx="280255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ИНТЕГРАТОР / ПЕРЕРАБОТЧИК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480686" y="3004240"/>
            <a:ext cx="1332504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4" name="Google Shape;126;p23"/>
          <p:cNvSpPr txBox="1"/>
          <p:nvPr/>
        </p:nvSpPr>
        <p:spPr>
          <a:xfrm>
            <a:off x="5454043" y="3077684"/>
            <a:ext cx="1407555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КООПЕРАТИВ*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5480685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6" name="Google Shape;126;p23"/>
          <p:cNvSpPr txBox="1"/>
          <p:nvPr/>
        </p:nvSpPr>
        <p:spPr>
          <a:xfrm>
            <a:off x="5507455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КФХ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6211821" y="2617797"/>
            <a:ext cx="601368" cy="386444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8" name="Google Shape;126;p23"/>
          <p:cNvSpPr txBox="1"/>
          <p:nvPr/>
        </p:nvSpPr>
        <p:spPr>
          <a:xfrm>
            <a:off x="6233587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ЛПХ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7037243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0" name="Google Shape;126;p23"/>
          <p:cNvSpPr txBox="1"/>
          <p:nvPr/>
        </p:nvSpPr>
        <p:spPr>
          <a:xfrm>
            <a:off x="7064014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КФХ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7867670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4" name="Google Shape;126;p23"/>
          <p:cNvSpPr txBox="1"/>
          <p:nvPr/>
        </p:nvSpPr>
        <p:spPr>
          <a:xfrm>
            <a:off x="7894441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КФХ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8698098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6" name="Google Shape;126;p23"/>
          <p:cNvSpPr txBox="1"/>
          <p:nvPr/>
        </p:nvSpPr>
        <p:spPr>
          <a:xfrm>
            <a:off x="8724868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ИП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Стрелка вправо 66"/>
          <p:cNvSpPr/>
          <p:nvPr/>
        </p:nvSpPr>
        <p:spPr>
          <a:xfrm rot="3295986">
            <a:off x="8315242" y="5743859"/>
            <a:ext cx="481851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8633430" y="5824375"/>
            <a:ext cx="886973" cy="296941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Сбыт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70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4559244" y="3704879"/>
            <a:ext cx="1084405" cy="43178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Оказание услуг</a:t>
            </a:r>
            <a:endParaRPr lang="en-US" sz="1052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71" name="Соединительная линия уступом 70"/>
          <p:cNvCxnSpPr>
            <a:stCxn id="50" idx="3"/>
            <a:endCxn id="65" idx="3"/>
          </p:cNvCxnSpPr>
          <p:nvPr/>
        </p:nvCxnSpPr>
        <p:spPr>
          <a:xfrm flipV="1">
            <a:off x="8728102" y="2811020"/>
            <a:ext cx="576369" cy="2706783"/>
          </a:xfrm>
          <a:prstGeom prst="bentConnector3">
            <a:avLst>
              <a:gd name="adj1" fmla="val 146383"/>
            </a:avLst>
          </a:prstGeom>
          <a:ln w="9525">
            <a:solidFill>
              <a:srgbClr val="70AD47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9520902" y="3602528"/>
            <a:ext cx="1257219" cy="1079398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Технология, обучение,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сырье,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корма,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выкуп готовой продукции</a:t>
            </a:r>
            <a:endParaRPr lang="en-US" sz="1052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73" name="Соединительная линия уступом 72"/>
          <p:cNvCxnSpPr>
            <a:stCxn id="52" idx="2"/>
            <a:endCxn id="50" idx="0"/>
          </p:cNvCxnSpPr>
          <p:nvPr/>
        </p:nvCxnSpPr>
        <p:spPr>
          <a:xfrm rot="16200000" flipH="1">
            <a:off x="5887262" y="3650359"/>
            <a:ext cx="1933896" cy="1414545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Соединительная линия уступом 74"/>
          <p:cNvCxnSpPr>
            <a:stCxn id="59" idx="2"/>
            <a:endCxn id="50" idx="0"/>
          </p:cNvCxnSpPr>
          <p:nvPr/>
        </p:nvCxnSpPr>
        <p:spPr>
          <a:xfrm rot="16200000" flipH="1">
            <a:off x="6290787" y="4053883"/>
            <a:ext cx="2320339" cy="221053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Соединительная линия уступом 78"/>
          <p:cNvCxnSpPr>
            <a:stCxn id="61" idx="2"/>
            <a:endCxn id="50" idx="0"/>
          </p:cNvCxnSpPr>
          <p:nvPr/>
        </p:nvCxnSpPr>
        <p:spPr>
          <a:xfrm rot="5400000">
            <a:off x="6706000" y="3859723"/>
            <a:ext cx="2320339" cy="609374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Соединительная линия уступом 80"/>
          <p:cNvCxnSpPr>
            <a:stCxn id="65" idx="2"/>
            <a:endCxn id="50" idx="0"/>
          </p:cNvCxnSpPr>
          <p:nvPr/>
        </p:nvCxnSpPr>
        <p:spPr>
          <a:xfrm rot="5400000">
            <a:off x="7121214" y="3444509"/>
            <a:ext cx="2320339" cy="1439801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7526857" y="4136792"/>
            <a:ext cx="1257219" cy="43178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Готовая продукция</a:t>
            </a:r>
            <a:endParaRPr lang="en-US" sz="1052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6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41245" y="4186731"/>
            <a:ext cx="1322648" cy="360099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819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Инвестиционный потенциал</a:t>
            </a:r>
            <a:endParaRPr lang="en-US" sz="819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7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371575" y="2282075"/>
            <a:ext cx="2155281" cy="234038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819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Инвестиционный потенциал</a:t>
            </a:r>
            <a:endParaRPr lang="en-US" sz="819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9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454043" y="6056216"/>
            <a:ext cx="2965533" cy="26988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i="1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*в том числе с участием Интегратора</a:t>
            </a:r>
            <a:endParaRPr lang="en-US" sz="1052" i="1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76" name="object 12">
            <a:extLst>
              <a:ext uri="{FF2B5EF4-FFF2-40B4-BE49-F238E27FC236}">
                <a16:creationId xmlns:a16="http://schemas.microsoft.com/office/drawing/2014/main" id="{06F42634-F565-4F99-8F35-49180C56AEEC}"/>
              </a:ext>
            </a:extLst>
          </p:cNvPr>
          <p:cNvSpPr/>
          <p:nvPr/>
        </p:nvSpPr>
        <p:spPr>
          <a:xfrm>
            <a:off x="0" y="-13218"/>
            <a:ext cx="6394864" cy="661649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Разработка моделей кооперации и партнерства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DDEDBB0-F3CA-4686-8B37-3754B71A6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58354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Скругленный прямоугольник 84"/>
          <p:cNvSpPr/>
          <p:nvPr/>
        </p:nvSpPr>
        <p:spPr>
          <a:xfrm>
            <a:off x="222779" y="4689126"/>
            <a:ext cx="4294069" cy="76363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44546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33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45308" y="1386938"/>
            <a:ext cx="5001392" cy="362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54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«Обоснованное земледелие»</a:t>
            </a:r>
            <a:endParaRPr lang="ru-RU" sz="1754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54955" y="1702752"/>
            <a:ext cx="4217589" cy="67486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Научно-обоснованное решение задачи комплексного проектирования севооборота на территории для повышения эффективности использования с/х земель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5265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6" name="Google Shape;126;p23"/>
          <p:cNvSpPr txBox="1"/>
          <p:nvPr/>
        </p:nvSpPr>
        <p:spPr>
          <a:xfrm>
            <a:off x="452328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ЗапСибХлеб-Исеть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819788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8" name="Google Shape;126;p23"/>
          <p:cNvSpPr txBox="1"/>
          <p:nvPr/>
        </p:nvSpPr>
        <p:spPr>
          <a:xfrm>
            <a:off x="1816851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ЭвикаАгро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181372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1" name="Google Shape;126;p23"/>
          <p:cNvSpPr txBox="1"/>
          <p:nvPr/>
        </p:nvSpPr>
        <p:spPr>
          <a:xfrm>
            <a:off x="3178435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</a:t>
            </a:r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 др.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10825" y="3699407"/>
            <a:ext cx="296553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3" name="Google Shape;126;p23"/>
          <p:cNvSpPr txBox="1"/>
          <p:nvPr/>
        </p:nvSpPr>
        <p:spPr>
          <a:xfrm>
            <a:off x="1099676" y="3772850"/>
            <a:ext cx="260959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АГРАРНЫЙ УНИВЕРСИТЕТ* = решение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55265" y="4884457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8" name="Google Shape;126;p23"/>
          <p:cNvSpPr txBox="1"/>
          <p:nvPr/>
        </p:nvSpPr>
        <p:spPr>
          <a:xfrm>
            <a:off x="452328" y="4957901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Органическое земледелие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819788" y="4884457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0" name="Google Shape;126;p23"/>
          <p:cNvSpPr txBox="1"/>
          <p:nvPr/>
        </p:nvSpPr>
        <p:spPr>
          <a:xfrm>
            <a:off x="1816851" y="4957901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Снижение себестоимости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181372" y="4884457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2" name="Google Shape;126;p23"/>
          <p:cNvSpPr txBox="1"/>
          <p:nvPr/>
        </p:nvSpPr>
        <p:spPr>
          <a:xfrm>
            <a:off x="3178435" y="4957901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Повышение урожайности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54954" y="6056216"/>
            <a:ext cx="3354319" cy="26988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i="1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*в том числе с участием (поддержкой) Региона</a:t>
            </a:r>
            <a:endParaRPr lang="en-US" sz="1052" i="1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42" name="Стрелка вправо 41"/>
          <p:cNvSpPr/>
          <p:nvPr/>
        </p:nvSpPr>
        <p:spPr>
          <a:xfrm rot="5400000">
            <a:off x="2162459" y="4308277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3" name="Стрелка вправо 42"/>
          <p:cNvSpPr/>
          <p:nvPr/>
        </p:nvSpPr>
        <p:spPr>
          <a:xfrm rot="6980013">
            <a:off x="1215648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4" name="Стрелка вправо 43"/>
          <p:cNvSpPr/>
          <p:nvPr/>
        </p:nvSpPr>
        <p:spPr>
          <a:xfrm rot="14619987" flipH="1">
            <a:off x="3113100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" name="Правая фигурная скобка 1"/>
          <p:cNvSpPr/>
          <p:nvPr/>
        </p:nvSpPr>
        <p:spPr>
          <a:xfrm rot="5400000">
            <a:off x="2311064" y="1425532"/>
            <a:ext cx="188164" cy="3905638"/>
          </a:xfrm>
          <a:prstGeom prst="rightBrace">
            <a:avLst>
              <a:gd name="adj1" fmla="val 43852"/>
              <a:gd name="adj2" fmla="val 50000"/>
            </a:avLst>
          </a:prstGeom>
          <a:ln w="9525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5" name="TextBox 44"/>
          <p:cNvSpPr txBox="1"/>
          <p:nvPr/>
        </p:nvSpPr>
        <p:spPr>
          <a:xfrm>
            <a:off x="5651556" y="1386939"/>
            <a:ext cx="5001393" cy="362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54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«Закупочная кооперация»</a:t>
            </a:r>
            <a:endParaRPr lang="ru-RU" sz="1754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661203" y="1702752"/>
            <a:ext cx="4653487" cy="48590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Объединение бизнеса в закупке сырья или кормов для снижения себестоимости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47" name="Соединительная линия уступом 46"/>
          <p:cNvCxnSpPr>
            <a:stCxn id="22" idx="3"/>
            <a:endCxn id="21" idx="3"/>
          </p:cNvCxnSpPr>
          <p:nvPr/>
        </p:nvCxnSpPr>
        <p:spPr>
          <a:xfrm flipV="1">
            <a:off x="3876359" y="2811019"/>
            <a:ext cx="481606" cy="1081610"/>
          </a:xfrm>
          <a:prstGeom prst="bentConnector3">
            <a:avLst>
              <a:gd name="adj1" fmla="val 200610"/>
            </a:avLst>
          </a:prstGeom>
          <a:ln w="9525">
            <a:solidFill>
              <a:srgbClr val="44546A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819182" y="3855396"/>
            <a:ext cx="1859766" cy="540020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Рекомендации: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Рентабельный севооборот;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Новая продуктовая матрица</a:t>
            </a:r>
            <a:endParaRPr lang="en-US" sz="936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6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41245" y="5445195"/>
            <a:ext cx="1585795" cy="234038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819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ЭФФЕКТЫ ДЛЯ БИЗНЕСА</a:t>
            </a:r>
            <a:endParaRPr lang="en-US" sz="819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74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465834" y="2982431"/>
            <a:ext cx="1084405" cy="396006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Севооборот 1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С/х земли 1</a:t>
            </a:r>
            <a:endParaRPr lang="en-US" sz="936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76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1816849" y="2982431"/>
            <a:ext cx="1084405" cy="396006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Севооборот 2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С/х земли 2</a:t>
            </a:r>
            <a:endParaRPr lang="en-US" sz="936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2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157804" y="2982431"/>
            <a:ext cx="1084405" cy="396006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Севооборот </a:t>
            </a:r>
            <a:r>
              <a:rPr lang="en-US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N</a:t>
            </a:r>
            <a:endParaRPr lang="ru-RU" sz="936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С/х земли </a:t>
            </a:r>
            <a:r>
              <a:rPr lang="en-US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N</a:t>
            </a:r>
          </a:p>
        </p:txBody>
      </p:sp>
      <p:sp>
        <p:nvSpPr>
          <p:cNvPr id="83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863398" y="3494935"/>
            <a:ext cx="3079793" cy="25199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936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Постановка масштабной оптимизационной задачи</a:t>
            </a:r>
            <a:endParaRPr lang="en-US" sz="936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5547991" y="4689126"/>
            <a:ext cx="4294069" cy="76363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44546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1" name="Прямоугольник 90"/>
          <p:cNvSpPr/>
          <p:nvPr/>
        </p:nvSpPr>
        <p:spPr>
          <a:xfrm>
            <a:off x="5780476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2" name="Google Shape;126;p23"/>
          <p:cNvSpPr txBox="1"/>
          <p:nvPr/>
        </p:nvSpPr>
        <p:spPr>
          <a:xfrm>
            <a:off x="5777539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ЗапСибХлеб-Исеть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7144999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4" name="Google Shape;126;p23"/>
          <p:cNvSpPr txBox="1"/>
          <p:nvPr/>
        </p:nvSpPr>
        <p:spPr>
          <a:xfrm>
            <a:off x="7142062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ЭвикаАгро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8506584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6" name="Google Shape;126;p23"/>
          <p:cNvSpPr txBox="1"/>
          <p:nvPr/>
        </p:nvSpPr>
        <p:spPr>
          <a:xfrm>
            <a:off x="8503646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Кооперативы +ЛПХ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6236037" y="3699407"/>
            <a:ext cx="296553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8" name="Google Shape;126;p23"/>
          <p:cNvSpPr txBox="1"/>
          <p:nvPr/>
        </p:nvSpPr>
        <p:spPr>
          <a:xfrm>
            <a:off x="6424888" y="3772850"/>
            <a:ext cx="260959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КОМПАНИЯ-ПОСТАВЩИК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5780476" y="4884457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00" name="Google Shape;126;p23"/>
          <p:cNvSpPr txBox="1"/>
          <p:nvPr/>
        </p:nvSpPr>
        <p:spPr>
          <a:xfrm>
            <a:off x="5777539" y="4957901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Кооперативное движение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7144999" y="4884457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02" name="Google Shape;126;p23"/>
          <p:cNvSpPr txBox="1"/>
          <p:nvPr/>
        </p:nvSpPr>
        <p:spPr>
          <a:xfrm>
            <a:off x="7142062" y="4957901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Снижение себестоимости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8506584" y="4884457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04" name="Google Shape;126;p23"/>
          <p:cNvSpPr txBox="1"/>
          <p:nvPr/>
        </p:nvSpPr>
        <p:spPr>
          <a:xfrm>
            <a:off x="8376294" y="4957901"/>
            <a:ext cx="1434235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Инвестпроект из потребности*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680165" y="5887493"/>
            <a:ext cx="4130363" cy="43178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i="1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*создание нового бизнеса на территории исходя из общего объема потребности</a:t>
            </a:r>
            <a:endParaRPr lang="en-US" sz="1052" i="1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106" name="Стрелка вправо 105"/>
          <p:cNvSpPr/>
          <p:nvPr/>
        </p:nvSpPr>
        <p:spPr>
          <a:xfrm rot="5400000">
            <a:off x="7487670" y="4308277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07" name="Стрелка вправо 106"/>
          <p:cNvSpPr/>
          <p:nvPr/>
        </p:nvSpPr>
        <p:spPr>
          <a:xfrm rot="6980013">
            <a:off x="6540859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08" name="Стрелка вправо 107"/>
          <p:cNvSpPr/>
          <p:nvPr/>
        </p:nvSpPr>
        <p:spPr>
          <a:xfrm rot="14619987" flipH="1">
            <a:off x="8438312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09" name="Правая фигурная скобка 108"/>
          <p:cNvSpPr/>
          <p:nvPr/>
        </p:nvSpPr>
        <p:spPr>
          <a:xfrm rot="5400000">
            <a:off x="7636276" y="1491709"/>
            <a:ext cx="188164" cy="3905638"/>
          </a:xfrm>
          <a:prstGeom prst="rightBrace">
            <a:avLst>
              <a:gd name="adj1" fmla="val 43852"/>
              <a:gd name="adj2" fmla="val 50000"/>
            </a:avLst>
          </a:prstGeom>
          <a:ln w="9525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cxnSp>
        <p:nvCxnSpPr>
          <p:cNvPr id="110" name="Соединительная линия уступом 109"/>
          <p:cNvCxnSpPr>
            <a:stCxn id="97" idx="3"/>
            <a:endCxn id="117" idx="3"/>
          </p:cNvCxnSpPr>
          <p:nvPr/>
        </p:nvCxnSpPr>
        <p:spPr>
          <a:xfrm flipV="1">
            <a:off x="9201570" y="3234340"/>
            <a:ext cx="389087" cy="658289"/>
          </a:xfrm>
          <a:prstGeom prst="bentConnector3">
            <a:avLst>
              <a:gd name="adj1" fmla="val 158753"/>
            </a:avLst>
          </a:prstGeom>
          <a:ln w="9525">
            <a:solidFill>
              <a:srgbClr val="44546A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9157454" y="3855396"/>
            <a:ext cx="1210736" cy="26988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Поставка</a:t>
            </a:r>
            <a:endParaRPr lang="en-US" sz="1052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117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868715" y="3099399"/>
            <a:ext cx="3721942" cy="26988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Объединение потребности, создание общего склада</a:t>
            </a:r>
            <a:endParaRPr lang="en-US" sz="1052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118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679239" y="5445196"/>
            <a:ext cx="2379811" cy="234038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819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ЭФФЕКТЫ ДЛЯ БИЗНЕСА И ВЛАСТИ</a:t>
            </a:r>
            <a:endParaRPr lang="en-US" sz="819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66" name="object 12">
            <a:extLst>
              <a:ext uri="{FF2B5EF4-FFF2-40B4-BE49-F238E27FC236}">
                <a16:creationId xmlns:a16="http://schemas.microsoft.com/office/drawing/2014/main" id="{85B41AD6-5724-4E4F-800D-7253B79E309A}"/>
              </a:ext>
            </a:extLst>
          </p:cNvPr>
          <p:cNvSpPr/>
          <p:nvPr/>
        </p:nvSpPr>
        <p:spPr>
          <a:xfrm>
            <a:off x="0" y="-13218"/>
            <a:ext cx="6394864" cy="661649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Разработка моделей кооперации и партнерства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2B0050D-B8E4-4E6A-906B-CA19B3CF4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93713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Скругленный прямоугольник 84"/>
          <p:cNvSpPr/>
          <p:nvPr/>
        </p:nvSpPr>
        <p:spPr>
          <a:xfrm>
            <a:off x="222779" y="4511028"/>
            <a:ext cx="4294069" cy="139237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44546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363412" y="2478362"/>
            <a:ext cx="4138122" cy="105072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4472C4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34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2327" y="1025171"/>
            <a:ext cx="7663603" cy="452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39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моделей кооперации и партнерства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45308" y="1386939"/>
            <a:ext cx="5001393" cy="362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54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«Сервисный аутсорсинг»</a:t>
            </a:r>
            <a:endParaRPr lang="ru-RU" sz="1754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54955" y="1702752"/>
            <a:ext cx="4217589" cy="67486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Выведение не свойственных конкретному бизнесу функций в отдельную бизнес-структуру, с распределением нагрузки от группы бизнесов МО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5265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6" name="Google Shape;126;p23"/>
          <p:cNvSpPr txBox="1"/>
          <p:nvPr/>
        </p:nvSpPr>
        <p:spPr>
          <a:xfrm>
            <a:off x="452328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ЗапСибХлеб-Исеть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819788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8" name="Google Shape;126;p23"/>
          <p:cNvSpPr txBox="1"/>
          <p:nvPr/>
        </p:nvSpPr>
        <p:spPr>
          <a:xfrm>
            <a:off x="1816851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ЭвикаАгро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181372" y="2617798"/>
            <a:ext cx="1176594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1" name="Google Shape;126;p23"/>
          <p:cNvSpPr txBox="1"/>
          <p:nvPr/>
        </p:nvSpPr>
        <p:spPr>
          <a:xfrm>
            <a:off x="3178435" y="2691242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</a:t>
            </a:r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 др.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10825" y="3742293"/>
            <a:ext cx="296553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3" name="Google Shape;126;p23"/>
          <p:cNvSpPr txBox="1"/>
          <p:nvPr/>
        </p:nvSpPr>
        <p:spPr>
          <a:xfrm>
            <a:off x="1099676" y="3815736"/>
            <a:ext cx="260959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СЕРВИСНЫЕ КОМПАНИИ*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55265" y="4706359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8" name="Google Shape;126;p23"/>
          <p:cNvSpPr txBox="1"/>
          <p:nvPr/>
        </p:nvSpPr>
        <p:spPr>
          <a:xfrm>
            <a:off x="452328" y="4779803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Логистика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819788" y="4706359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0" name="Google Shape;126;p23"/>
          <p:cNvSpPr txBox="1"/>
          <p:nvPr/>
        </p:nvSpPr>
        <p:spPr>
          <a:xfrm>
            <a:off x="1816851" y="4779803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Строительство, ремонт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181372" y="4706359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2" name="Google Shape;126;p23"/>
          <p:cNvSpPr txBox="1"/>
          <p:nvPr/>
        </p:nvSpPr>
        <p:spPr>
          <a:xfrm>
            <a:off x="3178435" y="4779803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Обслуживание техники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455265" y="5324580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4" name="Google Shape;126;p23"/>
          <p:cNvSpPr txBox="1"/>
          <p:nvPr/>
        </p:nvSpPr>
        <p:spPr>
          <a:xfrm>
            <a:off x="452328" y="5398024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Бытовые услуги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819788" y="5324580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6" name="Google Shape;126;p23"/>
          <p:cNvSpPr txBox="1"/>
          <p:nvPr/>
        </p:nvSpPr>
        <p:spPr>
          <a:xfrm>
            <a:off x="1816851" y="5398024"/>
            <a:ext cx="117953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Обработка полей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3181372" y="5324580"/>
            <a:ext cx="1176594" cy="386444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9" name="Google Shape;126;p23"/>
          <p:cNvSpPr txBox="1"/>
          <p:nvPr/>
        </p:nvSpPr>
        <p:spPr>
          <a:xfrm>
            <a:off x="3091955" y="5398024"/>
            <a:ext cx="135249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93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Альтернативная энергетика</a:t>
            </a:r>
            <a:endParaRPr sz="936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54955" y="6056217"/>
            <a:ext cx="2965533" cy="26988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i="1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*в том числе с участием Заказчиков</a:t>
            </a:r>
            <a:endParaRPr lang="en-US" sz="1052" i="1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41" name="Стрелка вправо 40"/>
          <p:cNvSpPr/>
          <p:nvPr/>
        </p:nvSpPr>
        <p:spPr>
          <a:xfrm rot="5400000">
            <a:off x="2229631" y="3401222"/>
            <a:ext cx="349687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2" name="Стрелка вправо 41"/>
          <p:cNvSpPr/>
          <p:nvPr/>
        </p:nvSpPr>
        <p:spPr>
          <a:xfrm rot="5400000">
            <a:off x="2162459" y="4308277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3" name="Стрелка вправо 42"/>
          <p:cNvSpPr/>
          <p:nvPr/>
        </p:nvSpPr>
        <p:spPr>
          <a:xfrm rot="6980013">
            <a:off x="1215648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4" name="Стрелка вправо 43"/>
          <p:cNvSpPr/>
          <p:nvPr/>
        </p:nvSpPr>
        <p:spPr>
          <a:xfrm rot="14619987" flipH="1">
            <a:off x="3113100" y="4308278"/>
            <a:ext cx="462266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4454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" name="Правая фигурная скобка 1"/>
          <p:cNvSpPr/>
          <p:nvPr/>
        </p:nvSpPr>
        <p:spPr>
          <a:xfrm rot="5400000">
            <a:off x="2311064" y="1185992"/>
            <a:ext cx="188164" cy="3905638"/>
          </a:xfrm>
          <a:prstGeom prst="rightBrace">
            <a:avLst>
              <a:gd name="adj1" fmla="val 43852"/>
              <a:gd name="adj2" fmla="val 50000"/>
            </a:avLst>
          </a:prstGeom>
          <a:ln w="9525">
            <a:solidFill>
              <a:srgbClr val="4454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5" name="TextBox 44"/>
          <p:cNvSpPr txBox="1"/>
          <p:nvPr/>
        </p:nvSpPr>
        <p:spPr>
          <a:xfrm>
            <a:off x="5361929" y="1386938"/>
            <a:ext cx="5001393" cy="362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54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Модель «Производственная цепочка»</a:t>
            </a:r>
            <a:endParaRPr lang="ru-RU" sz="1754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371576" y="1702752"/>
            <a:ext cx="4653487" cy="48590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Развитие предприятий на основе интеграционной модели производства продукции и технологии интегратора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Соединительная линия уступом 4"/>
          <p:cNvCxnSpPr>
            <a:stCxn id="32" idx="3"/>
            <a:endCxn id="21" idx="3"/>
          </p:cNvCxnSpPr>
          <p:nvPr/>
        </p:nvCxnSpPr>
        <p:spPr>
          <a:xfrm flipV="1">
            <a:off x="4357965" y="2811019"/>
            <a:ext cx="14852" cy="2088561"/>
          </a:xfrm>
          <a:prstGeom prst="bentConnector3">
            <a:avLst>
              <a:gd name="adj1" fmla="val 1800000"/>
            </a:avLst>
          </a:prstGeom>
          <a:ln w="9525">
            <a:solidFill>
              <a:srgbClr val="44546A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Соединительная линия уступом 46"/>
          <p:cNvCxnSpPr>
            <a:stCxn id="38" idx="3"/>
            <a:endCxn id="21" idx="3"/>
          </p:cNvCxnSpPr>
          <p:nvPr/>
        </p:nvCxnSpPr>
        <p:spPr>
          <a:xfrm flipH="1" flipV="1">
            <a:off x="4357966" y="2811020"/>
            <a:ext cx="1" cy="2706783"/>
          </a:xfrm>
          <a:prstGeom prst="bentConnector3">
            <a:avLst>
              <a:gd name="adj1" fmla="val -22860000000"/>
            </a:avLst>
          </a:prstGeom>
          <a:ln w="9525">
            <a:solidFill>
              <a:srgbClr val="44546A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6394864" y="5324580"/>
            <a:ext cx="2333238" cy="3864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1" name="Google Shape;126;p23"/>
          <p:cNvSpPr txBox="1"/>
          <p:nvPr/>
        </p:nvSpPr>
        <p:spPr>
          <a:xfrm>
            <a:off x="6158735" y="5398024"/>
            <a:ext cx="280255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52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ИНТЕГРАТОР / ПЕРЕРАБОТЧИК</a:t>
            </a:r>
            <a:endParaRPr sz="1052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5480686" y="3004240"/>
            <a:ext cx="1332504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4" name="Google Shape;126;p23"/>
          <p:cNvSpPr txBox="1"/>
          <p:nvPr/>
        </p:nvSpPr>
        <p:spPr>
          <a:xfrm>
            <a:off x="5454043" y="3077684"/>
            <a:ext cx="1407555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КООПЕРАТИВ*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5480685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6" name="Google Shape;126;p23"/>
          <p:cNvSpPr txBox="1"/>
          <p:nvPr/>
        </p:nvSpPr>
        <p:spPr>
          <a:xfrm>
            <a:off x="5507455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КФХ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6211821" y="2617797"/>
            <a:ext cx="601368" cy="386444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8" name="Google Shape;126;p23"/>
          <p:cNvSpPr txBox="1"/>
          <p:nvPr/>
        </p:nvSpPr>
        <p:spPr>
          <a:xfrm>
            <a:off x="6233587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ЛПХ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7037243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0" name="Google Shape;126;p23"/>
          <p:cNvSpPr txBox="1"/>
          <p:nvPr/>
        </p:nvSpPr>
        <p:spPr>
          <a:xfrm>
            <a:off x="7064014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КФХ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7867670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4" name="Google Shape;126;p23"/>
          <p:cNvSpPr txBox="1"/>
          <p:nvPr/>
        </p:nvSpPr>
        <p:spPr>
          <a:xfrm>
            <a:off x="7894441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КФХ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8698098" y="2617797"/>
            <a:ext cx="606373" cy="3864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6" name="Google Shape;126;p23"/>
          <p:cNvSpPr txBox="1"/>
          <p:nvPr/>
        </p:nvSpPr>
        <p:spPr>
          <a:xfrm>
            <a:off x="8724868" y="2691241"/>
            <a:ext cx="568832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16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ИП</a:t>
            </a:r>
            <a:endParaRPr sz="116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Стрелка вправо 66"/>
          <p:cNvSpPr/>
          <p:nvPr/>
        </p:nvSpPr>
        <p:spPr>
          <a:xfrm rot="3295986">
            <a:off x="8315242" y="5743859"/>
            <a:ext cx="481851" cy="228973"/>
          </a:xfrm>
          <a:prstGeom prst="rightArrow">
            <a:avLst>
              <a:gd name="adj1" fmla="val 50000"/>
              <a:gd name="adj2" fmla="val 74324"/>
            </a:avLst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9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8633430" y="5824375"/>
            <a:ext cx="886973" cy="296941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228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Сбыт</a:t>
            </a:r>
            <a:endParaRPr lang="en-US" sz="1228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70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4559244" y="3704879"/>
            <a:ext cx="1084405" cy="43178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Оказание услуг</a:t>
            </a:r>
            <a:endParaRPr lang="en-US" sz="1052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71" name="Соединительная линия уступом 70"/>
          <p:cNvCxnSpPr>
            <a:stCxn id="50" idx="3"/>
            <a:endCxn id="65" idx="3"/>
          </p:cNvCxnSpPr>
          <p:nvPr/>
        </p:nvCxnSpPr>
        <p:spPr>
          <a:xfrm flipV="1">
            <a:off x="8728102" y="2811020"/>
            <a:ext cx="576369" cy="2706783"/>
          </a:xfrm>
          <a:prstGeom prst="bentConnector3">
            <a:avLst>
              <a:gd name="adj1" fmla="val 146383"/>
            </a:avLst>
          </a:prstGeom>
          <a:ln w="9525">
            <a:solidFill>
              <a:srgbClr val="70AD47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9520902" y="3602528"/>
            <a:ext cx="1257219" cy="1079398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Технология, обучение,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сырье,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корма,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выкуп готовой продукции</a:t>
            </a:r>
            <a:endParaRPr lang="en-US" sz="1052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cxnSp>
        <p:nvCxnSpPr>
          <p:cNvPr id="73" name="Соединительная линия уступом 72"/>
          <p:cNvCxnSpPr>
            <a:stCxn id="52" idx="2"/>
            <a:endCxn id="50" idx="0"/>
          </p:cNvCxnSpPr>
          <p:nvPr/>
        </p:nvCxnSpPr>
        <p:spPr>
          <a:xfrm rot="16200000" flipH="1">
            <a:off x="5887262" y="3650359"/>
            <a:ext cx="1933896" cy="1414545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Соединительная линия уступом 74"/>
          <p:cNvCxnSpPr>
            <a:stCxn id="59" idx="2"/>
            <a:endCxn id="50" idx="0"/>
          </p:cNvCxnSpPr>
          <p:nvPr/>
        </p:nvCxnSpPr>
        <p:spPr>
          <a:xfrm rot="16200000" flipH="1">
            <a:off x="6290787" y="4053883"/>
            <a:ext cx="2320339" cy="221053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Соединительная линия уступом 78"/>
          <p:cNvCxnSpPr>
            <a:stCxn id="61" idx="2"/>
            <a:endCxn id="50" idx="0"/>
          </p:cNvCxnSpPr>
          <p:nvPr/>
        </p:nvCxnSpPr>
        <p:spPr>
          <a:xfrm rot="5400000">
            <a:off x="6706000" y="3859723"/>
            <a:ext cx="2320339" cy="609374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Соединительная линия уступом 80"/>
          <p:cNvCxnSpPr>
            <a:stCxn id="65" idx="2"/>
            <a:endCxn id="50" idx="0"/>
          </p:cNvCxnSpPr>
          <p:nvPr/>
        </p:nvCxnSpPr>
        <p:spPr>
          <a:xfrm rot="5400000">
            <a:off x="7121214" y="3444509"/>
            <a:ext cx="2320339" cy="1439801"/>
          </a:xfrm>
          <a:prstGeom prst="bentConnector3">
            <a:avLst>
              <a:gd name="adj1" fmla="val 50000"/>
            </a:avLst>
          </a:prstGeom>
          <a:ln w="9525">
            <a:solidFill>
              <a:srgbClr val="4472C4"/>
            </a:solidFill>
            <a:tailEnd type="triangle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7526857" y="4136792"/>
            <a:ext cx="1257219" cy="431785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Готовая продукция</a:t>
            </a:r>
            <a:endParaRPr lang="en-US" sz="1052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6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341245" y="4186731"/>
            <a:ext cx="1322648" cy="360099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819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Инвестиционный потенциал</a:t>
            </a:r>
            <a:endParaRPr lang="en-US" sz="819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7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371575" y="2282075"/>
            <a:ext cx="2155281" cy="234038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819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Инвестиционный потенциал</a:t>
            </a:r>
            <a:endParaRPr lang="en-US" sz="819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89" name="Subtitle 2">
            <a:extLst>
              <a:ext uri="{FF2B5EF4-FFF2-40B4-BE49-F238E27FC236}">
                <a16:creationId xmlns:a16="http://schemas.microsoft.com/office/drawing/2014/main" id="{CCEF865C-D742-DF47-8F65-B24D30660FF8}"/>
              </a:ext>
            </a:extLst>
          </p:cNvPr>
          <p:cNvSpPr txBox="1">
            <a:spLocks/>
          </p:cNvSpPr>
          <p:nvPr/>
        </p:nvSpPr>
        <p:spPr>
          <a:xfrm>
            <a:off x="5454043" y="6056216"/>
            <a:ext cx="2965533" cy="269882"/>
          </a:xfrm>
          <a:prstGeom prst="rect">
            <a:avLst/>
          </a:prstGeom>
        </p:spPr>
        <p:txBody>
          <a:bodyPr vert="horz" wrap="square" lIns="106934" tIns="53467" rIns="106934" bIns="53467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052" i="1" dirty="0">
                <a:latin typeface="Arial" panose="020B0604020202020204" pitchFamily="34" charset="0"/>
                <a:ea typeface="Lato Light" panose="020F0502020204030203" pitchFamily="34" charset="0"/>
                <a:cs typeface="Arial" panose="020B0604020202020204" pitchFamily="34" charset="0"/>
              </a:rPr>
              <a:t>*в том числе с участием Интегратора</a:t>
            </a:r>
            <a:endParaRPr lang="en-US" sz="1052" i="1" u="sng" dirty="0">
              <a:latin typeface="Arial" panose="020B0604020202020204" pitchFamily="34" charset="0"/>
              <a:ea typeface="Lato Light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76" name="object 12">
            <a:extLst>
              <a:ext uri="{FF2B5EF4-FFF2-40B4-BE49-F238E27FC236}">
                <a16:creationId xmlns:a16="http://schemas.microsoft.com/office/drawing/2014/main" id="{06F42634-F565-4F99-8F35-49180C56AEEC}"/>
              </a:ext>
            </a:extLst>
          </p:cNvPr>
          <p:cNvSpPr/>
          <p:nvPr/>
        </p:nvSpPr>
        <p:spPr>
          <a:xfrm>
            <a:off x="0" y="-13218"/>
            <a:ext cx="6394864" cy="661649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Разработка моделей кооперации и партнерства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669BAEB-45DE-4D70-AB74-4AF798AD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95568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35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Freeform 19">
            <a:extLst>
              <a:ext uri="{FF2B5EF4-FFF2-40B4-BE49-F238E27FC236}">
                <a16:creationId xmlns:a16="http://schemas.microsoft.com/office/drawing/2014/main" id="{14D559FB-0EF8-C947-AAFC-A8F5B75EB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503" y="2686736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807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29" name="Freeform 20">
            <a:extLst>
              <a:ext uri="{FF2B5EF4-FFF2-40B4-BE49-F238E27FC236}">
                <a16:creationId xmlns:a16="http://schemas.microsoft.com/office/drawing/2014/main" id="{A74E9E4B-6683-1341-ADC0-BB9267E2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828" y="2686735"/>
            <a:ext cx="4978528" cy="239730"/>
          </a:xfrm>
          <a:prstGeom prst="roundRect">
            <a:avLst>
              <a:gd name="adj" fmla="val 50000"/>
            </a:avLst>
          </a:prstGeom>
          <a:solidFill>
            <a:srgbClr val="4472C4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807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DB3F765-237A-A94A-8B6E-F94035A40564}"/>
              </a:ext>
            </a:extLst>
          </p:cNvPr>
          <p:cNvSpPr txBox="1"/>
          <p:nvPr/>
        </p:nvSpPr>
        <p:spPr>
          <a:xfrm>
            <a:off x="127299" y="2369950"/>
            <a:ext cx="2014078" cy="290208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ru-RU" sz="1286" b="1" dirty="0">
                <a:latin typeface="Arial" panose="020B0604020202020204" pitchFamily="34" charset="0"/>
                <a:cs typeface="Arial" panose="020B0604020202020204" pitchFamily="34" charset="0"/>
              </a:rPr>
              <a:t>Дороги региональные</a:t>
            </a:r>
            <a:endParaRPr lang="en-US" sz="128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2933124" y="2940819"/>
            <a:ext cx="2347117" cy="254237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ru-RU" sz="1052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100</a:t>
            </a:r>
            <a:r>
              <a:rPr lang="en-US" sz="1052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%</a:t>
            </a:r>
            <a:r>
              <a:rPr lang="ru-RU" sz="1052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 в нормативном состоянии</a:t>
            </a:r>
            <a:endParaRPr lang="en-US" sz="1052" b="1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356749" y="2690281"/>
            <a:ext cx="726481" cy="254237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ru-RU" sz="1052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275,5 км</a:t>
            </a:r>
            <a:endParaRPr lang="en-US" sz="1052" b="1" dirty="0">
              <a:solidFill>
                <a:schemeClr val="bg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3" name="Прямоугольник с одним вырезанным углом 32"/>
          <p:cNvSpPr/>
          <p:nvPr/>
        </p:nvSpPr>
        <p:spPr>
          <a:xfrm>
            <a:off x="184824" y="3944403"/>
            <a:ext cx="5178300" cy="2140820"/>
          </a:xfrm>
          <a:prstGeom prst="snip1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06063"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55282" y="3951941"/>
            <a:ext cx="2880620" cy="30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Возможности</a:t>
            </a:r>
          </a:p>
        </p:txBody>
      </p:sp>
      <p:sp>
        <p:nvSpPr>
          <p:cNvPr id="35" name="Прямоугольник с одним вырезанным углом 34"/>
          <p:cNvSpPr/>
          <p:nvPr/>
        </p:nvSpPr>
        <p:spPr>
          <a:xfrm flipH="1">
            <a:off x="5446007" y="3944403"/>
            <a:ext cx="5095417" cy="2140820"/>
          </a:xfrm>
          <a:prstGeom prst="snip1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615166" y="3929069"/>
            <a:ext cx="2880620" cy="30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Ограничения</a:t>
            </a:r>
          </a:p>
        </p:txBody>
      </p:sp>
      <p:sp>
        <p:nvSpPr>
          <p:cNvPr id="38" name="Прямоугольник с одним вырезанным углом 37"/>
          <p:cNvSpPr/>
          <p:nvPr/>
        </p:nvSpPr>
        <p:spPr>
          <a:xfrm flipH="1" flipV="1">
            <a:off x="5413162" y="1695524"/>
            <a:ext cx="5128262" cy="2183735"/>
          </a:xfrm>
          <a:prstGeom prst="snip1Rect">
            <a:avLst>
              <a:gd name="adj" fmla="val 18527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15166" y="3510975"/>
            <a:ext cx="2880620" cy="30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Точки роста</a:t>
            </a:r>
          </a:p>
        </p:txBody>
      </p:sp>
      <p:sp>
        <p:nvSpPr>
          <p:cNvPr id="40" name="Freeform 19">
            <a:extLst>
              <a:ext uri="{FF2B5EF4-FFF2-40B4-BE49-F238E27FC236}">
                <a16:creationId xmlns:a16="http://schemas.microsoft.com/office/drawing/2014/main" id="{14D559FB-0EF8-C947-AAFC-A8F5B75EB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503" y="1951302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807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1" name="Freeform 20">
            <a:extLst>
              <a:ext uri="{FF2B5EF4-FFF2-40B4-BE49-F238E27FC236}">
                <a16:creationId xmlns:a16="http://schemas.microsoft.com/office/drawing/2014/main" id="{A74E9E4B-6683-1341-ADC0-BB9267E2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827" y="1951301"/>
            <a:ext cx="4978530" cy="239730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807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B3F765-237A-A94A-8B6E-F94035A40564}"/>
              </a:ext>
            </a:extLst>
          </p:cNvPr>
          <p:cNvSpPr txBox="1"/>
          <p:nvPr/>
        </p:nvSpPr>
        <p:spPr>
          <a:xfrm>
            <a:off x="138667" y="1654841"/>
            <a:ext cx="3898503" cy="290208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ru-RU" sz="1286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Дорога федеральная «Тюмень-Курган» Р-254</a:t>
            </a:r>
            <a:endParaRPr lang="en-US" sz="1286" b="1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2933124" y="2205385"/>
            <a:ext cx="2347117" cy="254237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ru-RU" sz="1052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100% в нормативном состоянии</a:t>
            </a:r>
            <a:endParaRPr lang="en-US" sz="1052" b="1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384513" y="1945920"/>
            <a:ext cx="651139" cy="254237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ru-RU" sz="1052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60,6 км</a:t>
            </a:r>
            <a:endParaRPr lang="en-US" sz="1052" b="1" dirty="0">
              <a:solidFill>
                <a:schemeClr val="bg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5" name="Freeform 19">
            <a:extLst>
              <a:ext uri="{FF2B5EF4-FFF2-40B4-BE49-F238E27FC236}">
                <a16:creationId xmlns:a16="http://schemas.microsoft.com/office/drawing/2014/main" id="{14D559FB-0EF8-C947-AAFC-A8F5B75EB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737" y="3421862"/>
            <a:ext cx="5012534" cy="23973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2807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6" name="Freeform 20">
            <a:extLst>
              <a:ext uri="{FF2B5EF4-FFF2-40B4-BE49-F238E27FC236}">
                <a16:creationId xmlns:a16="http://schemas.microsoft.com/office/drawing/2014/main" id="{A74E9E4B-6683-1341-ADC0-BB9267E24C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063" y="3421861"/>
            <a:ext cx="4368174" cy="239730"/>
          </a:xfrm>
          <a:prstGeom prst="roundRect">
            <a:avLst>
              <a:gd name="adj" fmla="val 50000"/>
            </a:avLst>
          </a:prstGeom>
          <a:solidFill>
            <a:srgbClr val="70AD47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2807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3161001" y="3675945"/>
            <a:ext cx="2111475" cy="254237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pPr algn="r"/>
            <a:r>
              <a:rPr lang="ru-RU" sz="1052" b="1" dirty="0"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63,4% с твердым покрытием</a:t>
            </a:r>
            <a:endParaRPr lang="en-US" sz="1052" b="1" dirty="0"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7F98FC9-3956-DE4E-9A7B-40F450D4FAA6}"/>
              </a:ext>
            </a:extLst>
          </p:cNvPr>
          <p:cNvSpPr txBox="1"/>
          <p:nvPr/>
        </p:nvSpPr>
        <p:spPr>
          <a:xfrm>
            <a:off x="66542" y="3425408"/>
            <a:ext cx="1008923" cy="254237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pPr algn="r"/>
            <a:r>
              <a:rPr lang="ru-RU" sz="1052" b="1" dirty="0">
                <a:solidFill>
                  <a:schemeClr val="bg1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326,3 км</a:t>
            </a:r>
            <a:endParaRPr lang="en-US" sz="1052" b="1" dirty="0">
              <a:solidFill>
                <a:schemeClr val="bg1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DB3F765-237A-A94A-8B6E-F94035A40564}"/>
              </a:ext>
            </a:extLst>
          </p:cNvPr>
          <p:cNvSpPr txBox="1"/>
          <p:nvPr/>
        </p:nvSpPr>
        <p:spPr>
          <a:xfrm>
            <a:off x="126997" y="3124541"/>
            <a:ext cx="2164182" cy="290208"/>
          </a:xfrm>
          <a:prstGeom prst="rect">
            <a:avLst/>
          </a:prstGeom>
          <a:noFill/>
        </p:spPr>
        <p:txBody>
          <a:bodyPr wrap="none" rtlCol="0" anchor="b" anchorCtr="0">
            <a:spAutoFit/>
          </a:bodyPr>
          <a:lstStyle/>
          <a:p>
            <a:r>
              <a:rPr lang="ru-RU" sz="1286" b="1" dirty="0">
                <a:latin typeface="Arial" panose="020B0604020202020204" pitchFamily="34" charset="0"/>
                <a:cs typeface="Arial" panose="020B0604020202020204" pitchFamily="34" charset="0"/>
              </a:rPr>
              <a:t>Дороги муниципальные</a:t>
            </a:r>
            <a:endParaRPr lang="en-US" sz="128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8" name="Picture 8" descr="Картинки по запросу &quot;иконки png железная дорога&quot;">
            <a:extLst>
              <a:ext uri="{FF2B5EF4-FFF2-40B4-BE49-F238E27FC236}">
                <a16:creationId xmlns:a16="http://schemas.microsoft.com/office/drawing/2014/main" id="{951D1F31-9F4D-44C0-9179-0C5F25E53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669" y="4716551"/>
            <a:ext cx="926200" cy="74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2" descr="Картинки по запросу &quot;иконки png аэропорт&quot;">
            <a:extLst>
              <a:ext uri="{FF2B5EF4-FFF2-40B4-BE49-F238E27FC236}">
                <a16:creationId xmlns:a16="http://schemas.microsoft.com/office/drawing/2014/main" id="{56685176-0F21-4458-9504-FEF8E6AEA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006" y="4691028"/>
            <a:ext cx="757800" cy="7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14" descr="Картинки по запросу &quot;иконки png речной транспорт&quot;">
            <a:extLst>
              <a:ext uri="{FF2B5EF4-FFF2-40B4-BE49-F238E27FC236}">
                <a16:creationId xmlns:a16="http://schemas.microsoft.com/office/drawing/2014/main" id="{2FEF3021-5781-47DB-89D2-7205CFE63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636" y="4527897"/>
            <a:ext cx="926200" cy="92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0" descr="Картинки по запросу &quot;иконки png склад&quot;">
            <a:extLst>
              <a:ext uri="{FF2B5EF4-FFF2-40B4-BE49-F238E27FC236}">
                <a16:creationId xmlns:a16="http://schemas.microsoft.com/office/drawing/2014/main" id="{E9B35EEB-CD33-48D8-97CB-BCBAF2D71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695" y="4566288"/>
            <a:ext cx="842000" cy="84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Прямоугольник: скругленные углы 6">
            <a:extLst>
              <a:ext uri="{FF2B5EF4-FFF2-40B4-BE49-F238E27FC236}">
                <a16:creationId xmlns:a16="http://schemas.microsoft.com/office/drawing/2014/main" id="{611602EB-09AD-4EB7-A979-159AD41D6F6F}"/>
              </a:ext>
            </a:extLst>
          </p:cNvPr>
          <p:cNvSpPr/>
          <p:nvPr/>
        </p:nvSpPr>
        <p:spPr>
          <a:xfrm>
            <a:off x="5584379" y="4353043"/>
            <a:ext cx="4793079" cy="1396265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Группа 70"/>
          <p:cNvGrpSpPr/>
          <p:nvPr/>
        </p:nvGrpSpPr>
        <p:grpSpPr>
          <a:xfrm>
            <a:off x="5714262" y="1970258"/>
            <a:ext cx="2276548" cy="1537995"/>
            <a:chOff x="4886305" y="883643"/>
            <a:chExt cx="1946692" cy="1315150"/>
          </a:xfrm>
        </p:grpSpPr>
        <p:pic>
          <p:nvPicPr>
            <p:cNvPr id="72" name="Picture 24" descr="Картинки по запросу &quot;иконки png грузовой автотранспорт&quot;">
              <a:extLst>
                <a:ext uri="{FF2B5EF4-FFF2-40B4-BE49-F238E27FC236}">
                  <a16:creationId xmlns:a16="http://schemas.microsoft.com/office/drawing/2014/main" id="{53BD8A51-F171-4E5F-8A4E-4DBCDFB91B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4271" y="1218974"/>
              <a:ext cx="720000" cy="7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4" descr="Картинки по запросу &quot;png иконки логистический центр&quot;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1864" y="883643"/>
              <a:ext cx="900000" cy="9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4" name="TextBox 73"/>
            <p:cNvSpPr txBox="1"/>
            <p:nvPr/>
          </p:nvSpPr>
          <p:spPr>
            <a:xfrm>
              <a:off x="4886305" y="1796673"/>
              <a:ext cx="1946692" cy="4021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28" dirty="0">
                  <a:solidFill>
                    <a:schemeClr val="accent6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Логистический оператор для КФХ и ЛПХ</a:t>
              </a:r>
            </a:p>
          </p:txBody>
        </p:sp>
      </p:grpSp>
      <p:pic>
        <p:nvPicPr>
          <p:cNvPr id="75" name="Picture 20" descr="Картинки по запросу &quot;иконки png склад&quot;">
            <a:extLst>
              <a:ext uri="{FF2B5EF4-FFF2-40B4-BE49-F238E27FC236}">
                <a16:creationId xmlns:a16="http://schemas.microsoft.com/office/drawing/2014/main" id="{E9B35EEB-CD33-48D8-97CB-BCBAF2D71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0941" y="1985495"/>
            <a:ext cx="1052500" cy="10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TextBox 75"/>
          <p:cNvSpPr txBox="1"/>
          <p:nvPr/>
        </p:nvSpPr>
        <p:spPr>
          <a:xfrm>
            <a:off x="8043678" y="3035835"/>
            <a:ext cx="2276548" cy="470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28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Складской комплекс для бизнеса, в т.ч. КФХ</a:t>
            </a:r>
          </a:p>
        </p:txBody>
      </p:sp>
      <p:grpSp>
        <p:nvGrpSpPr>
          <p:cNvPr id="79" name="Группа 78"/>
          <p:cNvGrpSpPr/>
          <p:nvPr/>
        </p:nvGrpSpPr>
        <p:grpSpPr>
          <a:xfrm>
            <a:off x="562819" y="4018738"/>
            <a:ext cx="3003258" cy="1337739"/>
            <a:chOff x="-596789" y="2979358"/>
            <a:chExt cx="2568107" cy="1143910"/>
          </a:xfrm>
        </p:grpSpPr>
        <p:pic>
          <p:nvPicPr>
            <p:cNvPr id="82" name="Picture 12" descr="Картинки по запросу &quot;расстояние png иконка&quot;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803" y="2979358"/>
              <a:ext cx="1080000" cy="108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TextBox 83"/>
            <p:cNvSpPr txBox="1"/>
            <p:nvPr/>
          </p:nvSpPr>
          <p:spPr>
            <a:xfrm>
              <a:off x="313307" y="3107045"/>
              <a:ext cx="696191" cy="2635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3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80 км.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-596789" y="3875109"/>
              <a:ext cx="1034492" cy="2481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86" b="1" u="sng" dirty="0">
                  <a:solidFill>
                    <a:schemeClr val="accent6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Исетское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936826" y="3191233"/>
              <a:ext cx="1034492" cy="2405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28" dirty="0">
                  <a:solidFill>
                    <a:schemeClr val="accent6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Тюмень</a:t>
              </a:r>
            </a:p>
          </p:txBody>
        </p:sp>
      </p:grpSp>
      <p:grpSp>
        <p:nvGrpSpPr>
          <p:cNvPr id="87" name="Группа 86"/>
          <p:cNvGrpSpPr/>
          <p:nvPr/>
        </p:nvGrpSpPr>
        <p:grpSpPr>
          <a:xfrm>
            <a:off x="3517184" y="4132461"/>
            <a:ext cx="1599800" cy="968300"/>
            <a:chOff x="1765650" y="3284574"/>
            <a:chExt cx="1479164" cy="946831"/>
          </a:xfrm>
        </p:grpSpPr>
        <p:grpSp>
          <p:nvGrpSpPr>
            <p:cNvPr id="88" name="Группа 87"/>
            <p:cNvGrpSpPr/>
            <p:nvPr/>
          </p:nvGrpSpPr>
          <p:grpSpPr>
            <a:xfrm>
              <a:off x="1845932" y="3605634"/>
              <a:ext cx="1204845" cy="540000"/>
              <a:chOff x="3137933" y="3232018"/>
              <a:chExt cx="1204845" cy="540000"/>
            </a:xfrm>
          </p:grpSpPr>
          <p:pic>
            <p:nvPicPr>
              <p:cNvPr id="91" name="Picture 14" descr="Картинки по запросу &quot;знак автосервис png иконка&quot;"/>
              <p:cNvPicPr>
                <a:picLocks noChangeAspect="1" noChangeArrowheads="1"/>
              </p:cNvPicPr>
              <p:nvPr/>
            </p:nvPicPr>
            <p:blipFill>
              <a:blip r:embed="rId9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02778" y="3232018"/>
                <a:ext cx="540000" cy="54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2" name="Picture 16" descr="Картинки по запросу &quot;ночлег знак png иконка&quot;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7933" y="3256018"/>
                <a:ext cx="720000" cy="51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9" name="Прямоугольник: скругленные углы 6">
              <a:extLst>
                <a:ext uri="{FF2B5EF4-FFF2-40B4-BE49-F238E27FC236}">
                  <a16:creationId xmlns:a16="http://schemas.microsoft.com/office/drawing/2014/main" id="{611602EB-09AD-4EB7-A979-159AD41D6F6F}"/>
                </a:ext>
              </a:extLst>
            </p:cNvPr>
            <p:cNvSpPr/>
            <p:nvPr/>
          </p:nvSpPr>
          <p:spPr>
            <a:xfrm>
              <a:off x="1797577" y="3284574"/>
              <a:ext cx="1447237" cy="946831"/>
            </a:xfrm>
            <a:prstGeom prst="roundRect">
              <a:avLst/>
            </a:prstGeom>
            <a:noFill/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1"/>
            </a:fontRef>
          </p:style>
          <p:txBody>
            <a:bodyPr rtlCol="0" anchor="ctr"/>
            <a:lstStyle/>
            <a:p>
              <a:pPr algn="ctr"/>
              <a:endParaRPr lang="ru-RU" sz="1403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765650" y="3293601"/>
              <a:ext cx="1479164" cy="2750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28" dirty="0">
                  <a:solidFill>
                    <a:schemeClr val="accent6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&gt; 30 </a:t>
              </a:r>
              <a:r>
                <a:rPr lang="ru-RU" sz="1228" dirty="0">
                  <a:solidFill>
                    <a:schemeClr val="accent6">
                      <a:lumMod val="1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объектов</a:t>
              </a:r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3684858" y="5108351"/>
            <a:ext cx="1525179" cy="470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28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свободные участки</a:t>
            </a:r>
          </a:p>
        </p:txBody>
      </p:sp>
      <p:cxnSp>
        <p:nvCxnSpPr>
          <p:cNvPr id="94" name="Прямая со стрелкой 93"/>
          <p:cNvCxnSpPr>
            <a:stCxn id="95" idx="2"/>
          </p:cNvCxnSpPr>
          <p:nvPr/>
        </p:nvCxnSpPr>
        <p:spPr>
          <a:xfrm>
            <a:off x="906614" y="4633662"/>
            <a:ext cx="905973" cy="666998"/>
          </a:xfrm>
          <a:prstGeom prst="straightConnector1">
            <a:avLst/>
          </a:prstGeom>
          <a:ln w="2857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252409" y="4352367"/>
            <a:ext cx="1308410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28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Белозерский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64850" y="5692677"/>
            <a:ext cx="1308410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28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Шатровский</a:t>
            </a:r>
          </a:p>
        </p:txBody>
      </p:sp>
      <p:cxnSp>
        <p:nvCxnSpPr>
          <p:cNvPr id="97" name="Прямая со стрелкой 96"/>
          <p:cNvCxnSpPr>
            <a:stCxn id="96" idx="0"/>
          </p:cNvCxnSpPr>
          <p:nvPr/>
        </p:nvCxnSpPr>
        <p:spPr>
          <a:xfrm flipV="1">
            <a:off x="919055" y="5333640"/>
            <a:ext cx="893532" cy="359037"/>
          </a:xfrm>
          <a:prstGeom prst="straightConnector1">
            <a:avLst/>
          </a:prstGeom>
          <a:ln w="2857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1842493" y="5659187"/>
            <a:ext cx="1327980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28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Упоровский</a:t>
            </a:r>
          </a:p>
        </p:txBody>
      </p:sp>
      <p:cxnSp>
        <p:nvCxnSpPr>
          <p:cNvPr id="99" name="Прямая со стрелкой 98"/>
          <p:cNvCxnSpPr>
            <a:stCxn id="98" idx="1"/>
          </p:cNvCxnSpPr>
          <p:nvPr/>
        </p:nvCxnSpPr>
        <p:spPr>
          <a:xfrm flipH="1" flipV="1">
            <a:off x="1842492" y="5333641"/>
            <a:ext cx="1" cy="466194"/>
          </a:xfrm>
          <a:prstGeom prst="straightConnector1">
            <a:avLst/>
          </a:prstGeom>
          <a:ln w="2857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2551587" y="5310255"/>
            <a:ext cx="1308410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28" dirty="0">
                <a:solidFill>
                  <a:schemeClr val="accent6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Ялуторовский</a:t>
            </a:r>
          </a:p>
        </p:txBody>
      </p:sp>
      <p:cxnSp>
        <p:nvCxnSpPr>
          <p:cNvPr id="101" name="Прямая со стрелкой 100"/>
          <p:cNvCxnSpPr>
            <a:stCxn id="100" idx="1"/>
          </p:cNvCxnSpPr>
          <p:nvPr/>
        </p:nvCxnSpPr>
        <p:spPr>
          <a:xfrm flipH="1" flipV="1">
            <a:off x="1855484" y="5333640"/>
            <a:ext cx="696103" cy="117263"/>
          </a:xfrm>
          <a:prstGeom prst="straightConnector1">
            <a:avLst/>
          </a:prstGeom>
          <a:ln w="2857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6" name="object 2">
            <a:extLst>
              <a:ext uri="{FF2B5EF4-FFF2-40B4-BE49-F238E27FC236}">
                <a16:creationId xmlns:a16="http://schemas.microsoft.com/office/drawing/2014/main" id="{C4785244-8A00-46AB-9C9B-9C1EF506ACAE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Анализ каналов логистики, перспективы развития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2D245E6D-2259-4554-A968-FFCD56420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76124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36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682092" y="1447940"/>
            <a:ext cx="4584418" cy="4765521"/>
          </a:xfrm>
          <a:prstGeom prst="rect">
            <a:avLst/>
          </a:prstGeom>
          <a:solidFill>
            <a:srgbClr val="C5E0B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52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5712304" y="1481354"/>
            <a:ext cx="4092894" cy="4234040"/>
          </a:xfrm>
          <a:prstGeom prst="rect">
            <a:avLst/>
          </a:prstGeom>
          <a:solidFill>
            <a:srgbClr val="AFABAB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52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743446" y="1511436"/>
            <a:ext cx="3629205" cy="2697011"/>
          </a:xfrm>
          <a:prstGeom prst="rect">
            <a:avLst/>
          </a:prstGeom>
          <a:solidFill>
            <a:srgbClr val="BDD7EE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2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40009" y="5918541"/>
            <a:ext cx="2022970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Пиломатериал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5779059" y="1532855"/>
            <a:ext cx="3157962" cy="1475841"/>
          </a:xfrm>
          <a:prstGeom prst="rect">
            <a:avLst/>
          </a:prstGeom>
          <a:solidFill>
            <a:srgbClr val="8497B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2" b="1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53942" y="3233973"/>
            <a:ext cx="1848992" cy="901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Полуфабрикаты, продукты питания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Молоко (сырье)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Пшеница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Питьевая вода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728396" y="4535639"/>
            <a:ext cx="1804512" cy="1063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Полимерные изделия (биг-бэги)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Молоко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Балансовая древесина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Зерновые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Страусиное мясо и яйца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7450736" y="4885958"/>
            <a:ext cx="2113017" cy="739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2" b="1" i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 перспективе:</a:t>
            </a:r>
          </a:p>
          <a:p>
            <a:r>
              <a:rPr lang="ru-RU" sz="1052" b="1" i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Транспортные услуги</a:t>
            </a:r>
          </a:p>
          <a:p>
            <a:r>
              <a:rPr lang="ru-RU" sz="1052" b="1" i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Картофель</a:t>
            </a:r>
          </a:p>
          <a:p>
            <a:r>
              <a:rPr lang="ru-RU" sz="1052" b="1" i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Пеллеты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753942" y="1575396"/>
            <a:ext cx="2067579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Исетский район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38156" y="1993006"/>
            <a:ext cx="1749544" cy="901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Рекламная деятельность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Транспортные услуги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Пиломатериал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Ремонт спецтехники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7442863" y="3604963"/>
            <a:ext cx="2113017" cy="578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2" b="1" i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В перспективе:</a:t>
            </a:r>
          </a:p>
          <a:p>
            <a:r>
              <a:rPr lang="ru-RU" sz="1052" b="1" i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Рукава высокого давления</a:t>
            </a:r>
          </a:p>
          <a:p>
            <a:r>
              <a:rPr lang="ru-RU" sz="1052" b="1" i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Пеллеты 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7442863" y="2000820"/>
            <a:ext cx="2113017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ЖБИ изделия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Питьевая вода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Картофель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Автомобильные комплектующие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42678" y="3239063"/>
            <a:ext cx="2183601" cy="416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Кости 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Мясная продукция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30913" y="1566505"/>
            <a:ext cx="4987561" cy="4355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702"/>
              </a:spcAft>
            </a:pPr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Ближайшая перспектива: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Оказание транспортных услуг и услуг автобусной перевозки в Курганской области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рукавов высокого давления и шлангов для спецтехники с целью реализации в Ялуторовском районе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щепы, опила для нужд отопления негазифицируемых объектов, производство столярных изделий, реализация продукции переработки леса на экспорт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endParaRPr lang="ru-RU" sz="1228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702"/>
              </a:spcAft>
            </a:pPr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Дальнейшая перспектива: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глубокой переработки овса для производства, в том числе, детского питания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производства дробленого зерна для реализации ЛПХ и КФХ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Обеспечение крупных сезонных поставок картофеля на территории ХМАО и ЯНАО</a:t>
            </a:r>
          </a:p>
          <a:p>
            <a:pPr marL="200494" indent="-200494">
              <a:spcAft>
                <a:spcPts val="702"/>
              </a:spcAft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технического обслуживания грузовой и спецтехники силами и средствами «Пассажиравтотранс»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96B28DC-DD03-6D41-BDE1-218E34E5BDC5}"/>
              </a:ext>
            </a:extLst>
          </p:cNvPr>
          <p:cNvSpPr txBox="1"/>
          <p:nvPr/>
        </p:nvSpPr>
        <p:spPr>
          <a:xfrm>
            <a:off x="7500554" y="1028307"/>
            <a:ext cx="3001142" cy="254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Данные анкетирования и интервьюирования</a:t>
            </a:r>
            <a:endParaRPr lang="en-US" sz="1052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 rot="16200000">
            <a:off x="6395059" y="2356942"/>
            <a:ext cx="346570" cy="1578571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Тюменская область</a:t>
            </a:r>
          </a:p>
        </p:txBody>
      </p:sp>
      <p:sp>
        <p:nvSpPr>
          <p:cNvPr id="72" name="TextBox 71"/>
          <p:cNvSpPr txBox="1"/>
          <p:nvPr/>
        </p:nvSpPr>
        <p:spPr>
          <a:xfrm rot="16200000">
            <a:off x="6089602" y="3880982"/>
            <a:ext cx="346570" cy="95806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Регионы РФ</a:t>
            </a:r>
          </a:p>
        </p:txBody>
      </p:sp>
      <p:sp>
        <p:nvSpPr>
          <p:cNvPr id="79" name="TextBox 78"/>
          <p:cNvSpPr txBox="1"/>
          <p:nvPr/>
        </p:nvSpPr>
        <p:spPr>
          <a:xfrm rot="16200000">
            <a:off x="6506386" y="4958399"/>
            <a:ext cx="346570" cy="17971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Международный рынок</a:t>
            </a:r>
          </a:p>
        </p:txBody>
      </p:sp>
      <p:sp>
        <p:nvSpPr>
          <p:cNvPr id="92" name="Равнобедренный треугольник 91"/>
          <p:cNvSpPr/>
          <p:nvPr/>
        </p:nvSpPr>
        <p:spPr>
          <a:xfrm rot="5400000">
            <a:off x="8673474" y="2028371"/>
            <a:ext cx="914014" cy="432546"/>
          </a:xfrm>
          <a:prstGeom prst="triangle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3" name="Равнобедренный треугольник 92"/>
          <p:cNvSpPr/>
          <p:nvPr/>
        </p:nvSpPr>
        <p:spPr>
          <a:xfrm rot="5400000">
            <a:off x="9117857" y="2028371"/>
            <a:ext cx="914014" cy="432546"/>
          </a:xfrm>
          <a:prstGeom prst="triangle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94" name="Равнобедренный треугольник 93"/>
          <p:cNvSpPr/>
          <p:nvPr/>
        </p:nvSpPr>
        <p:spPr>
          <a:xfrm rot="5400000">
            <a:off x="9535664" y="2028371"/>
            <a:ext cx="914014" cy="432546"/>
          </a:xfrm>
          <a:prstGeom prst="triangle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34" name="object 2">
            <a:extLst>
              <a:ext uri="{FF2B5EF4-FFF2-40B4-BE49-F238E27FC236}">
                <a16:creationId xmlns:a16="http://schemas.microsoft.com/office/drawing/2014/main" id="{B36DB004-B0D3-42CF-9B1D-F814624A0776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География реализации продукции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7D7F0E1-BA6A-436A-9DE1-3AB367723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4975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37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6B28DC-DD03-6D41-BDE1-218E34E5BDC5}"/>
              </a:ext>
            </a:extLst>
          </p:cNvPr>
          <p:cNvSpPr txBox="1"/>
          <p:nvPr/>
        </p:nvSpPr>
        <p:spPr>
          <a:xfrm>
            <a:off x="350356" y="1287729"/>
            <a:ext cx="3001142" cy="254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Данные анкетирования и интервьюирования</a:t>
            </a:r>
            <a:endParaRPr lang="en-US" sz="1052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34169" y="1547182"/>
            <a:ext cx="4567857" cy="46767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52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85750" y="2598248"/>
            <a:ext cx="4079196" cy="3577657"/>
          </a:xfrm>
          <a:prstGeom prst="rect">
            <a:avLst/>
          </a:prstGeom>
          <a:solidFill>
            <a:schemeClr val="bg2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052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25670" y="3959762"/>
            <a:ext cx="3606729" cy="21827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2" dirty="0">
              <a:solidFill>
                <a:srgbClr val="20386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4168" y="1773338"/>
            <a:ext cx="2588923" cy="739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Ремонтные комплекты для оборудования и техники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Оборудование, комплектующие для пиления древесины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73579" y="5033920"/>
            <a:ext cx="3133848" cy="106734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Исетский район</a:t>
            </a:r>
          </a:p>
        </p:txBody>
      </p:sp>
      <p:sp>
        <p:nvSpPr>
          <p:cNvPr id="35" name="TextBox 34"/>
          <p:cNvSpPr txBox="1"/>
          <p:nvPr/>
        </p:nvSpPr>
        <p:spPr>
          <a:xfrm rot="16200000">
            <a:off x="3083796" y="3307487"/>
            <a:ext cx="346570" cy="1578571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Тюменская область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19782" y="4225883"/>
            <a:ext cx="2167269" cy="739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Ремонт а/м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Топливо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Полипропилен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Лесные ресурсы</a:t>
            </a:r>
          </a:p>
        </p:txBody>
      </p:sp>
      <p:sp>
        <p:nvSpPr>
          <p:cNvPr id="38" name="TextBox 37"/>
          <p:cNvSpPr txBox="1"/>
          <p:nvPr/>
        </p:nvSpPr>
        <p:spPr>
          <a:xfrm rot="16200000">
            <a:off x="3750025" y="2285592"/>
            <a:ext cx="346570" cy="95806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Регионы РФ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7812" y="2823640"/>
            <a:ext cx="2167269" cy="1063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Мука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Топливо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Запчасти для а/м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Строительные материалы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Цемент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Керамзит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2395671" y="2831230"/>
            <a:ext cx="2097212" cy="1063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Комбикорм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Шрот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Масла машинные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Техника для АПК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Оборудование для АПК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Свинина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1773383" y="4241318"/>
            <a:ext cx="2097212" cy="578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Металлоконструкции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Семенной картофель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Сетки для овощей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2843982" y="1760813"/>
            <a:ext cx="1967635" cy="739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Лесозаготовительная техника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Спецтехника для АПК</a:t>
            </a:r>
          </a:p>
          <a:p>
            <a:r>
              <a:rPr lang="ru-RU" sz="1052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Говядина </a:t>
            </a:r>
          </a:p>
        </p:txBody>
      </p:sp>
      <p:sp>
        <p:nvSpPr>
          <p:cNvPr id="43" name="TextBox 42"/>
          <p:cNvSpPr txBox="1"/>
          <p:nvPr/>
        </p:nvSpPr>
        <p:spPr>
          <a:xfrm rot="16200000">
            <a:off x="3798472" y="794735"/>
            <a:ext cx="346570" cy="17971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1052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Международный рынок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5346700" y="1477889"/>
            <a:ext cx="5019957" cy="4609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3" b="1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Предложения по оптимизации потоков поставок:</a:t>
            </a:r>
          </a:p>
          <a:p>
            <a:pPr algn="just"/>
            <a:endParaRPr lang="ru-RU" sz="936" b="1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Совместные закупки сырья для системообразующего бизнеса МО (комбикорма, полипропилен, цемент и т.д.)</a:t>
            </a:r>
          </a:p>
          <a:p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Организация собственного производства комбикормов, в том числе для снабжения ЛПХ и КФХ на базе крупных хозяйств</a:t>
            </a: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Кооперация в организации транспортных услуг для животноводческих хозяйств, КФХ, ЛПХ.</a:t>
            </a: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Организации центров логистики, механизации, ремонтных баз АПК (по аналогии с машинно-тракторными станциями - МТС)</a:t>
            </a: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Создание центров компетенций в области обслуживания и содержания техники (совместное использование)</a:t>
            </a: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lvl="0"/>
            <a:endParaRPr lang="ru-RU" sz="1228" dirty="0">
              <a:solidFill>
                <a:srgbClr val="203864"/>
              </a:solidFill>
              <a:latin typeface="Arial" panose="020B0604020202020204" pitchFamily="34" charset="0"/>
              <a:ea typeface="Calibri" charset="0"/>
              <a:cs typeface="Arial" panose="020B0604020202020204" pitchFamily="34" charset="0"/>
            </a:endParaRPr>
          </a:p>
          <a:p>
            <a:pPr marL="200494" indent="-200494">
              <a:buFont typeface="Arial" charset="0"/>
              <a:buChar char="•"/>
            </a:pPr>
            <a:r>
              <a:rPr lang="ru-RU" sz="1228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Организация совместных проектов с бизнесом Курганской области и Тюмени </a:t>
            </a:r>
          </a:p>
        </p:txBody>
      </p:sp>
      <p:sp>
        <p:nvSpPr>
          <p:cNvPr id="56" name="Равнобедренный треугольник 55"/>
          <p:cNvSpPr/>
          <p:nvPr/>
        </p:nvSpPr>
        <p:spPr>
          <a:xfrm rot="16200000">
            <a:off x="2965527" y="5368370"/>
            <a:ext cx="914014" cy="432546"/>
          </a:xfrm>
          <a:prstGeom prst="triangle">
            <a:avLst/>
          </a:prstGeom>
          <a:solidFill>
            <a:srgbClr val="BDD7EE"/>
          </a:solidFill>
          <a:ln>
            <a:solidFill>
              <a:srgbClr val="BDD7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58" name="Равнобедренный треугольник 57"/>
          <p:cNvSpPr/>
          <p:nvPr/>
        </p:nvSpPr>
        <p:spPr>
          <a:xfrm rot="16200000">
            <a:off x="3392087" y="5368370"/>
            <a:ext cx="914014" cy="432546"/>
          </a:xfrm>
          <a:prstGeom prst="triangle">
            <a:avLst/>
          </a:prstGeom>
          <a:solidFill>
            <a:srgbClr val="AFABAB"/>
          </a:solidFill>
          <a:ln>
            <a:solidFill>
              <a:srgbClr val="AFAB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63" name="Равнобедренный треугольник 62"/>
          <p:cNvSpPr/>
          <p:nvPr/>
        </p:nvSpPr>
        <p:spPr>
          <a:xfrm rot="16200000">
            <a:off x="3827717" y="5368370"/>
            <a:ext cx="914014" cy="432546"/>
          </a:xfrm>
          <a:prstGeom prst="triangle">
            <a:avLst/>
          </a:prstGeom>
          <a:solidFill>
            <a:srgbClr val="C5E0B4"/>
          </a:solidFill>
          <a:ln>
            <a:solidFill>
              <a:srgbClr val="C5E0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29" name="object 2">
            <a:extLst>
              <a:ext uri="{FF2B5EF4-FFF2-40B4-BE49-F238E27FC236}">
                <a16:creationId xmlns:a16="http://schemas.microsoft.com/office/drawing/2014/main" id="{674EAD73-3BD8-4814-A4CD-F799578E525D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География внешних поставок 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64D33004-686E-4710-91D7-180B5535E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7585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38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441" y="2549863"/>
            <a:ext cx="3563257" cy="3701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8" descr="http://s1.iconbird.com/ico/2013/8/429/w512h5121377940357185100caddieshopshoppingstreamline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59" y="4884784"/>
            <a:ext cx="421000" cy="4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Выноска 1 (граница и черта) 30"/>
          <p:cNvSpPr/>
          <p:nvPr/>
        </p:nvSpPr>
        <p:spPr>
          <a:xfrm>
            <a:off x="7848272" y="3753864"/>
            <a:ext cx="2414886" cy="764847"/>
          </a:xfrm>
          <a:prstGeom prst="accentBorderCallout1">
            <a:avLst>
              <a:gd name="adj1" fmla="val 47877"/>
              <a:gd name="adj2" fmla="val -8333"/>
              <a:gd name="adj3" fmla="val 27104"/>
              <a:gd name="adj4" fmla="val -6368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Нехватка квалифицированных специалистов в области логистики и продаж </a:t>
            </a:r>
          </a:p>
        </p:txBody>
      </p:sp>
      <p:sp>
        <p:nvSpPr>
          <p:cNvPr id="32" name="Выноска 1 (граница и черта) 31"/>
          <p:cNvSpPr/>
          <p:nvPr/>
        </p:nvSpPr>
        <p:spPr>
          <a:xfrm>
            <a:off x="7848271" y="2799154"/>
            <a:ext cx="2414888" cy="764847"/>
          </a:xfrm>
          <a:prstGeom prst="accentBorderCallout1">
            <a:avLst>
              <a:gd name="adj1" fmla="val 18750"/>
              <a:gd name="adj2" fmla="val -8333"/>
              <a:gd name="adj3" fmla="val 48949"/>
              <a:gd name="adj4" fmla="val -722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Постоянный отток средств – часть товаров жители МО покупают в городе</a:t>
            </a:r>
          </a:p>
        </p:txBody>
      </p:sp>
      <p:sp>
        <p:nvSpPr>
          <p:cNvPr id="33" name="Выноска 1 (граница и черта) 32"/>
          <p:cNvSpPr/>
          <p:nvPr/>
        </p:nvSpPr>
        <p:spPr>
          <a:xfrm>
            <a:off x="7848272" y="1840521"/>
            <a:ext cx="2414886" cy="764847"/>
          </a:xfrm>
          <a:prstGeom prst="accentBorderCallout1">
            <a:avLst>
              <a:gd name="adj1" fmla="val 18750"/>
              <a:gd name="adj2" fmla="val -8333"/>
              <a:gd name="adj3" fmla="val 155263"/>
              <a:gd name="adj4" fmla="val -9403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Низкая покупательская способность местного населения</a:t>
            </a:r>
          </a:p>
        </p:txBody>
      </p:sp>
      <p:sp>
        <p:nvSpPr>
          <p:cNvPr id="34" name="Выноска 1 (граница и черта) 33"/>
          <p:cNvSpPr/>
          <p:nvPr/>
        </p:nvSpPr>
        <p:spPr>
          <a:xfrm flipH="1">
            <a:off x="7848271" y="4712861"/>
            <a:ext cx="2414888" cy="764847"/>
          </a:xfrm>
          <a:prstGeom prst="accentBorderCallout1">
            <a:avLst>
              <a:gd name="adj1" fmla="val 45548"/>
              <a:gd name="adj2" fmla="val 108432"/>
              <a:gd name="adj3" fmla="val 13545"/>
              <a:gd name="adj4" fmla="val 14365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Незначительная концентрация покупателей в небольших населенных пунктах</a:t>
            </a:r>
          </a:p>
        </p:txBody>
      </p:sp>
      <p:sp>
        <p:nvSpPr>
          <p:cNvPr id="35" name="Выноска 1 (граница и черта) 34"/>
          <p:cNvSpPr/>
          <p:nvPr/>
        </p:nvSpPr>
        <p:spPr>
          <a:xfrm flipH="1">
            <a:off x="397074" y="1844713"/>
            <a:ext cx="2326398" cy="764847"/>
          </a:xfrm>
          <a:prstGeom prst="accentBorderCallout1">
            <a:avLst>
              <a:gd name="adj1" fmla="val 18750"/>
              <a:gd name="adj2" fmla="val -8333"/>
              <a:gd name="adj3" fmla="val 169561"/>
              <a:gd name="adj4" fmla="val -65229"/>
            </a:avLst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Отсутствие поддержки для финансирования ряда проектов, нет длинных денег</a:t>
            </a:r>
          </a:p>
        </p:txBody>
      </p:sp>
      <p:sp>
        <p:nvSpPr>
          <p:cNvPr id="36" name="Выноска 1 (граница и черта) 35"/>
          <p:cNvSpPr/>
          <p:nvPr/>
        </p:nvSpPr>
        <p:spPr>
          <a:xfrm flipH="1">
            <a:off x="397071" y="2745687"/>
            <a:ext cx="2326398" cy="764847"/>
          </a:xfrm>
          <a:prstGeom prst="accentBorderCallout1">
            <a:avLst>
              <a:gd name="adj1" fmla="val 18750"/>
              <a:gd name="adj2" fmla="val -8333"/>
              <a:gd name="adj3" fmla="val 44049"/>
              <a:gd name="adj4" fmla="val -31384"/>
            </a:avLst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Необходимо залоговое обеспечение займов, даже на оборотный капитал и в АПК</a:t>
            </a:r>
          </a:p>
        </p:txBody>
      </p:sp>
      <p:sp>
        <p:nvSpPr>
          <p:cNvPr id="38" name="Выноска 1 (граница и черта) 37"/>
          <p:cNvSpPr/>
          <p:nvPr/>
        </p:nvSpPr>
        <p:spPr>
          <a:xfrm flipH="1">
            <a:off x="397072" y="3656708"/>
            <a:ext cx="2326400" cy="764847"/>
          </a:xfrm>
          <a:prstGeom prst="accentBorderCallout1">
            <a:avLst>
              <a:gd name="adj1" fmla="val 18750"/>
              <a:gd name="adj2" fmla="val -8333"/>
              <a:gd name="adj3" fmla="val 25381"/>
              <a:gd name="adj4" fmla="val -37123"/>
            </a:avLst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Искусственно снижена цена закупа молока (по оценкам бизнеса – на 3 рубля за литр)</a:t>
            </a:r>
          </a:p>
        </p:txBody>
      </p:sp>
      <p:sp>
        <p:nvSpPr>
          <p:cNvPr id="39" name="Выноска 1 (граница и черта) 38"/>
          <p:cNvSpPr/>
          <p:nvPr/>
        </p:nvSpPr>
        <p:spPr>
          <a:xfrm flipH="1">
            <a:off x="397071" y="4552460"/>
            <a:ext cx="2326399" cy="764847"/>
          </a:xfrm>
          <a:prstGeom prst="accentBorderCallout1">
            <a:avLst>
              <a:gd name="adj1" fmla="val 18750"/>
              <a:gd name="adj2" fmla="val -8333"/>
              <a:gd name="adj3" fmla="val 4727"/>
              <a:gd name="adj4" fmla="val -36286"/>
            </a:avLst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Нет скоординированных действий в сфере закупочной кооперации, нет стабильности объемов</a:t>
            </a:r>
          </a:p>
        </p:txBody>
      </p:sp>
      <p:sp>
        <p:nvSpPr>
          <p:cNvPr id="40" name="Выноска 1 (граница и черта) 39"/>
          <p:cNvSpPr/>
          <p:nvPr/>
        </p:nvSpPr>
        <p:spPr>
          <a:xfrm flipH="1">
            <a:off x="397070" y="5468704"/>
            <a:ext cx="2326398" cy="764847"/>
          </a:xfrm>
          <a:prstGeom prst="accentBorderCallout1">
            <a:avLst>
              <a:gd name="adj1" fmla="val 18750"/>
              <a:gd name="adj2" fmla="val -8333"/>
              <a:gd name="adj3" fmla="val -44922"/>
              <a:gd name="adj4" fmla="val -49338"/>
            </a:avLst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21655"/>
            <a:r>
              <a:rPr lang="ru-RU" sz="936" dirty="0">
                <a:solidFill>
                  <a:srgbClr val="203864"/>
                </a:solidFill>
                <a:latin typeface="Arial" panose="020B0604020202020204" pitchFamily="34" charset="0"/>
                <a:ea typeface="Calibri" charset="0"/>
                <a:cs typeface="Arial" panose="020B0604020202020204" pitchFamily="34" charset="0"/>
              </a:rPr>
              <a:t>Опасения не «вытянуть» большие объемы, которые запрашивает город и область</a:t>
            </a:r>
          </a:p>
        </p:txBody>
      </p:sp>
      <p:pic>
        <p:nvPicPr>
          <p:cNvPr id="41" name="Picture 2" descr="C:\Users\utev_ds\Desktop\соц сети\i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75" y="5683469"/>
            <a:ext cx="336800" cy="2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6" descr="http://scribblemill.co.uk/wp-content/uploads/2014/11/icon_38719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36" y="4707177"/>
            <a:ext cx="463100" cy="46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5" descr="https://www.shareicon.net/download/2015/11/27/678593_building_512x512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75" y="2917890"/>
            <a:ext cx="421000" cy="4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" descr="C:\Users\utev_ds\Desktop\соц сети\credit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75" y="2015070"/>
            <a:ext cx="421000" cy="4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57" y="3804240"/>
            <a:ext cx="505200" cy="461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8456698" y="1485756"/>
            <a:ext cx="1915416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86" b="1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Позиция экспертов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0" y="1494282"/>
            <a:ext cx="2208992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86" b="1" dirty="0">
                <a:solidFill>
                  <a:srgbClr val="2038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Позиция бизнеса</a:t>
            </a:r>
          </a:p>
        </p:txBody>
      </p:sp>
      <p:pic>
        <p:nvPicPr>
          <p:cNvPr id="56" name="Picture 4" descr="http://www.intermonitor.ru/wp-content/uploads/2013/12/%D0%A1%D0%B8%D0%BC%D0%B2%D0%BE%D0%BB-%D1%80%D1%83%D0%B1%D0%BB%D1%8F.jp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444" y="2065216"/>
            <a:ext cx="294700" cy="319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4" descr="http://www.intermonitor.ru/wp-content/uploads/2013/12/%D0%A1%D0%B8%D0%BC%D0%B2%D0%BE%D0%BB-%D1%80%D1%83%D0%B1%D0%BB%D1%8F.jp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444" y="2981948"/>
            <a:ext cx="294700" cy="319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 descr="Картинки по запросу &quot;сотруники png&quot;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294" y="3959174"/>
            <a:ext cx="421000" cy="4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object 2">
            <a:extLst>
              <a:ext uri="{FF2B5EF4-FFF2-40B4-BE49-F238E27FC236}">
                <a16:creationId xmlns:a16="http://schemas.microsoft.com/office/drawing/2014/main" id="{787E7010-B43B-47B7-B63B-564EC08B670B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Организационные проблемы, препятствующие развитию продаж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4E02B42-2E26-4992-89F0-6E2564B62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0704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39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A1F1CFBC-66AB-448D-8A83-9E0FE98270EA}"/>
              </a:ext>
            </a:extLst>
          </p:cNvPr>
          <p:cNvCxnSpPr>
            <a:cxnSpLocks/>
            <a:stCxn id="36" idx="3"/>
          </p:cNvCxnSpPr>
          <p:nvPr/>
        </p:nvCxnSpPr>
        <p:spPr>
          <a:xfrm flipH="1" flipV="1">
            <a:off x="7645169" y="2667639"/>
            <a:ext cx="1164" cy="17960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302F64AA-9053-4ED0-B686-429CF7B0DB59}"/>
              </a:ext>
            </a:extLst>
          </p:cNvPr>
          <p:cNvCxnSpPr>
            <a:cxnSpLocks/>
            <a:stCxn id="85" idx="3"/>
            <a:endCxn id="30" idx="2"/>
          </p:cNvCxnSpPr>
          <p:nvPr/>
        </p:nvCxnSpPr>
        <p:spPr>
          <a:xfrm flipH="1" flipV="1">
            <a:off x="2490553" y="2937699"/>
            <a:ext cx="14456" cy="15408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трелка: пятиугольник 10">
            <a:extLst>
              <a:ext uri="{FF2B5EF4-FFF2-40B4-BE49-F238E27FC236}">
                <a16:creationId xmlns:a16="http://schemas.microsoft.com/office/drawing/2014/main" id="{4EC0E779-3C5B-408D-89B8-CFFE929F0201}"/>
              </a:ext>
            </a:extLst>
          </p:cNvPr>
          <p:cNvSpPr/>
          <p:nvPr/>
        </p:nvSpPr>
        <p:spPr>
          <a:xfrm>
            <a:off x="1445364" y="2469793"/>
            <a:ext cx="2324329" cy="467906"/>
          </a:xfrm>
          <a:prstGeom prst="homePlat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ЛПХ</a:t>
            </a:r>
          </a:p>
        </p:txBody>
      </p:sp>
      <p:sp>
        <p:nvSpPr>
          <p:cNvPr id="31" name="Стрелка: пятиугольник 44">
            <a:extLst>
              <a:ext uri="{FF2B5EF4-FFF2-40B4-BE49-F238E27FC236}">
                <a16:creationId xmlns:a16="http://schemas.microsoft.com/office/drawing/2014/main" id="{1621CAB2-8A8F-4A0C-9970-5F33E22B3525}"/>
              </a:ext>
            </a:extLst>
          </p:cNvPr>
          <p:cNvSpPr/>
          <p:nvPr/>
        </p:nvSpPr>
        <p:spPr>
          <a:xfrm>
            <a:off x="1445364" y="3056444"/>
            <a:ext cx="2324329" cy="467906"/>
          </a:xfrm>
          <a:prstGeom prst="homePlat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КФХ</a:t>
            </a:r>
          </a:p>
        </p:txBody>
      </p:sp>
      <p:sp>
        <p:nvSpPr>
          <p:cNvPr id="32" name="Стрелка: пятиугольник 45">
            <a:extLst>
              <a:ext uri="{FF2B5EF4-FFF2-40B4-BE49-F238E27FC236}">
                <a16:creationId xmlns:a16="http://schemas.microsoft.com/office/drawing/2014/main" id="{E8DB4F07-78BC-4898-AF41-56417DE90BC2}"/>
              </a:ext>
            </a:extLst>
          </p:cNvPr>
          <p:cNvSpPr/>
          <p:nvPr/>
        </p:nvSpPr>
        <p:spPr>
          <a:xfrm>
            <a:off x="1445364" y="3643096"/>
            <a:ext cx="2324329" cy="467906"/>
          </a:xfrm>
          <a:prstGeom prst="homePlat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Крупные хозяйства</a:t>
            </a:r>
          </a:p>
        </p:txBody>
      </p:sp>
      <p:sp>
        <p:nvSpPr>
          <p:cNvPr id="33" name="Стрелка: штриховая вправо 11">
            <a:extLst>
              <a:ext uri="{FF2B5EF4-FFF2-40B4-BE49-F238E27FC236}">
                <a16:creationId xmlns:a16="http://schemas.microsoft.com/office/drawing/2014/main" id="{969EAF0E-8E73-426A-BB47-50FEB7595105}"/>
              </a:ext>
            </a:extLst>
          </p:cNvPr>
          <p:cNvSpPr/>
          <p:nvPr/>
        </p:nvSpPr>
        <p:spPr>
          <a:xfrm rot="16200000">
            <a:off x="4538941" y="4883755"/>
            <a:ext cx="1827762" cy="987654"/>
          </a:xfrm>
          <a:prstGeom prst="striped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Оператор хранения</a:t>
            </a:r>
          </a:p>
        </p:txBody>
      </p:sp>
      <p:sp>
        <p:nvSpPr>
          <p:cNvPr id="34" name="Стрелка: штриховая вправо 46">
            <a:extLst>
              <a:ext uri="{FF2B5EF4-FFF2-40B4-BE49-F238E27FC236}">
                <a16:creationId xmlns:a16="http://schemas.microsoft.com/office/drawing/2014/main" id="{CB987BAD-8E04-4B9D-8939-CB3714BC732D}"/>
              </a:ext>
            </a:extLst>
          </p:cNvPr>
          <p:cNvSpPr/>
          <p:nvPr/>
        </p:nvSpPr>
        <p:spPr>
          <a:xfrm rot="16200000">
            <a:off x="5635696" y="4883749"/>
            <a:ext cx="1827763" cy="987654"/>
          </a:xfrm>
          <a:prstGeom prst="striped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Транспортный оператор</a:t>
            </a:r>
          </a:p>
        </p:txBody>
      </p:sp>
      <p:sp>
        <p:nvSpPr>
          <p:cNvPr id="35" name="Стрелка: штриховая вправо 47">
            <a:extLst>
              <a:ext uri="{FF2B5EF4-FFF2-40B4-BE49-F238E27FC236}">
                <a16:creationId xmlns:a16="http://schemas.microsoft.com/office/drawing/2014/main" id="{346DBE74-3ED2-4CB9-8F83-D3438CD1144E}"/>
              </a:ext>
            </a:extLst>
          </p:cNvPr>
          <p:cNvSpPr/>
          <p:nvPr/>
        </p:nvSpPr>
        <p:spPr>
          <a:xfrm rot="16200000">
            <a:off x="3442188" y="4883754"/>
            <a:ext cx="1827760" cy="987654"/>
          </a:xfrm>
          <a:prstGeom prst="striped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Оператор переработки</a:t>
            </a:r>
          </a:p>
        </p:txBody>
      </p:sp>
      <p:sp>
        <p:nvSpPr>
          <p:cNvPr id="36" name="Стрелка: штриховая вправо 48">
            <a:extLst>
              <a:ext uri="{FF2B5EF4-FFF2-40B4-BE49-F238E27FC236}">
                <a16:creationId xmlns:a16="http://schemas.microsoft.com/office/drawing/2014/main" id="{DA2BCCFA-6123-4CE1-8E01-DCD139862E63}"/>
              </a:ext>
            </a:extLst>
          </p:cNvPr>
          <p:cNvSpPr/>
          <p:nvPr/>
        </p:nvSpPr>
        <p:spPr>
          <a:xfrm rot="16200000">
            <a:off x="6732450" y="4883748"/>
            <a:ext cx="1827764" cy="987654"/>
          </a:xfrm>
          <a:prstGeom prst="striped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Оператор  сбыта, бренда</a:t>
            </a:r>
          </a:p>
        </p:txBody>
      </p:sp>
      <p:sp>
        <p:nvSpPr>
          <p:cNvPr id="38" name="Стрелка: штриховая вправо 50">
            <a:extLst>
              <a:ext uri="{FF2B5EF4-FFF2-40B4-BE49-F238E27FC236}">
                <a16:creationId xmlns:a16="http://schemas.microsoft.com/office/drawing/2014/main" id="{5801D750-8C19-4879-BE4E-34A4F07E21BF}"/>
              </a:ext>
            </a:extLst>
          </p:cNvPr>
          <p:cNvSpPr/>
          <p:nvPr/>
        </p:nvSpPr>
        <p:spPr>
          <a:xfrm rot="16200000">
            <a:off x="-73734" y="4883746"/>
            <a:ext cx="1827760" cy="987654"/>
          </a:xfrm>
          <a:prstGeom prst="striped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Оператор снабжения</a:t>
            </a:r>
          </a:p>
        </p:txBody>
      </p:sp>
      <p:sp>
        <p:nvSpPr>
          <p:cNvPr id="39" name="Прямоугольник: скругленные углы 23">
            <a:extLst>
              <a:ext uri="{FF2B5EF4-FFF2-40B4-BE49-F238E27FC236}">
                <a16:creationId xmlns:a16="http://schemas.microsoft.com/office/drawing/2014/main" id="{F96FABDD-07FE-4853-B3A0-4AD81578E66E}"/>
              </a:ext>
            </a:extLst>
          </p:cNvPr>
          <p:cNvSpPr/>
          <p:nvPr/>
        </p:nvSpPr>
        <p:spPr>
          <a:xfrm>
            <a:off x="8551398" y="3059046"/>
            <a:ext cx="1381645" cy="40454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28" dirty="0">
                <a:latin typeface="Arial" panose="020B0604020202020204" pitchFamily="34" charset="0"/>
                <a:cs typeface="Arial" panose="020B0604020202020204" pitchFamily="34" charset="0"/>
              </a:rPr>
              <a:t>Розничный блок продаж </a:t>
            </a:r>
          </a:p>
        </p:txBody>
      </p:sp>
      <p:sp>
        <p:nvSpPr>
          <p:cNvPr id="40" name="Прямоугольник: скругленные углы 51">
            <a:extLst>
              <a:ext uri="{FF2B5EF4-FFF2-40B4-BE49-F238E27FC236}">
                <a16:creationId xmlns:a16="http://schemas.microsoft.com/office/drawing/2014/main" id="{51243B8F-63B0-4141-B635-CCE2498AF618}"/>
              </a:ext>
            </a:extLst>
          </p:cNvPr>
          <p:cNvSpPr/>
          <p:nvPr/>
        </p:nvSpPr>
        <p:spPr>
          <a:xfrm>
            <a:off x="8551398" y="2507661"/>
            <a:ext cx="1381645" cy="43003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28" dirty="0">
                <a:latin typeface="Arial" panose="020B0604020202020204" pitchFamily="34" charset="0"/>
                <a:cs typeface="Arial" panose="020B0604020202020204" pitchFamily="34" charset="0"/>
              </a:rPr>
              <a:t>Оптовый блок продаж </a:t>
            </a:r>
          </a:p>
        </p:txBody>
      </p: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F2B3AF5B-172E-4083-93BD-0B83C3672FE1}"/>
              </a:ext>
            </a:extLst>
          </p:cNvPr>
          <p:cNvCxnSpPr>
            <a:cxnSpLocks/>
            <a:stCxn id="30" idx="3"/>
          </p:cNvCxnSpPr>
          <p:nvPr/>
        </p:nvCxnSpPr>
        <p:spPr>
          <a:xfrm flipV="1">
            <a:off x="3769694" y="2672169"/>
            <a:ext cx="3875475" cy="315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>
            <a:extLst>
              <a:ext uri="{FF2B5EF4-FFF2-40B4-BE49-F238E27FC236}">
                <a16:creationId xmlns:a16="http://schemas.microsoft.com/office/drawing/2014/main" id="{6AEAE37D-E820-4597-91A4-3F52D3172639}"/>
              </a:ext>
            </a:extLst>
          </p:cNvPr>
          <p:cNvCxnSpPr>
            <a:stCxn id="31" idx="3"/>
          </p:cNvCxnSpPr>
          <p:nvPr/>
        </p:nvCxnSpPr>
        <p:spPr>
          <a:xfrm flipV="1">
            <a:off x="3769694" y="3290387"/>
            <a:ext cx="3875475" cy="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>
            <a:extLst>
              <a:ext uri="{FF2B5EF4-FFF2-40B4-BE49-F238E27FC236}">
                <a16:creationId xmlns:a16="http://schemas.microsoft.com/office/drawing/2014/main" id="{713BDA15-99D8-4A5C-BEDB-832322501F53}"/>
              </a:ext>
            </a:extLst>
          </p:cNvPr>
          <p:cNvCxnSpPr>
            <a:stCxn id="32" idx="3"/>
          </p:cNvCxnSpPr>
          <p:nvPr/>
        </p:nvCxnSpPr>
        <p:spPr>
          <a:xfrm>
            <a:off x="3769694" y="3877049"/>
            <a:ext cx="38754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>
            <a:extLst>
              <a:ext uri="{FF2B5EF4-FFF2-40B4-BE49-F238E27FC236}">
                <a16:creationId xmlns:a16="http://schemas.microsoft.com/office/drawing/2014/main" id="{AAA0C498-0769-423A-BBDC-2AB5505D5DF7}"/>
              </a:ext>
            </a:extLst>
          </p:cNvPr>
          <p:cNvCxnSpPr>
            <a:stCxn id="35" idx="3"/>
          </p:cNvCxnSpPr>
          <p:nvPr/>
        </p:nvCxnSpPr>
        <p:spPr>
          <a:xfrm flipH="1" flipV="1">
            <a:off x="4356068" y="2703746"/>
            <a:ext cx="1" cy="17599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>
            <a:extLst>
              <a:ext uri="{FF2B5EF4-FFF2-40B4-BE49-F238E27FC236}">
                <a16:creationId xmlns:a16="http://schemas.microsoft.com/office/drawing/2014/main" id="{F00273BB-7600-4D4D-99ED-F9993D440A54}"/>
              </a:ext>
            </a:extLst>
          </p:cNvPr>
          <p:cNvCxnSpPr>
            <a:cxnSpLocks/>
            <a:stCxn id="33" idx="3"/>
          </p:cNvCxnSpPr>
          <p:nvPr/>
        </p:nvCxnSpPr>
        <p:spPr>
          <a:xfrm flipH="1" flipV="1">
            <a:off x="5430820" y="2711337"/>
            <a:ext cx="22002" cy="1752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>
            <a:extLst>
              <a:ext uri="{FF2B5EF4-FFF2-40B4-BE49-F238E27FC236}">
                <a16:creationId xmlns:a16="http://schemas.microsoft.com/office/drawing/2014/main" id="{A1F1CFBC-66AB-448D-8A83-9E0FE98270EA}"/>
              </a:ext>
            </a:extLst>
          </p:cNvPr>
          <p:cNvCxnSpPr>
            <a:cxnSpLocks/>
            <a:stCxn id="34" idx="3"/>
            <a:endCxn id="65" idx="4"/>
          </p:cNvCxnSpPr>
          <p:nvPr/>
        </p:nvCxnSpPr>
        <p:spPr>
          <a:xfrm flipH="1" flipV="1">
            <a:off x="6543033" y="2802162"/>
            <a:ext cx="6545" cy="16615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Овал 46">
            <a:extLst>
              <a:ext uri="{FF2B5EF4-FFF2-40B4-BE49-F238E27FC236}">
                <a16:creationId xmlns:a16="http://schemas.microsoft.com/office/drawing/2014/main" id="{DAB871F0-5160-4927-A3C1-4C5F47576F06}"/>
              </a:ext>
            </a:extLst>
          </p:cNvPr>
          <p:cNvSpPr/>
          <p:nvPr/>
        </p:nvSpPr>
        <p:spPr>
          <a:xfrm>
            <a:off x="7553337" y="3758246"/>
            <a:ext cx="211675" cy="190473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Овал 55">
            <a:extLst>
              <a:ext uri="{FF2B5EF4-FFF2-40B4-BE49-F238E27FC236}">
                <a16:creationId xmlns:a16="http://schemas.microsoft.com/office/drawing/2014/main" id="{AA0EA2DF-9CEF-498B-9E30-E4067FDA80DF}"/>
              </a:ext>
            </a:extLst>
          </p:cNvPr>
          <p:cNvSpPr/>
          <p:nvPr/>
        </p:nvSpPr>
        <p:spPr>
          <a:xfrm>
            <a:off x="7553337" y="3192568"/>
            <a:ext cx="211675" cy="190473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Овал 56">
            <a:extLst>
              <a:ext uri="{FF2B5EF4-FFF2-40B4-BE49-F238E27FC236}">
                <a16:creationId xmlns:a16="http://schemas.microsoft.com/office/drawing/2014/main" id="{8EC59EE4-A7B4-4DF0-B7FB-24B85B31CC2F}"/>
              </a:ext>
            </a:extLst>
          </p:cNvPr>
          <p:cNvSpPr/>
          <p:nvPr/>
        </p:nvSpPr>
        <p:spPr>
          <a:xfrm>
            <a:off x="7528571" y="2587134"/>
            <a:ext cx="211675" cy="190473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Овал 57">
            <a:extLst>
              <a:ext uri="{FF2B5EF4-FFF2-40B4-BE49-F238E27FC236}">
                <a16:creationId xmlns:a16="http://schemas.microsoft.com/office/drawing/2014/main" id="{99E8901C-FCF7-4F13-8143-DDCD87A781DD}"/>
              </a:ext>
            </a:extLst>
          </p:cNvPr>
          <p:cNvSpPr/>
          <p:nvPr/>
        </p:nvSpPr>
        <p:spPr>
          <a:xfrm>
            <a:off x="4254788" y="2611690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Овал 62">
            <a:extLst>
              <a:ext uri="{FF2B5EF4-FFF2-40B4-BE49-F238E27FC236}">
                <a16:creationId xmlns:a16="http://schemas.microsoft.com/office/drawing/2014/main" id="{7D64F929-9D41-492E-A7F4-164CA6BD153E}"/>
              </a:ext>
            </a:extLst>
          </p:cNvPr>
          <p:cNvSpPr/>
          <p:nvPr/>
        </p:nvSpPr>
        <p:spPr>
          <a:xfrm>
            <a:off x="4244781" y="3198342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Овал 63">
            <a:extLst>
              <a:ext uri="{FF2B5EF4-FFF2-40B4-BE49-F238E27FC236}">
                <a16:creationId xmlns:a16="http://schemas.microsoft.com/office/drawing/2014/main" id="{FB4BA87F-D083-4B78-993F-3BF3D19D5EAB}"/>
              </a:ext>
            </a:extLst>
          </p:cNvPr>
          <p:cNvSpPr/>
          <p:nvPr/>
        </p:nvSpPr>
        <p:spPr>
          <a:xfrm>
            <a:off x="4254787" y="3770460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Овал 64">
            <a:extLst>
              <a:ext uri="{FF2B5EF4-FFF2-40B4-BE49-F238E27FC236}">
                <a16:creationId xmlns:a16="http://schemas.microsoft.com/office/drawing/2014/main" id="{51F29CA2-DEE8-4EAD-8CC0-AF614F959DED}"/>
              </a:ext>
            </a:extLst>
          </p:cNvPr>
          <p:cNvSpPr/>
          <p:nvPr/>
        </p:nvSpPr>
        <p:spPr>
          <a:xfrm>
            <a:off x="6437195" y="2611690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Овал 66">
            <a:extLst>
              <a:ext uri="{FF2B5EF4-FFF2-40B4-BE49-F238E27FC236}">
                <a16:creationId xmlns:a16="http://schemas.microsoft.com/office/drawing/2014/main" id="{9BE1CF51-937D-4B11-B21D-E0F7B509CA1A}"/>
              </a:ext>
            </a:extLst>
          </p:cNvPr>
          <p:cNvSpPr/>
          <p:nvPr/>
        </p:nvSpPr>
        <p:spPr>
          <a:xfrm>
            <a:off x="6427188" y="3198342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Овал 70">
            <a:extLst>
              <a:ext uri="{FF2B5EF4-FFF2-40B4-BE49-F238E27FC236}">
                <a16:creationId xmlns:a16="http://schemas.microsoft.com/office/drawing/2014/main" id="{2AFF78DB-4BD4-40D7-B114-E1456D065E37}"/>
              </a:ext>
            </a:extLst>
          </p:cNvPr>
          <p:cNvSpPr/>
          <p:nvPr/>
        </p:nvSpPr>
        <p:spPr>
          <a:xfrm>
            <a:off x="6437194" y="3770460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2" name="Прямая соединительная линия 71">
            <a:extLst>
              <a:ext uri="{FF2B5EF4-FFF2-40B4-BE49-F238E27FC236}">
                <a16:creationId xmlns:a16="http://schemas.microsoft.com/office/drawing/2014/main" id="{7EE3B5C8-63C7-4DC0-9E72-73779BC7203D}"/>
              </a:ext>
            </a:extLst>
          </p:cNvPr>
          <p:cNvCxnSpPr>
            <a:stCxn id="38" idx="3"/>
          </p:cNvCxnSpPr>
          <p:nvPr/>
        </p:nvCxnSpPr>
        <p:spPr>
          <a:xfrm flipV="1">
            <a:off x="840147" y="2667639"/>
            <a:ext cx="998" cy="17960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>
            <a:extLst>
              <a:ext uri="{FF2B5EF4-FFF2-40B4-BE49-F238E27FC236}">
                <a16:creationId xmlns:a16="http://schemas.microsoft.com/office/drawing/2014/main" id="{12F06435-7880-4F84-BD00-1ADE816006A9}"/>
              </a:ext>
            </a:extLst>
          </p:cNvPr>
          <p:cNvCxnSpPr>
            <a:cxnSpLocks/>
            <a:stCxn id="30" idx="1"/>
          </p:cNvCxnSpPr>
          <p:nvPr/>
        </p:nvCxnSpPr>
        <p:spPr>
          <a:xfrm flipH="1">
            <a:off x="851150" y="2703746"/>
            <a:ext cx="59421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41A017CA-0B08-46DF-923A-0DEA35BDFEE1}"/>
              </a:ext>
            </a:extLst>
          </p:cNvPr>
          <p:cNvCxnSpPr>
            <a:stCxn id="31" idx="1"/>
          </p:cNvCxnSpPr>
          <p:nvPr/>
        </p:nvCxnSpPr>
        <p:spPr>
          <a:xfrm flipH="1" flipV="1">
            <a:off x="851150" y="3286636"/>
            <a:ext cx="594215" cy="37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>
            <a:extLst>
              <a:ext uri="{FF2B5EF4-FFF2-40B4-BE49-F238E27FC236}">
                <a16:creationId xmlns:a16="http://schemas.microsoft.com/office/drawing/2014/main" id="{9AF61918-32FD-4998-AA98-C17F260298AF}"/>
              </a:ext>
            </a:extLst>
          </p:cNvPr>
          <p:cNvCxnSpPr>
            <a:stCxn id="32" idx="1"/>
          </p:cNvCxnSpPr>
          <p:nvPr/>
        </p:nvCxnSpPr>
        <p:spPr>
          <a:xfrm flipH="1">
            <a:off x="831137" y="3877050"/>
            <a:ext cx="614228" cy="52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Овал 75">
            <a:extLst>
              <a:ext uri="{FF2B5EF4-FFF2-40B4-BE49-F238E27FC236}">
                <a16:creationId xmlns:a16="http://schemas.microsoft.com/office/drawing/2014/main" id="{3AF24D17-B5E1-41F0-8C3D-63FD6D93927B}"/>
              </a:ext>
            </a:extLst>
          </p:cNvPr>
          <p:cNvSpPr/>
          <p:nvPr/>
        </p:nvSpPr>
        <p:spPr>
          <a:xfrm>
            <a:off x="731520" y="2611690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Овал 78">
            <a:extLst>
              <a:ext uri="{FF2B5EF4-FFF2-40B4-BE49-F238E27FC236}">
                <a16:creationId xmlns:a16="http://schemas.microsoft.com/office/drawing/2014/main" id="{02AE5B52-DD32-4F40-8D06-F538DBAA7082}"/>
              </a:ext>
            </a:extLst>
          </p:cNvPr>
          <p:cNvSpPr/>
          <p:nvPr/>
        </p:nvSpPr>
        <p:spPr>
          <a:xfrm>
            <a:off x="721513" y="3198342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Овал 81">
            <a:extLst>
              <a:ext uri="{FF2B5EF4-FFF2-40B4-BE49-F238E27FC236}">
                <a16:creationId xmlns:a16="http://schemas.microsoft.com/office/drawing/2014/main" id="{73FD7C67-38B0-4696-81F2-0AB29740EEE1}"/>
              </a:ext>
            </a:extLst>
          </p:cNvPr>
          <p:cNvSpPr/>
          <p:nvPr/>
        </p:nvSpPr>
        <p:spPr>
          <a:xfrm>
            <a:off x="731519" y="3770460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Прямоугольник: усеченные верхние углы 87">
            <a:extLst>
              <a:ext uri="{FF2B5EF4-FFF2-40B4-BE49-F238E27FC236}">
                <a16:creationId xmlns:a16="http://schemas.microsoft.com/office/drawing/2014/main" id="{0333902C-78D9-4587-A20B-200927B4CCCE}"/>
              </a:ext>
            </a:extLst>
          </p:cNvPr>
          <p:cNvSpPr/>
          <p:nvPr/>
        </p:nvSpPr>
        <p:spPr>
          <a:xfrm>
            <a:off x="709361" y="1462635"/>
            <a:ext cx="9213974" cy="470947"/>
          </a:xfrm>
          <a:prstGeom prst="snip2Same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37" dirty="0">
                <a:latin typeface="Arial" panose="020B0604020202020204" pitchFamily="34" charset="0"/>
                <a:cs typeface="Arial" panose="020B0604020202020204" pitchFamily="34" charset="0"/>
              </a:rPr>
              <a:t>Интегратор: кредитование, снабжение, консультирование, снятие рисков</a:t>
            </a:r>
          </a:p>
        </p:txBody>
      </p:sp>
      <p:sp>
        <p:nvSpPr>
          <p:cNvPr id="85" name="Стрелка: штриховая вправо 89">
            <a:extLst>
              <a:ext uri="{FF2B5EF4-FFF2-40B4-BE49-F238E27FC236}">
                <a16:creationId xmlns:a16="http://schemas.microsoft.com/office/drawing/2014/main" id="{C16F63BA-9E9C-41F0-BBC8-C3B391129269}"/>
              </a:ext>
            </a:extLst>
          </p:cNvPr>
          <p:cNvSpPr/>
          <p:nvPr/>
        </p:nvSpPr>
        <p:spPr>
          <a:xfrm rot="16200000">
            <a:off x="1591128" y="4883862"/>
            <a:ext cx="1827760" cy="1017173"/>
          </a:xfrm>
          <a:prstGeom prst="striped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86" dirty="0">
                <a:latin typeface="Arial" panose="020B0604020202020204" pitchFamily="34" charset="0"/>
                <a:cs typeface="Arial" panose="020B0604020202020204" pitchFamily="34" charset="0"/>
              </a:rPr>
              <a:t>Аутсорсинг в производстве</a:t>
            </a:r>
          </a:p>
        </p:txBody>
      </p:sp>
      <p:sp>
        <p:nvSpPr>
          <p:cNvPr id="86" name="Овал 85">
            <a:extLst>
              <a:ext uri="{FF2B5EF4-FFF2-40B4-BE49-F238E27FC236}">
                <a16:creationId xmlns:a16="http://schemas.microsoft.com/office/drawing/2014/main" id="{0CA7E97B-4399-486F-82D3-1E4FC70BA357}"/>
              </a:ext>
            </a:extLst>
          </p:cNvPr>
          <p:cNvSpPr/>
          <p:nvPr/>
        </p:nvSpPr>
        <p:spPr>
          <a:xfrm>
            <a:off x="2384411" y="4203907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Прямоугольник: скругленные углы 94">
            <a:extLst>
              <a:ext uri="{FF2B5EF4-FFF2-40B4-BE49-F238E27FC236}">
                <a16:creationId xmlns:a16="http://schemas.microsoft.com/office/drawing/2014/main" id="{96B373FE-E2B5-40A3-B5C9-470E55FEDFB9}"/>
              </a:ext>
            </a:extLst>
          </p:cNvPr>
          <p:cNvSpPr/>
          <p:nvPr/>
        </p:nvSpPr>
        <p:spPr>
          <a:xfrm>
            <a:off x="7272459" y="2507659"/>
            <a:ext cx="746583" cy="15409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F86DA30F-167B-40CC-AF64-7ED7A5ED3EAD}"/>
              </a:ext>
            </a:extLst>
          </p:cNvPr>
          <p:cNvSpPr txBox="1"/>
          <p:nvPr/>
        </p:nvSpPr>
        <p:spPr>
          <a:xfrm rot="16200000">
            <a:off x="6974610" y="3160529"/>
            <a:ext cx="1740605" cy="218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19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Закупочные кооперативы</a:t>
            </a:r>
          </a:p>
        </p:txBody>
      </p:sp>
      <p:sp>
        <p:nvSpPr>
          <p:cNvPr id="89" name="Овал 88">
            <a:extLst>
              <a:ext uri="{FF2B5EF4-FFF2-40B4-BE49-F238E27FC236}">
                <a16:creationId xmlns:a16="http://schemas.microsoft.com/office/drawing/2014/main" id="{51F29CA2-DEE8-4EAD-8CC0-AF614F959DED}"/>
              </a:ext>
            </a:extLst>
          </p:cNvPr>
          <p:cNvSpPr/>
          <p:nvPr/>
        </p:nvSpPr>
        <p:spPr>
          <a:xfrm>
            <a:off x="5348623" y="2603236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Овал 89">
            <a:extLst>
              <a:ext uri="{FF2B5EF4-FFF2-40B4-BE49-F238E27FC236}">
                <a16:creationId xmlns:a16="http://schemas.microsoft.com/office/drawing/2014/main" id="{9BE1CF51-937D-4B11-B21D-E0F7B509CA1A}"/>
              </a:ext>
            </a:extLst>
          </p:cNvPr>
          <p:cNvSpPr/>
          <p:nvPr/>
        </p:nvSpPr>
        <p:spPr>
          <a:xfrm>
            <a:off x="5338616" y="3189888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Овал 90">
            <a:extLst>
              <a:ext uri="{FF2B5EF4-FFF2-40B4-BE49-F238E27FC236}">
                <a16:creationId xmlns:a16="http://schemas.microsoft.com/office/drawing/2014/main" id="{2AFF78DB-4BD4-40D7-B114-E1456D065E37}"/>
              </a:ext>
            </a:extLst>
          </p:cNvPr>
          <p:cNvSpPr/>
          <p:nvPr/>
        </p:nvSpPr>
        <p:spPr>
          <a:xfrm>
            <a:off x="5348622" y="3762006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Прямоугольник: скругленные углы 51">
            <a:extLst>
              <a:ext uri="{FF2B5EF4-FFF2-40B4-BE49-F238E27FC236}">
                <a16:creationId xmlns:a16="http://schemas.microsoft.com/office/drawing/2014/main" id="{51243B8F-63B0-4141-B635-CCE2498AF618}"/>
              </a:ext>
            </a:extLst>
          </p:cNvPr>
          <p:cNvSpPr/>
          <p:nvPr/>
        </p:nvSpPr>
        <p:spPr>
          <a:xfrm>
            <a:off x="8548767" y="3583180"/>
            <a:ext cx="1381645" cy="43003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28" dirty="0">
                <a:latin typeface="Arial" panose="020B0604020202020204" pitchFamily="34" charset="0"/>
                <a:cs typeface="Arial" panose="020B0604020202020204" pitchFamily="34" charset="0"/>
              </a:rPr>
              <a:t>Сторонняя переработка</a:t>
            </a:r>
          </a:p>
        </p:txBody>
      </p:sp>
      <p:cxnSp>
        <p:nvCxnSpPr>
          <p:cNvPr id="93" name="Соединительная линия уступом 92"/>
          <p:cNvCxnSpPr>
            <a:stCxn id="87" idx="3"/>
            <a:endCxn id="40" idx="1"/>
          </p:cNvCxnSpPr>
          <p:nvPr/>
        </p:nvCxnSpPr>
        <p:spPr>
          <a:xfrm flipV="1">
            <a:off x="8019042" y="2722681"/>
            <a:ext cx="532356" cy="555457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Соединительная линия уступом 93"/>
          <p:cNvCxnSpPr>
            <a:stCxn id="87" idx="3"/>
            <a:endCxn id="92" idx="1"/>
          </p:cNvCxnSpPr>
          <p:nvPr/>
        </p:nvCxnSpPr>
        <p:spPr>
          <a:xfrm>
            <a:off x="8019042" y="3278138"/>
            <a:ext cx="529726" cy="520062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>
            <a:stCxn id="87" idx="3"/>
            <a:endCxn id="39" idx="1"/>
          </p:cNvCxnSpPr>
          <p:nvPr/>
        </p:nvCxnSpPr>
        <p:spPr>
          <a:xfrm flipV="1">
            <a:off x="8019042" y="3261320"/>
            <a:ext cx="532356" cy="168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Овал 95">
            <a:extLst>
              <a:ext uri="{FF2B5EF4-FFF2-40B4-BE49-F238E27FC236}">
                <a16:creationId xmlns:a16="http://schemas.microsoft.com/office/drawing/2014/main" id="{1395F22A-E8F7-4BA0-8177-79FA4B95E56F}"/>
              </a:ext>
            </a:extLst>
          </p:cNvPr>
          <p:cNvSpPr/>
          <p:nvPr/>
        </p:nvSpPr>
        <p:spPr>
          <a:xfrm>
            <a:off x="8228017" y="2622739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Овал 96">
            <a:extLst>
              <a:ext uri="{FF2B5EF4-FFF2-40B4-BE49-F238E27FC236}">
                <a16:creationId xmlns:a16="http://schemas.microsoft.com/office/drawing/2014/main" id="{1395F22A-E8F7-4BA0-8177-79FA4B95E56F}"/>
              </a:ext>
            </a:extLst>
          </p:cNvPr>
          <p:cNvSpPr/>
          <p:nvPr/>
        </p:nvSpPr>
        <p:spPr>
          <a:xfrm>
            <a:off x="8213980" y="3178487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Овал 97">
            <a:extLst>
              <a:ext uri="{FF2B5EF4-FFF2-40B4-BE49-F238E27FC236}">
                <a16:creationId xmlns:a16="http://schemas.microsoft.com/office/drawing/2014/main" id="{DAB871F0-5160-4927-A3C1-4C5F47576F06}"/>
              </a:ext>
            </a:extLst>
          </p:cNvPr>
          <p:cNvSpPr/>
          <p:nvPr/>
        </p:nvSpPr>
        <p:spPr>
          <a:xfrm>
            <a:off x="8218729" y="3717126"/>
            <a:ext cx="211675" cy="190473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709360" y="2025522"/>
            <a:ext cx="4041911" cy="3543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28" dirty="0">
                <a:latin typeface="Arial" panose="020B0604020202020204" pitchFamily="34" charset="0"/>
                <a:cs typeface="Arial" panose="020B0604020202020204" pitchFamily="34" charset="0"/>
              </a:rPr>
              <a:t>Интеграция производства</a:t>
            </a:r>
          </a:p>
        </p:txBody>
      </p:sp>
      <p:sp>
        <p:nvSpPr>
          <p:cNvPr id="100" name="Скругленный прямоугольник 99"/>
          <p:cNvSpPr/>
          <p:nvPr/>
        </p:nvSpPr>
        <p:spPr>
          <a:xfrm>
            <a:off x="4881568" y="2020824"/>
            <a:ext cx="2161837" cy="3543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228" dirty="0">
                <a:latin typeface="Arial" panose="020B0604020202020204" pitchFamily="34" charset="0"/>
                <a:cs typeface="Arial" panose="020B0604020202020204" pitchFamily="34" charset="0"/>
              </a:rPr>
              <a:t>Интеграция логистики</a:t>
            </a: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7173700" y="2027166"/>
            <a:ext cx="2749634" cy="3543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28" dirty="0">
                <a:latin typeface="Arial" panose="020B0604020202020204" pitchFamily="34" charset="0"/>
                <a:cs typeface="Arial" panose="020B0604020202020204" pitchFamily="34" charset="0"/>
              </a:rPr>
              <a:t>Сбытовая интеграция</a:t>
            </a:r>
          </a:p>
        </p:txBody>
      </p:sp>
      <p:sp>
        <p:nvSpPr>
          <p:cNvPr id="102" name="Овал 101">
            <a:extLst>
              <a:ext uri="{FF2B5EF4-FFF2-40B4-BE49-F238E27FC236}">
                <a16:creationId xmlns:a16="http://schemas.microsoft.com/office/drawing/2014/main" id="{EE7029EF-5C25-4ADC-B73A-6FE5392B6364}"/>
              </a:ext>
            </a:extLst>
          </p:cNvPr>
          <p:cNvSpPr/>
          <p:nvPr/>
        </p:nvSpPr>
        <p:spPr>
          <a:xfrm>
            <a:off x="976946" y="2102742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Овал 102">
            <a:extLst>
              <a:ext uri="{FF2B5EF4-FFF2-40B4-BE49-F238E27FC236}">
                <a16:creationId xmlns:a16="http://schemas.microsoft.com/office/drawing/2014/main" id="{EE7029EF-5C25-4ADC-B73A-6FE5392B6364}"/>
              </a:ext>
            </a:extLst>
          </p:cNvPr>
          <p:cNvSpPr/>
          <p:nvPr/>
        </p:nvSpPr>
        <p:spPr>
          <a:xfrm>
            <a:off x="4968446" y="2102742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Овал 103">
            <a:extLst>
              <a:ext uri="{FF2B5EF4-FFF2-40B4-BE49-F238E27FC236}">
                <a16:creationId xmlns:a16="http://schemas.microsoft.com/office/drawing/2014/main" id="{2AFF78DB-4BD4-40D7-B114-E1456D065E37}"/>
              </a:ext>
            </a:extLst>
          </p:cNvPr>
          <p:cNvSpPr/>
          <p:nvPr/>
        </p:nvSpPr>
        <p:spPr>
          <a:xfrm>
            <a:off x="8612034" y="5488492"/>
            <a:ext cx="211675" cy="19047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8823709" y="5420496"/>
            <a:ext cx="1670826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latin typeface="Arial" panose="020B0604020202020204" pitchFamily="34" charset="0"/>
                <a:cs typeface="Arial" panose="020B0604020202020204" pitchFamily="34" charset="0"/>
              </a:rPr>
              <a:t>- Нет узла интеграции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8823709" y="5765656"/>
            <a:ext cx="1670826" cy="254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2" dirty="0">
                <a:latin typeface="Arial" panose="020B0604020202020204" pitchFamily="34" charset="0"/>
                <a:cs typeface="Arial" panose="020B0604020202020204" pitchFamily="34" charset="0"/>
              </a:rPr>
              <a:t>- Есть узел интеграции</a:t>
            </a:r>
          </a:p>
        </p:txBody>
      </p:sp>
      <p:sp>
        <p:nvSpPr>
          <p:cNvPr id="107" name="Овал 106">
            <a:extLst>
              <a:ext uri="{FF2B5EF4-FFF2-40B4-BE49-F238E27FC236}">
                <a16:creationId xmlns:a16="http://schemas.microsoft.com/office/drawing/2014/main" id="{AA0EA2DF-9CEF-498B-9E30-E4067FDA80DF}"/>
              </a:ext>
            </a:extLst>
          </p:cNvPr>
          <p:cNvSpPr/>
          <p:nvPr/>
        </p:nvSpPr>
        <p:spPr>
          <a:xfrm>
            <a:off x="8612034" y="5829209"/>
            <a:ext cx="211675" cy="190473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Овал 107">
            <a:extLst>
              <a:ext uri="{FF2B5EF4-FFF2-40B4-BE49-F238E27FC236}">
                <a16:creationId xmlns:a16="http://schemas.microsoft.com/office/drawing/2014/main" id="{AA0EA2DF-9CEF-498B-9E30-E4067FDA80DF}"/>
              </a:ext>
            </a:extLst>
          </p:cNvPr>
          <p:cNvSpPr/>
          <p:nvPr/>
        </p:nvSpPr>
        <p:spPr>
          <a:xfrm>
            <a:off x="7272460" y="2093134"/>
            <a:ext cx="211675" cy="190473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object 2">
            <a:extLst>
              <a:ext uri="{FF2B5EF4-FFF2-40B4-BE49-F238E27FC236}">
                <a16:creationId xmlns:a16="http://schemas.microsoft.com/office/drawing/2014/main" id="{07069487-BECC-438A-9A16-E3461E2373A9}"/>
              </a:ext>
            </a:extLst>
          </p:cNvPr>
          <p:cNvSpPr/>
          <p:nvPr/>
        </p:nvSpPr>
        <p:spPr>
          <a:xfrm>
            <a:off x="-9236" y="12467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цепочек поставок готовой продукции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8B125A2-6613-4739-B8CB-6497BF9E7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39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0957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40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80761" y="2649665"/>
            <a:ext cx="3228812" cy="43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Гарантийный фонд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80764" y="3630513"/>
            <a:ext cx="3228812" cy="43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экспорта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778700" y="4124650"/>
            <a:ext cx="3228812" cy="43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инжиниринга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778698" y="4621795"/>
            <a:ext cx="3228812" cy="43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предпринимательства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780764" y="3138851"/>
            <a:ext cx="3228812" cy="43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Микрофинансовая организация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82825" y="5611656"/>
            <a:ext cx="3228812" cy="43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поддержки фермерства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80764" y="5118940"/>
            <a:ext cx="3228812" cy="43812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инноваций социальной сферы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928246" y="2645585"/>
            <a:ext cx="3228812" cy="438122"/>
          </a:xfrm>
          <a:prstGeom prst="roundRect">
            <a:avLst/>
          </a:prstGeom>
          <a:solidFill>
            <a:srgbClr val="A9D18E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Индустриальные парки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928246" y="3626025"/>
            <a:ext cx="3228812" cy="441006"/>
          </a:xfrm>
          <a:prstGeom prst="roundRect">
            <a:avLst/>
          </a:prstGeom>
          <a:solidFill>
            <a:srgbClr val="A9D18E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Фонд развития промышленности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5928246" y="3139237"/>
            <a:ext cx="3228812" cy="438122"/>
          </a:xfrm>
          <a:prstGeom prst="roundRect">
            <a:avLst/>
          </a:prstGeom>
          <a:solidFill>
            <a:srgbClr val="A9D18E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Инвестиционное агентство Тюменской области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5928245" y="4128779"/>
            <a:ext cx="3228812" cy="438584"/>
          </a:xfrm>
          <a:prstGeom prst="roundRect">
            <a:avLst/>
          </a:prstGeom>
          <a:solidFill>
            <a:srgbClr val="A9D18E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Региональная лизинговая компания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5928244" y="5115585"/>
            <a:ext cx="3228812" cy="438122"/>
          </a:xfrm>
          <a:prstGeom prst="roundRect">
            <a:avLst/>
          </a:prstGeom>
          <a:ln>
            <a:solidFill>
              <a:srgbClr val="548235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на </a:t>
            </a:r>
            <a:r>
              <a:rPr lang="en-US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CAPEX/OPEX</a:t>
            </a:r>
            <a:endParaRPr lang="ru-RU" sz="1286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918501" y="5611656"/>
            <a:ext cx="3228812" cy="438122"/>
          </a:xfrm>
          <a:prstGeom prst="roundRect">
            <a:avLst/>
          </a:prstGeom>
          <a:ln>
            <a:solidFill>
              <a:srgbClr val="548235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Налоговые преференции </a:t>
            </a:r>
            <a:r>
              <a:rPr lang="en-US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статусы инвестора</a:t>
            </a:r>
          </a:p>
        </p:txBody>
      </p:sp>
      <p:pic>
        <p:nvPicPr>
          <p:cNvPr id="42" name="Picture 2" descr="https://oreltimes.ru/wp-content/uploads/2019/10/moy-bizne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45" b="27494"/>
          <a:stretch/>
        </p:blipFill>
        <p:spPr bwMode="auto">
          <a:xfrm>
            <a:off x="476843" y="1869674"/>
            <a:ext cx="2361831" cy="75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4112942" y="2643774"/>
            <a:ext cx="56467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✓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9250869" y="2643773"/>
            <a:ext cx="380232" cy="380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7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✗</a:t>
            </a:r>
            <a:endParaRPr lang="ru-RU" sz="187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112942" y="3137804"/>
            <a:ext cx="56467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✓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068827" y="3647899"/>
            <a:ext cx="65290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+/-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055920" y="4162671"/>
            <a:ext cx="65290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+/-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068827" y="4626459"/>
            <a:ext cx="65290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+/-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112942" y="5136017"/>
            <a:ext cx="65290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+/-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112942" y="5616419"/>
            <a:ext cx="65290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+/-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56457" y="3137356"/>
            <a:ext cx="56467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✓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9247633" y="3622561"/>
            <a:ext cx="65290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+/-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9291749" y="4123178"/>
            <a:ext cx="56467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✓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5928245" y="4625386"/>
            <a:ext cx="3228812" cy="438584"/>
          </a:xfrm>
          <a:prstGeom prst="roundRect">
            <a:avLst/>
          </a:prstGeom>
          <a:solidFill>
            <a:srgbClr val="A9D18E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86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Кредитование Банк МСП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9247633" y="4642227"/>
            <a:ext cx="652906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+/-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198514" y="5101348"/>
            <a:ext cx="1149287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✓/✓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9168576" y="5606282"/>
            <a:ext cx="1149287" cy="38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71" dirty="0">
                <a:solidFill>
                  <a:srgbClr val="5482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✓/✓</a:t>
            </a:r>
            <a:endParaRPr lang="ru-RU" sz="1871" dirty="0">
              <a:solidFill>
                <a:srgbClr val="54823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839012" y="2045592"/>
            <a:ext cx="3147295" cy="488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86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Региональные и федеральные институты поддержки</a:t>
            </a:r>
          </a:p>
        </p:txBody>
      </p:sp>
      <p:sp>
        <p:nvSpPr>
          <p:cNvPr id="48" name="object 2">
            <a:extLst>
              <a:ext uri="{FF2B5EF4-FFF2-40B4-BE49-F238E27FC236}">
                <a16:creationId xmlns:a16="http://schemas.microsoft.com/office/drawing/2014/main" id="{FD7322F0-BB28-4739-AE2C-665EBAECDC51}"/>
              </a:ext>
            </a:extLst>
          </p:cNvPr>
          <p:cNvSpPr/>
          <p:nvPr/>
        </p:nvSpPr>
        <p:spPr>
          <a:xfrm>
            <a:off x="0" y="0"/>
            <a:ext cx="10684160" cy="69693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Эффективность действующей системы поддержки проектов с учетом перспектив                             развития территории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175BE9FE-6222-4452-9CFF-A3FA48FBF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40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8141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2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23">
            <a:extLst>
              <a:ext uri="{FF2B5EF4-FFF2-40B4-BE49-F238E27FC236}">
                <a16:creationId xmlns:a16="http://schemas.microsoft.com/office/drawing/2014/main" id="{FACB4AB8-2257-47E7-B09E-8A2E8BD38922}"/>
              </a:ext>
            </a:extLst>
          </p:cNvPr>
          <p:cNvSpPr/>
          <p:nvPr/>
        </p:nvSpPr>
        <p:spPr>
          <a:xfrm>
            <a:off x="4172585" y="5668154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00"/>
                </a:lnTo>
                <a:lnTo>
                  <a:pt x="945095" y="463600"/>
                </a:lnTo>
                <a:lnTo>
                  <a:pt x="472541" y="0"/>
                </a:lnTo>
                <a:close/>
              </a:path>
            </a:pathLst>
          </a:custGeom>
          <a:solidFill>
            <a:srgbClr val="C5D7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22">
            <a:extLst>
              <a:ext uri="{FF2B5EF4-FFF2-40B4-BE49-F238E27FC236}">
                <a16:creationId xmlns:a16="http://schemas.microsoft.com/office/drawing/2014/main" id="{B5F2094A-D983-42DA-B852-7900B02BF007}"/>
              </a:ext>
            </a:extLst>
          </p:cNvPr>
          <p:cNvSpPr/>
          <p:nvPr/>
        </p:nvSpPr>
        <p:spPr>
          <a:xfrm>
            <a:off x="0" y="924698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95"/>
                </a:lnTo>
                <a:lnTo>
                  <a:pt x="463613" y="47255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B2344FCA-D823-49F8-852F-84B1917FBA99}"/>
              </a:ext>
            </a:extLst>
          </p:cNvPr>
          <p:cNvSpPr txBox="1">
            <a:spLocks/>
          </p:cNvSpPr>
          <p:nvPr/>
        </p:nvSpPr>
        <p:spPr>
          <a:xfrm>
            <a:off x="950586" y="1142558"/>
            <a:ext cx="644399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ПРИЛОЖЕНИЯ</a:t>
            </a:r>
          </a:p>
        </p:txBody>
      </p:sp>
      <p:grpSp>
        <p:nvGrpSpPr>
          <p:cNvPr id="19" name="object 3">
            <a:extLst>
              <a:ext uri="{FF2B5EF4-FFF2-40B4-BE49-F238E27FC236}">
                <a16:creationId xmlns:a16="http://schemas.microsoft.com/office/drawing/2014/main" id="{1EBBD8A8-849F-4444-93CD-992BFA731EC1}"/>
              </a:ext>
            </a:extLst>
          </p:cNvPr>
          <p:cNvGrpSpPr/>
          <p:nvPr/>
        </p:nvGrpSpPr>
        <p:grpSpPr>
          <a:xfrm>
            <a:off x="0" y="2986445"/>
            <a:ext cx="5801142" cy="2375535"/>
            <a:chOff x="0" y="2986445"/>
            <a:chExt cx="5801142" cy="2375535"/>
          </a:xfrm>
        </p:grpSpPr>
        <p:sp>
          <p:nvSpPr>
            <p:cNvPr id="20" name="object 4">
              <a:extLst>
                <a:ext uri="{FF2B5EF4-FFF2-40B4-BE49-F238E27FC236}">
                  <a16:creationId xmlns:a16="http://schemas.microsoft.com/office/drawing/2014/main" id="{72FAD251-979A-498B-878D-886A79893D09}"/>
                </a:ext>
              </a:extLst>
            </p:cNvPr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bject 5">
              <a:extLst>
                <a:ext uri="{FF2B5EF4-FFF2-40B4-BE49-F238E27FC236}">
                  <a16:creationId xmlns:a16="http://schemas.microsoft.com/office/drawing/2014/main" id="{7001DEE3-5E3F-48A9-BC65-28ACB61D5C2E}"/>
                </a:ext>
              </a:extLst>
            </p:cNvPr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1187462" y="0"/>
                  </a:move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object 6">
              <a:extLst>
                <a:ext uri="{FF2B5EF4-FFF2-40B4-BE49-F238E27FC236}">
                  <a16:creationId xmlns:a16="http://schemas.microsoft.com/office/drawing/2014/main" id="{86EF5D81-78A7-472D-8376-C957C2BACA0D}"/>
                </a:ext>
              </a:extLst>
            </p:cNvPr>
            <p:cNvSpPr/>
            <p:nvPr/>
          </p:nvSpPr>
          <p:spPr>
            <a:xfrm>
              <a:off x="3425607" y="2986445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5" h="2375535">
                  <a:moveTo>
                    <a:pt x="0" y="1187462"/>
                  </a:moveTo>
                  <a:lnTo>
                    <a:pt x="942" y="1235221"/>
                  </a:lnTo>
                  <a:lnTo>
                    <a:pt x="3747" y="1282501"/>
                  </a:lnTo>
                  <a:lnTo>
                    <a:pt x="8379" y="1329268"/>
                  </a:lnTo>
                  <a:lnTo>
                    <a:pt x="14802" y="1375484"/>
                  </a:lnTo>
                  <a:lnTo>
                    <a:pt x="22980" y="1421116"/>
                  </a:lnTo>
                  <a:lnTo>
                    <a:pt x="32879" y="1466127"/>
                  </a:lnTo>
                  <a:lnTo>
                    <a:pt x="44462" y="1510481"/>
                  </a:lnTo>
                  <a:lnTo>
                    <a:pt x="57695" y="1554145"/>
                  </a:lnTo>
                  <a:lnTo>
                    <a:pt x="72541" y="1597081"/>
                  </a:lnTo>
                  <a:lnTo>
                    <a:pt x="88966" y="1639255"/>
                  </a:lnTo>
                  <a:lnTo>
                    <a:pt x="106934" y="1680631"/>
                  </a:lnTo>
                  <a:lnTo>
                    <a:pt x="126409" y="1721174"/>
                  </a:lnTo>
                  <a:lnTo>
                    <a:pt x="147356" y="1760847"/>
                  </a:lnTo>
                  <a:lnTo>
                    <a:pt x="169739" y="1799617"/>
                  </a:lnTo>
                  <a:lnTo>
                    <a:pt x="193524" y="1837446"/>
                  </a:lnTo>
                  <a:lnTo>
                    <a:pt x="218674" y="1874301"/>
                  </a:lnTo>
                  <a:lnTo>
                    <a:pt x="245154" y="1910144"/>
                  </a:lnTo>
                  <a:lnTo>
                    <a:pt x="272928" y="1944941"/>
                  </a:lnTo>
                  <a:lnTo>
                    <a:pt x="301962" y="1978657"/>
                  </a:lnTo>
                  <a:lnTo>
                    <a:pt x="332219" y="2011255"/>
                  </a:lnTo>
                  <a:lnTo>
                    <a:pt x="363664" y="2042701"/>
                  </a:lnTo>
                  <a:lnTo>
                    <a:pt x="396262" y="2072958"/>
                  </a:lnTo>
                  <a:lnTo>
                    <a:pt x="429978" y="2101992"/>
                  </a:lnTo>
                  <a:lnTo>
                    <a:pt x="464775" y="2129767"/>
                  </a:lnTo>
                  <a:lnTo>
                    <a:pt x="500618" y="2156247"/>
                  </a:lnTo>
                  <a:lnTo>
                    <a:pt x="537472" y="2181398"/>
                  </a:lnTo>
                  <a:lnTo>
                    <a:pt x="575302" y="2205182"/>
                  </a:lnTo>
                  <a:lnTo>
                    <a:pt x="614071" y="2227566"/>
                  </a:lnTo>
                  <a:lnTo>
                    <a:pt x="653745" y="2248513"/>
                  </a:lnTo>
                  <a:lnTo>
                    <a:pt x="694288" y="2267989"/>
                  </a:lnTo>
                  <a:lnTo>
                    <a:pt x="735664" y="2285957"/>
                  </a:lnTo>
                  <a:lnTo>
                    <a:pt x="777838" y="2302382"/>
                  </a:lnTo>
                  <a:lnTo>
                    <a:pt x="820775" y="2317228"/>
                  </a:lnTo>
                  <a:lnTo>
                    <a:pt x="864438" y="2330461"/>
                  </a:lnTo>
                  <a:lnTo>
                    <a:pt x="908794" y="2342045"/>
                  </a:lnTo>
                  <a:lnTo>
                    <a:pt x="953805" y="2351944"/>
                  </a:lnTo>
                  <a:lnTo>
                    <a:pt x="999437" y="2360122"/>
                  </a:lnTo>
                  <a:lnTo>
                    <a:pt x="1045654" y="2366545"/>
                  </a:lnTo>
                  <a:lnTo>
                    <a:pt x="1092421" y="2371177"/>
                  </a:lnTo>
                  <a:lnTo>
                    <a:pt x="1139702" y="2373982"/>
                  </a:lnTo>
                  <a:lnTo>
                    <a:pt x="1187462" y="2374925"/>
                  </a:lnTo>
                  <a:lnTo>
                    <a:pt x="1235222" y="2373982"/>
                  </a:lnTo>
                  <a:lnTo>
                    <a:pt x="1282503" y="2371177"/>
                  </a:lnTo>
                  <a:lnTo>
                    <a:pt x="1329270" y="2366545"/>
                  </a:lnTo>
                  <a:lnTo>
                    <a:pt x="1375487" y="2360122"/>
                  </a:lnTo>
                  <a:lnTo>
                    <a:pt x="1421119" y="2351944"/>
                  </a:lnTo>
                  <a:lnTo>
                    <a:pt x="1466131" y="2342045"/>
                  </a:lnTo>
                  <a:lnTo>
                    <a:pt x="1510486" y="2330461"/>
                  </a:lnTo>
                  <a:lnTo>
                    <a:pt x="1554150" y="2317228"/>
                  </a:lnTo>
                  <a:lnTo>
                    <a:pt x="1597086" y="2302382"/>
                  </a:lnTo>
                  <a:lnTo>
                    <a:pt x="1639260" y="2285957"/>
                  </a:lnTo>
                  <a:lnTo>
                    <a:pt x="1680637" y="2267989"/>
                  </a:lnTo>
                  <a:lnTo>
                    <a:pt x="1721179" y="2248513"/>
                  </a:lnTo>
                  <a:lnTo>
                    <a:pt x="1760853" y="2227566"/>
                  </a:lnTo>
                  <a:lnTo>
                    <a:pt x="1799622" y="2205182"/>
                  </a:lnTo>
                  <a:lnTo>
                    <a:pt x="1837452" y="2181398"/>
                  </a:lnTo>
                  <a:lnTo>
                    <a:pt x="1874306" y="2156247"/>
                  </a:lnTo>
                  <a:lnTo>
                    <a:pt x="1910150" y="2129767"/>
                  </a:lnTo>
                  <a:lnTo>
                    <a:pt x="1944947" y="2101992"/>
                  </a:lnTo>
                  <a:lnTo>
                    <a:pt x="1978662" y="2072958"/>
                  </a:lnTo>
                  <a:lnTo>
                    <a:pt x="2011260" y="2042701"/>
                  </a:lnTo>
                  <a:lnTo>
                    <a:pt x="2042705" y="2011255"/>
                  </a:lnTo>
                  <a:lnTo>
                    <a:pt x="2072963" y="1978657"/>
                  </a:lnTo>
                  <a:lnTo>
                    <a:pt x="2101996" y="1944941"/>
                  </a:lnTo>
                  <a:lnTo>
                    <a:pt x="2129771" y="1910144"/>
                  </a:lnTo>
                  <a:lnTo>
                    <a:pt x="2156251" y="1874301"/>
                  </a:lnTo>
                  <a:lnTo>
                    <a:pt x="2181401" y="1837446"/>
                  </a:lnTo>
                  <a:lnTo>
                    <a:pt x="2205185" y="1799617"/>
                  </a:lnTo>
                  <a:lnTo>
                    <a:pt x="2227569" y="1760847"/>
                  </a:lnTo>
                  <a:lnTo>
                    <a:pt x="2248516" y="1721174"/>
                  </a:lnTo>
                  <a:lnTo>
                    <a:pt x="2267991" y="1680631"/>
                  </a:lnTo>
                  <a:lnTo>
                    <a:pt x="2285958" y="1639255"/>
                  </a:lnTo>
                  <a:lnTo>
                    <a:pt x="2302383" y="1597081"/>
                  </a:lnTo>
                  <a:lnTo>
                    <a:pt x="2317230" y="1554145"/>
                  </a:lnTo>
                  <a:lnTo>
                    <a:pt x="2330462" y="1510481"/>
                  </a:lnTo>
                  <a:lnTo>
                    <a:pt x="2342046" y="1466127"/>
                  </a:lnTo>
                  <a:lnTo>
                    <a:pt x="2351944" y="1421116"/>
                  </a:lnTo>
                  <a:lnTo>
                    <a:pt x="2360123" y="1375484"/>
                  </a:lnTo>
                  <a:lnTo>
                    <a:pt x="2366545" y="1329268"/>
                  </a:lnTo>
                  <a:lnTo>
                    <a:pt x="2371177" y="1282501"/>
                  </a:lnTo>
                  <a:lnTo>
                    <a:pt x="2373982" y="1235221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3" y="999440"/>
                  </a:lnTo>
                  <a:lnTo>
                    <a:pt x="2351944" y="953809"/>
                  </a:lnTo>
                  <a:lnTo>
                    <a:pt x="2342046" y="908798"/>
                  </a:lnTo>
                  <a:lnTo>
                    <a:pt x="2330462" y="864443"/>
                  </a:lnTo>
                  <a:lnTo>
                    <a:pt x="2317230" y="820780"/>
                  </a:lnTo>
                  <a:lnTo>
                    <a:pt x="2302383" y="777843"/>
                  </a:lnTo>
                  <a:lnTo>
                    <a:pt x="2285958" y="735669"/>
                  </a:lnTo>
                  <a:lnTo>
                    <a:pt x="2267991" y="694293"/>
                  </a:lnTo>
                  <a:lnTo>
                    <a:pt x="2248516" y="653751"/>
                  </a:lnTo>
                  <a:lnTo>
                    <a:pt x="2227569" y="614077"/>
                  </a:lnTo>
                  <a:lnTo>
                    <a:pt x="2205185" y="575308"/>
                  </a:lnTo>
                  <a:lnTo>
                    <a:pt x="2181401" y="537478"/>
                  </a:lnTo>
                  <a:lnTo>
                    <a:pt x="2156251" y="500624"/>
                  </a:lnTo>
                  <a:lnTo>
                    <a:pt x="2129771" y="464780"/>
                  </a:lnTo>
                  <a:lnTo>
                    <a:pt x="2101996" y="429983"/>
                  </a:lnTo>
                  <a:lnTo>
                    <a:pt x="2072963" y="396268"/>
                  </a:lnTo>
                  <a:lnTo>
                    <a:pt x="2042705" y="363669"/>
                  </a:lnTo>
                  <a:lnTo>
                    <a:pt x="2011260" y="332224"/>
                  </a:lnTo>
                  <a:lnTo>
                    <a:pt x="1978662" y="301966"/>
                  </a:lnTo>
                  <a:lnTo>
                    <a:pt x="1944947" y="272932"/>
                  </a:lnTo>
                  <a:lnTo>
                    <a:pt x="1910150" y="245157"/>
                  </a:lnTo>
                  <a:lnTo>
                    <a:pt x="1874306" y="218677"/>
                  </a:lnTo>
                  <a:lnTo>
                    <a:pt x="1837452" y="193527"/>
                  </a:lnTo>
                  <a:lnTo>
                    <a:pt x="1799622" y="169742"/>
                  </a:lnTo>
                  <a:lnTo>
                    <a:pt x="1760853" y="147358"/>
                  </a:lnTo>
                  <a:lnTo>
                    <a:pt x="1721179" y="126411"/>
                  </a:lnTo>
                  <a:lnTo>
                    <a:pt x="1680637" y="106936"/>
                  </a:lnTo>
                  <a:lnTo>
                    <a:pt x="1639260" y="88968"/>
                  </a:lnTo>
                  <a:lnTo>
                    <a:pt x="1597086" y="72543"/>
                  </a:lnTo>
                  <a:lnTo>
                    <a:pt x="1554150" y="57696"/>
                  </a:lnTo>
                  <a:lnTo>
                    <a:pt x="1510486" y="44463"/>
                  </a:lnTo>
                  <a:lnTo>
                    <a:pt x="1466131" y="32879"/>
                  </a:lnTo>
                  <a:lnTo>
                    <a:pt x="1421119" y="22981"/>
                  </a:lnTo>
                  <a:lnTo>
                    <a:pt x="1375487" y="14802"/>
                  </a:lnTo>
                  <a:lnTo>
                    <a:pt x="1329270" y="8379"/>
                  </a:lnTo>
                  <a:lnTo>
                    <a:pt x="1282503" y="3747"/>
                  </a:lnTo>
                  <a:lnTo>
                    <a:pt x="1235222" y="942"/>
                  </a:lnTo>
                  <a:lnTo>
                    <a:pt x="1187462" y="0"/>
                  </a:lnTo>
                  <a:lnTo>
                    <a:pt x="1139702" y="942"/>
                  </a:lnTo>
                  <a:lnTo>
                    <a:pt x="1092421" y="3747"/>
                  </a:lnTo>
                  <a:lnTo>
                    <a:pt x="1045654" y="8379"/>
                  </a:lnTo>
                  <a:lnTo>
                    <a:pt x="999437" y="14802"/>
                  </a:lnTo>
                  <a:lnTo>
                    <a:pt x="953805" y="22981"/>
                  </a:lnTo>
                  <a:lnTo>
                    <a:pt x="908794" y="32879"/>
                  </a:lnTo>
                  <a:lnTo>
                    <a:pt x="864438" y="44463"/>
                  </a:lnTo>
                  <a:lnTo>
                    <a:pt x="820775" y="57696"/>
                  </a:lnTo>
                  <a:lnTo>
                    <a:pt x="777838" y="72543"/>
                  </a:lnTo>
                  <a:lnTo>
                    <a:pt x="735664" y="88968"/>
                  </a:lnTo>
                  <a:lnTo>
                    <a:pt x="694288" y="106936"/>
                  </a:lnTo>
                  <a:lnTo>
                    <a:pt x="653745" y="126411"/>
                  </a:lnTo>
                  <a:lnTo>
                    <a:pt x="614071" y="147358"/>
                  </a:lnTo>
                  <a:lnTo>
                    <a:pt x="575302" y="169742"/>
                  </a:lnTo>
                  <a:lnTo>
                    <a:pt x="537472" y="193527"/>
                  </a:lnTo>
                  <a:lnTo>
                    <a:pt x="500618" y="218677"/>
                  </a:lnTo>
                  <a:lnTo>
                    <a:pt x="464775" y="245157"/>
                  </a:lnTo>
                  <a:lnTo>
                    <a:pt x="429978" y="272932"/>
                  </a:lnTo>
                  <a:lnTo>
                    <a:pt x="396262" y="301966"/>
                  </a:lnTo>
                  <a:lnTo>
                    <a:pt x="363664" y="332224"/>
                  </a:lnTo>
                  <a:lnTo>
                    <a:pt x="332219" y="363669"/>
                  </a:lnTo>
                  <a:lnTo>
                    <a:pt x="301962" y="396268"/>
                  </a:lnTo>
                  <a:lnTo>
                    <a:pt x="272928" y="429983"/>
                  </a:lnTo>
                  <a:lnTo>
                    <a:pt x="245154" y="464780"/>
                  </a:lnTo>
                  <a:lnTo>
                    <a:pt x="218674" y="500624"/>
                  </a:lnTo>
                  <a:lnTo>
                    <a:pt x="193524" y="537478"/>
                  </a:lnTo>
                  <a:lnTo>
                    <a:pt x="169739" y="575308"/>
                  </a:lnTo>
                  <a:lnTo>
                    <a:pt x="147356" y="614077"/>
                  </a:lnTo>
                  <a:lnTo>
                    <a:pt x="126409" y="653751"/>
                  </a:lnTo>
                  <a:lnTo>
                    <a:pt x="106934" y="694293"/>
                  </a:lnTo>
                  <a:lnTo>
                    <a:pt x="88966" y="735669"/>
                  </a:lnTo>
                  <a:lnTo>
                    <a:pt x="72541" y="777843"/>
                  </a:lnTo>
                  <a:lnTo>
                    <a:pt x="57695" y="820780"/>
                  </a:lnTo>
                  <a:lnTo>
                    <a:pt x="44462" y="864443"/>
                  </a:lnTo>
                  <a:lnTo>
                    <a:pt x="32879" y="908798"/>
                  </a:lnTo>
                  <a:lnTo>
                    <a:pt x="22980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C5D7FC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bject 7">
              <a:extLst>
                <a:ext uri="{FF2B5EF4-FFF2-40B4-BE49-F238E27FC236}">
                  <a16:creationId xmlns:a16="http://schemas.microsoft.com/office/drawing/2014/main" id="{282A3831-87E0-489B-BBDD-346B33F799FF}"/>
                </a:ext>
              </a:extLst>
            </p:cNvPr>
            <p:cNvSpPr/>
            <p:nvPr/>
          </p:nvSpPr>
          <p:spPr>
            <a:xfrm>
              <a:off x="0" y="2986445"/>
              <a:ext cx="1202690" cy="2375535"/>
            </a:xfrm>
            <a:custGeom>
              <a:avLst/>
              <a:gdLst/>
              <a:ahLst/>
              <a:cxnLst/>
              <a:rect l="l" t="t" r="r" b="b"/>
              <a:pathLst>
                <a:path w="1202690" h="2375535">
                  <a:moveTo>
                    <a:pt x="0" y="2374630"/>
                  </a:moveTo>
                  <a:lnTo>
                    <a:pt x="62685" y="2373982"/>
                  </a:lnTo>
                  <a:lnTo>
                    <a:pt x="109965" y="2371177"/>
                  </a:lnTo>
                  <a:lnTo>
                    <a:pt x="156731" y="2366545"/>
                  </a:lnTo>
                  <a:lnTo>
                    <a:pt x="202948" y="2360122"/>
                  </a:lnTo>
                  <a:lnTo>
                    <a:pt x="248579" y="2351944"/>
                  </a:lnTo>
                  <a:lnTo>
                    <a:pt x="293590" y="2342045"/>
                  </a:lnTo>
                  <a:lnTo>
                    <a:pt x="337945" y="2330461"/>
                  </a:lnTo>
                  <a:lnTo>
                    <a:pt x="381608" y="2317228"/>
                  </a:lnTo>
                  <a:lnTo>
                    <a:pt x="424545" y="2302382"/>
                  </a:lnTo>
                  <a:lnTo>
                    <a:pt x="466719" y="2285957"/>
                  </a:lnTo>
                  <a:lnTo>
                    <a:pt x="508095" y="2267989"/>
                  </a:lnTo>
                  <a:lnTo>
                    <a:pt x="548637" y="2248513"/>
                  </a:lnTo>
                  <a:lnTo>
                    <a:pt x="588311" y="2227566"/>
                  </a:lnTo>
                  <a:lnTo>
                    <a:pt x="627080" y="2205182"/>
                  </a:lnTo>
                  <a:lnTo>
                    <a:pt x="664910" y="2181398"/>
                  </a:lnTo>
                  <a:lnTo>
                    <a:pt x="701764" y="2156247"/>
                  </a:lnTo>
                  <a:lnTo>
                    <a:pt x="737608" y="2129767"/>
                  </a:lnTo>
                  <a:lnTo>
                    <a:pt x="772405" y="2101992"/>
                  </a:lnTo>
                  <a:lnTo>
                    <a:pt x="806120" y="2072958"/>
                  </a:lnTo>
                  <a:lnTo>
                    <a:pt x="838719" y="2042701"/>
                  </a:lnTo>
                  <a:lnTo>
                    <a:pt x="870164" y="2011255"/>
                  </a:lnTo>
                  <a:lnTo>
                    <a:pt x="900422" y="1978657"/>
                  </a:lnTo>
                  <a:lnTo>
                    <a:pt x="929456" y="1944941"/>
                  </a:lnTo>
                  <a:lnTo>
                    <a:pt x="957231" y="1910144"/>
                  </a:lnTo>
                  <a:lnTo>
                    <a:pt x="983711" y="1874301"/>
                  </a:lnTo>
                  <a:lnTo>
                    <a:pt x="1008861" y="1837446"/>
                  </a:lnTo>
                  <a:lnTo>
                    <a:pt x="1032646" y="1799617"/>
                  </a:lnTo>
                  <a:lnTo>
                    <a:pt x="1055030" y="1760847"/>
                  </a:lnTo>
                  <a:lnTo>
                    <a:pt x="1075977" y="1721174"/>
                  </a:lnTo>
                  <a:lnTo>
                    <a:pt x="1095452" y="1680631"/>
                  </a:lnTo>
                  <a:lnTo>
                    <a:pt x="1113420" y="1639255"/>
                  </a:lnTo>
                  <a:lnTo>
                    <a:pt x="1129845" y="1597081"/>
                  </a:lnTo>
                  <a:lnTo>
                    <a:pt x="1144692" y="1554145"/>
                  </a:lnTo>
                  <a:lnTo>
                    <a:pt x="1157925" y="1510481"/>
                  </a:lnTo>
                  <a:lnTo>
                    <a:pt x="1169509" y="1466127"/>
                  </a:lnTo>
                  <a:lnTo>
                    <a:pt x="1179407" y="1421116"/>
                  </a:lnTo>
                  <a:lnTo>
                    <a:pt x="1187586" y="1375484"/>
                  </a:lnTo>
                  <a:lnTo>
                    <a:pt x="1194009" y="1329268"/>
                  </a:lnTo>
                  <a:lnTo>
                    <a:pt x="1198641" y="1282501"/>
                  </a:lnTo>
                  <a:lnTo>
                    <a:pt x="1201446" y="1235221"/>
                  </a:lnTo>
                  <a:lnTo>
                    <a:pt x="1202389" y="1187462"/>
                  </a:lnTo>
                  <a:lnTo>
                    <a:pt x="1201446" y="1139703"/>
                  </a:lnTo>
                  <a:lnTo>
                    <a:pt x="1198641" y="1092423"/>
                  </a:lnTo>
                  <a:lnTo>
                    <a:pt x="1194009" y="1045657"/>
                  </a:lnTo>
                  <a:lnTo>
                    <a:pt x="1187586" y="999440"/>
                  </a:lnTo>
                  <a:lnTo>
                    <a:pt x="1179407" y="953809"/>
                  </a:lnTo>
                  <a:lnTo>
                    <a:pt x="1169509" y="908798"/>
                  </a:lnTo>
                  <a:lnTo>
                    <a:pt x="1157925" y="864443"/>
                  </a:lnTo>
                  <a:lnTo>
                    <a:pt x="1144692" y="820780"/>
                  </a:lnTo>
                  <a:lnTo>
                    <a:pt x="1129845" y="777843"/>
                  </a:lnTo>
                  <a:lnTo>
                    <a:pt x="1113420" y="735669"/>
                  </a:lnTo>
                  <a:lnTo>
                    <a:pt x="1095452" y="694293"/>
                  </a:lnTo>
                  <a:lnTo>
                    <a:pt x="1075977" y="653751"/>
                  </a:lnTo>
                  <a:lnTo>
                    <a:pt x="1055030" y="614077"/>
                  </a:lnTo>
                  <a:lnTo>
                    <a:pt x="1032646" y="575308"/>
                  </a:lnTo>
                  <a:lnTo>
                    <a:pt x="1008861" y="537478"/>
                  </a:lnTo>
                  <a:lnTo>
                    <a:pt x="983711" y="500624"/>
                  </a:lnTo>
                  <a:lnTo>
                    <a:pt x="957231" y="464780"/>
                  </a:lnTo>
                  <a:lnTo>
                    <a:pt x="929456" y="429983"/>
                  </a:lnTo>
                  <a:lnTo>
                    <a:pt x="900422" y="396268"/>
                  </a:lnTo>
                  <a:lnTo>
                    <a:pt x="870164" y="363669"/>
                  </a:lnTo>
                  <a:lnTo>
                    <a:pt x="838719" y="332224"/>
                  </a:lnTo>
                  <a:lnTo>
                    <a:pt x="806120" y="301966"/>
                  </a:lnTo>
                  <a:lnTo>
                    <a:pt x="772405" y="272932"/>
                  </a:lnTo>
                  <a:lnTo>
                    <a:pt x="737608" y="245157"/>
                  </a:lnTo>
                  <a:lnTo>
                    <a:pt x="701764" y="218677"/>
                  </a:lnTo>
                  <a:lnTo>
                    <a:pt x="664910" y="193527"/>
                  </a:lnTo>
                  <a:lnTo>
                    <a:pt x="627080" y="169742"/>
                  </a:lnTo>
                  <a:lnTo>
                    <a:pt x="588311" y="147358"/>
                  </a:lnTo>
                  <a:lnTo>
                    <a:pt x="548637" y="126411"/>
                  </a:lnTo>
                  <a:lnTo>
                    <a:pt x="508095" y="106936"/>
                  </a:lnTo>
                  <a:lnTo>
                    <a:pt x="466719" y="88968"/>
                  </a:lnTo>
                  <a:lnTo>
                    <a:pt x="424545" y="72543"/>
                  </a:lnTo>
                  <a:lnTo>
                    <a:pt x="381608" y="57696"/>
                  </a:lnTo>
                  <a:lnTo>
                    <a:pt x="337945" y="44463"/>
                  </a:lnTo>
                  <a:lnTo>
                    <a:pt x="293590" y="32879"/>
                  </a:lnTo>
                  <a:lnTo>
                    <a:pt x="248579" y="22981"/>
                  </a:lnTo>
                  <a:lnTo>
                    <a:pt x="202948" y="14802"/>
                  </a:lnTo>
                  <a:lnTo>
                    <a:pt x="156731" y="8379"/>
                  </a:lnTo>
                  <a:lnTo>
                    <a:pt x="109965" y="3747"/>
                  </a:lnTo>
                  <a:lnTo>
                    <a:pt x="62685" y="942"/>
                  </a:lnTo>
                  <a:lnTo>
                    <a:pt x="14926" y="0"/>
                  </a:lnTo>
                  <a:lnTo>
                    <a:pt x="0" y="294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bject 8">
              <a:extLst>
                <a:ext uri="{FF2B5EF4-FFF2-40B4-BE49-F238E27FC236}">
                  <a16:creationId xmlns:a16="http://schemas.microsoft.com/office/drawing/2014/main" id="{2728EEB7-0C8F-47F4-9544-9371B001D261}"/>
                </a:ext>
              </a:extLst>
            </p:cNvPr>
            <p:cNvSpPr/>
            <p:nvPr/>
          </p:nvSpPr>
          <p:spPr>
            <a:xfrm>
              <a:off x="1201458" y="417390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42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5" name="Рисунок 19">
            <a:extLst>
              <a:ext uri="{FF2B5EF4-FFF2-40B4-BE49-F238E27FC236}">
                <a16:creationId xmlns:a16="http://schemas.microsoft.com/office/drawing/2014/main" id="{32C18B9F-0464-4955-8233-E3470E3D6AA5}"/>
              </a:ext>
            </a:extLst>
          </p:cNvPr>
          <p:cNvGrpSpPr/>
          <p:nvPr/>
        </p:nvGrpSpPr>
        <p:grpSpPr>
          <a:xfrm flipH="1">
            <a:off x="3642604" y="3356040"/>
            <a:ext cx="1798676" cy="1644582"/>
            <a:chOff x="6727447" y="2184688"/>
            <a:chExt cx="1694781" cy="1549588"/>
          </a:xfrm>
        </p:grpSpPr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7C426DDA-3BFB-46CD-8068-79BCA1948174}"/>
                </a:ext>
              </a:extLst>
            </p:cNvPr>
            <p:cNvSpPr/>
            <p:nvPr/>
          </p:nvSpPr>
          <p:spPr>
            <a:xfrm>
              <a:off x="7877294" y="2727750"/>
              <a:ext cx="544934" cy="461771"/>
            </a:xfrm>
            <a:custGeom>
              <a:avLst/>
              <a:gdLst>
                <a:gd name="connsiteX0" fmla="*/ 541476 w 544934"/>
                <a:gd name="connsiteY0" fmla="*/ 280329 h 461771"/>
                <a:gd name="connsiteX1" fmla="*/ 284504 w 544934"/>
                <a:gd name="connsiteY1" fmla="*/ 459947 h 461771"/>
                <a:gd name="connsiteX2" fmla="*/ 90464 w 544934"/>
                <a:gd name="connsiteY2" fmla="*/ 275084 h 461771"/>
                <a:gd name="connsiteX3" fmla="*/ 49821 w 544934"/>
                <a:gd name="connsiteY3" fmla="*/ 243618 h 461771"/>
                <a:gd name="connsiteX4" fmla="*/ 13111 w 544934"/>
                <a:gd name="connsiteY4" fmla="*/ 243618 h 461771"/>
                <a:gd name="connsiteX5" fmla="*/ 0 w 544934"/>
                <a:gd name="connsiteY5" fmla="*/ 231819 h 461771"/>
                <a:gd name="connsiteX6" fmla="*/ 13111 w 544934"/>
                <a:gd name="connsiteY6" fmla="*/ 220019 h 461771"/>
                <a:gd name="connsiteX7" fmla="*/ 57688 w 544934"/>
                <a:gd name="connsiteY7" fmla="*/ 220019 h 461771"/>
                <a:gd name="connsiteX8" fmla="*/ 87842 w 544934"/>
                <a:gd name="connsiteY8" fmla="*/ 191175 h 461771"/>
                <a:gd name="connsiteX9" fmla="*/ 237305 w 544934"/>
                <a:gd name="connsiteY9" fmla="*/ 14179 h 461771"/>
                <a:gd name="connsiteX10" fmla="*/ 536231 w 544934"/>
                <a:gd name="connsiteY10" fmla="*/ 164954 h 461771"/>
                <a:gd name="connsiteX11" fmla="*/ 541476 w 544934"/>
                <a:gd name="connsiteY11" fmla="*/ 181998 h 461771"/>
                <a:gd name="connsiteX12" fmla="*/ 541476 w 544934"/>
                <a:gd name="connsiteY12" fmla="*/ 280329 h 4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4934" h="461771">
                  <a:moveTo>
                    <a:pt x="541476" y="280329"/>
                  </a:moveTo>
                  <a:cubicBezTo>
                    <a:pt x="512632" y="402259"/>
                    <a:pt x="401190" y="474369"/>
                    <a:pt x="284504" y="459947"/>
                  </a:cubicBezTo>
                  <a:cubicBezTo>
                    <a:pt x="191418" y="448147"/>
                    <a:pt x="106197" y="370793"/>
                    <a:pt x="90464" y="275084"/>
                  </a:cubicBezTo>
                  <a:cubicBezTo>
                    <a:pt x="86531" y="247552"/>
                    <a:pt x="74731" y="240996"/>
                    <a:pt x="49821" y="243618"/>
                  </a:cubicBezTo>
                  <a:cubicBezTo>
                    <a:pt x="38021" y="244930"/>
                    <a:pt x="26222" y="243618"/>
                    <a:pt x="13111" y="243618"/>
                  </a:cubicBezTo>
                  <a:cubicBezTo>
                    <a:pt x="5244" y="243618"/>
                    <a:pt x="0" y="240996"/>
                    <a:pt x="0" y="231819"/>
                  </a:cubicBezTo>
                  <a:cubicBezTo>
                    <a:pt x="0" y="222641"/>
                    <a:pt x="5244" y="220019"/>
                    <a:pt x="13111" y="220019"/>
                  </a:cubicBezTo>
                  <a:cubicBezTo>
                    <a:pt x="27533" y="220019"/>
                    <a:pt x="43266" y="217397"/>
                    <a:pt x="57688" y="220019"/>
                  </a:cubicBezTo>
                  <a:cubicBezTo>
                    <a:pt x="82598" y="223952"/>
                    <a:pt x="85220" y="209530"/>
                    <a:pt x="87842" y="191175"/>
                  </a:cubicBezTo>
                  <a:cubicBezTo>
                    <a:pt x="104886" y="104644"/>
                    <a:pt x="154707" y="44334"/>
                    <a:pt x="237305" y="14179"/>
                  </a:cubicBezTo>
                  <a:cubicBezTo>
                    <a:pt x="361858" y="-31708"/>
                    <a:pt x="498210" y="37779"/>
                    <a:pt x="536231" y="164954"/>
                  </a:cubicBezTo>
                  <a:cubicBezTo>
                    <a:pt x="537542" y="170198"/>
                    <a:pt x="540165" y="176753"/>
                    <a:pt x="541476" y="181998"/>
                  </a:cubicBezTo>
                  <a:cubicBezTo>
                    <a:pt x="546720" y="201664"/>
                    <a:pt x="545409" y="264596"/>
                    <a:pt x="541476" y="280329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Полилиния: фигура 26">
              <a:extLst>
                <a:ext uri="{FF2B5EF4-FFF2-40B4-BE49-F238E27FC236}">
                  <a16:creationId xmlns:a16="http://schemas.microsoft.com/office/drawing/2014/main" id="{C0F831F4-1F43-4CB1-90AA-5773D892F26E}"/>
                </a:ext>
              </a:extLst>
            </p:cNvPr>
            <p:cNvSpPr/>
            <p:nvPr/>
          </p:nvSpPr>
          <p:spPr>
            <a:xfrm>
              <a:off x="6980515" y="2374066"/>
              <a:ext cx="1109270" cy="1172024"/>
            </a:xfrm>
            <a:custGeom>
              <a:avLst/>
              <a:gdLst>
                <a:gd name="connsiteX0" fmla="*/ 506077 w 1109270"/>
                <a:gd name="connsiteY0" fmla="*/ 165957 h 1172024"/>
                <a:gd name="connsiteX1" fmla="*/ 506077 w 1109270"/>
                <a:gd name="connsiteY1" fmla="*/ 84670 h 1172024"/>
                <a:gd name="connsiteX2" fmla="*/ 517876 w 1109270"/>
                <a:gd name="connsiteY2" fmla="*/ 65004 h 1172024"/>
                <a:gd name="connsiteX3" fmla="*/ 530987 w 1109270"/>
                <a:gd name="connsiteY3" fmla="*/ 83359 h 1172024"/>
                <a:gd name="connsiteX4" fmla="*/ 530987 w 1109270"/>
                <a:gd name="connsiteY4" fmla="*/ 243311 h 1172024"/>
                <a:gd name="connsiteX5" fmla="*/ 555898 w 1109270"/>
                <a:gd name="connsiteY5" fmla="*/ 270843 h 1172024"/>
                <a:gd name="connsiteX6" fmla="*/ 711916 w 1109270"/>
                <a:gd name="connsiteY6" fmla="*/ 333775 h 1172024"/>
                <a:gd name="connsiteX7" fmla="*/ 751248 w 1109270"/>
                <a:gd name="connsiteY7" fmla="*/ 332464 h 1172024"/>
                <a:gd name="connsiteX8" fmla="*/ 911200 w 1109270"/>
                <a:gd name="connsiteY8" fmla="*/ 172512 h 1172024"/>
                <a:gd name="connsiteX9" fmla="*/ 917755 w 1109270"/>
                <a:gd name="connsiteY9" fmla="*/ 139735 h 1172024"/>
                <a:gd name="connsiteX10" fmla="*/ 964954 w 1109270"/>
                <a:gd name="connsiteY10" fmla="*/ 9938 h 1172024"/>
                <a:gd name="connsiteX11" fmla="*/ 1098684 w 1109270"/>
                <a:gd name="connsiteY11" fmla="*/ 55826 h 1172024"/>
                <a:gd name="connsiteX12" fmla="*/ 1059352 w 1109270"/>
                <a:gd name="connsiteY12" fmla="*/ 185623 h 1172024"/>
                <a:gd name="connsiteX13" fmla="*/ 957088 w 1109270"/>
                <a:gd name="connsiteY13" fmla="*/ 184312 h 1172024"/>
                <a:gd name="connsiteX14" fmla="*/ 929555 w 1109270"/>
                <a:gd name="connsiteY14" fmla="*/ 186934 h 1172024"/>
                <a:gd name="connsiteX15" fmla="*/ 763048 w 1109270"/>
                <a:gd name="connsiteY15" fmla="*/ 353441 h 1172024"/>
                <a:gd name="connsiteX16" fmla="*/ 761737 w 1109270"/>
                <a:gd name="connsiteY16" fmla="*/ 379663 h 1172024"/>
                <a:gd name="connsiteX17" fmla="*/ 772226 w 1109270"/>
                <a:gd name="connsiteY17" fmla="*/ 788720 h 1172024"/>
                <a:gd name="connsiteX18" fmla="*/ 774848 w 1109270"/>
                <a:gd name="connsiteY18" fmla="*/ 818875 h 1172024"/>
                <a:gd name="connsiteX19" fmla="*/ 934800 w 1109270"/>
                <a:gd name="connsiteY19" fmla="*/ 978826 h 1172024"/>
                <a:gd name="connsiteX20" fmla="*/ 964954 w 1109270"/>
                <a:gd name="connsiteY20" fmla="*/ 982760 h 1172024"/>
                <a:gd name="connsiteX21" fmla="*/ 1098684 w 1109270"/>
                <a:gd name="connsiteY21" fmla="*/ 1029959 h 1172024"/>
                <a:gd name="connsiteX22" fmla="*/ 1055419 w 1109270"/>
                <a:gd name="connsiteY22" fmla="*/ 1159755 h 1172024"/>
                <a:gd name="connsiteX23" fmla="*/ 920378 w 1109270"/>
                <a:gd name="connsiteY23" fmla="*/ 1120423 h 1172024"/>
                <a:gd name="connsiteX24" fmla="*/ 920378 w 1109270"/>
                <a:gd name="connsiteY24" fmla="*/ 1023403 h 1172024"/>
                <a:gd name="connsiteX25" fmla="*/ 916444 w 1109270"/>
                <a:gd name="connsiteY25" fmla="*/ 995870 h 1172024"/>
                <a:gd name="connsiteX26" fmla="*/ 756493 w 1109270"/>
                <a:gd name="connsiteY26" fmla="*/ 835919 h 1172024"/>
                <a:gd name="connsiteX27" fmla="*/ 727649 w 1109270"/>
                <a:gd name="connsiteY27" fmla="*/ 835919 h 1172024"/>
                <a:gd name="connsiteX28" fmla="*/ 545409 w 1109270"/>
                <a:gd name="connsiteY28" fmla="*/ 911961 h 1172024"/>
                <a:gd name="connsiteX29" fmla="*/ 529676 w 1109270"/>
                <a:gd name="connsiteY29" fmla="*/ 934250 h 1172024"/>
                <a:gd name="connsiteX30" fmla="*/ 529676 w 1109270"/>
                <a:gd name="connsiteY30" fmla="*/ 1082402 h 1172024"/>
                <a:gd name="connsiteX31" fmla="*/ 519187 w 1109270"/>
                <a:gd name="connsiteY31" fmla="*/ 1104690 h 1172024"/>
                <a:gd name="connsiteX32" fmla="*/ 506077 w 1109270"/>
                <a:gd name="connsiteY32" fmla="*/ 1081091 h 1172024"/>
                <a:gd name="connsiteX33" fmla="*/ 506077 w 1109270"/>
                <a:gd name="connsiteY33" fmla="*/ 936872 h 1172024"/>
                <a:gd name="connsiteX34" fmla="*/ 483788 w 1109270"/>
                <a:gd name="connsiteY34" fmla="*/ 910650 h 1172024"/>
                <a:gd name="connsiteX35" fmla="*/ 200595 w 1109270"/>
                <a:gd name="connsiteY35" fmla="*/ 635323 h 1172024"/>
                <a:gd name="connsiteX36" fmla="*/ 158641 w 1109270"/>
                <a:gd name="connsiteY36" fmla="*/ 595991 h 1172024"/>
                <a:gd name="connsiteX37" fmla="*/ 19666 w 1109270"/>
                <a:gd name="connsiteY37" fmla="*/ 597302 h 1172024"/>
                <a:gd name="connsiteX38" fmla="*/ 0 w 1109270"/>
                <a:gd name="connsiteY38" fmla="*/ 585502 h 1172024"/>
                <a:gd name="connsiteX39" fmla="*/ 18355 w 1109270"/>
                <a:gd name="connsiteY39" fmla="*/ 573703 h 1172024"/>
                <a:gd name="connsiteX40" fmla="*/ 171751 w 1109270"/>
                <a:gd name="connsiteY40" fmla="*/ 573703 h 1172024"/>
                <a:gd name="connsiteX41" fmla="*/ 199284 w 1109270"/>
                <a:gd name="connsiteY41" fmla="*/ 548792 h 1172024"/>
                <a:gd name="connsiteX42" fmla="*/ 479855 w 1109270"/>
                <a:gd name="connsiteY42" fmla="*/ 272154 h 1172024"/>
                <a:gd name="connsiteX43" fmla="*/ 504766 w 1109270"/>
                <a:gd name="connsiteY43" fmla="*/ 244622 h 1172024"/>
                <a:gd name="connsiteX44" fmla="*/ 506077 w 1109270"/>
                <a:gd name="connsiteY44" fmla="*/ 165957 h 117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109270" h="1172024">
                  <a:moveTo>
                    <a:pt x="506077" y="165957"/>
                  </a:moveTo>
                  <a:cubicBezTo>
                    <a:pt x="506077" y="138424"/>
                    <a:pt x="506077" y="112203"/>
                    <a:pt x="506077" y="84670"/>
                  </a:cubicBezTo>
                  <a:cubicBezTo>
                    <a:pt x="506077" y="75492"/>
                    <a:pt x="504766" y="66315"/>
                    <a:pt x="517876" y="65004"/>
                  </a:cubicBezTo>
                  <a:cubicBezTo>
                    <a:pt x="532298" y="65004"/>
                    <a:pt x="530987" y="74181"/>
                    <a:pt x="530987" y="83359"/>
                  </a:cubicBezTo>
                  <a:cubicBezTo>
                    <a:pt x="530987" y="137113"/>
                    <a:pt x="532298" y="189556"/>
                    <a:pt x="530987" y="243311"/>
                  </a:cubicBezTo>
                  <a:cubicBezTo>
                    <a:pt x="530987" y="261666"/>
                    <a:pt x="534920" y="269532"/>
                    <a:pt x="555898" y="270843"/>
                  </a:cubicBezTo>
                  <a:cubicBezTo>
                    <a:pt x="613585" y="276088"/>
                    <a:pt x="666028" y="297065"/>
                    <a:pt x="711916" y="333775"/>
                  </a:cubicBezTo>
                  <a:cubicBezTo>
                    <a:pt x="727649" y="345575"/>
                    <a:pt x="736827" y="346886"/>
                    <a:pt x="751248" y="332464"/>
                  </a:cubicBezTo>
                  <a:cubicBezTo>
                    <a:pt x="803692" y="278710"/>
                    <a:pt x="857446" y="224955"/>
                    <a:pt x="911200" y="172512"/>
                  </a:cubicBezTo>
                  <a:cubicBezTo>
                    <a:pt x="921689" y="162024"/>
                    <a:pt x="924311" y="155468"/>
                    <a:pt x="917755" y="139735"/>
                  </a:cubicBezTo>
                  <a:cubicBezTo>
                    <a:pt x="895467" y="89914"/>
                    <a:pt x="917755" y="32227"/>
                    <a:pt x="964954" y="9938"/>
                  </a:cubicBezTo>
                  <a:cubicBezTo>
                    <a:pt x="1013464" y="-13661"/>
                    <a:pt x="1072463" y="6005"/>
                    <a:pt x="1098684" y="55826"/>
                  </a:cubicBezTo>
                  <a:cubicBezTo>
                    <a:pt x="1122284" y="100403"/>
                    <a:pt x="1105240" y="159401"/>
                    <a:pt x="1059352" y="185623"/>
                  </a:cubicBezTo>
                  <a:cubicBezTo>
                    <a:pt x="1025264" y="205289"/>
                    <a:pt x="991176" y="205289"/>
                    <a:pt x="957088" y="184312"/>
                  </a:cubicBezTo>
                  <a:cubicBezTo>
                    <a:pt x="945288" y="176445"/>
                    <a:pt x="938733" y="177757"/>
                    <a:pt x="929555" y="186934"/>
                  </a:cubicBezTo>
                  <a:cubicBezTo>
                    <a:pt x="874490" y="241999"/>
                    <a:pt x="819425" y="298376"/>
                    <a:pt x="763048" y="353441"/>
                  </a:cubicBezTo>
                  <a:cubicBezTo>
                    <a:pt x="753871" y="362619"/>
                    <a:pt x="751248" y="367863"/>
                    <a:pt x="761737" y="379663"/>
                  </a:cubicBezTo>
                  <a:cubicBezTo>
                    <a:pt x="864001" y="496349"/>
                    <a:pt x="866623" y="670723"/>
                    <a:pt x="772226" y="788720"/>
                  </a:cubicBezTo>
                  <a:cubicBezTo>
                    <a:pt x="763048" y="800520"/>
                    <a:pt x="764359" y="808386"/>
                    <a:pt x="774848" y="818875"/>
                  </a:cubicBezTo>
                  <a:cubicBezTo>
                    <a:pt x="828602" y="871318"/>
                    <a:pt x="882356" y="925072"/>
                    <a:pt x="934800" y="978826"/>
                  </a:cubicBezTo>
                  <a:cubicBezTo>
                    <a:pt x="945288" y="989315"/>
                    <a:pt x="951844" y="989315"/>
                    <a:pt x="964954" y="982760"/>
                  </a:cubicBezTo>
                  <a:cubicBezTo>
                    <a:pt x="1017397" y="959160"/>
                    <a:pt x="1075085" y="980138"/>
                    <a:pt x="1098684" y="1029959"/>
                  </a:cubicBezTo>
                  <a:cubicBezTo>
                    <a:pt x="1120973" y="1075846"/>
                    <a:pt x="1101307" y="1134845"/>
                    <a:pt x="1055419" y="1159755"/>
                  </a:cubicBezTo>
                  <a:cubicBezTo>
                    <a:pt x="1008220" y="1185977"/>
                    <a:pt x="947910" y="1168933"/>
                    <a:pt x="920378" y="1120423"/>
                  </a:cubicBezTo>
                  <a:cubicBezTo>
                    <a:pt x="902023" y="1088957"/>
                    <a:pt x="902023" y="1054869"/>
                    <a:pt x="920378" y="1023403"/>
                  </a:cubicBezTo>
                  <a:cubicBezTo>
                    <a:pt x="928244" y="1010292"/>
                    <a:pt x="925622" y="1005048"/>
                    <a:pt x="916444" y="995870"/>
                  </a:cubicBezTo>
                  <a:cubicBezTo>
                    <a:pt x="862690" y="943427"/>
                    <a:pt x="810247" y="889673"/>
                    <a:pt x="756493" y="835919"/>
                  </a:cubicBezTo>
                  <a:cubicBezTo>
                    <a:pt x="746004" y="824119"/>
                    <a:pt x="738138" y="825430"/>
                    <a:pt x="727649" y="835919"/>
                  </a:cubicBezTo>
                  <a:cubicBezTo>
                    <a:pt x="675206" y="880495"/>
                    <a:pt x="614896" y="908028"/>
                    <a:pt x="545409" y="911961"/>
                  </a:cubicBezTo>
                  <a:cubicBezTo>
                    <a:pt x="528365" y="913272"/>
                    <a:pt x="529676" y="923761"/>
                    <a:pt x="529676" y="934250"/>
                  </a:cubicBezTo>
                  <a:cubicBezTo>
                    <a:pt x="529676" y="984071"/>
                    <a:pt x="529676" y="1032581"/>
                    <a:pt x="529676" y="1082402"/>
                  </a:cubicBezTo>
                  <a:cubicBezTo>
                    <a:pt x="529676" y="1090268"/>
                    <a:pt x="536231" y="1103379"/>
                    <a:pt x="519187" y="1104690"/>
                  </a:cubicBezTo>
                  <a:cubicBezTo>
                    <a:pt x="499521" y="1106001"/>
                    <a:pt x="506077" y="1091579"/>
                    <a:pt x="506077" y="1081091"/>
                  </a:cubicBezTo>
                  <a:cubicBezTo>
                    <a:pt x="506077" y="1032581"/>
                    <a:pt x="504766" y="984071"/>
                    <a:pt x="506077" y="936872"/>
                  </a:cubicBezTo>
                  <a:cubicBezTo>
                    <a:pt x="506077" y="919828"/>
                    <a:pt x="504766" y="913272"/>
                    <a:pt x="483788" y="910650"/>
                  </a:cubicBezTo>
                  <a:cubicBezTo>
                    <a:pt x="340881" y="900162"/>
                    <a:pt x="216328" y="778231"/>
                    <a:pt x="200595" y="635323"/>
                  </a:cubicBezTo>
                  <a:cubicBezTo>
                    <a:pt x="197973" y="605169"/>
                    <a:pt x="190106" y="594680"/>
                    <a:pt x="158641" y="595991"/>
                  </a:cubicBezTo>
                  <a:cubicBezTo>
                    <a:pt x="112753" y="598613"/>
                    <a:pt x="66865" y="597302"/>
                    <a:pt x="19666" y="597302"/>
                  </a:cubicBezTo>
                  <a:cubicBezTo>
                    <a:pt x="10489" y="597302"/>
                    <a:pt x="0" y="599924"/>
                    <a:pt x="0" y="585502"/>
                  </a:cubicBezTo>
                  <a:cubicBezTo>
                    <a:pt x="0" y="571081"/>
                    <a:pt x="10489" y="573703"/>
                    <a:pt x="18355" y="573703"/>
                  </a:cubicBezTo>
                  <a:cubicBezTo>
                    <a:pt x="69487" y="573703"/>
                    <a:pt x="120619" y="572392"/>
                    <a:pt x="171751" y="573703"/>
                  </a:cubicBezTo>
                  <a:cubicBezTo>
                    <a:pt x="191418" y="573703"/>
                    <a:pt x="197973" y="567147"/>
                    <a:pt x="199284" y="548792"/>
                  </a:cubicBezTo>
                  <a:cubicBezTo>
                    <a:pt x="212395" y="408507"/>
                    <a:pt x="334325" y="286576"/>
                    <a:pt x="479855" y="272154"/>
                  </a:cubicBezTo>
                  <a:cubicBezTo>
                    <a:pt x="499521" y="270843"/>
                    <a:pt x="506077" y="264288"/>
                    <a:pt x="504766" y="244622"/>
                  </a:cubicBezTo>
                  <a:cubicBezTo>
                    <a:pt x="504766" y="218400"/>
                    <a:pt x="506077" y="192178"/>
                    <a:pt x="506077" y="165957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Полилиния: фигура 27">
              <a:extLst>
                <a:ext uri="{FF2B5EF4-FFF2-40B4-BE49-F238E27FC236}">
                  <a16:creationId xmlns:a16="http://schemas.microsoft.com/office/drawing/2014/main" id="{D28EE93D-B9C6-446B-B003-8FB758125738}"/>
                </a:ext>
              </a:extLst>
            </p:cNvPr>
            <p:cNvSpPr/>
            <p:nvPr/>
          </p:nvSpPr>
          <p:spPr>
            <a:xfrm>
              <a:off x="6791100" y="3217420"/>
              <a:ext cx="461688" cy="470242"/>
            </a:xfrm>
            <a:custGeom>
              <a:avLst/>
              <a:gdLst>
                <a:gd name="connsiteX0" fmla="*/ 228748 w 461688"/>
                <a:gd name="connsiteY0" fmla="*/ 8298 h 470242"/>
                <a:gd name="connsiteX1" fmla="*/ 358545 w 461688"/>
                <a:gd name="connsiteY1" fmla="*/ 48941 h 470242"/>
                <a:gd name="connsiteX2" fmla="*/ 393944 w 461688"/>
                <a:gd name="connsiteY2" fmla="*/ 45008 h 470242"/>
                <a:gd name="connsiteX3" fmla="*/ 431965 w 461688"/>
                <a:gd name="connsiteY3" fmla="*/ 6986 h 470242"/>
                <a:gd name="connsiteX4" fmla="*/ 451631 w 461688"/>
                <a:gd name="connsiteY4" fmla="*/ 4364 h 470242"/>
                <a:gd name="connsiteX5" fmla="*/ 449009 w 461688"/>
                <a:gd name="connsiteY5" fmla="*/ 24031 h 470242"/>
                <a:gd name="connsiteX6" fmla="*/ 403121 w 461688"/>
                <a:gd name="connsiteY6" fmla="*/ 76474 h 470242"/>
                <a:gd name="connsiteX7" fmla="*/ 437209 w 461688"/>
                <a:gd name="connsiteY7" fmla="*/ 136783 h 470242"/>
                <a:gd name="connsiteX8" fmla="*/ 340190 w 461688"/>
                <a:gd name="connsiteY8" fmla="*/ 443576 h 470242"/>
                <a:gd name="connsiteX9" fmla="*/ 28153 w 461688"/>
                <a:gd name="connsiteY9" fmla="*/ 347867 h 470242"/>
                <a:gd name="connsiteX10" fmla="*/ 228748 w 461688"/>
                <a:gd name="connsiteY10" fmla="*/ 8298 h 470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61688" h="470242">
                  <a:moveTo>
                    <a:pt x="228748" y="8298"/>
                  </a:moveTo>
                  <a:cubicBezTo>
                    <a:pt x="275947" y="8298"/>
                    <a:pt x="320523" y="21408"/>
                    <a:pt x="358545" y="48941"/>
                  </a:cubicBezTo>
                  <a:cubicBezTo>
                    <a:pt x="372967" y="59430"/>
                    <a:pt x="382144" y="58119"/>
                    <a:pt x="393944" y="45008"/>
                  </a:cubicBezTo>
                  <a:cubicBezTo>
                    <a:pt x="405744" y="31897"/>
                    <a:pt x="418854" y="20097"/>
                    <a:pt x="431965" y="6986"/>
                  </a:cubicBezTo>
                  <a:cubicBezTo>
                    <a:pt x="438521" y="431"/>
                    <a:pt x="443765" y="-3502"/>
                    <a:pt x="451631" y="4364"/>
                  </a:cubicBezTo>
                  <a:cubicBezTo>
                    <a:pt x="460809" y="13542"/>
                    <a:pt x="454254" y="17475"/>
                    <a:pt x="449009" y="24031"/>
                  </a:cubicBezTo>
                  <a:cubicBezTo>
                    <a:pt x="431965" y="41075"/>
                    <a:pt x="404433" y="56808"/>
                    <a:pt x="403121" y="76474"/>
                  </a:cubicBezTo>
                  <a:cubicBezTo>
                    <a:pt x="400499" y="94829"/>
                    <a:pt x="426721" y="115806"/>
                    <a:pt x="437209" y="136783"/>
                  </a:cubicBezTo>
                  <a:cubicBezTo>
                    <a:pt x="493586" y="245603"/>
                    <a:pt x="449009" y="387200"/>
                    <a:pt x="340190" y="443576"/>
                  </a:cubicBezTo>
                  <a:cubicBezTo>
                    <a:pt x="224815" y="502575"/>
                    <a:pt x="87151" y="460620"/>
                    <a:pt x="28153" y="347867"/>
                  </a:cubicBezTo>
                  <a:cubicBezTo>
                    <a:pt x="-54445" y="193160"/>
                    <a:pt x="54374" y="9609"/>
                    <a:pt x="228748" y="8298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id="{7CCC5559-5F57-4C32-B289-6462E90C898F}"/>
                </a:ext>
              </a:extLst>
            </p:cNvPr>
            <p:cNvSpPr/>
            <p:nvPr/>
          </p:nvSpPr>
          <p:spPr>
            <a:xfrm>
              <a:off x="6789866" y="2242408"/>
              <a:ext cx="463309" cy="464534"/>
            </a:xfrm>
            <a:custGeom>
              <a:avLst/>
              <a:gdLst>
                <a:gd name="connsiteX0" fmla="*/ 231293 w 463309"/>
                <a:gd name="connsiteY0" fmla="*/ 0 h 464534"/>
                <a:gd name="connsiteX1" fmla="*/ 435821 w 463309"/>
                <a:gd name="connsiteY1" fmla="*/ 127175 h 464534"/>
                <a:gd name="connsiteX2" fmla="*/ 420088 w 463309"/>
                <a:gd name="connsiteY2" fmla="*/ 363169 h 464534"/>
                <a:gd name="connsiteX3" fmla="*/ 425333 w 463309"/>
                <a:gd name="connsiteY3" fmla="*/ 403813 h 464534"/>
                <a:gd name="connsiteX4" fmla="*/ 458110 w 463309"/>
                <a:gd name="connsiteY4" fmla="*/ 435279 h 464534"/>
                <a:gd name="connsiteX5" fmla="*/ 459421 w 463309"/>
                <a:gd name="connsiteY5" fmla="*/ 452323 h 464534"/>
                <a:gd name="connsiteX6" fmla="*/ 439754 w 463309"/>
                <a:gd name="connsiteY6" fmla="*/ 451012 h 464534"/>
                <a:gd name="connsiteX7" fmla="*/ 333557 w 463309"/>
                <a:gd name="connsiteY7" fmla="*/ 436590 h 464534"/>
                <a:gd name="connsiteX8" fmla="*/ 35942 w 463309"/>
                <a:gd name="connsiteY8" fmla="*/ 356614 h 464534"/>
                <a:gd name="connsiteX9" fmla="*/ 79208 w 463309"/>
                <a:gd name="connsiteY9" fmla="*/ 56376 h 464534"/>
                <a:gd name="connsiteX10" fmla="*/ 231293 w 463309"/>
                <a:gd name="connsiteY10" fmla="*/ 0 h 464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63309" h="464534">
                  <a:moveTo>
                    <a:pt x="231293" y="0"/>
                  </a:moveTo>
                  <a:cubicBezTo>
                    <a:pt x="323068" y="5244"/>
                    <a:pt x="393867" y="44577"/>
                    <a:pt x="435821" y="127175"/>
                  </a:cubicBezTo>
                  <a:cubicBezTo>
                    <a:pt x="476465" y="208462"/>
                    <a:pt x="471220" y="288438"/>
                    <a:pt x="420088" y="363169"/>
                  </a:cubicBezTo>
                  <a:cubicBezTo>
                    <a:pt x="406977" y="382835"/>
                    <a:pt x="412222" y="392013"/>
                    <a:pt x="425333" y="403813"/>
                  </a:cubicBezTo>
                  <a:cubicBezTo>
                    <a:pt x="437132" y="414301"/>
                    <a:pt x="446310" y="424790"/>
                    <a:pt x="458110" y="435279"/>
                  </a:cubicBezTo>
                  <a:cubicBezTo>
                    <a:pt x="463354" y="440523"/>
                    <a:pt x="465976" y="445767"/>
                    <a:pt x="459421" y="452323"/>
                  </a:cubicBezTo>
                  <a:cubicBezTo>
                    <a:pt x="451554" y="460189"/>
                    <a:pt x="444999" y="458878"/>
                    <a:pt x="439754" y="451012"/>
                  </a:cubicBezTo>
                  <a:cubicBezTo>
                    <a:pt x="409600" y="406435"/>
                    <a:pt x="383378" y="410368"/>
                    <a:pt x="333557" y="436590"/>
                  </a:cubicBezTo>
                  <a:cubicBezTo>
                    <a:pt x="233915" y="490344"/>
                    <a:pt x="110674" y="468056"/>
                    <a:pt x="35942" y="356614"/>
                  </a:cubicBezTo>
                  <a:cubicBezTo>
                    <a:pt x="-25679" y="262216"/>
                    <a:pt x="-6013" y="128486"/>
                    <a:pt x="79208" y="56376"/>
                  </a:cubicBezTo>
                  <a:cubicBezTo>
                    <a:pt x="123784" y="19666"/>
                    <a:pt x="174916" y="2622"/>
                    <a:pt x="231293" y="0"/>
                  </a:cubicBezTo>
                  <a:close/>
                </a:path>
              </a:pathLst>
            </a:custGeom>
            <a:solidFill>
              <a:srgbClr val="2D3134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73D33FF2-7BEE-4D65-A5DF-142492948090}"/>
                </a:ext>
              </a:extLst>
            </p:cNvPr>
            <p:cNvSpPr/>
            <p:nvPr/>
          </p:nvSpPr>
          <p:spPr>
            <a:xfrm>
              <a:off x="6727447" y="2859900"/>
              <a:ext cx="200721" cy="199310"/>
            </a:xfrm>
            <a:custGeom>
              <a:avLst/>
              <a:gdLst>
                <a:gd name="connsiteX0" fmla="*/ 99672 w 200721"/>
                <a:gd name="connsiteY0" fmla="*/ 199311 h 199310"/>
                <a:gd name="connsiteX1" fmla="*/ 30 w 200721"/>
                <a:gd name="connsiteY1" fmla="*/ 98358 h 199310"/>
                <a:gd name="connsiteX2" fmla="*/ 99672 w 200721"/>
                <a:gd name="connsiteY2" fmla="*/ 27 h 199310"/>
                <a:gd name="connsiteX3" fmla="*/ 200625 w 200721"/>
                <a:gd name="connsiteY3" fmla="*/ 98358 h 199310"/>
                <a:gd name="connsiteX4" fmla="*/ 99672 w 200721"/>
                <a:gd name="connsiteY4" fmla="*/ 199311 h 199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721" h="199310">
                  <a:moveTo>
                    <a:pt x="99672" y="199311"/>
                  </a:moveTo>
                  <a:cubicBezTo>
                    <a:pt x="40673" y="198000"/>
                    <a:pt x="-1281" y="156045"/>
                    <a:pt x="30" y="98358"/>
                  </a:cubicBezTo>
                  <a:cubicBezTo>
                    <a:pt x="1341" y="39359"/>
                    <a:pt x="43296" y="27"/>
                    <a:pt x="99672" y="27"/>
                  </a:cubicBezTo>
                  <a:cubicBezTo>
                    <a:pt x="152115" y="-1284"/>
                    <a:pt x="203247" y="45914"/>
                    <a:pt x="200625" y="98358"/>
                  </a:cubicBezTo>
                  <a:cubicBezTo>
                    <a:pt x="198003" y="153423"/>
                    <a:pt x="161293" y="196689"/>
                    <a:pt x="99672" y="199311"/>
                  </a:cubicBezTo>
                  <a:close/>
                </a:path>
              </a:pathLst>
            </a:custGeom>
            <a:solidFill>
              <a:srgbClr val="3033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id="{1D9D9457-D46D-4D26-B650-605EBA39C60A}"/>
                </a:ext>
              </a:extLst>
            </p:cNvPr>
            <p:cNvSpPr/>
            <p:nvPr/>
          </p:nvSpPr>
          <p:spPr>
            <a:xfrm>
              <a:off x="7401346" y="2184688"/>
              <a:ext cx="200620" cy="200723"/>
            </a:xfrm>
            <a:custGeom>
              <a:avLst/>
              <a:gdLst>
                <a:gd name="connsiteX0" fmla="*/ 200620 w 200620"/>
                <a:gd name="connsiteY0" fmla="*/ 98363 h 200723"/>
                <a:gd name="connsiteX1" fmla="*/ 99667 w 200620"/>
                <a:gd name="connsiteY1" fmla="*/ 200627 h 200723"/>
                <a:gd name="connsiteX2" fmla="*/ 25 w 200620"/>
                <a:gd name="connsiteY2" fmla="*/ 100985 h 200723"/>
                <a:gd name="connsiteX3" fmla="*/ 100978 w 200620"/>
                <a:gd name="connsiteY3" fmla="*/ 32 h 200723"/>
                <a:gd name="connsiteX4" fmla="*/ 200620 w 200620"/>
                <a:gd name="connsiteY4" fmla="*/ 98363 h 200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620" h="200723">
                  <a:moveTo>
                    <a:pt x="200620" y="98363"/>
                  </a:moveTo>
                  <a:cubicBezTo>
                    <a:pt x="197998" y="161295"/>
                    <a:pt x="157355" y="196694"/>
                    <a:pt x="99667" y="200627"/>
                  </a:cubicBezTo>
                  <a:cubicBezTo>
                    <a:pt x="48535" y="203249"/>
                    <a:pt x="-1286" y="152117"/>
                    <a:pt x="25" y="100985"/>
                  </a:cubicBezTo>
                  <a:cubicBezTo>
                    <a:pt x="1336" y="43297"/>
                    <a:pt x="39358" y="32"/>
                    <a:pt x="100978" y="32"/>
                  </a:cubicBezTo>
                  <a:cubicBezTo>
                    <a:pt x="158666" y="-1279"/>
                    <a:pt x="196687" y="38053"/>
                    <a:pt x="200620" y="98363"/>
                  </a:cubicBezTo>
                  <a:close/>
                </a:path>
              </a:pathLst>
            </a:custGeom>
            <a:solidFill>
              <a:srgbClr val="3033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id="{F86E7539-00D9-43FF-899F-037984A3B070}"/>
                </a:ext>
              </a:extLst>
            </p:cNvPr>
            <p:cNvSpPr/>
            <p:nvPr/>
          </p:nvSpPr>
          <p:spPr>
            <a:xfrm>
              <a:off x="7400803" y="3533662"/>
              <a:ext cx="200271" cy="200614"/>
            </a:xfrm>
            <a:custGeom>
              <a:avLst/>
              <a:gdLst>
                <a:gd name="connsiteX0" fmla="*/ 76611 w 200271"/>
                <a:gd name="connsiteY0" fmla="*/ 198132 h 200614"/>
                <a:gd name="connsiteX1" fmla="*/ 569 w 200271"/>
                <a:gd name="connsiteY1" fmla="*/ 93246 h 200614"/>
                <a:gd name="connsiteX2" fmla="*/ 97589 w 200271"/>
                <a:gd name="connsiteY2" fmla="*/ 159 h 200614"/>
                <a:gd name="connsiteX3" fmla="*/ 193297 w 200271"/>
                <a:gd name="connsiteY3" fmla="*/ 61780 h 200614"/>
                <a:gd name="connsiteX4" fmla="*/ 167076 w 200271"/>
                <a:gd name="connsiteY4" fmla="*/ 177155 h 200614"/>
                <a:gd name="connsiteX5" fmla="*/ 131677 w 200271"/>
                <a:gd name="connsiteY5" fmla="*/ 198132 h 200614"/>
                <a:gd name="connsiteX6" fmla="*/ 76611 w 200271"/>
                <a:gd name="connsiteY6" fmla="*/ 198132 h 20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0271" h="200614">
                  <a:moveTo>
                    <a:pt x="76611" y="198132"/>
                  </a:moveTo>
                  <a:cubicBezTo>
                    <a:pt x="26790" y="182399"/>
                    <a:pt x="-4676" y="139134"/>
                    <a:pt x="569" y="93246"/>
                  </a:cubicBezTo>
                  <a:cubicBezTo>
                    <a:pt x="7124" y="43425"/>
                    <a:pt x="47768" y="2781"/>
                    <a:pt x="97589" y="159"/>
                  </a:cubicBezTo>
                  <a:cubicBezTo>
                    <a:pt x="131677" y="-2463"/>
                    <a:pt x="177564" y="27692"/>
                    <a:pt x="193297" y="61780"/>
                  </a:cubicBezTo>
                  <a:cubicBezTo>
                    <a:pt x="209030" y="98490"/>
                    <a:pt x="197231" y="152244"/>
                    <a:pt x="167076" y="177155"/>
                  </a:cubicBezTo>
                  <a:cubicBezTo>
                    <a:pt x="156587" y="186333"/>
                    <a:pt x="144787" y="194199"/>
                    <a:pt x="131677" y="198132"/>
                  </a:cubicBezTo>
                  <a:cubicBezTo>
                    <a:pt x="121188" y="202066"/>
                    <a:pt x="83167" y="200755"/>
                    <a:pt x="76611" y="198132"/>
                  </a:cubicBezTo>
                  <a:close/>
                </a:path>
              </a:pathLst>
            </a:custGeom>
            <a:solidFill>
              <a:srgbClr val="3033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Полилиния: фигура 32">
              <a:extLst>
                <a:ext uri="{FF2B5EF4-FFF2-40B4-BE49-F238E27FC236}">
                  <a16:creationId xmlns:a16="http://schemas.microsoft.com/office/drawing/2014/main" id="{B3B36794-59AB-4B22-BCBB-D9B98B91ECCA}"/>
                </a:ext>
              </a:extLst>
            </p:cNvPr>
            <p:cNvSpPr/>
            <p:nvPr/>
          </p:nvSpPr>
          <p:spPr>
            <a:xfrm>
              <a:off x="7985176" y="2753547"/>
              <a:ext cx="410607" cy="367284"/>
            </a:xfrm>
            <a:custGeom>
              <a:avLst/>
              <a:gdLst>
                <a:gd name="connsiteX0" fmla="*/ 86157 w 410607"/>
                <a:gd name="connsiteY0" fmla="*/ 367284 h 367284"/>
                <a:gd name="connsiteX1" fmla="*/ 3559 w 410607"/>
                <a:gd name="connsiteY1" fmla="*/ 164067 h 367284"/>
                <a:gd name="connsiteX2" fmla="*/ 196288 w 410607"/>
                <a:gd name="connsiteY2" fmla="*/ 182 h 367284"/>
                <a:gd name="connsiteX3" fmla="*/ 402127 w 410607"/>
                <a:gd name="connsiteY3" fmla="*/ 143089 h 367284"/>
                <a:gd name="connsiteX4" fmla="*/ 327396 w 410607"/>
                <a:gd name="connsiteY4" fmla="*/ 367284 h 367284"/>
                <a:gd name="connsiteX5" fmla="*/ 324774 w 410607"/>
                <a:gd name="connsiteY5" fmla="*/ 335818 h 367284"/>
                <a:gd name="connsiteX6" fmla="*/ 268397 w 410607"/>
                <a:gd name="connsiteY6" fmla="*/ 242732 h 367284"/>
                <a:gd name="connsiteX7" fmla="*/ 264464 w 410607"/>
                <a:gd name="connsiteY7" fmla="*/ 221754 h 367284"/>
                <a:gd name="connsiteX8" fmla="*/ 269708 w 410607"/>
                <a:gd name="connsiteY8" fmla="*/ 135223 h 367284"/>
                <a:gd name="connsiteX9" fmla="*/ 191043 w 410607"/>
                <a:gd name="connsiteY9" fmla="*/ 103757 h 367284"/>
                <a:gd name="connsiteX10" fmla="*/ 134667 w 410607"/>
                <a:gd name="connsiteY10" fmla="*/ 162756 h 367284"/>
                <a:gd name="connsiteX11" fmla="*/ 149089 w 410607"/>
                <a:gd name="connsiteY11" fmla="*/ 221754 h 367284"/>
                <a:gd name="connsiteX12" fmla="*/ 149089 w 410607"/>
                <a:gd name="connsiteY12" fmla="*/ 240109 h 367284"/>
                <a:gd name="connsiteX13" fmla="*/ 88779 w 410607"/>
                <a:gd name="connsiteY13" fmla="*/ 359418 h 367284"/>
                <a:gd name="connsiteX14" fmla="*/ 86157 w 410607"/>
                <a:gd name="connsiteY14" fmla="*/ 367284 h 367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10607" h="367284">
                  <a:moveTo>
                    <a:pt x="86157" y="367284"/>
                  </a:moveTo>
                  <a:cubicBezTo>
                    <a:pt x="25847" y="338440"/>
                    <a:pt x="-12174" y="242732"/>
                    <a:pt x="3559" y="164067"/>
                  </a:cubicBezTo>
                  <a:cubicBezTo>
                    <a:pt x="21914" y="72291"/>
                    <a:pt x="103201" y="4115"/>
                    <a:pt x="196288" y="182"/>
                  </a:cubicBezTo>
                  <a:cubicBezTo>
                    <a:pt x="290686" y="-3752"/>
                    <a:pt x="377217" y="56558"/>
                    <a:pt x="402127" y="143089"/>
                  </a:cubicBezTo>
                  <a:cubicBezTo>
                    <a:pt x="427038" y="232243"/>
                    <a:pt x="395572" y="327952"/>
                    <a:pt x="327396" y="367284"/>
                  </a:cubicBezTo>
                  <a:cubicBezTo>
                    <a:pt x="320840" y="356796"/>
                    <a:pt x="324774" y="346307"/>
                    <a:pt x="324774" y="335818"/>
                  </a:cubicBezTo>
                  <a:cubicBezTo>
                    <a:pt x="324774" y="292553"/>
                    <a:pt x="306418" y="259776"/>
                    <a:pt x="268397" y="242732"/>
                  </a:cubicBezTo>
                  <a:cubicBezTo>
                    <a:pt x="252664" y="236176"/>
                    <a:pt x="256597" y="230932"/>
                    <a:pt x="264464" y="221754"/>
                  </a:cubicBezTo>
                  <a:cubicBezTo>
                    <a:pt x="286752" y="194222"/>
                    <a:pt x="286752" y="164067"/>
                    <a:pt x="269708" y="135223"/>
                  </a:cubicBezTo>
                  <a:cubicBezTo>
                    <a:pt x="252664" y="105068"/>
                    <a:pt x="223820" y="97202"/>
                    <a:pt x="191043" y="103757"/>
                  </a:cubicBezTo>
                  <a:cubicBezTo>
                    <a:pt x="158266" y="109001"/>
                    <a:pt x="142534" y="132601"/>
                    <a:pt x="134667" y="162756"/>
                  </a:cubicBezTo>
                  <a:cubicBezTo>
                    <a:pt x="128112" y="185044"/>
                    <a:pt x="138600" y="203399"/>
                    <a:pt x="149089" y="221754"/>
                  </a:cubicBezTo>
                  <a:cubicBezTo>
                    <a:pt x="151711" y="226999"/>
                    <a:pt x="163511" y="233554"/>
                    <a:pt x="149089" y="240109"/>
                  </a:cubicBezTo>
                  <a:cubicBezTo>
                    <a:pt x="96646" y="263709"/>
                    <a:pt x="84846" y="306974"/>
                    <a:pt x="88779" y="359418"/>
                  </a:cubicBezTo>
                  <a:cubicBezTo>
                    <a:pt x="88779" y="362040"/>
                    <a:pt x="87468" y="364662"/>
                    <a:pt x="86157" y="367284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Полилиния: фигура 33">
              <a:extLst>
                <a:ext uri="{FF2B5EF4-FFF2-40B4-BE49-F238E27FC236}">
                  <a16:creationId xmlns:a16="http://schemas.microsoft.com/office/drawing/2014/main" id="{167A1252-6E0D-416F-8B46-5C9D3B2340E8}"/>
                </a:ext>
              </a:extLst>
            </p:cNvPr>
            <p:cNvSpPr/>
            <p:nvPr/>
          </p:nvSpPr>
          <p:spPr>
            <a:xfrm>
              <a:off x="8093428" y="3009020"/>
              <a:ext cx="197004" cy="150149"/>
            </a:xfrm>
            <a:custGeom>
              <a:avLst/>
              <a:gdLst>
                <a:gd name="connsiteX0" fmla="*/ 101147 w 197004"/>
                <a:gd name="connsiteY0" fmla="*/ 149833 h 150149"/>
                <a:gd name="connsiteX1" fmla="*/ 18549 w 197004"/>
                <a:gd name="connsiteY1" fmla="*/ 138033 h 150149"/>
                <a:gd name="connsiteX2" fmla="*/ 194 w 197004"/>
                <a:gd name="connsiteY2" fmla="*/ 113122 h 150149"/>
                <a:gd name="connsiteX3" fmla="*/ 4127 w 197004"/>
                <a:gd name="connsiteY3" fmla="*/ 56746 h 150149"/>
                <a:gd name="connsiteX4" fmla="*/ 67059 w 197004"/>
                <a:gd name="connsiteY4" fmla="*/ 1680 h 150149"/>
                <a:gd name="connsiteX5" fmla="*/ 90659 w 197004"/>
                <a:gd name="connsiteY5" fmla="*/ 369 h 150149"/>
                <a:gd name="connsiteX6" fmla="*/ 196856 w 197004"/>
                <a:gd name="connsiteY6" fmla="*/ 119678 h 150149"/>
                <a:gd name="connsiteX7" fmla="*/ 178501 w 197004"/>
                <a:gd name="connsiteY7" fmla="*/ 139344 h 150149"/>
                <a:gd name="connsiteX8" fmla="*/ 101147 w 197004"/>
                <a:gd name="connsiteY8" fmla="*/ 149833 h 150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7004" h="150149">
                  <a:moveTo>
                    <a:pt x="101147" y="149833"/>
                  </a:moveTo>
                  <a:cubicBezTo>
                    <a:pt x="72303" y="151144"/>
                    <a:pt x="46082" y="144588"/>
                    <a:pt x="18549" y="138033"/>
                  </a:cubicBezTo>
                  <a:cubicBezTo>
                    <a:pt x="4127" y="134100"/>
                    <a:pt x="-1117" y="127544"/>
                    <a:pt x="194" y="113122"/>
                  </a:cubicBezTo>
                  <a:cubicBezTo>
                    <a:pt x="1505" y="94767"/>
                    <a:pt x="-1117" y="75101"/>
                    <a:pt x="4127" y="56746"/>
                  </a:cubicBezTo>
                  <a:cubicBezTo>
                    <a:pt x="11994" y="25280"/>
                    <a:pt x="35593" y="5614"/>
                    <a:pt x="67059" y="1680"/>
                  </a:cubicBezTo>
                  <a:cubicBezTo>
                    <a:pt x="74926" y="369"/>
                    <a:pt x="82792" y="369"/>
                    <a:pt x="90659" y="369"/>
                  </a:cubicBezTo>
                  <a:cubicBezTo>
                    <a:pt x="192923" y="-4875"/>
                    <a:pt x="198167" y="46257"/>
                    <a:pt x="196856" y="119678"/>
                  </a:cubicBezTo>
                  <a:cubicBezTo>
                    <a:pt x="196856" y="132788"/>
                    <a:pt x="188990" y="136722"/>
                    <a:pt x="178501" y="139344"/>
                  </a:cubicBezTo>
                  <a:cubicBezTo>
                    <a:pt x="153590" y="148521"/>
                    <a:pt x="127369" y="151144"/>
                    <a:pt x="101147" y="149833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:a16="http://schemas.microsoft.com/office/drawing/2014/main" id="{3F72A3DD-33E0-443B-B870-1193330C9F85}"/>
                </a:ext>
              </a:extLst>
            </p:cNvPr>
            <p:cNvSpPr/>
            <p:nvPr/>
          </p:nvSpPr>
          <p:spPr>
            <a:xfrm>
              <a:off x="8139509" y="2874348"/>
              <a:ext cx="103575" cy="108819"/>
            </a:xfrm>
            <a:custGeom>
              <a:avLst/>
              <a:gdLst>
                <a:gd name="connsiteX0" fmla="*/ 51132 w 103575"/>
                <a:gd name="connsiteY0" fmla="*/ 108820 h 108819"/>
                <a:gd name="connsiteX1" fmla="*/ 0 w 103575"/>
                <a:gd name="connsiteY1" fmla="*/ 52443 h 108819"/>
                <a:gd name="connsiteX2" fmla="*/ 51132 w 103575"/>
                <a:gd name="connsiteY2" fmla="*/ 0 h 108819"/>
                <a:gd name="connsiteX3" fmla="*/ 103575 w 103575"/>
                <a:gd name="connsiteY3" fmla="*/ 53754 h 108819"/>
                <a:gd name="connsiteX4" fmla="*/ 51132 w 103575"/>
                <a:gd name="connsiteY4" fmla="*/ 108820 h 108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75" h="108819">
                  <a:moveTo>
                    <a:pt x="51132" y="108820"/>
                  </a:moveTo>
                  <a:cubicBezTo>
                    <a:pt x="23599" y="108820"/>
                    <a:pt x="0" y="82598"/>
                    <a:pt x="0" y="52443"/>
                  </a:cubicBezTo>
                  <a:cubicBezTo>
                    <a:pt x="1311" y="24911"/>
                    <a:pt x="24911" y="1311"/>
                    <a:pt x="51132" y="0"/>
                  </a:cubicBezTo>
                  <a:cubicBezTo>
                    <a:pt x="79976" y="0"/>
                    <a:pt x="103575" y="24911"/>
                    <a:pt x="103575" y="53754"/>
                  </a:cubicBezTo>
                  <a:cubicBezTo>
                    <a:pt x="103575" y="86531"/>
                    <a:pt x="79976" y="108820"/>
                    <a:pt x="51132" y="10882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Полилиния: фигура 35">
              <a:extLst>
                <a:ext uri="{FF2B5EF4-FFF2-40B4-BE49-F238E27FC236}">
                  <a16:creationId xmlns:a16="http://schemas.microsoft.com/office/drawing/2014/main" id="{8F0181D4-A877-4A77-B1EA-A644A39392B8}"/>
                </a:ext>
              </a:extLst>
            </p:cNvPr>
            <p:cNvSpPr/>
            <p:nvPr/>
          </p:nvSpPr>
          <p:spPr>
            <a:xfrm>
              <a:off x="7202078" y="2668351"/>
              <a:ext cx="595248" cy="595397"/>
            </a:xfrm>
            <a:custGeom>
              <a:avLst/>
              <a:gdLst>
                <a:gd name="connsiteX0" fmla="*/ 297624 w 595248"/>
                <a:gd name="connsiteY0" fmla="*/ 158 h 595397"/>
                <a:gd name="connsiteX1" fmla="*/ 595239 w 595248"/>
                <a:gd name="connsiteY1" fmla="*/ 295151 h 595397"/>
                <a:gd name="connsiteX2" fmla="*/ 298935 w 595248"/>
                <a:gd name="connsiteY2" fmla="*/ 595388 h 595397"/>
                <a:gd name="connsiteX3" fmla="*/ 9 w 595248"/>
                <a:gd name="connsiteY3" fmla="*/ 297773 h 595397"/>
                <a:gd name="connsiteX4" fmla="*/ 297624 w 595248"/>
                <a:gd name="connsiteY4" fmla="*/ 158 h 595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5248" h="595397">
                  <a:moveTo>
                    <a:pt x="297624" y="158"/>
                  </a:moveTo>
                  <a:cubicBezTo>
                    <a:pt x="448398" y="-5086"/>
                    <a:pt x="593928" y="122088"/>
                    <a:pt x="595239" y="295151"/>
                  </a:cubicBezTo>
                  <a:cubicBezTo>
                    <a:pt x="596550" y="459036"/>
                    <a:pt x="462820" y="594077"/>
                    <a:pt x="298935" y="595388"/>
                  </a:cubicBezTo>
                  <a:cubicBezTo>
                    <a:pt x="136362" y="596699"/>
                    <a:pt x="-1302" y="460347"/>
                    <a:pt x="9" y="297773"/>
                  </a:cubicBezTo>
                  <a:cubicBezTo>
                    <a:pt x="9" y="120777"/>
                    <a:pt x="146850" y="-5086"/>
                    <a:pt x="297624" y="158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Полилиния: фигура 36">
              <a:extLst>
                <a:ext uri="{FF2B5EF4-FFF2-40B4-BE49-F238E27FC236}">
                  <a16:creationId xmlns:a16="http://schemas.microsoft.com/office/drawing/2014/main" id="{C090A642-15B3-418E-B80F-F146CA188385}"/>
                </a:ext>
              </a:extLst>
            </p:cNvPr>
            <p:cNvSpPr/>
            <p:nvPr/>
          </p:nvSpPr>
          <p:spPr>
            <a:xfrm>
              <a:off x="7912659" y="2398426"/>
              <a:ext cx="150808" cy="150774"/>
            </a:xfrm>
            <a:custGeom>
              <a:avLst/>
              <a:gdLst>
                <a:gd name="connsiteX0" fmla="*/ 150808 w 150808"/>
                <a:gd name="connsiteY0" fmla="*/ 76043 h 150774"/>
                <a:gd name="connsiteX1" fmla="*/ 76077 w 150808"/>
                <a:gd name="connsiteY1" fmla="*/ 150774 h 150774"/>
                <a:gd name="connsiteX2" fmla="*/ 34 w 150808"/>
                <a:gd name="connsiteY2" fmla="*/ 73420 h 150774"/>
                <a:gd name="connsiteX3" fmla="*/ 76077 w 150808"/>
                <a:gd name="connsiteY3" fmla="*/ 0 h 150774"/>
                <a:gd name="connsiteX4" fmla="*/ 150808 w 150808"/>
                <a:gd name="connsiteY4" fmla="*/ 76043 h 150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808" h="150774">
                  <a:moveTo>
                    <a:pt x="150808" y="76043"/>
                  </a:moveTo>
                  <a:cubicBezTo>
                    <a:pt x="150808" y="115375"/>
                    <a:pt x="115409" y="150774"/>
                    <a:pt x="76077" y="150774"/>
                  </a:cubicBezTo>
                  <a:cubicBezTo>
                    <a:pt x="35433" y="150774"/>
                    <a:pt x="-1277" y="114064"/>
                    <a:pt x="34" y="73420"/>
                  </a:cubicBezTo>
                  <a:cubicBezTo>
                    <a:pt x="1345" y="32777"/>
                    <a:pt x="35433" y="0"/>
                    <a:pt x="76077" y="0"/>
                  </a:cubicBezTo>
                  <a:cubicBezTo>
                    <a:pt x="116720" y="1311"/>
                    <a:pt x="150808" y="35399"/>
                    <a:pt x="150808" y="76043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Полилиния: фигура 37">
              <a:extLst>
                <a:ext uri="{FF2B5EF4-FFF2-40B4-BE49-F238E27FC236}">
                  <a16:creationId xmlns:a16="http://schemas.microsoft.com/office/drawing/2014/main" id="{6FD38208-80E3-44E5-9AD6-C94A0BBF758E}"/>
                </a:ext>
              </a:extLst>
            </p:cNvPr>
            <p:cNvSpPr/>
            <p:nvPr/>
          </p:nvSpPr>
          <p:spPr>
            <a:xfrm>
              <a:off x="7913968" y="3368625"/>
              <a:ext cx="149498" cy="150809"/>
            </a:xfrm>
            <a:custGeom>
              <a:avLst/>
              <a:gdLst>
                <a:gd name="connsiteX0" fmla="*/ 149498 w 149498"/>
                <a:gd name="connsiteY0" fmla="*/ 76043 h 150809"/>
                <a:gd name="connsiteX1" fmla="*/ 76078 w 149498"/>
                <a:gd name="connsiteY1" fmla="*/ 150774 h 150809"/>
                <a:gd name="connsiteX2" fmla="*/ 35 w 149498"/>
                <a:gd name="connsiteY2" fmla="*/ 74732 h 150809"/>
                <a:gd name="connsiteX3" fmla="*/ 76078 w 149498"/>
                <a:gd name="connsiteY3" fmla="*/ 0 h 150809"/>
                <a:gd name="connsiteX4" fmla="*/ 149498 w 149498"/>
                <a:gd name="connsiteY4" fmla="*/ 76043 h 150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498" h="150809">
                  <a:moveTo>
                    <a:pt x="149498" y="76043"/>
                  </a:moveTo>
                  <a:cubicBezTo>
                    <a:pt x="149498" y="116686"/>
                    <a:pt x="116721" y="150774"/>
                    <a:pt x="76078" y="150774"/>
                  </a:cubicBezTo>
                  <a:cubicBezTo>
                    <a:pt x="34123" y="152085"/>
                    <a:pt x="-1276" y="116686"/>
                    <a:pt x="35" y="74732"/>
                  </a:cubicBezTo>
                  <a:cubicBezTo>
                    <a:pt x="1346" y="35399"/>
                    <a:pt x="35434" y="0"/>
                    <a:pt x="76078" y="0"/>
                  </a:cubicBezTo>
                  <a:cubicBezTo>
                    <a:pt x="114099" y="1311"/>
                    <a:pt x="149498" y="36710"/>
                    <a:pt x="149498" y="76043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Полилиния: фигура 38">
              <a:extLst>
                <a:ext uri="{FF2B5EF4-FFF2-40B4-BE49-F238E27FC236}">
                  <a16:creationId xmlns:a16="http://schemas.microsoft.com/office/drawing/2014/main" id="{E505C376-32AA-4283-96F1-7133993D3929}"/>
                </a:ext>
              </a:extLst>
            </p:cNvPr>
            <p:cNvSpPr/>
            <p:nvPr/>
          </p:nvSpPr>
          <p:spPr>
            <a:xfrm>
              <a:off x="6814978" y="3250932"/>
              <a:ext cx="412634" cy="369420"/>
            </a:xfrm>
            <a:custGeom>
              <a:avLst/>
              <a:gdLst>
                <a:gd name="connsiteX0" fmla="*/ 325489 w 412634"/>
                <a:gd name="connsiteY0" fmla="*/ 369420 h 369420"/>
                <a:gd name="connsiteX1" fmla="*/ 253380 w 412634"/>
                <a:gd name="connsiteY1" fmla="*/ 237001 h 369420"/>
                <a:gd name="connsiteX2" fmla="*/ 254691 w 412634"/>
                <a:gd name="connsiteY2" fmla="*/ 120315 h 369420"/>
                <a:gd name="connsiteX3" fmla="*/ 158982 w 412634"/>
                <a:gd name="connsiteY3" fmla="*/ 116382 h 369420"/>
                <a:gd name="connsiteX4" fmla="*/ 156360 w 412634"/>
                <a:gd name="connsiteY4" fmla="*/ 235690 h 369420"/>
                <a:gd name="connsiteX5" fmla="*/ 89495 w 412634"/>
                <a:gd name="connsiteY5" fmla="*/ 368109 h 369420"/>
                <a:gd name="connsiteX6" fmla="*/ 1652 w 412634"/>
                <a:gd name="connsiteY6" fmla="*/ 175381 h 369420"/>
                <a:gd name="connsiteX7" fmla="*/ 178648 w 412634"/>
                <a:gd name="connsiteY7" fmla="*/ 1007 h 369420"/>
                <a:gd name="connsiteX8" fmla="*/ 405465 w 412634"/>
                <a:gd name="connsiteY8" fmla="*/ 154403 h 369420"/>
                <a:gd name="connsiteX9" fmla="*/ 325489 w 412634"/>
                <a:gd name="connsiteY9" fmla="*/ 369420 h 369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12634" h="369420">
                  <a:moveTo>
                    <a:pt x="325489" y="369420"/>
                  </a:moveTo>
                  <a:cubicBezTo>
                    <a:pt x="328111" y="307800"/>
                    <a:pt x="316311" y="257979"/>
                    <a:pt x="253380" y="237001"/>
                  </a:cubicBezTo>
                  <a:cubicBezTo>
                    <a:pt x="286157" y="188491"/>
                    <a:pt x="286157" y="150470"/>
                    <a:pt x="254691" y="120315"/>
                  </a:cubicBezTo>
                  <a:cubicBezTo>
                    <a:pt x="228469" y="95405"/>
                    <a:pt x="186515" y="94094"/>
                    <a:pt x="158982" y="116382"/>
                  </a:cubicBezTo>
                  <a:cubicBezTo>
                    <a:pt x="124894" y="145226"/>
                    <a:pt x="123583" y="181936"/>
                    <a:pt x="156360" y="235690"/>
                  </a:cubicBezTo>
                  <a:cubicBezTo>
                    <a:pt x="94739" y="259290"/>
                    <a:pt x="81628" y="309111"/>
                    <a:pt x="89495" y="368109"/>
                  </a:cubicBezTo>
                  <a:cubicBezTo>
                    <a:pt x="31807" y="344510"/>
                    <a:pt x="-8836" y="256667"/>
                    <a:pt x="1652" y="175381"/>
                  </a:cubicBezTo>
                  <a:cubicBezTo>
                    <a:pt x="13452" y="84916"/>
                    <a:pt x="93428" y="7562"/>
                    <a:pt x="178648" y="1007"/>
                  </a:cubicBezTo>
                  <a:cubicBezTo>
                    <a:pt x="291401" y="-8171"/>
                    <a:pt x="372688" y="45584"/>
                    <a:pt x="405465" y="154403"/>
                  </a:cubicBezTo>
                  <a:cubicBezTo>
                    <a:pt x="429064" y="231757"/>
                    <a:pt x="392354" y="331399"/>
                    <a:pt x="325489" y="369420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Полилиния: фигура 39">
              <a:extLst>
                <a:ext uri="{FF2B5EF4-FFF2-40B4-BE49-F238E27FC236}">
                  <a16:creationId xmlns:a16="http://schemas.microsoft.com/office/drawing/2014/main" id="{CFE9F92E-75BA-446D-9B9B-8C5E2FA1064F}"/>
                </a:ext>
              </a:extLst>
            </p:cNvPr>
            <p:cNvSpPr/>
            <p:nvPr/>
          </p:nvSpPr>
          <p:spPr>
            <a:xfrm>
              <a:off x="6919294" y="3507600"/>
              <a:ext cx="201689" cy="150614"/>
            </a:xfrm>
            <a:custGeom>
              <a:avLst/>
              <a:gdLst>
                <a:gd name="connsiteX0" fmla="*/ 99242 w 201689"/>
                <a:gd name="connsiteY0" fmla="*/ 0 h 150614"/>
                <a:gd name="connsiteX1" fmla="*/ 198884 w 201689"/>
                <a:gd name="connsiteY1" fmla="*/ 121930 h 150614"/>
                <a:gd name="connsiteX2" fmla="*/ 181840 w 201689"/>
                <a:gd name="connsiteY2" fmla="*/ 138974 h 150614"/>
                <a:gd name="connsiteX3" fmla="*/ 16644 w 201689"/>
                <a:gd name="connsiteY3" fmla="*/ 136352 h 150614"/>
                <a:gd name="connsiteX4" fmla="*/ 4844 w 201689"/>
                <a:gd name="connsiteY4" fmla="*/ 128486 h 150614"/>
                <a:gd name="connsiteX5" fmla="*/ 38933 w 201689"/>
                <a:gd name="connsiteY5" fmla="*/ 11800 h 150614"/>
                <a:gd name="connsiteX6" fmla="*/ 99242 w 201689"/>
                <a:gd name="connsiteY6" fmla="*/ 0 h 150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89" h="150614">
                  <a:moveTo>
                    <a:pt x="99242" y="0"/>
                  </a:moveTo>
                  <a:cubicBezTo>
                    <a:pt x="179218" y="0"/>
                    <a:pt x="211995" y="41955"/>
                    <a:pt x="198884" y="121930"/>
                  </a:cubicBezTo>
                  <a:cubicBezTo>
                    <a:pt x="196262" y="133730"/>
                    <a:pt x="189707" y="136352"/>
                    <a:pt x="181840" y="138974"/>
                  </a:cubicBezTo>
                  <a:cubicBezTo>
                    <a:pt x="126775" y="157330"/>
                    <a:pt x="71710" y="152085"/>
                    <a:pt x="16644" y="136352"/>
                  </a:cubicBezTo>
                  <a:cubicBezTo>
                    <a:pt x="12711" y="135041"/>
                    <a:pt x="7467" y="133730"/>
                    <a:pt x="4844" y="128486"/>
                  </a:cubicBezTo>
                  <a:cubicBezTo>
                    <a:pt x="-9577" y="97020"/>
                    <a:pt x="10089" y="30155"/>
                    <a:pt x="38933" y="11800"/>
                  </a:cubicBezTo>
                  <a:cubicBezTo>
                    <a:pt x="57288" y="-2622"/>
                    <a:pt x="78265" y="1311"/>
                    <a:pt x="99242" y="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Полилиния: фигура 40">
              <a:extLst>
                <a:ext uri="{FF2B5EF4-FFF2-40B4-BE49-F238E27FC236}">
                  <a16:creationId xmlns:a16="http://schemas.microsoft.com/office/drawing/2014/main" id="{153CA03C-8A37-4DF0-A6D8-551E2E8542D8}"/>
                </a:ext>
              </a:extLst>
            </p:cNvPr>
            <p:cNvSpPr/>
            <p:nvPr/>
          </p:nvSpPr>
          <p:spPr>
            <a:xfrm>
              <a:off x="6968661" y="3373870"/>
              <a:ext cx="104990" cy="106249"/>
            </a:xfrm>
            <a:custGeom>
              <a:avLst/>
              <a:gdLst>
                <a:gd name="connsiteX0" fmla="*/ 104941 w 104990"/>
                <a:gd name="connsiteY0" fmla="*/ 49821 h 106249"/>
                <a:gd name="connsiteX1" fmla="*/ 52498 w 104990"/>
                <a:gd name="connsiteY1" fmla="*/ 106197 h 106249"/>
                <a:gd name="connsiteX2" fmla="*/ 55 w 104990"/>
                <a:gd name="connsiteY2" fmla="*/ 55065 h 106249"/>
                <a:gd name="connsiteX3" fmla="*/ 51187 w 104990"/>
                <a:gd name="connsiteY3" fmla="*/ 0 h 106249"/>
                <a:gd name="connsiteX4" fmla="*/ 104941 w 104990"/>
                <a:gd name="connsiteY4" fmla="*/ 49821 h 1062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990" h="106249">
                  <a:moveTo>
                    <a:pt x="104941" y="49821"/>
                  </a:moveTo>
                  <a:cubicBezTo>
                    <a:pt x="106252" y="78665"/>
                    <a:pt x="81342" y="104886"/>
                    <a:pt x="52498" y="106197"/>
                  </a:cubicBezTo>
                  <a:cubicBezTo>
                    <a:pt x="24965" y="107509"/>
                    <a:pt x="1366" y="83909"/>
                    <a:pt x="55" y="55065"/>
                  </a:cubicBezTo>
                  <a:cubicBezTo>
                    <a:pt x="-1256" y="23599"/>
                    <a:pt x="21032" y="0"/>
                    <a:pt x="51187" y="0"/>
                  </a:cubicBezTo>
                  <a:cubicBezTo>
                    <a:pt x="78720" y="0"/>
                    <a:pt x="103630" y="23599"/>
                    <a:pt x="104941" y="49821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Полилиния: фигура 41">
              <a:extLst>
                <a:ext uri="{FF2B5EF4-FFF2-40B4-BE49-F238E27FC236}">
                  <a16:creationId xmlns:a16="http://schemas.microsoft.com/office/drawing/2014/main" id="{D9FE8516-EE5E-461B-B13A-9CFCF36BC6AF}"/>
                </a:ext>
              </a:extLst>
            </p:cNvPr>
            <p:cNvSpPr/>
            <p:nvPr/>
          </p:nvSpPr>
          <p:spPr>
            <a:xfrm>
              <a:off x="6813116" y="2265818"/>
              <a:ext cx="413455" cy="372536"/>
            </a:xfrm>
            <a:custGeom>
              <a:avLst/>
              <a:gdLst>
                <a:gd name="connsiteX0" fmla="*/ 327351 w 413455"/>
                <a:gd name="connsiteY0" fmla="*/ 372536 h 372536"/>
                <a:gd name="connsiteX1" fmla="*/ 255241 w 413455"/>
                <a:gd name="connsiteY1" fmla="*/ 244050 h 372536"/>
                <a:gd name="connsiteX2" fmla="*/ 253930 w 413455"/>
                <a:gd name="connsiteY2" fmla="*/ 123431 h 372536"/>
                <a:gd name="connsiteX3" fmla="*/ 156911 w 413455"/>
                <a:gd name="connsiteY3" fmla="*/ 126053 h 372536"/>
                <a:gd name="connsiteX4" fmla="*/ 158222 w 413455"/>
                <a:gd name="connsiteY4" fmla="*/ 241428 h 372536"/>
                <a:gd name="connsiteX5" fmla="*/ 97912 w 413455"/>
                <a:gd name="connsiteY5" fmla="*/ 291249 h 372536"/>
                <a:gd name="connsiteX6" fmla="*/ 87423 w 413455"/>
                <a:gd name="connsiteY6" fmla="*/ 371225 h 372536"/>
                <a:gd name="connsiteX7" fmla="*/ 4825 w 413455"/>
                <a:gd name="connsiteY7" fmla="*/ 162763 h 372536"/>
                <a:gd name="connsiteX8" fmla="*/ 196243 w 413455"/>
                <a:gd name="connsiteY8" fmla="*/ 190 h 372536"/>
                <a:gd name="connsiteX9" fmla="*/ 400771 w 413455"/>
                <a:gd name="connsiteY9" fmla="*/ 136542 h 372536"/>
                <a:gd name="connsiteX10" fmla="*/ 327351 w 413455"/>
                <a:gd name="connsiteY10" fmla="*/ 372536 h 372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3455" h="372536">
                  <a:moveTo>
                    <a:pt x="327351" y="372536"/>
                  </a:moveTo>
                  <a:cubicBezTo>
                    <a:pt x="329973" y="312227"/>
                    <a:pt x="318173" y="263717"/>
                    <a:pt x="255241" y="244050"/>
                  </a:cubicBezTo>
                  <a:cubicBezTo>
                    <a:pt x="288018" y="191607"/>
                    <a:pt x="288018" y="150964"/>
                    <a:pt x="253930" y="123431"/>
                  </a:cubicBezTo>
                  <a:cubicBezTo>
                    <a:pt x="226398" y="101143"/>
                    <a:pt x="183132" y="102454"/>
                    <a:pt x="156911" y="126053"/>
                  </a:cubicBezTo>
                  <a:cubicBezTo>
                    <a:pt x="125445" y="156208"/>
                    <a:pt x="125445" y="196852"/>
                    <a:pt x="158222" y="241428"/>
                  </a:cubicBezTo>
                  <a:cubicBezTo>
                    <a:pt x="133311" y="251917"/>
                    <a:pt x="111023" y="266339"/>
                    <a:pt x="97912" y="291249"/>
                  </a:cubicBezTo>
                  <a:cubicBezTo>
                    <a:pt x="84801" y="316160"/>
                    <a:pt x="90045" y="343692"/>
                    <a:pt x="87423" y="371225"/>
                  </a:cubicBezTo>
                  <a:cubicBezTo>
                    <a:pt x="21869" y="334515"/>
                    <a:pt x="-13530" y="244050"/>
                    <a:pt x="4825" y="162763"/>
                  </a:cubicBezTo>
                  <a:cubicBezTo>
                    <a:pt x="25803" y="69677"/>
                    <a:pt x="103156" y="5434"/>
                    <a:pt x="196243" y="190"/>
                  </a:cubicBezTo>
                  <a:cubicBezTo>
                    <a:pt x="285396" y="-3744"/>
                    <a:pt x="369305" y="53944"/>
                    <a:pt x="400771" y="136542"/>
                  </a:cubicBezTo>
                  <a:cubicBezTo>
                    <a:pt x="434859" y="223073"/>
                    <a:pt x="396838" y="329271"/>
                    <a:pt x="327351" y="372536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Полилиния: фигура 42">
              <a:extLst>
                <a:ext uri="{FF2B5EF4-FFF2-40B4-BE49-F238E27FC236}">
                  <a16:creationId xmlns:a16="http://schemas.microsoft.com/office/drawing/2014/main" id="{8C60553F-0E43-4221-A89E-18F8C01A18C0}"/>
                </a:ext>
              </a:extLst>
            </p:cNvPr>
            <p:cNvSpPr/>
            <p:nvPr/>
          </p:nvSpPr>
          <p:spPr>
            <a:xfrm>
              <a:off x="6923925" y="2529534"/>
              <a:ext cx="197549" cy="148152"/>
            </a:xfrm>
            <a:custGeom>
              <a:avLst/>
              <a:gdLst>
                <a:gd name="connsiteX0" fmla="*/ 97234 w 197549"/>
                <a:gd name="connsiteY0" fmla="*/ 148152 h 148152"/>
                <a:gd name="connsiteX1" fmla="*/ 69702 w 197549"/>
                <a:gd name="connsiteY1" fmla="*/ 146841 h 148152"/>
                <a:gd name="connsiteX2" fmla="*/ 214 w 197549"/>
                <a:gd name="connsiteY2" fmla="*/ 78665 h 148152"/>
                <a:gd name="connsiteX3" fmla="*/ 81501 w 197549"/>
                <a:gd name="connsiteY3" fmla="*/ 0 h 148152"/>
                <a:gd name="connsiteX4" fmla="*/ 93301 w 197549"/>
                <a:gd name="connsiteY4" fmla="*/ 0 h 148152"/>
                <a:gd name="connsiteX5" fmla="*/ 194254 w 197549"/>
                <a:gd name="connsiteY5" fmla="*/ 121930 h 148152"/>
                <a:gd name="connsiteX6" fmla="*/ 175899 w 197549"/>
                <a:gd name="connsiteY6" fmla="*/ 138974 h 148152"/>
                <a:gd name="connsiteX7" fmla="*/ 97234 w 197549"/>
                <a:gd name="connsiteY7" fmla="*/ 148152 h 148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7549" h="148152">
                  <a:moveTo>
                    <a:pt x="97234" y="148152"/>
                  </a:moveTo>
                  <a:cubicBezTo>
                    <a:pt x="89368" y="148152"/>
                    <a:pt x="80190" y="146841"/>
                    <a:pt x="69702" y="146841"/>
                  </a:cubicBezTo>
                  <a:cubicBezTo>
                    <a:pt x="1525" y="141597"/>
                    <a:pt x="-1097" y="138974"/>
                    <a:pt x="214" y="78665"/>
                  </a:cubicBezTo>
                  <a:cubicBezTo>
                    <a:pt x="1525" y="26222"/>
                    <a:pt x="26436" y="1311"/>
                    <a:pt x="81501" y="0"/>
                  </a:cubicBezTo>
                  <a:cubicBezTo>
                    <a:pt x="85435" y="0"/>
                    <a:pt x="89368" y="0"/>
                    <a:pt x="93301" y="0"/>
                  </a:cubicBezTo>
                  <a:cubicBezTo>
                    <a:pt x="175899" y="0"/>
                    <a:pt x="208676" y="40643"/>
                    <a:pt x="194254" y="121930"/>
                  </a:cubicBezTo>
                  <a:cubicBezTo>
                    <a:pt x="191632" y="133730"/>
                    <a:pt x="185077" y="136352"/>
                    <a:pt x="175899" y="138974"/>
                  </a:cubicBezTo>
                  <a:cubicBezTo>
                    <a:pt x="150988" y="145530"/>
                    <a:pt x="124767" y="148152"/>
                    <a:pt x="97234" y="148152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Полилиния: фигура 43">
              <a:extLst>
                <a:ext uri="{FF2B5EF4-FFF2-40B4-BE49-F238E27FC236}">
                  <a16:creationId xmlns:a16="http://schemas.microsoft.com/office/drawing/2014/main" id="{256BCCAD-B92C-4A87-943A-F45098181281}"/>
                </a:ext>
              </a:extLst>
            </p:cNvPr>
            <p:cNvSpPr/>
            <p:nvPr/>
          </p:nvSpPr>
          <p:spPr>
            <a:xfrm>
              <a:off x="6967405" y="2393182"/>
              <a:ext cx="106244" cy="108819"/>
            </a:xfrm>
            <a:custGeom>
              <a:avLst/>
              <a:gdLst>
                <a:gd name="connsiteX0" fmla="*/ 52443 w 106244"/>
                <a:gd name="connsiteY0" fmla="*/ 0 h 108819"/>
                <a:gd name="connsiteX1" fmla="*/ 106197 w 106244"/>
                <a:gd name="connsiteY1" fmla="*/ 52443 h 108819"/>
                <a:gd name="connsiteX2" fmla="*/ 51132 w 106244"/>
                <a:gd name="connsiteY2" fmla="*/ 108820 h 108819"/>
                <a:gd name="connsiteX3" fmla="*/ 0 w 106244"/>
                <a:gd name="connsiteY3" fmla="*/ 56376 h 108819"/>
                <a:gd name="connsiteX4" fmla="*/ 52443 w 106244"/>
                <a:gd name="connsiteY4" fmla="*/ 0 h 108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244" h="108819">
                  <a:moveTo>
                    <a:pt x="52443" y="0"/>
                  </a:moveTo>
                  <a:cubicBezTo>
                    <a:pt x="77354" y="0"/>
                    <a:pt x="104886" y="26222"/>
                    <a:pt x="106197" y="52443"/>
                  </a:cubicBezTo>
                  <a:cubicBezTo>
                    <a:pt x="107509" y="82598"/>
                    <a:pt x="81287" y="108820"/>
                    <a:pt x="51132" y="108820"/>
                  </a:cubicBezTo>
                  <a:cubicBezTo>
                    <a:pt x="23599" y="108820"/>
                    <a:pt x="1311" y="85220"/>
                    <a:pt x="0" y="56376"/>
                  </a:cubicBezTo>
                  <a:cubicBezTo>
                    <a:pt x="0" y="26222"/>
                    <a:pt x="24911" y="0"/>
                    <a:pt x="52443" y="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Полилиния: фигура 44">
              <a:extLst>
                <a:ext uri="{FF2B5EF4-FFF2-40B4-BE49-F238E27FC236}">
                  <a16:creationId xmlns:a16="http://schemas.microsoft.com/office/drawing/2014/main" id="{B900B78C-3709-42AF-98AD-690AF0CFB9E3}"/>
                </a:ext>
              </a:extLst>
            </p:cNvPr>
            <p:cNvSpPr/>
            <p:nvPr/>
          </p:nvSpPr>
          <p:spPr>
            <a:xfrm>
              <a:off x="6751076" y="2884800"/>
              <a:ext cx="149501" cy="149499"/>
            </a:xfrm>
            <a:custGeom>
              <a:avLst/>
              <a:gdLst>
                <a:gd name="connsiteX0" fmla="*/ 149463 w 149501"/>
                <a:gd name="connsiteY0" fmla="*/ 76079 h 149499"/>
                <a:gd name="connsiteX1" fmla="*/ 74732 w 149501"/>
                <a:gd name="connsiteY1" fmla="*/ 149500 h 149499"/>
                <a:gd name="connsiteX2" fmla="*/ 0 w 149501"/>
                <a:gd name="connsiteY2" fmla="*/ 74768 h 149499"/>
                <a:gd name="connsiteX3" fmla="*/ 77354 w 149501"/>
                <a:gd name="connsiteY3" fmla="*/ 37 h 149499"/>
                <a:gd name="connsiteX4" fmla="*/ 149463 w 149501"/>
                <a:gd name="connsiteY4" fmla="*/ 76079 h 14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501" h="149499">
                  <a:moveTo>
                    <a:pt x="149463" y="76079"/>
                  </a:moveTo>
                  <a:cubicBezTo>
                    <a:pt x="149463" y="116723"/>
                    <a:pt x="114064" y="149500"/>
                    <a:pt x="74732" y="149500"/>
                  </a:cubicBezTo>
                  <a:cubicBezTo>
                    <a:pt x="34088" y="149500"/>
                    <a:pt x="0" y="115412"/>
                    <a:pt x="0" y="74768"/>
                  </a:cubicBezTo>
                  <a:cubicBezTo>
                    <a:pt x="0" y="32814"/>
                    <a:pt x="35399" y="-1274"/>
                    <a:pt x="77354" y="37"/>
                  </a:cubicBezTo>
                  <a:cubicBezTo>
                    <a:pt x="117997" y="1348"/>
                    <a:pt x="150774" y="35436"/>
                    <a:pt x="149463" y="76079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6" name="Полилиния: фигура 45">
              <a:extLst>
                <a:ext uri="{FF2B5EF4-FFF2-40B4-BE49-F238E27FC236}">
                  <a16:creationId xmlns:a16="http://schemas.microsoft.com/office/drawing/2014/main" id="{5CE24EE9-8895-4D61-BFF4-0E67E2344C2A}"/>
                </a:ext>
              </a:extLst>
            </p:cNvPr>
            <p:cNvSpPr/>
            <p:nvPr/>
          </p:nvSpPr>
          <p:spPr>
            <a:xfrm>
              <a:off x="7426282" y="2208320"/>
              <a:ext cx="150774" cy="149498"/>
            </a:xfrm>
            <a:custGeom>
              <a:avLst/>
              <a:gdLst>
                <a:gd name="connsiteX0" fmla="*/ 150774 w 150774"/>
                <a:gd name="connsiteY0" fmla="*/ 73420 h 149498"/>
                <a:gd name="connsiteX1" fmla="*/ 78665 w 150774"/>
                <a:gd name="connsiteY1" fmla="*/ 149463 h 149498"/>
                <a:gd name="connsiteX2" fmla="*/ 0 w 150774"/>
                <a:gd name="connsiteY2" fmla="*/ 74732 h 149498"/>
                <a:gd name="connsiteX3" fmla="*/ 74732 w 150774"/>
                <a:gd name="connsiteY3" fmla="*/ 0 h 149498"/>
                <a:gd name="connsiteX4" fmla="*/ 150774 w 150774"/>
                <a:gd name="connsiteY4" fmla="*/ 73420 h 149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774" h="149498">
                  <a:moveTo>
                    <a:pt x="150774" y="73420"/>
                  </a:moveTo>
                  <a:cubicBezTo>
                    <a:pt x="150774" y="114064"/>
                    <a:pt x="119308" y="148152"/>
                    <a:pt x="78665" y="149463"/>
                  </a:cubicBezTo>
                  <a:cubicBezTo>
                    <a:pt x="36710" y="150774"/>
                    <a:pt x="0" y="115375"/>
                    <a:pt x="0" y="74732"/>
                  </a:cubicBezTo>
                  <a:cubicBezTo>
                    <a:pt x="0" y="35399"/>
                    <a:pt x="34088" y="0"/>
                    <a:pt x="74732" y="0"/>
                  </a:cubicBezTo>
                  <a:cubicBezTo>
                    <a:pt x="115375" y="0"/>
                    <a:pt x="149463" y="32777"/>
                    <a:pt x="150774" y="7342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Полилиния: фигура 46">
              <a:extLst>
                <a:ext uri="{FF2B5EF4-FFF2-40B4-BE49-F238E27FC236}">
                  <a16:creationId xmlns:a16="http://schemas.microsoft.com/office/drawing/2014/main" id="{5787A73E-5AF9-4920-8BF1-B8FC3F227D75}"/>
                </a:ext>
              </a:extLst>
            </p:cNvPr>
            <p:cNvSpPr/>
            <p:nvPr/>
          </p:nvSpPr>
          <p:spPr>
            <a:xfrm>
              <a:off x="7426246" y="3560043"/>
              <a:ext cx="149537" cy="149499"/>
            </a:xfrm>
            <a:custGeom>
              <a:avLst/>
              <a:gdLst>
                <a:gd name="connsiteX0" fmla="*/ 149500 w 149537"/>
                <a:gd name="connsiteY0" fmla="*/ 73420 h 149499"/>
                <a:gd name="connsiteX1" fmla="*/ 77390 w 149537"/>
                <a:gd name="connsiteY1" fmla="*/ 149463 h 149499"/>
                <a:gd name="connsiteX2" fmla="*/ 37 w 149537"/>
                <a:gd name="connsiteY2" fmla="*/ 77354 h 149499"/>
                <a:gd name="connsiteX3" fmla="*/ 74768 w 149537"/>
                <a:gd name="connsiteY3" fmla="*/ 0 h 149499"/>
                <a:gd name="connsiteX4" fmla="*/ 149500 w 149537"/>
                <a:gd name="connsiteY4" fmla="*/ 73420 h 14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537" h="149499">
                  <a:moveTo>
                    <a:pt x="149500" y="73420"/>
                  </a:moveTo>
                  <a:cubicBezTo>
                    <a:pt x="150811" y="115375"/>
                    <a:pt x="118034" y="148152"/>
                    <a:pt x="77390" y="149463"/>
                  </a:cubicBezTo>
                  <a:cubicBezTo>
                    <a:pt x="38058" y="150774"/>
                    <a:pt x="1348" y="116686"/>
                    <a:pt x="37" y="77354"/>
                  </a:cubicBezTo>
                  <a:cubicBezTo>
                    <a:pt x="-1274" y="36710"/>
                    <a:pt x="32814" y="0"/>
                    <a:pt x="74768" y="0"/>
                  </a:cubicBezTo>
                  <a:cubicBezTo>
                    <a:pt x="116723" y="0"/>
                    <a:pt x="149500" y="32777"/>
                    <a:pt x="149500" y="73420"/>
                  </a:cubicBezTo>
                  <a:close/>
                </a:path>
              </a:pathLst>
            </a:custGeom>
            <a:solidFill>
              <a:srgbClr val="C7D6E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Полилиния: фигура 47">
              <a:extLst>
                <a:ext uri="{FF2B5EF4-FFF2-40B4-BE49-F238E27FC236}">
                  <a16:creationId xmlns:a16="http://schemas.microsoft.com/office/drawing/2014/main" id="{A2C3AAF7-B805-43C0-9379-6776B00C3BC5}"/>
                </a:ext>
              </a:extLst>
            </p:cNvPr>
            <p:cNvSpPr/>
            <p:nvPr/>
          </p:nvSpPr>
          <p:spPr>
            <a:xfrm>
              <a:off x="7310907" y="2774706"/>
              <a:ext cx="378901" cy="378902"/>
            </a:xfrm>
            <a:custGeom>
              <a:avLst/>
              <a:gdLst>
                <a:gd name="connsiteX0" fmla="*/ 188795 w 378901"/>
                <a:gd name="connsiteY0" fmla="*/ 378902 h 378902"/>
                <a:gd name="connsiteX1" fmla="*/ 0 w 378901"/>
                <a:gd name="connsiteY1" fmla="*/ 190107 h 378902"/>
                <a:gd name="connsiteX2" fmla="*/ 188795 w 378901"/>
                <a:gd name="connsiteY2" fmla="*/ 0 h 378902"/>
                <a:gd name="connsiteX3" fmla="*/ 378902 w 378901"/>
                <a:gd name="connsiteY3" fmla="*/ 190107 h 378902"/>
                <a:gd name="connsiteX4" fmla="*/ 188795 w 378901"/>
                <a:gd name="connsiteY4" fmla="*/ 378902 h 378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8901" h="378902">
                  <a:moveTo>
                    <a:pt x="188795" y="378902"/>
                  </a:moveTo>
                  <a:cubicBezTo>
                    <a:pt x="83909" y="378902"/>
                    <a:pt x="0" y="294993"/>
                    <a:pt x="0" y="190107"/>
                  </a:cubicBezTo>
                  <a:cubicBezTo>
                    <a:pt x="0" y="87842"/>
                    <a:pt x="86531" y="0"/>
                    <a:pt x="188795" y="0"/>
                  </a:cubicBezTo>
                  <a:cubicBezTo>
                    <a:pt x="291060" y="0"/>
                    <a:pt x="377591" y="86531"/>
                    <a:pt x="378902" y="190107"/>
                  </a:cubicBezTo>
                  <a:cubicBezTo>
                    <a:pt x="378902" y="293682"/>
                    <a:pt x="293682" y="378902"/>
                    <a:pt x="188795" y="378902"/>
                  </a:cubicBezTo>
                  <a:close/>
                </a:path>
              </a:pathLst>
            </a:custGeom>
            <a:solidFill>
              <a:srgbClr val="2E3235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:a16="http://schemas.microsoft.com/office/drawing/2014/main" id="{E4D12B68-11C8-4ACD-A9A1-21114022D7FE}"/>
                </a:ext>
              </a:extLst>
            </p:cNvPr>
            <p:cNvSpPr/>
            <p:nvPr/>
          </p:nvSpPr>
          <p:spPr>
            <a:xfrm>
              <a:off x="7334490" y="2799600"/>
              <a:ext cx="329162" cy="329097"/>
            </a:xfrm>
            <a:custGeom>
              <a:avLst/>
              <a:gdLst>
                <a:gd name="connsiteX0" fmla="*/ 163901 w 329162"/>
                <a:gd name="connsiteY0" fmla="*/ 329098 h 329097"/>
                <a:gd name="connsiteX1" fmla="*/ 16 w 329162"/>
                <a:gd name="connsiteY1" fmla="*/ 163902 h 329097"/>
                <a:gd name="connsiteX2" fmla="*/ 165212 w 329162"/>
                <a:gd name="connsiteY2" fmla="*/ 17 h 329097"/>
                <a:gd name="connsiteX3" fmla="*/ 329097 w 329162"/>
                <a:gd name="connsiteY3" fmla="*/ 165213 h 329097"/>
                <a:gd name="connsiteX4" fmla="*/ 163901 w 329162"/>
                <a:gd name="connsiteY4" fmla="*/ 329098 h 329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162" h="329097">
                  <a:moveTo>
                    <a:pt x="163901" y="329098"/>
                  </a:moveTo>
                  <a:cubicBezTo>
                    <a:pt x="76059" y="329098"/>
                    <a:pt x="1327" y="262233"/>
                    <a:pt x="16" y="163902"/>
                  </a:cubicBezTo>
                  <a:cubicBezTo>
                    <a:pt x="-1295" y="74748"/>
                    <a:pt x="76059" y="-1294"/>
                    <a:pt x="165212" y="17"/>
                  </a:cubicBezTo>
                  <a:cubicBezTo>
                    <a:pt x="254366" y="17"/>
                    <a:pt x="331720" y="76059"/>
                    <a:pt x="329097" y="165213"/>
                  </a:cubicBezTo>
                  <a:cubicBezTo>
                    <a:pt x="326475" y="263544"/>
                    <a:pt x="253055" y="329098"/>
                    <a:pt x="163901" y="329098"/>
                  </a:cubicBezTo>
                  <a:close/>
                </a:path>
              </a:pathLst>
            </a:custGeom>
            <a:solidFill>
              <a:srgbClr val="FFFFFF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Полилиния: фигура 49">
              <a:extLst>
                <a:ext uri="{FF2B5EF4-FFF2-40B4-BE49-F238E27FC236}">
                  <a16:creationId xmlns:a16="http://schemas.microsoft.com/office/drawing/2014/main" id="{87E3B4BE-91F3-44E0-B674-D158DC86CC4A}"/>
                </a:ext>
              </a:extLst>
            </p:cNvPr>
            <p:cNvSpPr/>
            <p:nvPr/>
          </p:nvSpPr>
          <p:spPr>
            <a:xfrm>
              <a:off x="7460370" y="2926541"/>
              <a:ext cx="77419" cy="78914"/>
            </a:xfrm>
            <a:custGeom>
              <a:avLst/>
              <a:gdLst>
                <a:gd name="connsiteX0" fmla="*/ 39332 w 77419"/>
                <a:gd name="connsiteY0" fmla="*/ 78915 h 78914"/>
                <a:gd name="connsiteX1" fmla="*/ 0 w 77419"/>
                <a:gd name="connsiteY1" fmla="*/ 38271 h 78914"/>
                <a:gd name="connsiteX2" fmla="*/ 40643 w 77419"/>
                <a:gd name="connsiteY2" fmla="*/ 250 h 78914"/>
                <a:gd name="connsiteX3" fmla="*/ 77354 w 77419"/>
                <a:gd name="connsiteY3" fmla="*/ 39583 h 78914"/>
                <a:gd name="connsiteX4" fmla="*/ 39332 w 77419"/>
                <a:gd name="connsiteY4" fmla="*/ 78915 h 78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419" h="78914">
                  <a:moveTo>
                    <a:pt x="39332" y="78915"/>
                  </a:moveTo>
                  <a:cubicBezTo>
                    <a:pt x="18355" y="78915"/>
                    <a:pt x="0" y="59249"/>
                    <a:pt x="0" y="38271"/>
                  </a:cubicBezTo>
                  <a:cubicBezTo>
                    <a:pt x="0" y="15983"/>
                    <a:pt x="19666" y="-2372"/>
                    <a:pt x="40643" y="250"/>
                  </a:cubicBezTo>
                  <a:cubicBezTo>
                    <a:pt x="64243" y="1561"/>
                    <a:pt x="77354" y="15983"/>
                    <a:pt x="77354" y="39583"/>
                  </a:cubicBezTo>
                  <a:cubicBezTo>
                    <a:pt x="78665" y="60560"/>
                    <a:pt x="60310" y="78915"/>
                    <a:pt x="39332" y="78915"/>
                  </a:cubicBezTo>
                  <a:close/>
                </a:path>
              </a:pathLst>
            </a:custGeom>
            <a:solidFill>
              <a:srgbClr val="313437"/>
            </a:solidFill>
            <a:ln w="1304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Номер слайда 5">
            <a:extLst>
              <a:ext uri="{FF2B5EF4-FFF2-40B4-BE49-F238E27FC236}">
                <a16:creationId xmlns:a16="http://schemas.microsoft.com/office/drawing/2014/main" id="{BF27BA7E-1089-4026-997F-6A5A7E84C914}"/>
              </a:ext>
            </a:extLst>
          </p:cNvPr>
          <p:cNvSpPr txBox="1">
            <a:spLocks/>
          </p:cNvSpPr>
          <p:nvPr/>
        </p:nvSpPr>
        <p:spPr>
          <a:xfrm>
            <a:off x="9379148" y="7134224"/>
            <a:ext cx="1301552" cy="428625"/>
          </a:xfrm>
          <a:prstGeom prst="rect">
            <a:avLst/>
          </a:prstGeom>
        </p:spPr>
        <p:txBody>
          <a:bodyPr lIns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1A38CDD-9095-4E93-A15B-5CDA3CBF0C06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0171237" y="7161321"/>
            <a:ext cx="339880" cy="184666"/>
          </a:xfrm>
        </p:spPr>
        <p:txBody>
          <a:bodyPr/>
          <a:lstStyle/>
          <a:p>
            <a:pPr marL="62230">
              <a:lnSpc>
                <a:spcPct val="100000"/>
              </a:lnSpc>
              <a:spcBef>
                <a:spcPts val="210"/>
              </a:spcBef>
            </a:pPr>
            <a:r>
              <a:rPr lang="ru-RU" dirty="0">
                <a:solidFill>
                  <a:schemeClr val="bg1"/>
                </a:solidFill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4682876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Google Shape;95;p23"/>
          <p:cNvCxnSpPr/>
          <p:nvPr/>
        </p:nvCxnSpPr>
        <p:spPr>
          <a:xfrm rot="10800000">
            <a:off x="6660749" y="1652941"/>
            <a:ext cx="0" cy="4194375"/>
          </a:xfrm>
          <a:prstGeom prst="straightConnector1">
            <a:avLst/>
          </a:prstGeom>
          <a:noFill/>
          <a:ln w="19050" cap="flat" cmpd="sng">
            <a:solidFill>
              <a:srgbClr val="D8D8D8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5" name="Google Shape;112;p23"/>
          <p:cNvCxnSpPr/>
          <p:nvPr/>
        </p:nvCxnSpPr>
        <p:spPr>
          <a:xfrm flipV="1">
            <a:off x="6677327" y="4359696"/>
            <a:ext cx="0" cy="1471135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42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39" name="Google Shape;85;p23"/>
          <p:cNvSpPr/>
          <p:nvPr/>
        </p:nvSpPr>
        <p:spPr>
          <a:xfrm>
            <a:off x="434290" y="5809467"/>
            <a:ext cx="2075760" cy="344311"/>
          </a:xfrm>
          <a:prstGeom prst="rect">
            <a:avLst/>
          </a:prstGeom>
          <a:solidFill>
            <a:srgbClr val="44546A"/>
          </a:solidFill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endParaRPr sz="468" dirty="0">
              <a:solidFill>
                <a:schemeClr val="accent1"/>
              </a:solidFill>
              <a:latin typeface="Arial" panose="020B0604020202020204" pitchFamily="34" charset="0"/>
              <a:ea typeface="Poppins Light"/>
              <a:cs typeface="Arial" panose="020B0604020202020204" pitchFamily="34" charset="0"/>
              <a:sym typeface="Poppins Light"/>
            </a:endParaRPr>
          </a:p>
        </p:txBody>
      </p:sp>
      <p:sp>
        <p:nvSpPr>
          <p:cNvPr id="40" name="Google Shape;86;p23"/>
          <p:cNvSpPr/>
          <p:nvPr/>
        </p:nvSpPr>
        <p:spPr>
          <a:xfrm>
            <a:off x="2510006" y="5809466"/>
            <a:ext cx="2075760" cy="344311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endParaRPr sz="468" dirty="0">
              <a:solidFill>
                <a:schemeClr val="lt1"/>
              </a:solidFill>
              <a:latin typeface="Arial" panose="020B0604020202020204" pitchFamily="34" charset="0"/>
              <a:ea typeface="Poppins Light"/>
              <a:cs typeface="Arial" panose="020B0604020202020204" pitchFamily="34" charset="0"/>
              <a:sym typeface="Poppins Light"/>
            </a:endParaRPr>
          </a:p>
        </p:txBody>
      </p:sp>
      <p:sp>
        <p:nvSpPr>
          <p:cNvPr id="41" name="Google Shape;87;p23"/>
          <p:cNvSpPr/>
          <p:nvPr/>
        </p:nvSpPr>
        <p:spPr>
          <a:xfrm>
            <a:off x="4585723" y="5809467"/>
            <a:ext cx="2075760" cy="344311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endParaRPr sz="468" dirty="0">
              <a:solidFill>
                <a:schemeClr val="lt1"/>
              </a:solidFill>
              <a:latin typeface="Arial" panose="020B0604020202020204" pitchFamily="34" charset="0"/>
              <a:ea typeface="Poppins Light"/>
              <a:cs typeface="Arial" panose="020B0604020202020204" pitchFamily="34" charset="0"/>
              <a:sym typeface="Poppins Light"/>
            </a:endParaRPr>
          </a:p>
        </p:txBody>
      </p:sp>
      <p:sp>
        <p:nvSpPr>
          <p:cNvPr id="42" name="Google Shape;88;p23"/>
          <p:cNvSpPr/>
          <p:nvPr/>
        </p:nvSpPr>
        <p:spPr>
          <a:xfrm>
            <a:off x="6661438" y="5809467"/>
            <a:ext cx="2076126" cy="344311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endParaRPr sz="468" dirty="0">
              <a:solidFill>
                <a:schemeClr val="lt1"/>
              </a:solidFill>
              <a:latin typeface="Arial" panose="020B0604020202020204" pitchFamily="34" charset="0"/>
              <a:ea typeface="Poppins Light"/>
              <a:cs typeface="Arial" panose="020B0604020202020204" pitchFamily="34" charset="0"/>
              <a:sym typeface="Poppins Light"/>
            </a:endParaRPr>
          </a:p>
        </p:txBody>
      </p:sp>
      <p:sp>
        <p:nvSpPr>
          <p:cNvPr id="43" name="Google Shape;89;p23"/>
          <p:cNvSpPr txBox="1"/>
          <p:nvPr/>
        </p:nvSpPr>
        <p:spPr>
          <a:xfrm>
            <a:off x="696018" y="5847300"/>
            <a:ext cx="1552246" cy="268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200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Согласование ТЗ</a:t>
            </a:r>
          </a:p>
        </p:txBody>
      </p:sp>
      <p:sp>
        <p:nvSpPr>
          <p:cNvPr id="56" name="Google Shape;90;p23"/>
          <p:cNvSpPr txBox="1"/>
          <p:nvPr/>
        </p:nvSpPr>
        <p:spPr>
          <a:xfrm>
            <a:off x="2771791" y="5847300"/>
            <a:ext cx="1557658" cy="268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Сбор информации: 15 дней</a:t>
            </a:r>
          </a:p>
        </p:txBody>
      </p:sp>
      <p:sp>
        <p:nvSpPr>
          <p:cNvPr id="57" name="Google Shape;91;p23"/>
          <p:cNvSpPr txBox="1"/>
          <p:nvPr/>
        </p:nvSpPr>
        <p:spPr>
          <a:xfrm>
            <a:off x="4587546" y="5847300"/>
            <a:ext cx="2068235" cy="268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Анализ и моделирование: </a:t>
            </a:r>
            <a:r>
              <a:rPr lang="ru-RU" sz="1200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10</a:t>
            </a:r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дней</a:t>
            </a:r>
          </a:p>
        </p:txBody>
      </p:sp>
      <p:sp>
        <p:nvSpPr>
          <p:cNvPr id="58" name="Google Shape;92;p23"/>
          <p:cNvSpPr txBox="1"/>
          <p:nvPr/>
        </p:nvSpPr>
        <p:spPr>
          <a:xfrm>
            <a:off x="6724433" y="5847300"/>
            <a:ext cx="1957339" cy="268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52" b="1" dirty="0">
                <a:solidFill>
                  <a:schemeClr val="lt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Формирование и сдача отчета: 4 дня</a:t>
            </a:r>
          </a:p>
        </p:txBody>
      </p:sp>
      <p:cxnSp>
        <p:nvCxnSpPr>
          <p:cNvPr id="73" name="Google Shape;93;p23"/>
          <p:cNvCxnSpPr/>
          <p:nvPr/>
        </p:nvCxnSpPr>
        <p:spPr>
          <a:xfrm rot="10800000">
            <a:off x="2510006" y="1615091"/>
            <a:ext cx="0" cy="4194375"/>
          </a:xfrm>
          <a:prstGeom prst="straightConnector1">
            <a:avLst/>
          </a:prstGeom>
          <a:noFill/>
          <a:ln w="19050" cap="flat" cmpd="sng">
            <a:solidFill>
              <a:srgbClr val="D8D8D8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74" name="Google Shape;94;p23"/>
          <p:cNvCxnSpPr/>
          <p:nvPr/>
        </p:nvCxnSpPr>
        <p:spPr>
          <a:xfrm rot="10800000">
            <a:off x="4585723" y="1615091"/>
            <a:ext cx="0" cy="4194375"/>
          </a:xfrm>
          <a:prstGeom prst="straightConnector1">
            <a:avLst/>
          </a:prstGeom>
          <a:noFill/>
          <a:ln w="19050" cap="flat" cmpd="sng">
            <a:solidFill>
              <a:srgbClr val="D8D8D8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76" name="Google Shape;96;p23"/>
          <p:cNvCxnSpPr/>
          <p:nvPr/>
        </p:nvCxnSpPr>
        <p:spPr>
          <a:xfrm rot="10800000">
            <a:off x="8737153" y="1615091"/>
            <a:ext cx="0" cy="4194375"/>
          </a:xfrm>
          <a:prstGeom prst="straightConnector1">
            <a:avLst/>
          </a:prstGeom>
          <a:noFill/>
          <a:ln w="19050" cap="flat" cmpd="sng">
            <a:solidFill>
              <a:srgbClr val="D8D8D8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79" name="Google Shape;97;p23"/>
          <p:cNvCxnSpPr/>
          <p:nvPr/>
        </p:nvCxnSpPr>
        <p:spPr>
          <a:xfrm rot="10800000">
            <a:off x="437094" y="1615091"/>
            <a:ext cx="0" cy="4194375"/>
          </a:xfrm>
          <a:prstGeom prst="straightConnector1">
            <a:avLst/>
          </a:prstGeom>
          <a:noFill/>
          <a:ln w="19050" cap="flat" cmpd="sng">
            <a:solidFill>
              <a:srgbClr val="D8D8D8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2" name="Google Shape;100;p23"/>
          <p:cNvCxnSpPr/>
          <p:nvPr/>
        </p:nvCxnSpPr>
        <p:spPr>
          <a:xfrm flipV="1">
            <a:off x="3262776" y="4896119"/>
            <a:ext cx="0" cy="943755"/>
          </a:xfrm>
          <a:prstGeom prst="straightConnector1">
            <a:avLst/>
          </a:prstGeom>
          <a:noFill/>
          <a:ln w="38100" cap="flat" cmpd="sng">
            <a:solidFill>
              <a:srgbClr val="70AD47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85" name="Google Shape;103;p23"/>
          <p:cNvCxnSpPr/>
          <p:nvPr/>
        </p:nvCxnSpPr>
        <p:spPr>
          <a:xfrm flipV="1">
            <a:off x="3967371" y="4376165"/>
            <a:ext cx="0" cy="1471135"/>
          </a:xfrm>
          <a:prstGeom prst="straightConnector1">
            <a:avLst/>
          </a:prstGeom>
          <a:noFill/>
          <a:ln w="38100" cap="flat" cmpd="sng">
            <a:solidFill>
              <a:srgbClr val="70AD47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94" name="Google Shape;112;p23"/>
          <p:cNvCxnSpPr/>
          <p:nvPr/>
        </p:nvCxnSpPr>
        <p:spPr>
          <a:xfrm rot="10800000">
            <a:off x="5817192" y="4896117"/>
            <a:ext cx="0" cy="920851"/>
          </a:xfrm>
          <a:prstGeom prst="straightConnector1">
            <a:avLst/>
          </a:prstGeom>
          <a:noFill/>
          <a:ln w="38100" cap="flat" cmpd="sng">
            <a:solidFill>
              <a:srgbClr val="A5A5A5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07" name="Google Shape;126;p23"/>
          <p:cNvSpPr txBox="1"/>
          <p:nvPr/>
        </p:nvSpPr>
        <p:spPr>
          <a:xfrm>
            <a:off x="3187211" y="1763463"/>
            <a:ext cx="392735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r>
              <a:rPr lang="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Диагностика системы работы с инвесторами в МО</a:t>
            </a:r>
            <a:endParaRPr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Google Shape;127;p23"/>
          <p:cNvSpPr txBox="1"/>
          <p:nvPr/>
        </p:nvSpPr>
        <p:spPr>
          <a:xfrm>
            <a:off x="4364555" y="2145832"/>
            <a:ext cx="190287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r>
              <a:rPr lang="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Интервью с бизнесом</a:t>
            </a:r>
            <a:endParaRPr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Google Shape;128;p23"/>
          <p:cNvSpPr txBox="1"/>
          <p:nvPr/>
        </p:nvSpPr>
        <p:spPr>
          <a:xfrm>
            <a:off x="6197533" y="2485173"/>
            <a:ext cx="3003936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r>
              <a:rPr lang="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Проведение</a:t>
            </a:r>
            <a:r>
              <a:rPr lang="ru" sz="936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анализа данных</a:t>
            </a:r>
            <a:endParaRPr sz="936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Google Shape;129;p23"/>
          <p:cNvSpPr txBox="1"/>
          <p:nvPr/>
        </p:nvSpPr>
        <p:spPr>
          <a:xfrm>
            <a:off x="6829300" y="2859627"/>
            <a:ext cx="2140291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r>
              <a:rPr lang="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Подготовка главы к защите</a:t>
            </a:r>
            <a:endParaRPr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Google Shape;130;p23"/>
          <p:cNvSpPr txBox="1"/>
          <p:nvPr/>
        </p:nvSpPr>
        <p:spPr>
          <a:xfrm>
            <a:off x="7704126" y="3184936"/>
            <a:ext cx="246292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r>
              <a:rPr lang="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Подготовка Инвестпрофиля</a:t>
            </a:r>
            <a:endParaRPr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Google Shape;131;p23"/>
          <p:cNvSpPr txBox="1"/>
          <p:nvPr/>
        </p:nvSpPr>
        <p:spPr>
          <a:xfrm>
            <a:off x="9004073" y="3803344"/>
            <a:ext cx="1696444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r>
              <a:rPr lang="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Контроль реализации</a:t>
            </a:r>
            <a:endParaRPr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Google Shape;132;p23"/>
          <p:cNvSpPr txBox="1"/>
          <p:nvPr/>
        </p:nvSpPr>
        <p:spPr>
          <a:xfrm>
            <a:off x="2571053" y="4500885"/>
            <a:ext cx="1369056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819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Сделана диагностика </a:t>
            </a:r>
            <a:r>
              <a:rPr lang="ru" sz="1000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по</a:t>
            </a:r>
            <a:r>
              <a:rPr lang="ru" sz="819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 работе с инвесторами</a:t>
            </a:r>
            <a:endParaRPr sz="81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Google Shape;133;p23"/>
          <p:cNvSpPr txBox="1"/>
          <p:nvPr/>
        </p:nvSpPr>
        <p:spPr>
          <a:xfrm>
            <a:off x="3967371" y="4507759"/>
            <a:ext cx="1334025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819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Предварительный</a:t>
            </a:r>
          </a:p>
          <a:p>
            <a:pPr algn="ctr"/>
            <a:r>
              <a:rPr lang="ru" sz="819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отчет </a:t>
            </a:r>
            <a:r>
              <a:rPr lang="ru" sz="1000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по</a:t>
            </a:r>
            <a:r>
              <a:rPr lang="ru" sz="819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Poppins"/>
              </a:rPr>
              <a:t> диагностике</a:t>
            </a:r>
            <a:endParaRPr sz="81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Google Shape;134;p23"/>
          <p:cNvSpPr txBox="1"/>
          <p:nvPr/>
        </p:nvSpPr>
        <p:spPr>
          <a:xfrm>
            <a:off x="6008322" y="3905099"/>
            <a:ext cx="1338050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819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Защита отчета перед заместителем </a:t>
            </a:r>
            <a:r>
              <a:rPr lang="ru-RU" sz="1000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Губернатора</a:t>
            </a:r>
          </a:p>
        </p:txBody>
      </p:sp>
      <p:sp>
        <p:nvSpPr>
          <p:cNvPr id="116" name="Google Shape;135;p23"/>
          <p:cNvSpPr txBox="1"/>
          <p:nvPr/>
        </p:nvSpPr>
        <p:spPr>
          <a:xfrm>
            <a:off x="5315991" y="4513345"/>
            <a:ext cx="991178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" sz="1000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Предзащита Главы МО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Google Shape;136;p23"/>
          <p:cNvSpPr txBox="1"/>
          <p:nvPr/>
        </p:nvSpPr>
        <p:spPr>
          <a:xfrm>
            <a:off x="3399068" y="3905099"/>
            <a:ext cx="1118646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819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Подготовлены итоги работы с бизнесом</a:t>
            </a:r>
          </a:p>
        </p:txBody>
      </p:sp>
      <p:cxnSp>
        <p:nvCxnSpPr>
          <p:cNvPr id="63" name="Google Shape;112;p23"/>
          <p:cNvCxnSpPr/>
          <p:nvPr/>
        </p:nvCxnSpPr>
        <p:spPr>
          <a:xfrm rot="10800000">
            <a:off x="7718211" y="4909980"/>
            <a:ext cx="0" cy="920851"/>
          </a:xfrm>
          <a:prstGeom prst="straightConnector1">
            <a:avLst/>
          </a:prstGeom>
          <a:noFill/>
          <a:ln w="38100" cap="flat" cmpd="sng">
            <a:solidFill>
              <a:schemeClr val="accent5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64" name="Google Shape;135;p23"/>
          <p:cNvSpPr txBox="1"/>
          <p:nvPr/>
        </p:nvSpPr>
        <p:spPr>
          <a:xfrm>
            <a:off x="7114562" y="4513345"/>
            <a:ext cx="1169877" cy="23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938" tIns="53468" rIns="106938" bIns="53468" anchor="ctr" anchorCtr="0">
            <a:noAutofit/>
          </a:bodyPr>
          <a:lstStyle/>
          <a:p>
            <a:pPr algn="ctr"/>
            <a:r>
              <a:rPr lang="ru-RU" sz="1000" b="1" dirty="0">
                <a:solidFill>
                  <a:schemeClr val="dk1"/>
                </a:solidFill>
                <a:latin typeface="Arial" panose="020B0604020202020204" pitchFamily="34" charset="0"/>
                <a:ea typeface="Poppins"/>
                <a:cs typeface="Arial" panose="020B0604020202020204" pitchFamily="34" charset="0"/>
                <a:sym typeface="Poppins"/>
              </a:rPr>
              <a:t>Защита главы МО у Губернатора</a:t>
            </a:r>
          </a:p>
        </p:txBody>
      </p:sp>
      <p:cxnSp>
        <p:nvCxnSpPr>
          <p:cNvPr id="67" name="Google Shape;112;p23"/>
          <p:cNvCxnSpPr/>
          <p:nvPr/>
        </p:nvCxnSpPr>
        <p:spPr>
          <a:xfrm rot="10800000">
            <a:off x="4604006" y="4896117"/>
            <a:ext cx="0" cy="920851"/>
          </a:xfrm>
          <a:prstGeom prst="straightConnector1">
            <a:avLst/>
          </a:prstGeom>
          <a:noFill/>
          <a:ln w="38100" cap="flat" cmpd="sng">
            <a:solidFill>
              <a:srgbClr val="A5A5A5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6" name="Прямоугольник 5"/>
          <p:cNvSpPr/>
          <p:nvPr/>
        </p:nvSpPr>
        <p:spPr>
          <a:xfrm>
            <a:off x="2510005" y="1759609"/>
            <a:ext cx="745576" cy="3220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1" name="Прямоугольник 70"/>
          <p:cNvSpPr/>
          <p:nvPr/>
        </p:nvSpPr>
        <p:spPr>
          <a:xfrm>
            <a:off x="2829022" y="2123014"/>
            <a:ext cx="1535533" cy="32204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72" name="Прямоугольник 71"/>
          <p:cNvSpPr/>
          <p:nvPr/>
        </p:nvSpPr>
        <p:spPr>
          <a:xfrm>
            <a:off x="3267300" y="2445058"/>
            <a:ext cx="2939634" cy="322044"/>
          </a:xfrm>
          <a:prstGeom prst="rect">
            <a:avLst/>
          </a:prstGeom>
          <a:gradFill flip="none" rotWithShape="1">
            <a:gsLst>
              <a:gs pos="0">
                <a:srgbClr val="70AD47"/>
              </a:gs>
              <a:gs pos="100000">
                <a:srgbClr val="A5A5A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18" name="Прямоугольник 117"/>
          <p:cNvSpPr/>
          <p:nvPr/>
        </p:nvSpPr>
        <p:spPr>
          <a:xfrm>
            <a:off x="5346701" y="2792732"/>
            <a:ext cx="1330625" cy="322044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19" name="Прямоугольник 118"/>
          <p:cNvSpPr/>
          <p:nvPr/>
        </p:nvSpPr>
        <p:spPr>
          <a:xfrm>
            <a:off x="6668155" y="3137712"/>
            <a:ext cx="1050055" cy="3220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120" name="Прямоугольник 119"/>
          <p:cNvSpPr/>
          <p:nvPr/>
        </p:nvSpPr>
        <p:spPr>
          <a:xfrm>
            <a:off x="7718210" y="3489960"/>
            <a:ext cx="2703701" cy="322044"/>
          </a:xfrm>
          <a:prstGeom prst="rect">
            <a:avLst/>
          </a:prstGeom>
          <a:solidFill>
            <a:srgbClr val="4472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105" dirty="0"/>
          </a:p>
        </p:txBody>
      </p:sp>
      <p:sp>
        <p:nvSpPr>
          <p:cNvPr id="48" name="object 2">
            <a:extLst>
              <a:ext uri="{FF2B5EF4-FFF2-40B4-BE49-F238E27FC236}">
                <a16:creationId xmlns:a16="http://schemas.microsoft.com/office/drawing/2014/main" id="{0C2B0A81-88B5-4451-A1CC-D0FF31A4CEBB}"/>
              </a:ext>
            </a:extLst>
          </p:cNvPr>
          <p:cNvSpPr/>
          <p:nvPr/>
        </p:nvSpPr>
        <p:spPr>
          <a:xfrm>
            <a:off x="7120" y="-11873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ПЛАН РАБОТЫ В ИСЕТСКОМ РАЙОНЕ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C3271D8C-B3BD-487C-B254-FABE7139F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42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87759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DAEC2061-CA68-42FC-9FF1-D4507C601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91743" y="1484305"/>
            <a:ext cx="758970" cy="975274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9751F874-2934-48FE-8273-8F3F88F93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77116" y="3883310"/>
            <a:ext cx="758700" cy="92466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CECAC57-86F8-4F71-9431-FAD5C290C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06311" y="1424864"/>
            <a:ext cx="800225" cy="975274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1078091" y="2435115"/>
            <a:ext cx="1387981" cy="18466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200" b="1" strike="noStrike" spc="-1" dirty="0">
                <a:cs typeface="Calibri Light" panose="020F0302020204030204" pitchFamily="34" charset="0"/>
              </a:rPr>
              <a:t>Теньковский Н. В</a:t>
            </a:r>
            <a:r>
              <a:rPr lang="ru-RU" sz="1000" b="1" strike="noStrike" spc="-1" dirty="0"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</a:p>
        </p:txBody>
      </p:sp>
      <p:sp>
        <p:nvSpPr>
          <p:cNvPr id="24" name="object 24"/>
          <p:cNvSpPr txBox="1"/>
          <p:nvPr/>
        </p:nvSpPr>
        <p:spPr>
          <a:xfrm rot="10800000" flipV="1">
            <a:off x="3363082" y="4890173"/>
            <a:ext cx="1540529" cy="1846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marR="7620" lvl="0" indent="0" algn="ctr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3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Ионашку Л.С.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0" name="object 80"/>
          <p:cNvSpPr txBox="1"/>
          <p:nvPr/>
        </p:nvSpPr>
        <p:spPr>
          <a:xfrm rot="10800000" flipV="1">
            <a:off x="3363081" y="2435235"/>
            <a:ext cx="1750592" cy="18466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spc="30" dirty="0">
                <a:solidFill>
                  <a:srgbClr val="2B2F32"/>
                </a:solidFill>
                <a:cs typeface="Calibri"/>
              </a:rPr>
              <a:t>Фомин Ф.С</a:t>
            </a:r>
            <a:r>
              <a:rPr lang="ru-RU" sz="1000" b="1" spc="30" dirty="0">
                <a:solidFill>
                  <a:srgbClr val="2B2F32"/>
                </a:solidFill>
                <a:latin typeface="Calibri"/>
                <a:cs typeface="Calibri"/>
              </a:rPr>
              <a:t>.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81" name="object 81"/>
          <p:cNvSpPr txBox="1"/>
          <p:nvPr/>
        </p:nvSpPr>
        <p:spPr>
          <a:xfrm rot="10800000" flipV="1">
            <a:off x="813975" y="5239535"/>
            <a:ext cx="1714946" cy="39331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26670" marR="17145" lvl="0" indent="-635" algn="ctr" defTabSz="914400" rtl="0" eaLnBrk="1" fontAlgn="auto" latinLnBrk="0" hangingPunct="1">
              <a:lnSpc>
                <a:spcPts val="1000"/>
              </a:lnSpc>
              <a:spcBef>
                <a:spcPts val="7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solidFill>
                  <a:srgbClr val="2B2F32"/>
                </a:solidFill>
                <a:cs typeface="DIN Pro Medium" panose="020B0604020101020102" pitchFamily="34" charset="0"/>
              </a:rPr>
              <a:t>З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заместитель главы  района по социальным вопросам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88" name="object 80">
            <a:extLst>
              <a:ext uri="{FF2B5EF4-FFF2-40B4-BE49-F238E27FC236}">
                <a16:creationId xmlns:a16="http://schemas.microsoft.com/office/drawing/2014/main" id="{93FC61FF-28C4-4A1B-BD5D-27749D79A884}"/>
              </a:ext>
            </a:extLst>
          </p:cNvPr>
          <p:cNvSpPr txBox="1"/>
          <p:nvPr/>
        </p:nvSpPr>
        <p:spPr>
          <a:xfrm>
            <a:off x="3237906" y="2731857"/>
            <a:ext cx="2018723" cy="39331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13970" marR="5080" lvl="0" indent="-635" algn="ctr" defTabSz="914400" rtl="0" eaLnBrk="1" fontAlgn="auto" latinLnBrk="0" hangingPunct="1">
              <a:lnSpc>
                <a:spcPts val="1000"/>
              </a:lnSpc>
              <a:spcBef>
                <a:spcPts val="7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>
                <a:solidFill>
                  <a:srgbClr val="2B2F32"/>
                </a:solidFill>
                <a:cs typeface="DIN Pro Medium" panose="020B0604020101020102" pitchFamily="34" charset="0"/>
              </a:rPr>
              <a:t>Первый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заместитель главы района, начальник отдела по сельскому хозяйству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89" name="object 81">
            <a:extLst>
              <a:ext uri="{FF2B5EF4-FFF2-40B4-BE49-F238E27FC236}">
                <a16:creationId xmlns:a16="http://schemas.microsoft.com/office/drawing/2014/main" id="{83D8D4FE-2291-4882-932D-4DB7FCCAFFF8}"/>
              </a:ext>
            </a:extLst>
          </p:cNvPr>
          <p:cNvSpPr txBox="1"/>
          <p:nvPr/>
        </p:nvSpPr>
        <p:spPr>
          <a:xfrm>
            <a:off x="929809" y="4895189"/>
            <a:ext cx="1684544" cy="1846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3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Солобоева</a:t>
            </a:r>
            <a:r>
              <a:rPr kumimoji="0" lang="ru-RU" sz="1000" b="1" i="0" u="none" strike="noStrike" kern="1200" cap="none" spc="3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1200" b="1" i="0" u="none" strike="noStrike" kern="1200" cap="none" spc="3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+mn-cs"/>
              </a:rPr>
              <a:t>О.А.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0" name="object 24">
            <a:extLst>
              <a:ext uri="{FF2B5EF4-FFF2-40B4-BE49-F238E27FC236}">
                <a16:creationId xmlns:a16="http://schemas.microsoft.com/office/drawing/2014/main" id="{11ED80C7-9D1A-48A0-B804-E0FAE94933C7}"/>
              </a:ext>
            </a:extLst>
          </p:cNvPr>
          <p:cNvSpPr txBox="1"/>
          <p:nvPr/>
        </p:nvSpPr>
        <p:spPr>
          <a:xfrm rot="10800000" flipV="1">
            <a:off x="3198627" y="5241331"/>
            <a:ext cx="2018722" cy="39331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12700" marR="5080" lvl="0" indent="74295" algn="ctr" defTabSz="914400" rtl="0" eaLnBrk="1" fontAlgn="auto" latinLnBrk="0" hangingPunct="1">
              <a:lnSpc>
                <a:spcPts val="1000"/>
              </a:lnSpc>
              <a:spcBef>
                <a:spcPts val="2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Начальник отдела по экономике и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прогнозированию</a:t>
            </a:r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F7832B55-94E2-40CC-AD35-11BCCC65402B}"/>
              </a:ext>
            </a:extLst>
          </p:cNvPr>
          <p:cNvSpPr/>
          <p:nvPr/>
        </p:nvSpPr>
        <p:spPr>
          <a:xfrm>
            <a:off x="-7117" y="-1"/>
            <a:ext cx="10700517" cy="457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79400" dist="38100" dir="2700000" sx="99000" sy="99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Номер слайда 5">
            <a:extLst>
              <a:ext uri="{FF2B5EF4-FFF2-40B4-BE49-F238E27FC236}">
                <a16:creationId xmlns:a16="http://schemas.microsoft.com/office/drawing/2014/main" id="{E07B72CE-B8AB-4D89-B4B0-92716B34902B}"/>
              </a:ext>
            </a:extLst>
          </p:cNvPr>
          <p:cNvSpPr txBox="1">
            <a:spLocks/>
          </p:cNvSpPr>
          <p:nvPr/>
        </p:nvSpPr>
        <p:spPr>
          <a:xfrm>
            <a:off x="10240684" y="7134224"/>
            <a:ext cx="440016" cy="428625"/>
          </a:xfrm>
          <a:prstGeom prst="rect">
            <a:avLst/>
          </a:prstGeom>
        </p:spPr>
        <p:txBody>
          <a:bodyPr lIns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id="{451D14D1-ED39-4182-8254-696B620EC723}"/>
              </a:ext>
            </a:extLst>
          </p:cNvPr>
          <p:cNvSpPr/>
          <p:nvPr/>
        </p:nvSpPr>
        <p:spPr>
          <a:xfrm>
            <a:off x="1674292" y="800901"/>
            <a:ext cx="7760336" cy="370684"/>
          </a:xfrm>
          <a:prstGeom prst="rect">
            <a:avLst/>
          </a:prstGeom>
          <a:solidFill>
            <a:srgbClr val="1F42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object 20">
            <a:extLst>
              <a:ext uri="{FF2B5EF4-FFF2-40B4-BE49-F238E27FC236}">
                <a16:creationId xmlns:a16="http://schemas.microsoft.com/office/drawing/2014/main" id="{F6E6255B-70E1-42E1-9BDA-4F82875F6645}"/>
              </a:ext>
            </a:extLst>
          </p:cNvPr>
          <p:cNvSpPr txBox="1"/>
          <p:nvPr/>
        </p:nvSpPr>
        <p:spPr>
          <a:xfrm>
            <a:off x="1314252" y="881852"/>
            <a:ext cx="8042755" cy="225128"/>
          </a:xfrm>
          <a:prstGeom prst="rect">
            <a:avLst/>
          </a:prstGeom>
        </p:spPr>
        <p:txBody>
          <a:bodyPr vert="horz" wrap="square" lIns="0" tIns="15242" rIns="0" bIns="0" rtlCol="0" anchor="t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ts val="16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DIN Pro Medium" panose="020B0604020101020102" pitchFamily="34" charset="0"/>
              </a:rPr>
              <a:t>Администрация Исетского муниципального района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D4890E14-A5ED-F645-A95C-4A306240D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72812" y="1376516"/>
            <a:ext cx="800226" cy="1058599"/>
          </a:xfrm>
          <a:prstGeom prst="rect">
            <a:avLst/>
          </a:prstGeom>
        </p:spPr>
      </p:pic>
      <p:sp>
        <p:nvSpPr>
          <p:cNvPr id="43" name="object 21">
            <a:extLst>
              <a:ext uri="{FF2B5EF4-FFF2-40B4-BE49-F238E27FC236}">
                <a16:creationId xmlns:a16="http://schemas.microsoft.com/office/drawing/2014/main" id="{0EE98AAC-18E5-D34F-86A9-D99F65828650}"/>
              </a:ext>
            </a:extLst>
          </p:cNvPr>
          <p:cNvSpPr txBox="1"/>
          <p:nvPr/>
        </p:nvSpPr>
        <p:spPr>
          <a:xfrm>
            <a:off x="5722575" y="2459579"/>
            <a:ext cx="1800000" cy="18466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20320" marR="0" lvl="0" indent="-3175" algn="ctr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+mn-cs"/>
              </a:rPr>
              <a:t>Кичигин В.М.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4" name="object 22">
            <a:extLst>
              <a:ext uri="{FF2B5EF4-FFF2-40B4-BE49-F238E27FC236}">
                <a16:creationId xmlns:a16="http://schemas.microsoft.com/office/drawing/2014/main" id="{BB932566-3DAF-474B-9FA1-EB0C38F299A8}"/>
              </a:ext>
            </a:extLst>
          </p:cNvPr>
          <p:cNvSpPr txBox="1"/>
          <p:nvPr/>
        </p:nvSpPr>
        <p:spPr>
          <a:xfrm rot="10800000" flipV="1">
            <a:off x="5639983" y="2751706"/>
            <a:ext cx="1800000" cy="13683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12700" marR="5080" lvl="0" indent="7620" algn="ctr" defTabSz="914400" rtl="0" eaLnBrk="1" fontAlgn="auto" latinLnBrk="0" hangingPunct="1">
              <a:lnSpc>
                <a:spcPts val="1000"/>
              </a:lnSpc>
              <a:spcBef>
                <a:spcPts val="7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Заместитель</a:t>
            </a:r>
            <a:r>
              <a:rPr kumimoji="0" 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главы</a:t>
            </a:r>
          </a:p>
        </p:txBody>
      </p:sp>
      <p:sp>
        <p:nvSpPr>
          <p:cNvPr id="47" name="object 21">
            <a:extLst>
              <a:ext uri="{FF2B5EF4-FFF2-40B4-BE49-F238E27FC236}">
                <a16:creationId xmlns:a16="http://schemas.microsoft.com/office/drawing/2014/main" id="{723C709B-7DF2-1A4A-AB85-AB9B05556106}"/>
              </a:ext>
            </a:extLst>
          </p:cNvPr>
          <p:cNvSpPr txBox="1"/>
          <p:nvPr/>
        </p:nvSpPr>
        <p:spPr>
          <a:xfrm rot="10800000" flipV="1">
            <a:off x="5944542" y="4889163"/>
            <a:ext cx="1056766" cy="18466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20320" marR="0" lvl="0" indent="-3175" algn="ctr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Кобякова</a:t>
            </a:r>
            <a:r>
              <a:rPr kumimoji="0" lang="ru-RU" sz="100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120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Е.В.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object 22">
            <a:extLst>
              <a:ext uri="{FF2B5EF4-FFF2-40B4-BE49-F238E27FC236}">
                <a16:creationId xmlns:a16="http://schemas.microsoft.com/office/drawing/2014/main" id="{1926797C-EF19-CE42-810E-D2A82F58A97F}"/>
              </a:ext>
            </a:extLst>
          </p:cNvPr>
          <p:cNvSpPr txBox="1"/>
          <p:nvPr/>
        </p:nvSpPr>
        <p:spPr>
          <a:xfrm>
            <a:off x="5927910" y="5307951"/>
            <a:ext cx="1136633" cy="26507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12700" marR="5080" lvl="0" indent="7620" algn="ctr" defTabSz="914400" rtl="0" eaLnBrk="1" fontAlgn="auto" latinLnBrk="0" hangingPunct="1">
              <a:lnSpc>
                <a:spcPts val="1000"/>
              </a:lnSpc>
              <a:spcBef>
                <a:spcPts val="7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Главный специалист</a:t>
            </a:r>
          </a:p>
        </p:txBody>
      </p:sp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D4890E14-A5ED-F645-A95C-4A306240D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30965" y="1420346"/>
            <a:ext cx="800226" cy="988557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D4890E14-A5ED-F645-A95C-4A306240D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27019" y="3816507"/>
            <a:ext cx="725227" cy="924665"/>
          </a:xfrm>
          <a:prstGeom prst="rect">
            <a:avLst/>
          </a:prstGeom>
        </p:spPr>
      </p:pic>
      <p:sp>
        <p:nvSpPr>
          <p:cNvPr id="66" name="object 21">
            <a:extLst>
              <a:ext uri="{FF2B5EF4-FFF2-40B4-BE49-F238E27FC236}">
                <a16:creationId xmlns:a16="http://schemas.microsoft.com/office/drawing/2014/main" id="{0EE98AAC-18E5-D34F-86A9-D99F65828650}"/>
              </a:ext>
            </a:extLst>
          </p:cNvPr>
          <p:cNvSpPr txBox="1"/>
          <p:nvPr/>
        </p:nvSpPr>
        <p:spPr>
          <a:xfrm rot="10800000" flipV="1">
            <a:off x="7577158" y="2465892"/>
            <a:ext cx="1784120" cy="18466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20320" marR="0" lvl="0" indent="-3175" algn="ctr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spc="25" dirty="0">
                <a:solidFill>
                  <a:srgbClr val="2B2F32"/>
                </a:solidFill>
                <a:latin typeface="Calibri"/>
              </a:rPr>
              <a:t>Осокин</a:t>
            </a:r>
            <a:r>
              <a:rPr lang="ru-RU" sz="1000" b="1" spc="25" dirty="0">
                <a:solidFill>
                  <a:srgbClr val="2B2F32"/>
                </a:solidFill>
                <a:latin typeface="Calibri"/>
              </a:rPr>
              <a:t> </a:t>
            </a:r>
            <a:r>
              <a:rPr lang="ru-RU" sz="1200" b="1" spc="25" dirty="0">
                <a:solidFill>
                  <a:srgbClr val="2B2F32"/>
                </a:solidFill>
              </a:rPr>
              <a:t>К.Ф.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6" name="object 22">
            <a:extLst>
              <a:ext uri="{FF2B5EF4-FFF2-40B4-BE49-F238E27FC236}">
                <a16:creationId xmlns:a16="http://schemas.microsoft.com/office/drawing/2014/main" id="{BB932566-3DAF-474B-9FA1-EB0C38F299A8}"/>
              </a:ext>
            </a:extLst>
          </p:cNvPr>
          <p:cNvSpPr txBox="1"/>
          <p:nvPr/>
        </p:nvSpPr>
        <p:spPr>
          <a:xfrm rot="10800000" flipV="1">
            <a:off x="7607828" y="2791681"/>
            <a:ext cx="1823730" cy="13683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12700" marR="5080" lvl="0" indent="7620" algn="ctr">
              <a:lnSpc>
                <a:spcPts val="1000"/>
              </a:lnSpc>
              <a:spcBef>
                <a:spcPts val="730"/>
              </a:spcBef>
              <a:defRPr/>
            </a:pPr>
            <a:r>
              <a:rPr lang="ru-RU" sz="1200" dirty="0">
                <a:solidFill>
                  <a:srgbClr val="2B2F32"/>
                </a:solidFill>
                <a:cs typeface="DIN Pro Medium" panose="020B0604020101020102" pitchFamily="34" charset="0"/>
              </a:rPr>
              <a:t>Заместитель главы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latin typeface="Calibri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77" name="object 22">
            <a:extLst>
              <a:ext uri="{FF2B5EF4-FFF2-40B4-BE49-F238E27FC236}">
                <a16:creationId xmlns:a16="http://schemas.microsoft.com/office/drawing/2014/main" id="{BB932566-3DAF-474B-9FA1-EB0C38F299A8}"/>
              </a:ext>
            </a:extLst>
          </p:cNvPr>
          <p:cNvSpPr txBox="1"/>
          <p:nvPr/>
        </p:nvSpPr>
        <p:spPr>
          <a:xfrm rot="10800000" flipV="1">
            <a:off x="8004052" y="5368673"/>
            <a:ext cx="1430575" cy="39331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12700" marR="5080" lvl="0" indent="7620" algn="ctr" defTabSz="914400" rtl="0" eaLnBrk="1" fontAlgn="auto" latinLnBrk="0" hangingPunct="1">
              <a:lnSpc>
                <a:spcPts val="1000"/>
              </a:lnSpc>
              <a:spcBef>
                <a:spcPts val="7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Директор</a:t>
            </a:r>
            <a:r>
              <a:rPr kumimoji="0" lang="ru-RU" sz="1200" b="0" i="0" u="none" strike="noStrike" kern="1200" cap="none" spc="0" normalizeH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DIN Pro Medium" panose="020B0604020101020102" pitchFamily="34" charset="0"/>
              </a:rPr>
              <a:t> Исетского представительства ФИАТО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2B2F32"/>
              </a:solidFill>
              <a:effectLst/>
              <a:uLnTx/>
              <a:uFillTx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78" name="object 21">
            <a:extLst>
              <a:ext uri="{FF2B5EF4-FFF2-40B4-BE49-F238E27FC236}">
                <a16:creationId xmlns:a16="http://schemas.microsoft.com/office/drawing/2014/main" id="{723C709B-7DF2-1A4A-AB85-AB9B05556106}"/>
              </a:ext>
            </a:extLst>
          </p:cNvPr>
          <p:cNvSpPr txBox="1"/>
          <p:nvPr/>
        </p:nvSpPr>
        <p:spPr>
          <a:xfrm>
            <a:off x="7962554" y="4905562"/>
            <a:ext cx="1272578" cy="18466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20320" marR="0" lvl="0" indent="-3175" algn="ctr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Боровская</a:t>
            </a:r>
            <a:r>
              <a:rPr kumimoji="0" lang="ru-RU" sz="100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ru-RU" sz="1200" b="1" i="0" u="none" strike="noStrike" kern="1200" cap="none" spc="25" normalizeH="0" baseline="0" noProof="0" dirty="0">
                <a:ln>
                  <a:noFill/>
                </a:ln>
                <a:solidFill>
                  <a:srgbClr val="2B2F32"/>
                </a:solidFill>
                <a:effectLst/>
                <a:uLnTx/>
                <a:uFillTx/>
                <a:ea typeface="+mn-ea"/>
                <a:cs typeface="+mn-cs"/>
              </a:rPr>
              <a:t>С.В.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5" name="object 2">
            <a:extLst>
              <a:ext uri="{FF2B5EF4-FFF2-40B4-BE49-F238E27FC236}">
                <a16:creationId xmlns:a16="http://schemas.microsoft.com/office/drawing/2014/main" id="{CD928017-1563-4180-9664-47558ADA5BE7}"/>
              </a:ext>
            </a:extLst>
          </p:cNvPr>
          <p:cNvSpPr/>
          <p:nvPr/>
        </p:nvSpPr>
        <p:spPr>
          <a:xfrm>
            <a:off x="0" y="-11873"/>
            <a:ext cx="1070051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algn="ctr"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</a:t>
            </a:r>
            <a:r>
              <a:rPr kumimoji="0" lang="ru-RU" sz="2000" b="1" i="0" u="none" strike="noStrike" kern="0" cap="none" spc="15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j-ea"/>
              </a:rPr>
              <a:t>СОСТАВ РАБОЧЕЙ ГРУППЫ ПО РАЗРАБОТКЕ  ИНВЕСТПРОФИЛЯ ИСЕТСКОГО             МУНИЦИПАЛЬНОГО РАЙОНА</a:t>
            </a:r>
            <a:endParaRPr kumimoji="0" lang="ru-RU" sz="2000" b="1" i="0" u="none" strike="noStrike" kern="0" cap="none" spc="25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j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FF4C06A-15C7-4CDB-8D54-E3B81CBDC713}"/>
              </a:ext>
            </a:extLst>
          </p:cNvPr>
          <p:cNvSpPr txBox="1"/>
          <p:nvPr/>
        </p:nvSpPr>
        <p:spPr>
          <a:xfrm>
            <a:off x="929808" y="2623980"/>
            <a:ext cx="182437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ru-RU" sz="1200" b="0" strike="noStrike" spc="-1" dirty="0">
                <a:latin typeface="Calibri" panose="020F0502020204030204" pitchFamily="34" charset="0"/>
                <a:cs typeface="Calibri Light" panose="020F0302020204030204" pitchFamily="34" charset="0"/>
              </a:rPr>
              <a:t>Глава Исетского </a:t>
            </a:r>
            <a:r>
              <a:rPr lang="ru-RU" sz="1200" b="0" strike="noStrike" spc="-1" dirty="0">
                <a:cs typeface="Calibri Light" panose="020F0302020204030204" pitchFamily="34" charset="0"/>
              </a:rPr>
              <a:t>муниципального</a:t>
            </a:r>
            <a:r>
              <a:rPr lang="ru-RU" sz="1200" b="0" strike="noStrike" spc="-1" dirty="0">
                <a:latin typeface="Calibri" panose="020F0502020204030204" pitchFamily="34" charset="0"/>
                <a:cs typeface="Calibri Light" panose="020F0302020204030204" pitchFamily="34" charset="0"/>
              </a:rPr>
              <a:t> района</a:t>
            </a:r>
            <a:endParaRPr lang="ru-RU" sz="1200" b="1" strike="noStrike" spc="-1" dirty="0">
              <a:latin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D4890E14-A5ED-F645-A95C-4A306240D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14336" y="3883310"/>
            <a:ext cx="758700" cy="924665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D4890E14-A5ED-F645-A95C-4A306240D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01798" y="3863645"/>
            <a:ext cx="758700" cy="924665"/>
          </a:xfrm>
          <a:prstGeom prst="rect">
            <a:avLst/>
          </a:prstGeom>
        </p:spPr>
      </p:pic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71CF71B-E6D3-4FBC-8147-D65C634450F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43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92486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Рисунок 250">
            <a:extLst>
              <a:ext uri="{FF2B5EF4-FFF2-40B4-BE49-F238E27FC236}">
                <a16:creationId xmlns:a16="http://schemas.microsoft.com/office/drawing/2014/main" id="{5E8ADFFD-FCB3-4F2C-B359-585F8DFE5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52287" y="853798"/>
            <a:ext cx="2764155" cy="8292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754EE2-D71D-4265-815A-D288BA912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1523" y="854440"/>
            <a:ext cx="2764155" cy="829247"/>
          </a:xfrm>
          <a:prstGeom prst="rect">
            <a:avLst/>
          </a:prstGeom>
        </p:spPr>
      </p:pic>
      <p:sp>
        <p:nvSpPr>
          <p:cNvPr id="119" name="object 8">
            <a:extLst>
              <a:ext uri="{FF2B5EF4-FFF2-40B4-BE49-F238E27FC236}">
                <a16:creationId xmlns:a16="http://schemas.microsoft.com/office/drawing/2014/main" id="{4DE46A73-32AA-4AE5-A902-DA541244610E}"/>
              </a:ext>
            </a:extLst>
          </p:cNvPr>
          <p:cNvSpPr txBox="1"/>
          <p:nvPr/>
        </p:nvSpPr>
        <p:spPr>
          <a:xfrm rot="10800000" flipV="1">
            <a:off x="1499005" y="6508539"/>
            <a:ext cx="1838982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Доцент кафедры экономической теории и прикладной экономики ТГУ, Тюмень</a:t>
            </a:r>
          </a:p>
        </p:txBody>
      </p:sp>
      <p:sp>
        <p:nvSpPr>
          <p:cNvPr id="151" name="object 8">
            <a:extLst>
              <a:ext uri="{FF2B5EF4-FFF2-40B4-BE49-F238E27FC236}">
                <a16:creationId xmlns:a16="http://schemas.microsoft.com/office/drawing/2014/main" id="{F610A31D-7B6E-4DD8-B159-3A1AB0A1BDA9}"/>
              </a:ext>
            </a:extLst>
          </p:cNvPr>
          <p:cNvSpPr txBox="1"/>
          <p:nvPr/>
        </p:nvSpPr>
        <p:spPr>
          <a:xfrm>
            <a:off x="4775683" y="1415505"/>
            <a:ext cx="1869223" cy="7694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Куратор проекта от Фонда Инвестиционное агентство Тюменской области</a:t>
            </a:r>
            <a:endParaRPr lang="ru-RU" sz="10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 отдела экспертизы проектов</a:t>
            </a:r>
          </a:p>
        </p:txBody>
      </p:sp>
      <p:sp>
        <p:nvSpPr>
          <p:cNvPr id="201" name="object 8">
            <a:extLst>
              <a:ext uri="{FF2B5EF4-FFF2-40B4-BE49-F238E27FC236}">
                <a16:creationId xmlns:a16="http://schemas.microsoft.com/office/drawing/2014/main" id="{40337039-90F9-4FB2-8C46-698A50355760}"/>
              </a:ext>
            </a:extLst>
          </p:cNvPr>
          <p:cNvSpPr txBox="1"/>
          <p:nvPr/>
        </p:nvSpPr>
        <p:spPr>
          <a:xfrm>
            <a:off x="1482300" y="1440834"/>
            <a:ext cx="1968913" cy="92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685800">
              <a:defRPr/>
            </a:pP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Куратор проекта от Правительства Тюменской области</a:t>
            </a:r>
          </a:p>
          <a:p>
            <a:pPr defTabSz="685800">
              <a:defRPr/>
            </a:pP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000" b="0" dirty="0">
                <a:solidFill>
                  <a:schemeClr val="tx2">
                    <a:lumMod val="50000"/>
                  </a:schemeClr>
                </a:solidFill>
                <a:cs typeface="Arial" panose="020B0604020202020204" pitchFamily="34" charset="0"/>
              </a:rPr>
              <a:t>оветник губернатора Тюменской области по вопросам инвестиций, малого и среднего бизнеса</a:t>
            </a:r>
          </a:p>
        </p:txBody>
      </p:sp>
      <p:sp>
        <p:nvSpPr>
          <p:cNvPr id="239" name="object 5">
            <a:extLst>
              <a:ext uri="{FF2B5EF4-FFF2-40B4-BE49-F238E27FC236}">
                <a16:creationId xmlns:a16="http://schemas.microsoft.com/office/drawing/2014/main" id="{C27B7CDB-9972-4A90-8509-8E3B9CE47286}"/>
              </a:ext>
            </a:extLst>
          </p:cNvPr>
          <p:cNvSpPr txBox="1">
            <a:spLocks/>
          </p:cNvSpPr>
          <p:nvPr/>
        </p:nvSpPr>
        <p:spPr>
          <a:xfrm>
            <a:off x="450286" y="123825"/>
            <a:ext cx="9239814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1F427B"/>
                </a:solidFill>
                <a:effectLst/>
                <a:uLnTx/>
                <a:uFillTx/>
                <a:latin typeface="Calibri"/>
                <a:ea typeface="+mj-ea"/>
              </a:rPr>
              <a:t>ЭКСПЕРТНЫЙ СОСТАВ</a:t>
            </a:r>
          </a:p>
        </p:txBody>
      </p:sp>
      <p:sp>
        <p:nvSpPr>
          <p:cNvPr id="242" name="Номер слайда 5">
            <a:extLst>
              <a:ext uri="{FF2B5EF4-FFF2-40B4-BE49-F238E27FC236}">
                <a16:creationId xmlns:a16="http://schemas.microsoft.com/office/drawing/2014/main" id="{3D0C0179-7E61-41EF-878B-79A12BB4961A}"/>
              </a:ext>
            </a:extLst>
          </p:cNvPr>
          <p:cNvSpPr txBox="1">
            <a:spLocks/>
          </p:cNvSpPr>
          <p:nvPr/>
        </p:nvSpPr>
        <p:spPr>
          <a:xfrm>
            <a:off x="10240684" y="7134224"/>
            <a:ext cx="440016" cy="428625"/>
          </a:xfrm>
          <a:prstGeom prst="rect">
            <a:avLst/>
          </a:prstGeom>
        </p:spPr>
        <p:txBody>
          <a:bodyPr lIns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BCE7E5A6-DB8A-FA48-B963-3E9A99195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55075" y="2430008"/>
            <a:ext cx="2764155" cy="809495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B0A8A89A-0B43-4346-9E81-05B37222A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58497" y="2386572"/>
            <a:ext cx="2764155" cy="829247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D8F884CD-2225-4F43-820A-BFE3BD7ED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1522" y="2386572"/>
            <a:ext cx="2764155" cy="850035"/>
          </a:xfrm>
          <a:prstGeom prst="rect">
            <a:avLst/>
          </a:prstGeom>
        </p:spPr>
      </p:pic>
      <p:sp>
        <p:nvSpPr>
          <p:cNvPr id="56" name="object 8">
            <a:extLst>
              <a:ext uri="{FF2B5EF4-FFF2-40B4-BE49-F238E27FC236}">
                <a16:creationId xmlns:a16="http://schemas.microsoft.com/office/drawing/2014/main" id="{6CA713D0-5774-8A4B-BF3A-579DBC4B0681}"/>
              </a:ext>
            </a:extLst>
          </p:cNvPr>
          <p:cNvSpPr txBox="1"/>
          <p:nvPr/>
        </p:nvSpPr>
        <p:spPr>
          <a:xfrm>
            <a:off x="8200708" y="3041754"/>
            <a:ext cx="1998301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Эксперт по сельскохозяйственной кооперации и развитию села,</a:t>
            </a:r>
          </a:p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кандидат экономических наук</a:t>
            </a:r>
          </a:p>
        </p:txBody>
      </p:sp>
      <p:sp>
        <p:nvSpPr>
          <p:cNvPr id="57" name="object 8">
            <a:extLst>
              <a:ext uri="{FF2B5EF4-FFF2-40B4-BE49-F238E27FC236}">
                <a16:creationId xmlns:a16="http://schemas.microsoft.com/office/drawing/2014/main" id="{64665EF9-1A6B-FA4A-99E9-64E5ED30025A}"/>
              </a:ext>
            </a:extLst>
          </p:cNvPr>
          <p:cNvSpPr txBox="1"/>
          <p:nvPr/>
        </p:nvSpPr>
        <p:spPr>
          <a:xfrm>
            <a:off x="8239986" y="2210538"/>
            <a:ext cx="1838981" cy="1300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0" marR="379095" lvl="0" indent="0" algn="l" defTabSz="914400" rtl="0" eaLnBrk="1" fontAlgn="auto" latinLnBrk="0" hangingPunct="1">
              <a:lnSpc>
                <a:spcPts val="1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Чудин Сергей Юрьевич</a:t>
            </a:r>
          </a:p>
        </p:txBody>
      </p:sp>
      <p:sp>
        <p:nvSpPr>
          <p:cNvPr id="58" name="object 8">
            <a:extLst>
              <a:ext uri="{FF2B5EF4-FFF2-40B4-BE49-F238E27FC236}">
                <a16:creationId xmlns:a16="http://schemas.microsoft.com/office/drawing/2014/main" id="{86CED44F-60FB-8646-94DC-77F1A17033A1}"/>
              </a:ext>
            </a:extLst>
          </p:cNvPr>
          <p:cNvSpPr txBox="1"/>
          <p:nvPr/>
        </p:nvSpPr>
        <p:spPr>
          <a:xfrm>
            <a:off x="4810016" y="3063726"/>
            <a:ext cx="2022661" cy="76944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Профессор кафедры почвоведения и агрохимии Государственного аграрного университета Северного Зауралья, Тюмень</a:t>
            </a:r>
          </a:p>
        </p:txBody>
      </p:sp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3C7D15E6-D185-BF49-B534-25EF7CED5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39478" y="3833064"/>
            <a:ext cx="2796511" cy="83895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7377EFC2-9CA9-4E47-AFB4-1722BF47C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25005" y="3905463"/>
            <a:ext cx="2764155" cy="795692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FE83E700-3074-C942-88D9-04F85274A2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4388" y="3833064"/>
            <a:ext cx="2764155" cy="886709"/>
          </a:xfrm>
          <a:prstGeom prst="rect">
            <a:avLst/>
          </a:prstGeom>
        </p:spPr>
      </p:pic>
      <p:sp>
        <p:nvSpPr>
          <p:cNvPr id="65" name="object 8">
            <a:extLst>
              <a:ext uri="{FF2B5EF4-FFF2-40B4-BE49-F238E27FC236}">
                <a16:creationId xmlns:a16="http://schemas.microsoft.com/office/drawing/2014/main" id="{A8CCD576-5863-344B-9963-22E5BFD3F745}"/>
              </a:ext>
            </a:extLst>
          </p:cNvPr>
          <p:cNvSpPr txBox="1"/>
          <p:nvPr/>
        </p:nvSpPr>
        <p:spPr>
          <a:xfrm>
            <a:off x="8200708" y="4543566"/>
            <a:ext cx="1998299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Директор ООО «Тепло», член Общественного совета при лесного комплекса Тюменской области, Тюмень</a:t>
            </a:r>
          </a:p>
        </p:txBody>
      </p:sp>
      <p:sp>
        <p:nvSpPr>
          <p:cNvPr id="67" name="object 8">
            <a:extLst>
              <a:ext uri="{FF2B5EF4-FFF2-40B4-BE49-F238E27FC236}">
                <a16:creationId xmlns:a16="http://schemas.microsoft.com/office/drawing/2014/main" id="{1B3752B0-DD9F-FC4D-9143-66585B812AE3}"/>
              </a:ext>
            </a:extLst>
          </p:cNvPr>
          <p:cNvSpPr txBox="1"/>
          <p:nvPr/>
        </p:nvSpPr>
        <p:spPr>
          <a:xfrm rot="10800000" flipV="1">
            <a:off x="4806264" y="4647956"/>
            <a:ext cx="1878874" cy="10277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000"/>
              </a:lnSpc>
              <a:defRPr/>
            </a:pPr>
            <a:r>
              <a:rPr lang="ru-RU" sz="1000" b="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 Управления отраслевой экспертизы АО «Россельхозбанк», Москва.</a:t>
            </a:r>
          </a:p>
          <a:p>
            <a:pPr marL="12700" marR="5080">
              <a:lnSpc>
                <a:spcPts val="1000"/>
              </a:lnSpc>
              <a:defRPr/>
            </a:pPr>
            <a:r>
              <a:rPr lang="ru-RU" sz="1000" b="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Эксперт по рискам и трендам развития агропромышленного комплекса</a:t>
            </a:r>
          </a:p>
          <a:p>
            <a:pPr marL="12700" marR="5080">
              <a:lnSpc>
                <a:spcPts val="1000"/>
              </a:lnSpc>
              <a:defRPr/>
            </a:pPr>
            <a:endParaRPr lang="ru-RU" sz="1000" b="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lvl="0" indent="0" algn="l" defTabSz="914400" rtl="0" eaLnBrk="1" fontAlgn="auto" latinLnBrk="0" hangingPunct="1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69" name="object 8">
            <a:extLst>
              <a:ext uri="{FF2B5EF4-FFF2-40B4-BE49-F238E27FC236}">
                <a16:creationId xmlns:a16="http://schemas.microsoft.com/office/drawing/2014/main" id="{F4754E8B-3EAA-6347-97ED-88DA2003FDE9}"/>
              </a:ext>
            </a:extLst>
          </p:cNvPr>
          <p:cNvSpPr txBox="1"/>
          <p:nvPr/>
        </p:nvSpPr>
        <p:spPr>
          <a:xfrm rot="10800000" flipV="1">
            <a:off x="1458260" y="4671465"/>
            <a:ext cx="2108647" cy="10772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Директор ООО Агрофирма</a:t>
            </a:r>
            <a:r>
              <a:rPr lang="ru-RU" sz="1000" baseline="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«Русич»,</a:t>
            </a:r>
          </a:p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Совета директоров Западно-Сибирского Союза производителей и переработчиков органической продукции «Биопродукт», Тюмень</a:t>
            </a:r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E7CD879C-F2C0-0A40-9018-F79931039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39479" y="812290"/>
            <a:ext cx="2764155" cy="829247"/>
          </a:xfrm>
          <a:prstGeom prst="rect">
            <a:avLst/>
          </a:prstGeom>
        </p:spPr>
      </p:pic>
      <p:sp>
        <p:nvSpPr>
          <p:cNvPr id="40" name="object 8">
            <a:extLst>
              <a:ext uri="{FF2B5EF4-FFF2-40B4-BE49-F238E27FC236}">
                <a16:creationId xmlns:a16="http://schemas.microsoft.com/office/drawing/2014/main" id="{E862F418-3E9D-9540-B52A-FE9C7AAD98F1}"/>
              </a:ext>
            </a:extLst>
          </p:cNvPr>
          <p:cNvSpPr txBox="1"/>
          <p:nvPr/>
        </p:nvSpPr>
        <p:spPr>
          <a:xfrm>
            <a:off x="8212750" y="1354695"/>
            <a:ext cx="1998299" cy="107721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Член комиссии по региональной и муниципальной науке при комитете по науке и образованию ГД РФ, Президент Фонда развития местных сообществ «Инициатива» , Москва</a:t>
            </a:r>
          </a:p>
        </p:txBody>
      </p:sp>
      <p:sp>
        <p:nvSpPr>
          <p:cNvPr id="41" name="object 8">
            <a:extLst>
              <a:ext uri="{FF2B5EF4-FFF2-40B4-BE49-F238E27FC236}">
                <a16:creationId xmlns:a16="http://schemas.microsoft.com/office/drawing/2014/main" id="{27DD2D7C-765E-2945-BAF4-F148392E05CB}"/>
              </a:ext>
            </a:extLst>
          </p:cNvPr>
          <p:cNvSpPr txBox="1"/>
          <p:nvPr/>
        </p:nvSpPr>
        <p:spPr>
          <a:xfrm>
            <a:off x="8151015" y="965341"/>
            <a:ext cx="1918642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Тюрин Глеб</a:t>
            </a:r>
          </a:p>
          <a:p>
            <a:pPr marL="0" marR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Владимирович</a:t>
            </a:r>
          </a:p>
        </p:txBody>
      </p:sp>
      <p:sp>
        <p:nvSpPr>
          <p:cNvPr id="47" name="object 8">
            <a:extLst>
              <a:ext uri="{FF2B5EF4-FFF2-40B4-BE49-F238E27FC236}">
                <a16:creationId xmlns:a16="http://schemas.microsoft.com/office/drawing/2014/main" id="{7496BABA-B445-2A4E-85C9-BE1D8F43EAC2}"/>
              </a:ext>
            </a:extLst>
          </p:cNvPr>
          <p:cNvSpPr txBox="1"/>
          <p:nvPr/>
        </p:nvSpPr>
        <p:spPr>
          <a:xfrm>
            <a:off x="4811090" y="6487452"/>
            <a:ext cx="1838981" cy="2582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0" marR="379095" lvl="0" indent="0" algn="l" defTabSz="914400" rtl="0" eaLnBrk="1" fontAlgn="auto" latinLnBrk="0" hangingPunct="1">
              <a:lnSpc>
                <a:spcPts val="1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Калиничев Вадим Львович</a:t>
            </a:r>
          </a:p>
        </p:txBody>
      </p:sp>
      <p:sp>
        <p:nvSpPr>
          <p:cNvPr id="50" name="object 8">
            <a:extLst>
              <a:ext uri="{FF2B5EF4-FFF2-40B4-BE49-F238E27FC236}">
                <a16:creationId xmlns:a16="http://schemas.microsoft.com/office/drawing/2014/main" id="{E57718A2-A8B8-2346-8A68-F8DCA85D8890}"/>
              </a:ext>
            </a:extLst>
          </p:cNvPr>
          <p:cNvSpPr txBox="1"/>
          <p:nvPr/>
        </p:nvSpPr>
        <p:spPr>
          <a:xfrm>
            <a:off x="8239986" y="6487398"/>
            <a:ext cx="1838981" cy="2582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2860" marR="379095" lvl="0" indent="0" algn="l" defTabSz="914400" rtl="0" eaLnBrk="1" fontAlgn="auto" latinLnBrk="0" hangingPunct="1">
              <a:lnSpc>
                <a:spcPts val="1000"/>
              </a:lnSpc>
              <a:spcBef>
                <a:spcPts val="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Пасько Ольга Владимировна</a:t>
            </a: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F3C069AA-264E-4C07-BCCE-CF0936B7A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1756" y="5847676"/>
            <a:ext cx="2965646" cy="875229"/>
          </a:xfrm>
          <a:prstGeom prst="rect">
            <a:avLst/>
          </a:prstGeom>
        </p:spPr>
      </p:pic>
      <p:sp>
        <p:nvSpPr>
          <p:cNvPr id="52" name="object 8">
            <a:extLst>
              <a:ext uri="{FF2B5EF4-FFF2-40B4-BE49-F238E27FC236}">
                <a16:creationId xmlns:a16="http://schemas.microsoft.com/office/drawing/2014/main" id="{DD66D89B-150C-47C1-9D8C-EC22C5DD5FF9}"/>
              </a:ext>
            </a:extLst>
          </p:cNvPr>
          <p:cNvSpPr txBox="1"/>
          <p:nvPr/>
        </p:nvSpPr>
        <p:spPr>
          <a:xfrm rot="10800000" flipV="1">
            <a:off x="1458264" y="3063067"/>
            <a:ext cx="1968913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Директор по региональному развитию НААИР</a:t>
            </a:r>
          </a:p>
        </p:txBody>
      </p:sp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1FC64DA6-1BDF-4D75-AE1B-DD765B72C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79912" y="5844885"/>
            <a:ext cx="2764155" cy="829247"/>
          </a:xfrm>
          <a:prstGeom prst="rect">
            <a:avLst/>
          </a:prstGeom>
        </p:spPr>
      </p:pic>
      <p:sp>
        <p:nvSpPr>
          <p:cNvPr id="75" name="object 8">
            <a:extLst>
              <a:ext uri="{FF2B5EF4-FFF2-40B4-BE49-F238E27FC236}">
                <a16:creationId xmlns:a16="http://schemas.microsoft.com/office/drawing/2014/main" id="{9D67A2DD-A35C-43F4-A623-C1D3EEDA9F54}"/>
              </a:ext>
            </a:extLst>
          </p:cNvPr>
          <p:cNvSpPr txBox="1"/>
          <p:nvPr/>
        </p:nvSpPr>
        <p:spPr>
          <a:xfrm>
            <a:off x="4775683" y="6517185"/>
            <a:ext cx="1813477" cy="385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000"/>
              </a:lnSpc>
              <a:defRPr/>
            </a:pPr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генерального директора ГК «Вертикаль» по стратегическому развитию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DIN Pro Medium" panose="020B0604020101020102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4C7E273-5801-421B-9CD8-C850299CF988}"/>
              </a:ext>
            </a:extLst>
          </p:cNvPr>
          <p:cNvSpPr txBox="1"/>
          <p:nvPr/>
        </p:nvSpPr>
        <p:spPr>
          <a:xfrm>
            <a:off x="1458265" y="954434"/>
            <a:ext cx="17410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1" dirty="0">
                <a:solidFill>
                  <a:schemeClr val="bg1"/>
                </a:solidFill>
                <a:cs typeface="Arial" panose="020B0604020202020204" pitchFamily="34" charset="0"/>
              </a:rPr>
              <a:t>Езикеева Ольга </a:t>
            </a:r>
          </a:p>
          <a:p>
            <a:pPr marL="0" marR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000" b="1" dirty="0">
                <a:solidFill>
                  <a:schemeClr val="bg1"/>
                </a:solidFill>
                <a:cs typeface="Arial" panose="020B0604020202020204" pitchFamily="34" charset="0"/>
              </a:rPr>
              <a:t>Леонидовна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39D0716-30A3-4C30-BC32-300BF70F2846}"/>
              </a:ext>
            </a:extLst>
          </p:cNvPr>
          <p:cNvSpPr txBox="1"/>
          <p:nvPr/>
        </p:nvSpPr>
        <p:spPr>
          <a:xfrm>
            <a:off x="4684136" y="937158"/>
            <a:ext cx="18722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Сучков Евгений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Владимирович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CF97916-3242-44C8-930C-D3E04954E360}"/>
              </a:ext>
            </a:extLst>
          </p:cNvPr>
          <p:cNvSpPr txBox="1"/>
          <p:nvPr/>
        </p:nvSpPr>
        <p:spPr>
          <a:xfrm>
            <a:off x="1420795" y="2534603"/>
            <a:ext cx="174106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Бобов Алексей Алексеевич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FD73F64-404C-4F29-B1B9-44DCC31BE0FC}"/>
              </a:ext>
            </a:extLst>
          </p:cNvPr>
          <p:cNvSpPr txBox="1"/>
          <p:nvPr/>
        </p:nvSpPr>
        <p:spPr>
          <a:xfrm>
            <a:off x="4698963" y="2511193"/>
            <a:ext cx="20226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Ерёмин Дмитрий </a:t>
            </a:r>
          </a:p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Иванович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4E61495-F93F-4F41-A737-3AB54FA47054}"/>
              </a:ext>
            </a:extLst>
          </p:cNvPr>
          <p:cNvSpPr txBox="1"/>
          <p:nvPr/>
        </p:nvSpPr>
        <p:spPr>
          <a:xfrm flipH="1">
            <a:off x="8111186" y="2513560"/>
            <a:ext cx="19983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Бобов Алексей Александрович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051737B-24C7-423F-B3FE-98E1B5A869E8}"/>
              </a:ext>
            </a:extLst>
          </p:cNvPr>
          <p:cNvSpPr txBox="1"/>
          <p:nvPr/>
        </p:nvSpPr>
        <p:spPr>
          <a:xfrm rot="10800000" flipV="1">
            <a:off x="1420796" y="3934391"/>
            <a:ext cx="175389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Пульников Сергей Александрович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6554F96-5F3C-4788-9E7E-024312AB909C}"/>
              </a:ext>
            </a:extLst>
          </p:cNvPr>
          <p:cNvSpPr txBox="1"/>
          <p:nvPr/>
        </p:nvSpPr>
        <p:spPr>
          <a:xfrm rot="10800000" flipV="1">
            <a:off x="4657651" y="3980994"/>
            <a:ext cx="318557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Дальнов Андрей</a:t>
            </a:r>
          </a:p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Валентинович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2834C4B-168E-4BE3-8FBE-DA56F6CEBCFD}"/>
              </a:ext>
            </a:extLst>
          </p:cNvPr>
          <p:cNvSpPr txBox="1"/>
          <p:nvPr/>
        </p:nvSpPr>
        <p:spPr>
          <a:xfrm>
            <a:off x="8111185" y="3949779"/>
            <a:ext cx="19983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Драчев Игорь</a:t>
            </a:r>
          </a:p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Тимофеевич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1F94C95-502A-4B55-83C3-73D3C48D8D39}"/>
              </a:ext>
            </a:extLst>
          </p:cNvPr>
          <p:cNvSpPr txBox="1"/>
          <p:nvPr/>
        </p:nvSpPr>
        <p:spPr>
          <a:xfrm rot="10800000" flipV="1">
            <a:off x="1597992" y="5926941"/>
            <a:ext cx="18991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Вилков Иван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Николаевич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C0D6414-96BF-4E10-A732-27F7F560C439}"/>
              </a:ext>
            </a:extLst>
          </p:cNvPr>
          <p:cNvSpPr txBox="1"/>
          <p:nvPr/>
        </p:nvSpPr>
        <p:spPr>
          <a:xfrm>
            <a:off x="4657651" y="5939647"/>
            <a:ext cx="297803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Пульников Александр</a:t>
            </a:r>
          </a:p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Владимирович</a:t>
            </a:r>
          </a:p>
        </p:txBody>
      </p:sp>
      <p:pic>
        <p:nvPicPr>
          <p:cNvPr id="80" name="Рисунок 79">
            <a:extLst>
              <a:ext uri="{FF2B5EF4-FFF2-40B4-BE49-F238E27FC236}">
                <a16:creationId xmlns:a16="http://schemas.microsoft.com/office/drawing/2014/main" id="{69725FA9-88AF-4D2C-A337-598F3E5C6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97919" y="5841765"/>
            <a:ext cx="2795901" cy="793050"/>
          </a:xfrm>
          <a:prstGeom prst="rect">
            <a:avLst/>
          </a:prstGeom>
        </p:spPr>
      </p:pic>
      <p:sp>
        <p:nvSpPr>
          <p:cNvPr id="85" name="TextBox 84">
            <a:extLst>
              <a:ext uri="{FF2B5EF4-FFF2-40B4-BE49-F238E27FC236}">
                <a16:creationId xmlns:a16="http://schemas.microsoft.com/office/drawing/2014/main" id="{50277D7F-6AC5-4158-94D4-630E72510A55}"/>
              </a:ext>
            </a:extLst>
          </p:cNvPr>
          <p:cNvSpPr txBox="1"/>
          <p:nvPr/>
        </p:nvSpPr>
        <p:spPr>
          <a:xfrm rot="10800000" flipH="1" flipV="1">
            <a:off x="8200709" y="5939647"/>
            <a:ext cx="19982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Будучев Артём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Петрович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E92FE79-AAA5-48BE-A1A4-0D7BC2346AA8}"/>
              </a:ext>
            </a:extLst>
          </p:cNvPr>
          <p:cNvSpPr txBox="1"/>
          <p:nvPr/>
        </p:nvSpPr>
        <p:spPr>
          <a:xfrm rot="10800000" flipH="1" flipV="1">
            <a:off x="8200710" y="6363850"/>
            <a:ext cx="178590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по финансам и налогам ТРО «ОПОРА РОССИИ», предприниматель, Тюмень</a:t>
            </a:r>
          </a:p>
        </p:txBody>
      </p:sp>
      <p:sp>
        <p:nvSpPr>
          <p:cNvPr id="87" name="object 12">
            <a:extLst>
              <a:ext uri="{FF2B5EF4-FFF2-40B4-BE49-F238E27FC236}">
                <a16:creationId xmlns:a16="http://schemas.microsoft.com/office/drawing/2014/main" id="{E6656D1F-2176-4939-9EBE-2433CA182963}"/>
              </a:ext>
            </a:extLst>
          </p:cNvPr>
          <p:cNvSpPr/>
          <p:nvPr/>
        </p:nvSpPr>
        <p:spPr>
          <a:xfrm>
            <a:off x="0" y="-13218"/>
            <a:ext cx="6394864" cy="667258"/>
          </a:xfrm>
          <a:custGeom>
            <a:avLst/>
            <a:gdLst/>
            <a:ahLst/>
            <a:cxnLst/>
            <a:rect l="l" t="t" r="r" b="b"/>
            <a:pathLst>
              <a:path w="6666230" h="648335">
                <a:moveTo>
                  <a:pt x="0" y="0"/>
                </a:moveTo>
                <a:lnTo>
                  <a:pt x="0" y="646290"/>
                </a:lnTo>
                <a:lnTo>
                  <a:pt x="6092317" y="647814"/>
                </a:lnTo>
                <a:lnTo>
                  <a:pt x="6666026" y="88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</a:p>
          <a:p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ЭКСПЕРНЫЙ СОСТАВ</a:t>
            </a:r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F08DC67-EC58-4361-B2ED-1BAECF9C7CB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62230">
              <a:spcBef>
                <a:spcPts val="210"/>
              </a:spcBef>
            </a:pPr>
            <a:fld id="{81D60167-4931-47E6-BA6A-407CBD079E47}" type="slidenum">
              <a:rPr lang="ru-RU" smtClean="0"/>
              <a:pPr marL="62230">
                <a:spcBef>
                  <a:spcPts val="210"/>
                </a:spcBef>
              </a:pPr>
              <a:t>44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16026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2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873459" y="5647679"/>
            <a:ext cx="945515" cy="464184"/>
          </a:xfrm>
          <a:custGeom>
            <a:avLst/>
            <a:gdLst/>
            <a:ahLst/>
            <a:cxnLst/>
            <a:rect l="l" t="t" r="r" b="b"/>
            <a:pathLst>
              <a:path w="945514" h="464185">
                <a:moveTo>
                  <a:pt x="472541" y="0"/>
                </a:moveTo>
                <a:lnTo>
                  <a:pt x="0" y="463613"/>
                </a:lnTo>
                <a:lnTo>
                  <a:pt x="945083" y="463613"/>
                </a:lnTo>
                <a:lnTo>
                  <a:pt x="472541" y="0"/>
                </a:lnTo>
                <a:close/>
              </a:path>
            </a:pathLst>
          </a:custGeom>
          <a:solidFill>
            <a:srgbClr val="C5D7F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-12700" y="2955688"/>
            <a:ext cx="10717530" cy="2403475"/>
            <a:chOff x="-12700" y="2955688"/>
            <a:chExt cx="10717530" cy="2403475"/>
          </a:xfrm>
        </p:grpSpPr>
        <p:sp>
          <p:nvSpPr>
            <p:cNvPr id="7" name="object 7"/>
            <p:cNvSpPr/>
            <p:nvPr/>
          </p:nvSpPr>
          <p:spPr>
            <a:xfrm>
              <a:off x="1944913" y="415867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0" y="0"/>
                  </a:moveTo>
                  <a:lnTo>
                    <a:pt x="2228342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546939" y="4158678"/>
              <a:ext cx="2228850" cy="0"/>
            </a:xfrm>
            <a:custGeom>
              <a:avLst/>
              <a:gdLst/>
              <a:ahLst/>
              <a:cxnLst/>
              <a:rect l="l" t="t" r="r" b="b"/>
              <a:pathLst>
                <a:path w="2228850">
                  <a:moveTo>
                    <a:pt x="2228342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4158538" y="2968388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4" h="2375535">
                  <a:moveTo>
                    <a:pt x="1187462" y="0"/>
                  </a:moveTo>
                  <a:lnTo>
                    <a:pt x="1139703" y="942"/>
                  </a:lnTo>
                  <a:lnTo>
                    <a:pt x="1092423" y="3747"/>
                  </a:lnTo>
                  <a:lnTo>
                    <a:pt x="1045657" y="8379"/>
                  </a:lnTo>
                  <a:lnTo>
                    <a:pt x="999440" y="14802"/>
                  </a:lnTo>
                  <a:lnTo>
                    <a:pt x="953809" y="22981"/>
                  </a:lnTo>
                  <a:lnTo>
                    <a:pt x="908798" y="32879"/>
                  </a:lnTo>
                  <a:lnTo>
                    <a:pt x="864443" y="44463"/>
                  </a:lnTo>
                  <a:lnTo>
                    <a:pt x="820780" y="57696"/>
                  </a:lnTo>
                  <a:lnTo>
                    <a:pt x="777843" y="72543"/>
                  </a:lnTo>
                  <a:lnTo>
                    <a:pt x="735669" y="88968"/>
                  </a:lnTo>
                  <a:lnTo>
                    <a:pt x="694293" y="106936"/>
                  </a:lnTo>
                  <a:lnTo>
                    <a:pt x="653751" y="126411"/>
                  </a:lnTo>
                  <a:lnTo>
                    <a:pt x="614077" y="147358"/>
                  </a:lnTo>
                  <a:lnTo>
                    <a:pt x="575308" y="169742"/>
                  </a:lnTo>
                  <a:lnTo>
                    <a:pt x="537478" y="193527"/>
                  </a:lnTo>
                  <a:lnTo>
                    <a:pt x="500624" y="218677"/>
                  </a:lnTo>
                  <a:lnTo>
                    <a:pt x="464780" y="245157"/>
                  </a:lnTo>
                  <a:lnTo>
                    <a:pt x="429983" y="272932"/>
                  </a:lnTo>
                  <a:lnTo>
                    <a:pt x="396268" y="301966"/>
                  </a:lnTo>
                  <a:lnTo>
                    <a:pt x="363669" y="332224"/>
                  </a:lnTo>
                  <a:lnTo>
                    <a:pt x="332224" y="363669"/>
                  </a:lnTo>
                  <a:lnTo>
                    <a:pt x="301966" y="396268"/>
                  </a:lnTo>
                  <a:lnTo>
                    <a:pt x="272932" y="429983"/>
                  </a:lnTo>
                  <a:lnTo>
                    <a:pt x="245157" y="464780"/>
                  </a:lnTo>
                  <a:lnTo>
                    <a:pt x="218677" y="500624"/>
                  </a:lnTo>
                  <a:lnTo>
                    <a:pt x="193527" y="537478"/>
                  </a:lnTo>
                  <a:lnTo>
                    <a:pt x="169742" y="575308"/>
                  </a:lnTo>
                  <a:lnTo>
                    <a:pt x="147358" y="614077"/>
                  </a:lnTo>
                  <a:lnTo>
                    <a:pt x="126411" y="653751"/>
                  </a:lnTo>
                  <a:lnTo>
                    <a:pt x="106936" y="694293"/>
                  </a:lnTo>
                  <a:lnTo>
                    <a:pt x="88968" y="735669"/>
                  </a:lnTo>
                  <a:lnTo>
                    <a:pt x="72543" y="777843"/>
                  </a:lnTo>
                  <a:lnTo>
                    <a:pt x="57696" y="820780"/>
                  </a:lnTo>
                  <a:lnTo>
                    <a:pt x="44463" y="864443"/>
                  </a:lnTo>
                  <a:lnTo>
                    <a:pt x="32879" y="908798"/>
                  </a:lnTo>
                  <a:lnTo>
                    <a:pt x="22981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lnTo>
                    <a:pt x="942" y="1235222"/>
                  </a:lnTo>
                  <a:lnTo>
                    <a:pt x="3747" y="1282503"/>
                  </a:lnTo>
                  <a:lnTo>
                    <a:pt x="8379" y="1329270"/>
                  </a:lnTo>
                  <a:lnTo>
                    <a:pt x="14802" y="1375487"/>
                  </a:lnTo>
                  <a:lnTo>
                    <a:pt x="22981" y="1421119"/>
                  </a:lnTo>
                  <a:lnTo>
                    <a:pt x="32879" y="1466131"/>
                  </a:lnTo>
                  <a:lnTo>
                    <a:pt x="44463" y="1510486"/>
                  </a:lnTo>
                  <a:lnTo>
                    <a:pt x="57696" y="1554150"/>
                  </a:lnTo>
                  <a:lnTo>
                    <a:pt x="72543" y="1597086"/>
                  </a:lnTo>
                  <a:lnTo>
                    <a:pt x="88968" y="1639260"/>
                  </a:lnTo>
                  <a:lnTo>
                    <a:pt x="106936" y="1680637"/>
                  </a:lnTo>
                  <a:lnTo>
                    <a:pt x="126411" y="1721179"/>
                  </a:lnTo>
                  <a:lnTo>
                    <a:pt x="147358" y="1760853"/>
                  </a:lnTo>
                  <a:lnTo>
                    <a:pt x="169742" y="1799622"/>
                  </a:lnTo>
                  <a:lnTo>
                    <a:pt x="193527" y="1837452"/>
                  </a:lnTo>
                  <a:lnTo>
                    <a:pt x="218677" y="1874306"/>
                  </a:lnTo>
                  <a:lnTo>
                    <a:pt x="245157" y="1910150"/>
                  </a:lnTo>
                  <a:lnTo>
                    <a:pt x="272932" y="1944947"/>
                  </a:lnTo>
                  <a:lnTo>
                    <a:pt x="301966" y="1978662"/>
                  </a:lnTo>
                  <a:lnTo>
                    <a:pt x="332224" y="2011260"/>
                  </a:lnTo>
                  <a:lnTo>
                    <a:pt x="363669" y="2042705"/>
                  </a:lnTo>
                  <a:lnTo>
                    <a:pt x="396268" y="2072963"/>
                  </a:lnTo>
                  <a:lnTo>
                    <a:pt x="429983" y="2101996"/>
                  </a:lnTo>
                  <a:lnTo>
                    <a:pt x="464780" y="2129771"/>
                  </a:lnTo>
                  <a:lnTo>
                    <a:pt x="500624" y="2156251"/>
                  </a:lnTo>
                  <a:lnTo>
                    <a:pt x="537478" y="2181401"/>
                  </a:lnTo>
                  <a:lnTo>
                    <a:pt x="575308" y="2205185"/>
                  </a:lnTo>
                  <a:lnTo>
                    <a:pt x="614077" y="2227569"/>
                  </a:lnTo>
                  <a:lnTo>
                    <a:pt x="653751" y="2248516"/>
                  </a:lnTo>
                  <a:lnTo>
                    <a:pt x="694293" y="2267991"/>
                  </a:lnTo>
                  <a:lnTo>
                    <a:pt x="735669" y="2285958"/>
                  </a:lnTo>
                  <a:lnTo>
                    <a:pt x="777843" y="2302383"/>
                  </a:lnTo>
                  <a:lnTo>
                    <a:pt x="820780" y="2317230"/>
                  </a:lnTo>
                  <a:lnTo>
                    <a:pt x="864443" y="2330462"/>
                  </a:lnTo>
                  <a:lnTo>
                    <a:pt x="908798" y="2342046"/>
                  </a:lnTo>
                  <a:lnTo>
                    <a:pt x="953809" y="2351944"/>
                  </a:lnTo>
                  <a:lnTo>
                    <a:pt x="999440" y="2360123"/>
                  </a:lnTo>
                  <a:lnTo>
                    <a:pt x="1045657" y="2366545"/>
                  </a:lnTo>
                  <a:lnTo>
                    <a:pt x="1092423" y="2371177"/>
                  </a:lnTo>
                  <a:lnTo>
                    <a:pt x="1139703" y="2373982"/>
                  </a:lnTo>
                  <a:lnTo>
                    <a:pt x="1187462" y="2374925"/>
                  </a:lnTo>
                  <a:lnTo>
                    <a:pt x="1235221" y="2373982"/>
                  </a:lnTo>
                  <a:lnTo>
                    <a:pt x="1282501" y="2371177"/>
                  </a:lnTo>
                  <a:lnTo>
                    <a:pt x="1329268" y="2366545"/>
                  </a:lnTo>
                  <a:lnTo>
                    <a:pt x="1375484" y="2360123"/>
                  </a:lnTo>
                  <a:lnTo>
                    <a:pt x="1421116" y="2351944"/>
                  </a:lnTo>
                  <a:lnTo>
                    <a:pt x="1466127" y="2342046"/>
                  </a:lnTo>
                  <a:lnTo>
                    <a:pt x="1510481" y="2330462"/>
                  </a:lnTo>
                  <a:lnTo>
                    <a:pt x="1554145" y="2317230"/>
                  </a:lnTo>
                  <a:lnTo>
                    <a:pt x="1597081" y="2302383"/>
                  </a:lnTo>
                  <a:lnTo>
                    <a:pt x="1639255" y="2285958"/>
                  </a:lnTo>
                  <a:lnTo>
                    <a:pt x="1680631" y="2267991"/>
                  </a:lnTo>
                  <a:lnTo>
                    <a:pt x="1721174" y="2248516"/>
                  </a:lnTo>
                  <a:lnTo>
                    <a:pt x="1760847" y="2227569"/>
                  </a:lnTo>
                  <a:lnTo>
                    <a:pt x="1799617" y="2205185"/>
                  </a:lnTo>
                  <a:lnTo>
                    <a:pt x="1837446" y="2181401"/>
                  </a:lnTo>
                  <a:lnTo>
                    <a:pt x="1874301" y="2156251"/>
                  </a:lnTo>
                  <a:lnTo>
                    <a:pt x="1910144" y="2129771"/>
                  </a:lnTo>
                  <a:lnTo>
                    <a:pt x="1944941" y="2101996"/>
                  </a:lnTo>
                  <a:lnTo>
                    <a:pt x="1978657" y="2072963"/>
                  </a:lnTo>
                  <a:lnTo>
                    <a:pt x="2011255" y="2042705"/>
                  </a:lnTo>
                  <a:lnTo>
                    <a:pt x="2042701" y="2011260"/>
                  </a:lnTo>
                  <a:lnTo>
                    <a:pt x="2072958" y="1978662"/>
                  </a:lnTo>
                  <a:lnTo>
                    <a:pt x="2101992" y="1944947"/>
                  </a:lnTo>
                  <a:lnTo>
                    <a:pt x="2129767" y="1910150"/>
                  </a:lnTo>
                  <a:lnTo>
                    <a:pt x="2156247" y="1874306"/>
                  </a:lnTo>
                  <a:lnTo>
                    <a:pt x="2181398" y="1837452"/>
                  </a:lnTo>
                  <a:lnTo>
                    <a:pt x="2205182" y="1799622"/>
                  </a:lnTo>
                  <a:lnTo>
                    <a:pt x="2227566" y="1760853"/>
                  </a:lnTo>
                  <a:lnTo>
                    <a:pt x="2248513" y="1721179"/>
                  </a:lnTo>
                  <a:lnTo>
                    <a:pt x="2267989" y="1680637"/>
                  </a:lnTo>
                  <a:lnTo>
                    <a:pt x="2285957" y="1639260"/>
                  </a:lnTo>
                  <a:lnTo>
                    <a:pt x="2302382" y="1597086"/>
                  </a:lnTo>
                  <a:lnTo>
                    <a:pt x="2317228" y="1554150"/>
                  </a:lnTo>
                  <a:lnTo>
                    <a:pt x="2330461" y="1510486"/>
                  </a:lnTo>
                  <a:lnTo>
                    <a:pt x="2342045" y="1466131"/>
                  </a:lnTo>
                  <a:lnTo>
                    <a:pt x="2351944" y="1421119"/>
                  </a:lnTo>
                  <a:lnTo>
                    <a:pt x="2360122" y="1375487"/>
                  </a:lnTo>
                  <a:lnTo>
                    <a:pt x="2366545" y="1329270"/>
                  </a:lnTo>
                  <a:lnTo>
                    <a:pt x="2371177" y="1282503"/>
                  </a:lnTo>
                  <a:lnTo>
                    <a:pt x="2373982" y="1235222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2" y="999440"/>
                  </a:lnTo>
                  <a:lnTo>
                    <a:pt x="2351944" y="953809"/>
                  </a:lnTo>
                  <a:lnTo>
                    <a:pt x="2342045" y="908798"/>
                  </a:lnTo>
                  <a:lnTo>
                    <a:pt x="2330461" y="864443"/>
                  </a:lnTo>
                  <a:lnTo>
                    <a:pt x="2317228" y="820780"/>
                  </a:lnTo>
                  <a:lnTo>
                    <a:pt x="2302382" y="777843"/>
                  </a:lnTo>
                  <a:lnTo>
                    <a:pt x="2285957" y="735669"/>
                  </a:lnTo>
                  <a:lnTo>
                    <a:pt x="2267989" y="694293"/>
                  </a:lnTo>
                  <a:lnTo>
                    <a:pt x="2248513" y="653751"/>
                  </a:lnTo>
                  <a:lnTo>
                    <a:pt x="2227566" y="614077"/>
                  </a:lnTo>
                  <a:lnTo>
                    <a:pt x="2205182" y="575308"/>
                  </a:lnTo>
                  <a:lnTo>
                    <a:pt x="2181398" y="537478"/>
                  </a:lnTo>
                  <a:lnTo>
                    <a:pt x="2156247" y="500624"/>
                  </a:lnTo>
                  <a:lnTo>
                    <a:pt x="2129767" y="464780"/>
                  </a:lnTo>
                  <a:lnTo>
                    <a:pt x="2101992" y="429983"/>
                  </a:lnTo>
                  <a:lnTo>
                    <a:pt x="2072958" y="396268"/>
                  </a:lnTo>
                  <a:lnTo>
                    <a:pt x="2042701" y="363669"/>
                  </a:lnTo>
                  <a:lnTo>
                    <a:pt x="2011255" y="332224"/>
                  </a:lnTo>
                  <a:lnTo>
                    <a:pt x="1978657" y="301966"/>
                  </a:lnTo>
                  <a:lnTo>
                    <a:pt x="1944941" y="272932"/>
                  </a:lnTo>
                  <a:lnTo>
                    <a:pt x="1910144" y="245157"/>
                  </a:lnTo>
                  <a:lnTo>
                    <a:pt x="1874301" y="218677"/>
                  </a:lnTo>
                  <a:lnTo>
                    <a:pt x="1837446" y="193527"/>
                  </a:lnTo>
                  <a:lnTo>
                    <a:pt x="1799617" y="169742"/>
                  </a:lnTo>
                  <a:lnTo>
                    <a:pt x="1760847" y="147358"/>
                  </a:lnTo>
                  <a:lnTo>
                    <a:pt x="1721174" y="126411"/>
                  </a:lnTo>
                  <a:lnTo>
                    <a:pt x="1680631" y="106936"/>
                  </a:lnTo>
                  <a:lnTo>
                    <a:pt x="1639255" y="88968"/>
                  </a:lnTo>
                  <a:lnTo>
                    <a:pt x="1597081" y="72543"/>
                  </a:lnTo>
                  <a:lnTo>
                    <a:pt x="1554145" y="57696"/>
                  </a:lnTo>
                  <a:lnTo>
                    <a:pt x="1510481" y="44463"/>
                  </a:lnTo>
                  <a:lnTo>
                    <a:pt x="1466127" y="32879"/>
                  </a:lnTo>
                  <a:lnTo>
                    <a:pt x="1421116" y="22981"/>
                  </a:lnTo>
                  <a:lnTo>
                    <a:pt x="1375484" y="14802"/>
                  </a:lnTo>
                  <a:lnTo>
                    <a:pt x="1329268" y="8379"/>
                  </a:lnTo>
                  <a:lnTo>
                    <a:pt x="1282501" y="3747"/>
                  </a:lnTo>
                  <a:lnTo>
                    <a:pt x="1235221" y="942"/>
                  </a:lnTo>
                  <a:lnTo>
                    <a:pt x="1187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4158538" y="2968388"/>
              <a:ext cx="2375535" cy="2375535"/>
            </a:xfrm>
            <a:custGeom>
              <a:avLst/>
              <a:gdLst/>
              <a:ahLst/>
              <a:cxnLst/>
              <a:rect l="l" t="t" r="r" b="b"/>
              <a:pathLst>
                <a:path w="2375534" h="2375535">
                  <a:moveTo>
                    <a:pt x="0" y="1187462"/>
                  </a:moveTo>
                  <a:lnTo>
                    <a:pt x="942" y="1235222"/>
                  </a:lnTo>
                  <a:lnTo>
                    <a:pt x="3747" y="1282503"/>
                  </a:lnTo>
                  <a:lnTo>
                    <a:pt x="8379" y="1329270"/>
                  </a:lnTo>
                  <a:lnTo>
                    <a:pt x="14802" y="1375487"/>
                  </a:lnTo>
                  <a:lnTo>
                    <a:pt x="22981" y="1421119"/>
                  </a:lnTo>
                  <a:lnTo>
                    <a:pt x="32879" y="1466131"/>
                  </a:lnTo>
                  <a:lnTo>
                    <a:pt x="44463" y="1510486"/>
                  </a:lnTo>
                  <a:lnTo>
                    <a:pt x="57696" y="1554150"/>
                  </a:lnTo>
                  <a:lnTo>
                    <a:pt x="72543" y="1597086"/>
                  </a:lnTo>
                  <a:lnTo>
                    <a:pt x="88968" y="1639260"/>
                  </a:lnTo>
                  <a:lnTo>
                    <a:pt x="106936" y="1680637"/>
                  </a:lnTo>
                  <a:lnTo>
                    <a:pt x="126411" y="1721179"/>
                  </a:lnTo>
                  <a:lnTo>
                    <a:pt x="147358" y="1760853"/>
                  </a:lnTo>
                  <a:lnTo>
                    <a:pt x="169742" y="1799622"/>
                  </a:lnTo>
                  <a:lnTo>
                    <a:pt x="193527" y="1837452"/>
                  </a:lnTo>
                  <a:lnTo>
                    <a:pt x="218677" y="1874306"/>
                  </a:lnTo>
                  <a:lnTo>
                    <a:pt x="245157" y="1910150"/>
                  </a:lnTo>
                  <a:lnTo>
                    <a:pt x="272932" y="1944947"/>
                  </a:lnTo>
                  <a:lnTo>
                    <a:pt x="301966" y="1978662"/>
                  </a:lnTo>
                  <a:lnTo>
                    <a:pt x="332224" y="2011260"/>
                  </a:lnTo>
                  <a:lnTo>
                    <a:pt x="363669" y="2042705"/>
                  </a:lnTo>
                  <a:lnTo>
                    <a:pt x="396268" y="2072963"/>
                  </a:lnTo>
                  <a:lnTo>
                    <a:pt x="429983" y="2101996"/>
                  </a:lnTo>
                  <a:lnTo>
                    <a:pt x="464780" y="2129771"/>
                  </a:lnTo>
                  <a:lnTo>
                    <a:pt x="500624" y="2156251"/>
                  </a:lnTo>
                  <a:lnTo>
                    <a:pt x="537478" y="2181401"/>
                  </a:lnTo>
                  <a:lnTo>
                    <a:pt x="575308" y="2205185"/>
                  </a:lnTo>
                  <a:lnTo>
                    <a:pt x="614077" y="2227569"/>
                  </a:lnTo>
                  <a:lnTo>
                    <a:pt x="653751" y="2248516"/>
                  </a:lnTo>
                  <a:lnTo>
                    <a:pt x="694293" y="2267991"/>
                  </a:lnTo>
                  <a:lnTo>
                    <a:pt x="735669" y="2285958"/>
                  </a:lnTo>
                  <a:lnTo>
                    <a:pt x="777843" y="2302383"/>
                  </a:lnTo>
                  <a:lnTo>
                    <a:pt x="820780" y="2317230"/>
                  </a:lnTo>
                  <a:lnTo>
                    <a:pt x="864443" y="2330462"/>
                  </a:lnTo>
                  <a:lnTo>
                    <a:pt x="908798" y="2342046"/>
                  </a:lnTo>
                  <a:lnTo>
                    <a:pt x="953809" y="2351944"/>
                  </a:lnTo>
                  <a:lnTo>
                    <a:pt x="999440" y="2360123"/>
                  </a:lnTo>
                  <a:lnTo>
                    <a:pt x="1045657" y="2366545"/>
                  </a:lnTo>
                  <a:lnTo>
                    <a:pt x="1092423" y="2371177"/>
                  </a:lnTo>
                  <a:lnTo>
                    <a:pt x="1139703" y="2373982"/>
                  </a:lnTo>
                  <a:lnTo>
                    <a:pt x="1187462" y="2374925"/>
                  </a:lnTo>
                  <a:lnTo>
                    <a:pt x="1235221" y="2373982"/>
                  </a:lnTo>
                  <a:lnTo>
                    <a:pt x="1282501" y="2371177"/>
                  </a:lnTo>
                  <a:lnTo>
                    <a:pt x="1329268" y="2366545"/>
                  </a:lnTo>
                  <a:lnTo>
                    <a:pt x="1375484" y="2360123"/>
                  </a:lnTo>
                  <a:lnTo>
                    <a:pt x="1421116" y="2351944"/>
                  </a:lnTo>
                  <a:lnTo>
                    <a:pt x="1466127" y="2342046"/>
                  </a:lnTo>
                  <a:lnTo>
                    <a:pt x="1510481" y="2330462"/>
                  </a:lnTo>
                  <a:lnTo>
                    <a:pt x="1554145" y="2317230"/>
                  </a:lnTo>
                  <a:lnTo>
                    <a:pt x="1597081" y="2302383"/>
                  </a:lnTo>
                  <a:lnTo>
                    <a:pt x="1639255" y="2285958"/>
                  </a:lnTo>
                  <a:lnTo>
                    <a:pt x="1680631" y="2267991"/>
                  </a:lnTo>
                  <a:lnTo>
                    <a:pt x="1721174" y="2248516"/>
                  </a:lnTo>
                  <a:lnTo>
                    <a:pt x="1760847" y="2227569"/>
                  </a:lnTo>
                  <a:lnTo>
                    <a:pt x="1799617" y="2205185"/>
                  </a:lnTo>
                  <a:lnTo>
                    <a:pt x="1837446" y="2181401"/>
                  </a:lnTo>
                  <a:lnTo>
                    <a:pt x="1874301" y="2156251"/>
                  </a:lnTo>
                  <a:lnTo>
                    <a:pt x="1910144" y="2129771"/>
                  </a:lnTo>
                  <a:lnTo>
                    <a:pt x="1944941" y="2101996"/>
                  </a:lnTo>
                  <a:lnTo>
                    <a:pt x="1978657" y="2072963"/>
                  </a:lnTo>
                  <a:lnTo>
                    <a:pt x="2011255" y="2042705"/>
                  </a:lnTo>
                  <a:lnTo>
                    <a:pt x="2042701" y="2011260"/>
                  </a:lnTo>
                  <a:lnTo>
                    <a:pt x="2072958" y="1978662"/>
                  </a:lnTo>
                  <a:lnTo>
                    <a:pt x="2101992" y="1944947"/>
                  </a:lnTo>
                  <a:lnTo>
                    <a:pt x="2129767" y="1910150"/>
                  </a:lnTo>
                  <a:lnTo>
                    <a:pt x="2156247" y="1874306"/>
                  </a:lnTo>
                  <a:lnTo>
                    <a:pt x="2181398" y="1837452"/>
                  </a:lnTo>
                  <a:lnTo>
                    <a:pt x="2205182" y="1799622"/>
                  </a:lnTo>
                  <a:lnTo>
                    <a:pt x="2227566" y="1760853"/>
                  </a:lnTo>
                  <a:lnTo>
                    <a:pt x="2248513" y="1721179"/>
                  </a:lnTo>
                  <a:lnTo>
                    <a:pt x="2267989" y="1680637"/>
                  </a:lnTo>
                  <a:lnTo>
                    <a:pt x="2285957" y="1639260"/>
                  </a:lnTo>
                  <a:lnTo>
                    <a:pt x="2302382" y="1597086"/>
                  </a:lnTo>
                  <a:lnTo>
                    <a:pt x="2317228" y="1554150"/>
                  </a:lnTo>
                  <a:lnTo>
                    <a:pt x="2330461" y="1510486"/>
                  </a:lnTo>
                  <a:lnTo>
                    <a:pt x="2342045" y="1466131"/>
                  </a:lnTo>
                  <a:lnTo>
                    <a:pt x="2351944" y="1421119"/>
                  </a:lnTo>
                  <a:lnTo>
                    <a:pt x="2360122" y="1375487"/>
                  </a:lnTo>
                  <a:lnTo>
                    <a:pt x="2366545" y="1329270"/>
                  </a:lnTo>
                  <a:lnTo>
                    <a:pt x="2371177" y="1282503"/>
                  </a:lnTo>
                  <a:lnTo>
                    <a:pt x="2373982" y="1235222"/>
                  </a:lnTo>
                  <a:lnTo>
                    <a:pt x="2374925" y="1187462"/>
                  </a:lnTo>
                  <a:lnTo>
                    <a:pt x="2373982" y="1139703"/>
                  </a:lnTo>
                  <a:lnTo>
                    <a:pt x="2371177" y="1092423"/>
                  </a:lnTo>
                  <a:lnTo>
                    <a:pt x="2366545" y="1045657"/>
                  </a:lnTo>
                  <a:lnTo>
                    <a:pt x="2360122" y="999440"/>
                  </a:lnTo>
                  <a:lnTo>
                    <a:pt x="2351944" y="953809"/>
                  </a:lnTo>
                  <a:lnTo>
                    <a:pt x="2342045" y="908798"/>
                  </a:lnTo>
                  <a:lnTo>
                    <a:pt x="2330461" y="864443"/>
                  </a:lnTo>
                  <a:lnTo>
                    <a:pt x="2317228" y="820780"/>
                  </a:lnTo>
                  <a:lnTo>
                    <a:pt x="2302382" y="777843"/>
                  </a:lnTo>
                  <a:lnTo>
                    <a:pt x="2285957" y="735669"/>
                  </a:lnTo>
                  <a:lnTo>
                    <a:pt x="2267989" y="694293"/>
                  </a:lnTo>
                  <a:lnTo>
                    <a:pt x="2248513" y="653751"/>
                  </a:lnTo>
                  <a:lnTo>
                    <a:pt x="2227566" y="614077"/>
                  </a:lnTo>
                  <a:lnTo>
                    <a:pt x="2205182" y="575308"/>
                  </a:lnTo>
                  <a:lnTo>
                    <a:pt x="2181398" y="537478"/>
                  </a:lnTo>
                  <a:lnTo>
                    <a:pt x="2156247" y="500624"/>
                  </a:lnTo>
                  <a:lnTo>
                    <a:pt x="2129767" y="464780"/>
                  </a:lnTo>
                  <a:lnTo>
                    <a:pt x="2101992" y="429983"/>
                  </a:lnTo>
                  <a:lnTo>
                    <a:pt x="2072958" y="396268"/>
                  </a:lnTo>
                  <a:lnTo>
                    <a:pt x="2042701" y="363669"/>
                  </a:lnTo>
                  <a:lnTo>
                    <a:pt x="2011255" y="332224"/>
                  </a:lnTo>
                  <a:lnTo>
                    <a:pt x="1978657" y="301966"/>
                  </a:lnTo>
                  <a:lnTo>
                    <a:pt x="1944941" y="272932"/>
                  </a:lnTo>
                  <a:lnTo>
                    <a:pt x="1910144" y="245157"/>
                  </a:lnTo>
                  <a:lnTo>
                    <a:pt x="1874301" y="218677"/>
                  </a:lnTo>
                  <a:lnTo>
                    <a:pt x="1837446" y="193527"/>
                  </a:lnTo>
                  <a:lnTo>
                    <a:pt x="1799617" y="169742"/>
                  </a:lnTo>
                  <a:lnTo>
                    <a:pt x="1760847" y="147358"/>
                  </a:lnTo>
                  <a:lnTo>
                    <a:pt x="1721174" y="126411"/>
                  </a:lnTo>
                  <a:lnTo>
                    <a:pt x="1680631" y="106936"/>
                  </a:lnTo>
                  <a:lnTo>
                    <a:pt x="1639255" y="88968"/>
                  </a:lnTo>
                  <a:lnTo>
                    <a:pt x="1597081" y="72543"/>
                  </a:lnTo>
                  <a:lnTo>
                    <a:pt x="1554145" y="57696"/>
                  </a:lnTo>
                  <a:lnTo>
                    <a:pt x="1510481" y="44463"/>
                  </a:lnTo>
                  <a:lnTo>
                    <a:pt x="1466127" y="32879"/>
                  </a:lnTo>
                  <a:lnTo>
                    <a:pt x="1421116" y="22981"/>
                  </a:lnTo>
                  <a:lnTo>
                    <a:pt x="1375484" y="14802"/>
                  </a:lnTo>
                  <a:lnTo>
                    <a:pt x="1329268" y="8379"/>
                  </a:lnTo>
                  <a:lnTo>
                    <a:pt x="1282501" y="3747"/>
                  </a:lnTo>
                  <a:lnTo>
                    <a:pt x="1235221" y="942"/>
                  </a:lnTo>
                  <a:lnTo>
                    <a:pt x="1187462" y="0"/>
                  </a:lnTo>
                  <a:lnTo>
                    <a:pt x="1139703" y="942"/>
                  </a:lnTo>
                  <a:lnTo>
                    <a:pt x="1092423" y="3747"/>
                  </a:lnTo>
                  <a:lnTo>
                    <a:pt x="1045657" y="8379"/>
                  </a:lnTo>
                  <a:lnTo>
                    <a:pt x="999440" y="14802"/>
                  </a:lnTo>
                  <a:lnTo>
                    <a:pt x="953809" y="22981"/>
                  </a:lnTo>
                  <a:lnTo>
                    <a:pt x="908798" y="32879"/>
                  </a:lnTo>
                  <a:lnTo>
                    <a:pt x="864443" y="44463"/>
                  </a:lnTo>
                  <a:lnTo>
                    <a:pt x="820780" y="57696"/>
                  </a:lnTo>
                  <a:lnTo>
                    <a:pt x="777843" y="72543"/>
                  </a:lnTo>
                  <a:lnTo>
                    <a:pt x="735669" y="88968"/>
                  </a:lnTo>
                  <a:lnTo>
                    <a:pt x="694293" y="106936"/>
                  </a:lnTo>
                  <a:lnTo>
                    <a:pt x="653751" y="126411"/>
                  </a:lnTo>
                  <a:lnTo>
                    <a:pt x="614077" y="147358"/>
                  </a:lnTo>
                  <a:lnTo>
                    <a:pt x="575308" y="169742"/>
                  </a:lnTo>
                  <a:lnTo>
                    <a:pt x="537478" y="193527"/>
                  </a:lnTo>
                  <a:lnTo>
                    <a:pt x="500624" y="218677"/>
                  </a:lnTo>
                  <a:lnTo>
                    <a:pt x="464780" y="245157"/>
                  </a:lnTo>
                  <a:lnTo>
                    <a:pt x="429983" y="272932"/>
                  </a:lnTo>
                  <a:lnTo>
                    <a:pt x="396268" y="301966"/>
                  </a:lnTo>
                  <a:lnTo>
                    <a:pt x="363669" y="332224"/>
                  </a:lnTo>
                  <a:lnTo>
                    <a:pt x="332224" y="363669"/>
                  </a:lnTo>
                  <a:lnTo>
                    <a:pt x="301966" y="396268"/>
                  </a:lnTo>
                  <a:lnTo>
                    <a:pt x="272932" y="429983"/>
                  </a:lnTo>
                  <a:lnTo>
                    <a:pt x="245157" y="464780"/>
                  </a:lnTo>
                  <a:lnTo>
                    <a:pt x="218677" y="500624"/>
                  </a:lnTo>
                  <a:lnTo>
                    <a:pt x="193527" y="537478"/>
                  </a:lnTo>
                  <a:lnTo>
                    <a:pt x="169742" y="575308"/>
                  </a:lnTo>
                  <a:lnTo>
                    <a:pt x="147358" y="614077"/>
                  </a:lnTo>
                  <a:lnTo>
                    <a:pt x="126411" y="653751"/>
                  </a:lnTo>
                  <a:lnTo>
                    <a:pt x="106936" y="694293"/>
                  </a:lnTo>
                  <a:lnTo>
                    <a:pt x="88968" y="735669"/>
                  </a:lnTo>
                  <a:lnTo>
                    <a:pt x="72543" y="777843"/>
                  </a:lnTo>
                  <a:lnTo>
                    <a:pt x="57696" y="820780"/>
                  </a:lnTo>
                  <a:lnTo>
                    <a:pt x="44463" y="864443"/>
                  </a:lnTo>
                  <a:lnTo>
                    <a:pt x="32879" y="908798"/>
                  </a:lnTo>
                  <a:lnTo>
                    <a:pt x="22981" y="953809"/>
                  </a:lnTo>
                  <a:lnTo>
                    <a:pt x="14802" y="999440"/>
                  </a:lnTo>
                  <a:lnTo>
                    <a:pt x="8379" y="1045657"/>
                  </a:lnTo>
                  <a:lnTo>
                    <a:pt x="3747" y="1092423"/>
                  </a:lnTo>
                  <a:lnTo>
                    <a:pt x="942" y="1139703"/>
                  </a:lnTo>
                  <a:lnTo>
                    <a:pt x="0" y="1187462"/>
                  </a:lnTo>
                  <a:close/>
                </a:path>
              </a:pathLst>
            </a:custGeom>
            <a:ln w="25400">
              <a:solidFill>
                <a:srgbClr val="C5D7FC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0" y="2971215"/>
              <a:ext cx="1946275" cy="2375535"/>
            </a:xfrm>
            <a:custGeom>
              <a:avLst/>
              <a:gdLst/>
              <a:ahLst/>
              <a:cxnLst/>
              <a:rect l="l" t="t" r="r" b="b"/>
              <a:pathLst>
                <a:path w="1946275" h="2375535">
                  <a:moveTo>
                    <a:pt x="0" y="2101225"/>
                  </a:moveTo>
                  <a:lnTo>
                    <a:pt x="35693" y="2129771"/>
                  </a:lnTo>
                  <a:lnTo>
                    <a:pt x="71537" y="2156251"/>
                  </a:lnTo>
                  <a:lnTo>
                    <a:pt x="108391" y="2181401"/>
                  </a:lnTo>
                  <a:lnTo>
                    <a:pt x="146220" y="2205185"/>
                  </a:lnTo>
                  <a:lnTo>
                    <a:pt x="184990" y="2227569"/>
                  </a:lnTo>
                  <a:lnTo>
                    <a:pt x="224663" y="2248516"/>
                  </a:lnTo>
                  <a:lnTo>
                    <a:pt x="265206" y="2267991"/>
                  </a:lnTo>
                  <a:lnTo>
                    <a:pt x="306582" y="2285958"/>
                  </a:lnTo>
                  <a:lnTo>
                    <a:pt x="348756" y="2302383"/>
                  </a:lnTo>
                  <a:lnTo>
                    <a:pt x="391692" y="2317230"/>
                  </a:lnTo>
                  <a:lnTo>
                    <a:pt x="435356" y="2330462"/>
                  </a:lnTo>
                  <a:lnTo>
                    <a:pt x="479711" y="2342046"/>
                  </a:lnTo>
                  <a:lnTo>
                    <a:pt x="524721" y="2351944"/>
                  </a:lnTo>
                  <a:lnTo>
                    <a:pt x="570353" y="2360123"/>
                  </a:lnTo>
                  <a:lnTo>
                    <a:pt x="616569" y="2366545"/>
                  </a:lnTo>
                  <a:lnTo>
                    <a:pt x="663336" y="2371177"/>
                  </a:lnTo>
                  <a:lnTo>
                    <a:pt x="710616" y="2373982"/>
                  </a:lnTo>
                  <a:lnTo>
                    <a:pt x="758375" y="2374925"/>
                  </a:lnTo>
                  <a:lnTo>
                    <a:pt x="806134" y="2373982"/>
                  </a:lnTo>
                  <a:lnTo>
                    <a:pt x="853414" y="2371177"/>
                  </a:lnTo>
                  <a:lnTo>
                    <a:pt x="900180" y="2366545"/>
                  </a:lnTo>
                  <a:lnTo>
                    <a:pt x="946397" y="2360123"/>
                  </a:lnTo>
                  <a:lnTo>
                    <a:pt x="992028" y="2351944"/>
                  </a:lnTo>
                  <a:lnTo>
                    <a:pt x="1037039" y="2342046"/>
                  </a:lnTo>
                  <a:lnTo>
                    <a:pt x="1081394" y="2330462"/>
                  </a:lnTo>
                  <a:lnTo>
                    <a:pt x="1125058" y="2317230"/>
                  </a:lnTo>
                  <a:lnTo>
                    <a:pt x="1167994" y="2302383"/>
                  </a:lnTo>
                  <a:lnTo>
                    <a:pt x="1210168" y="2285958"/>
                  </a:lnTo>
                  <a:lnTo>
                    <a:pt x="1251544" y="2267991"/>
                  </a:lnTo>
                  <a:lnTo>
                    <a:pt x="1292086" y="2248516"/>
                  </a:lnTo>
                  <a:lnTo>
                    <a:pt x="1331760" y="2227569"/>
                  </a:lnTo>
                  <a:lnTo>
                    <a:pt x="1370530" y="2205185"/>
                  </a:lnTo>
                  <a:lnTo>
                    <a:pt x="1408359" y="2181401"/>
                  </a:lnTo>
                  <a:lnTo>
                    <a:pt x="1445213" y="2156251"/>
                  </a:lnTo>
                  <a:lnTo>
                    <a:pt x="1481057" y="2129771"/>
                  </a:lnTo>
                  <a:lnTo>
                    <a:pt x="1515854" y="2101996"/>
                  </a:lnTo>
                  <a:lnTo>
                    <a:pt x="1549570" y="2072963"/>
                  </a:lnTo>
                  <a:lnTo>
                    <a:pt x="1582168" y="2042705"/>
                  </a:lnTo>
                  <a:lnTo>
                    <a:pt x="1613614" y="2011260"/>
                  </a:lnTo>
                  <a:lnTo>
                    <a:pt x="1643871" y="1978662"/>
                  </a:lnTo>
                  <a:lnTo>
                    <a:pt x="1672905" y="1944947"/>
                  </a:lnTo>
                  <a:lnTo>
                    <a:pt x="1700680" y="1910150"/>
                  </a:lnTo>
                  <a:lnTo>
                    <a:pt x="1727160" y="1874306"/>
                  </a:lnTo>
                  <a:lnTo>
                    <a:pt x="1752310" y="1837452"/>
                  </a:lnTo>
                  <a:lnTo>
                    <a:pt x="1776095" y="1799622"/>
                  </a:lnTo>
                  <a:lnTo>
                    <a:pt x="1798479" y="1760853"/>
                  </a:lnTo>
                  <a:lnTo>
                    <a:pt x="1819426" y="1721179"/>
                  </a:lnTo>
                  <a:lnTo>
                    <a:pt x="1838901" y="1680637"/>
                  </a:lnTo>
                  <a:lnTo>
                    <a:pt x="1856869" y="1639260"/>
                  </a:lnTo>
                  <a:lnTo>
                    <a:pt x="1873294" y="1597086"/>
                  </a:lnTo>
                  <a:lnTo>
                    <a:pt x="1888141" y="1554150"/>
                  </a:lnTo>
                  <a:lnTo>
                    <a:pt x="1901374" y="1510486"/>
                  </a:lnTo>
                  <a:lnTo>
                    <a:pt x="1912958" y="1466131"/>
                  </a:lnTo>
                  <a:lnTo>
                    <a:pt x="1922857" y="1421119"/>
                  </a:lnTo>
                  <a:lnTo>
                    <a:pt x="1931035" y="1375487"/>
                  </a:lnTo>
                  <a:lnTo>
                    <a:pt x="1937458" y="1329270"/>
                  </a:lnTo>
                  <a:lnTo>
                    <a:pt x="1942090" y="1282503"/>
                  </a:lnTo>
                  <a:lnTo>
                    <a:pt x="1944895" y="1235222"/>
                  </a:lnTo>
                  <a:lnTo>
                    <a:pt x="1945838" y="1187462"/>
                  </a:lnTo>
                  <a:lnTo>
                    <a:pt x="1944895" y="1139703"/>
                  </a:lnTo>
                  <a:lnTo>
                    <a:pt x="1942090" y="1092423"/>
                  </a:lnTo>
                  <a:lnTo>
                    <a:pt x="1937458" y="1045657"/>
                  </a:lnTo>
                  <a:lnTo>
                    <a:pt x="1931035" y="999440"/>
                  </a:lnTo>
                  <a:lnTo>
                    <a:pt x="1922857" y="953809"/>
                  </a:lnTo>
                  <a:lnTo>
                    <a:pt x="1912958" y="908798"/>
                  </a:lnTo>
                  <a:lnTo>
                    <a:pt x="1901374" y="864443"/>
                  </a:lnTo>
                  <a:lnTo>
                    <a:pt x="1888141" y="820780"/>
                  </a:lnTo>
                  <a:lnTo>
                    <a:pt x="1873294" y="777843"/>
                  </a:lnTo>
                  <a:lnTo>
                    <a:pt x="1856869" y="735669"/>
                  </a:lnTo>
                  <a:lnTo>
                    <a:pt x="1838901" y="694293"/>
                  </a:lnTo>
                  <a:lnTo>
                    <a:pt x="1819426" y="653751"/>
                  </a:lnTo>
                  <a:lnTo>
                    <a:pt x="1798479" y="614077"/>
                  </a:lnTo>
                  <a:lnTo>
                    <a:pt x="1776095" y="575308"/>
                  </a:lnTo>
                  <a:lnTo>
                    <a:pt x="1752310" y="537478"/>
                  </a:lnTo>
                  <a:lnTo>
                    <a:pt x="1727160" y="500624"/>
                  </a:lnTo>
                  <a:lnTo>
                    <a:pt x="1700680" y="464780"/>
                  </a:lnTo>
                  <a:lnTo>
                    <a:pt x="1672905" y="429983"/>
                  </a:lnTo>
                  <a:lnTo>
                    <a:pt x="1643871" y="396268"/>
                  </a:lnTo>
                  <a:lnTo>
                    <a:pt x="1613614" y="363669"/>
                  </a:lnTo>
                  <a:lnTo>
                    <a:pt x="1582168" y="332224"/>
                  </a:lnTo>
                  <a:lnTo>
                    <a:pt x="1549570" y="301966"/>
                  </a:lnTo>
                  <a:lnTo>
                    <a:pt x="1515854" y="272932"/>
                  </a:lnTo>
                  <a:lnTo>
                    <a:pt x="1481057" y="245157"/>
                  </a:lnTo>
                  <a:lnTo>
                    <a:pt x="1445213" y="218677"/>
                  </a:lnTo>
                  <a:lnTo>
                    <a:pt x="1408359" y="193527"/>
                  </a:lnTo>
                  <a:lnTo>
                    <a:pt x="1370530" y="169742"/>
                  </a:lnTo>
                  <a:lnTo>
                    <a:pt x="1331760" y="147358"/>
                  </a:lnTo>
                  <a:lnTo>
                    <a:pt x="1292086" y="126411"/>
                  </a:lnTo>
                  <a:lnTo>
                    <a:pt x="1251544" y="106936"/>
                  </a:lnTo>
                  <a:lnTo>
                    <a:pt x="1210168" y="88968"/>
                  </a:lnTo>
                  <a:lnTo>
                    <a:pt x="1167994" y="72543"/>
                  </a:lnTo>
                  <a:lnTo>
                    <a:pt x="1125058" y="57696"/>
                  </a:lnTo>
                  <a:lnTo>
                    <a:pt x="1081394" y="44463"/>
                  </a:lnTo>
                  <a:lnTo>
                    <a:pt x="1037039" y="32879"/>
                  </a:lnTo>
                  <a:lnTo>
                    <a:pt x="992028" y="22981"/>
                  </a:lnTo>
                  <a:lnTo>
                    <a:pt x="946397" y="14802"/>
                  </a:lnTo>
                  <a:lnTo>
                    <a:pt x="900180" y="8379"/>
                  </a:lnTo>
                  <a:lnTo>
                    <a:pt x="853414" y="3747"/>
                  </a:lnTo>
                  <a:lnTo>
                    <a:pt x="806134" y="942"/>
                  </a:lnTo>
                  <a:lnTo>
                    <a:pt x="758375" y="0"/>
                  </a:lnTo>
                  <a:lnTo>
                    <a:pt x="710616" y="942"/>
                  </a:lnTo>
                  <a:lnTo>
                    <a:pt x="663336" y="3747"/>
                  </a:lnTo>
                  <a:lnTo>
                    <a:pt x="616569" y="8379"/>
                  </a:lnTo>
                  <a:lnTo>
                    <a:pt x="570353" y="14802"/>
                  </a:lnTo>
                  <a:lnTo>
                    <a:pt x="524721" y="22981"/>
                  </a:lnTo>
                  <a:lnTo>
                    <a:pt x="479711" y="32879"/>
                  </a:lnTo>
                  <a:lnTo>
                    <a:pt x="435356" y="44463"/>
                  </a:lnTo>
                  <a:lnTo>
                    <a:pt x="391692" y="57696"/>
                  </a:lnTo>
                  <a:lnTo>
                    <a:pt x="348756" y="72543"/>
                  </a:lnTo>
                  <a:lnTo>
                    <a:pt x="306582" y="88968"/>
                  </a:lnTo>
                  <a:lnTo>
                    <a:pt x="265206" y="106936"/>
                  </a:lnTo>
                  <a:lnTo>
                    <a:pt x="224663" y="126411"/>
                  </a:lnTo>
                  <a:lnTo>
                    <a:pt x="184990" y="147358"/>
                  </a:lnTo>
                  <a:lnTo>
                    <a:pt x="146220" y="169742"/>
                  </a:lnTo>
                  <a:lnTo>
                    <a:pt x="108391" y="193527"/>
                  </a:lnTo>
                  <a:lnTo>
                    <a:pt x="71537" y="218677"/>
                  </a:lnTo>
                  <a:lnTo>
                    <a:pt x="35693" y="245157"/>
                  </a:lnTo>
                  <a:lnTo>
                    <a:pt x="896" y="272932"/>
                  </a:lnTo>
                  <a:lnTo>
                    <a:pt x="0" y="273704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8774356" y="2971215"/>
              <a:ext cx="1917700" cy="2375535"/>
            </a:xfrm>
            <a:custGeom>
              <a:avLst/>
              <a:gdLst/>
              <a:ahLst/>
              <a:cxnLst/>
              <a:rect l="l" t="t" r="r" b="b"/>
              <a:pathLst>
                <a:path w="1917700" h="2375535">
                  <a:moveTo>
                    <a:pt x="1917646" y="2123783"/>
                  </a:moveTo>
                  <a:lnTo>
                    <a:pt x="1874301" y="2156251"/>
                  </a:lnTo>
                  <a:lnTo>
                    <a:pt x="1837446" y="2181401"/>
                  </a:lnTo>
                  <a:lnTo>
                    <a:pt x="1799617" y="2205185"/>
                  </a:lnTo>
                  <a:lnTo>
                    <a:pt x="1760847" y="2227569"/>
                  </a:lnTo>
                  <a:lnTo>
                    <a:pt x="1721174" y="2248516"/>
                  </a:lnTo>
                  <a:lnTo>
                    <a:pt x="1680631" y="2267991"/>
                  </a:lnTo>
                  <a:lnTo>
                    <a:pt x="1639255" y="2285958"/>
                  </a:lnTo>
                  <a:lnTo>
                    <a:pt x="1597081" y="2302383"/>
                  </a:lnTo>
                  <a:lnTo>
                    <a:pt x="1554145" y="2317230"/>
                  </a:lnTo>
                  <a:lnTo>
                    <a:pt x="1510481" y="2330462"/>
                  </a:lnTo>
                  <a:lnTo>
                    <a:pt x="1466127" y="2342046"/>
                  </a:lnTo>
                  <a:lnTo>
                    <a:pt x="1421116" y="2351944"/>
                  </a:lnTo>
                  <a:lnTo>
                    <a:pt x="1375484" y="2360123"/>
                  </a:lnTo>
                  <a:lnTo>
                    <a:pt x="1329268" y="2366545"/>
                  </a:lnTo>
                  <a:lnTo>
                    <a:pt x="1282501" y="2371177"/>
                  </a:lnTo>
                  <a:lnTo>
                    <a:pt x="1235221" y="2373982"/>
                  </a:lnTo>
                  <a:lnTo>
                    <a:pt x="1187462" y="2374925"/>
                  </a:lnTo>
                  <a:lnTo>
                    <a:pt x="1139703" y="2373982"/>
                  </a:lnTo>
                  <a:lnTo>
                    <a:pt x="1092423" y="2371177"/>
                  </a:lnTo>
                  <a:lnTo>
                    <a:pt x="1045657" y="2366545"/>
                  </a:lnTo>
                  <a:lnTo>
                    <a:pt x="999440" y="2360123"/>
                  </a:lnTo>
                  <a:lnTo>
                    <a:pt x="953809" y="2351944"/>
                  </a:lnTo>
                  <a:lnTo>
                    <a:pt x="908798" y="2342046"/>
                  </a:lnTo>
                  <a:lnTo>
                    <a:pt x="864443" y="2330462"/>
                  </a:lnTo>
                  <a:lnTo>
                    <a:pt x="820780" y="2317230"/>
                  </a:lnTo>
                  <a:lnTo>
                    <a:pt x="777843" y="2302383"/>
                  </a:lnTo>
                  <a:lnTo>
                    <a:pt x="735669" y="2285958"/>
                  </a:lnTo>
                  <a:lnTo>
                    <a:pt x="694293" y="2267991"/>
                  </a:lnTo>
                  <a:lnTo>
                    <a:pt x="653751" y="2248516"/>
                  </a:lnTo>
                  <a:lnTo>
                    <a:pt x="614077" y="2227569"/>
                  </a:lnTo>
                  <a:lnTo>
                    <a:pt x="575308" y="2205185"/>
                  </a:lnTo>
                  <a:lnTo>
                    <a:pt x="537478" y="2181401"/>
                  </a:lnTo>
                  <a:lnTo>
                    <a:pt x="500624" y="2156251"/>
                  </a:lnTo>
                  <a:lnTo>
                    <a:pt x="464780" y="2129771"/>
                  </a:lnTo>
                  <a:lnTo>
                    <a:pt x="429983" y="2101996"/>
                  </a:lnTo>
                  <a:lnTo>
                    <a:pt x="396268" y="2072963"/>
                  </a:lnTo>
                  <a:lnTo>
                    <a:pt x="363669" y="2042705"/>
                  </a:lnTo>
                  <a:lnTo>
                    <a:pt x="332224" y="2011260"/>
                  </a:lnTo>
                  <a:lnTo>
                    <a:pt x="301966" y="1978662"/>
                  </a:lnTo>
                  <a:lnTo>
                    <a:pt x="272932" y="1944947"/>
                  </a:lnTo>
                  <a:lnTo>
                    <a:pt x="245157" y="1910150"/>
                  </a:lnTo>
                  <a:lnTo>
                    <a:pt x="218677" y="1874306"/>
                  </a:lnTo>
                  <a:lnTo>
                    <a:pt x="193527" y="1837452"/>
                  </a:lnTo>
                  <a:lnTo>
                    <a:pt x="169742" y="1799622"/>
                  </a:lnTo>
                  <a:lnTo>
                    <a:pt x="147358" y="1760853"/>
                  </a:lnTo>
                  <a:lnTo>
                    <a:pt x="126411" y="1721179"/>
                  </a:lnTo>
                  <a:lnTo>
                    <a:pt x="106936" y="1680637"/>
                  </a:lnTo>
                  <a:lnTo>
                    <a:pt x="88968" y="1639260"/>
                  </a:lnTo>
                  <a:lnTo>
                    <a:pt x="72543" y="1597086"/>
                  </a:lnTo>
                  <a:lnTo>
                    <a:pt x="57696" y="1554150"/>
                  </a:lnTo>
                  <a:lnTo>
                    <a:pt x="44463" y="1510486"/>
                  </a:lnTo>
                  <a:lnTo>
                    <a:pt x="32879" y="1466131"/>
                  </a:lnTo>
                  <a:lnTo>
                    <a:pt x="22981" y="1421119"/>
                  </a:lnTo>
                  <a:lnTo>
                    <a:pt x="14802" y="1375487"/>
                  </a:lnTo>
                  <a:lnTo>
                    <a:pt x="8379" y="1329270"/>
                  </a:lnTo>
                  <a:lnTo>
                    <a:pt x="3747" y="1282503"/>
                  </a:lnTo>
                  <a:lnTo>
                    <a:pt x="942" y="1235222"/>
                  </a:lnTo>
                  <a:lnTo>
                    <a:pt x="0" y="1187462"/>
                  </a:lnTo>
                  <a:lnTo>
                    <a:pt x="942" y="1139703"/>
                  </a:lnTo>
                  <a:lnTo>
                    <a:pt x="3747" y="1092423"/>
                  </a:lnTo>
                  <a:lnTo>
                    <a:pt x="8379" y="1045657"/>
                  </a:lnTo>
                  <a:lnTo>
                    <a:pt x="14802" y="999440"/>
                  </a:lnTo>
                  <a:lnTo>
                    <a:pt x="22981" y="953809"/>
                  </a:lnTo>
                  <a:lnTo>
                    <a:pt x="32879" y="908798"/>
                  </a:lnTo>
                  <a:lnTo>
                    <a:pt x="44463" y="864443"/>
                  </a:lnTo>
                  <a:lnTo>
                    <a:pt x="57696" y="820780"/>
                  </a:lnTo>
                  <a:lnTo>
                    <a:pt x="72543" y="777843"/>
                  </a:lnTo>
                  <a:lnTo>
                    <a:pt x="88968" y="735669"/>
                  </a:lnTo>
                  <a:lnTo>
                    <a:pt x="106936" y="694293"/>
                  </a:lnTo>
                  <a:lnTo>
                    <a:pt x="126411" y="653751"/>
                  </a:lnTo>
                  <a:lnTo>
                    <a:pt x="147358" y="614077"/>
                  </a:lnTo>
                  <a:lnTo>
                    <a:pt x="169742" y="575308"/>
                  </a:lnTo>
                  <a:lnTo>
                    <a:pt x="193527" y="537478"/>
                  </a:lnTo>
                  <a:lnTo>
                    <a:pt x="218677" y="500624"/>
                  </a:lnTo>
                  <a:lnTo>
                    <a:pt x="245157" y="464780"/>
                  </a:lnTo>
                  <a:lnTo>
                    <a:pt x="272932" y="429983"/>
                  </a:lnTo>
                  <a:lnTo>
                    <a:pt x="301966" y="396268"/>
                  </a:lnTo>
                  <a:lnTo>
                    <a:pt x="332224" y="363669"/>
                  </a:lnTo>
                  <a:lnTo>
                    <a:pt x="363669" y="332224"/>
                  </a:lnTo>
                  <a:lnTo>
                    <a:pt x="396268" y="301966"/>
                  </a:lnTo>
                  <a:lnTo>
                    <a:pt x="429983" y="272932"/>
                  </a:lnTo>
                  <a:lnTo>
                    <a:pt x="464780" y="245157"/>
                  </a:lnTo>
                  <a:lnTo>
                    <a:pt x="500624" y="218677"/>
                  </a:lnTo>
                  <a:lnTo>
                    <a:pt x="537478" y="193527"/>
                  </a:lnTo>
                  <a:lnTo>
                    <a:pt x="575308" y="169742"/>
                  </a:lnTo>
                  <a:lnTo>
                    <a:pt x="614077" y="147358"/>
                  </a:lnTo>
                  <a:lnTo>
                    <a:pt x="653751" y="126411"/>
                  </a:lnTo>
                  <a:lnTo>
                    <a:pt x="694293" y="106936"/>
                  </a:lnTo>
                  <a:lnTo>
                    <a:pt x="735669" y="88968"/>
                  </a:lnTo>
                  <a:lnTo>
                    <a:pt x="777843" y="72543"/>
                  </a:lnTo>
                  <a:lnTo>
                    <a:pt x="820780" y="57696"/>
                  </a:lnTo>
                  <a:lnTo>
                    <a:pt x="864443" y="44463"/>
                  </a:lnTo>
                  <a:lnTo>
                    <a:pt x="908798" y="32879"/>
                  </a:lnTo>
                  <a:lnTo>
                    <a:pt x="953809" y="22981"/>
                  </a:lnTo>
                  <a:lnTo>
                    <a:pt x="999440" y="14802"/>
                  </a:lnTo>
                  <a:lnTo>
                    <a:pt x="1045657" y="8379"/>
                  </a:lnTo>
                  <a:lnTo>
                    <a:pt x="1092423" y="3747"/>
                  </a:lnTo>
                  <a:lnTo>
                    <a:pt x="1139703" y="942"/>
                  </a:lnTo>
                  <a:lnTo>
                    <a:pt x="1187462" y="0"/>
                  </a:lnTo>
                  <a:lnTo>
                    <a:pt x="1235221" y="942"/>
                  </a:lnTo>
                  <a:lnTo>
                    <a:pt x="1282501" y="3747"/>
                  </a:lnTo>
                  <a:lnTo>
                    <a:pt x="1329268" y="8379"/>
                  </a:lnTo>
                  <a:lnTo>
                    <a:pt x="1375484" y="14802"/>
                  </a:lnTo>
                  <a:lnTo>
                    <a:pt x="1421116" y="22981"/>
                  </a:lnTo>
                  <a:lnTo>
                    <a:pt x="1466127" y="32879"/>
                  </a:lnTo>
                  <a:lnTo>
                    <a:pt x="1510481" y="44463"/>
                  </a:lnTo>
                  <a:lnTo>
                    <a:pt x="1554145" y="57696"/>
                  </a:lnTo>
                  <a:lnTo>
                    <a:pt x="1597081" y="72543"/>
                  </a:lnTo>
                  <a:lnTo>
                    <a:pt x="1639255" y="88968"/>
                  </a:lnTo>
                  <a:lnTo>
                    <a:pt x="1680631" y="106936"/>
                  </a:lnTo>
                  <a:lnTo>
                    <a:pt x="1721174" y="126411"/>
                  </a:lnTo>
                  <a:lnTo>
                    <a:pt x="1760847" y="147358"/>
                  </a:lnTo>
                  <a:lnTo>
                    <a:pt x="1799617" y="169742"/>
                  </a:lnTo>
                  <a:lnTo>
                    <a:pt x="1837446" y="193527"/>
                  </a:lnTo>
                  <a:lnTo>
                    <a:pt x="1874301" y="218677"/>
                  </a:lnTo>
                  <a:lnTo>
                    <a:pt x="1910144" y="245157"/>
                  </a:lnTo>
                  <a:lnTo>
                    <a:pt x="1917646" y="251146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4909265" y="3722275"/>
              <a:ext cx="864869" cy="1194435"/>
            </a:xfrm>
            <a:custGeom>
              <a:avLst/>
              <a:gdLst/>
              <a:ahLst/>
              <a:cxnLst/>
              <a:rect l="l" t="t" r="r" b="b"/>
              <a:pathLst>
                <a:path w="864870" h="1194435">
                  <a:moveTo>
                    <a:pt x="432269" y="0"/>
                  </a:move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6493" y="876709"/>
                  </a:lnTo>
                  <a:lnTo>
                    <a:pt x="281021" y="903821"/>
                  </a:lnTo>
                  <a:lnTo>
                    <a:pt x="253746" y="937860"/>
                  </a:lnTo>
                  <a:lnTo>
                    <a:pt x="236233" y="977429"/>
                  </a:lnTo>
                  <a:lnTo>
                    <a:pt x="230047" y="1021130"/>
                  </a:lnTo>
                  <a:lnTo>
                    <a:pt x="236901" y="1067134"/>
                  </a:lnTo>
                  <a:lnTo>
                    <a:pt x="256244" y="1108465"/>
                  </a:lnTo>
                  <a:lnTo>
                    <a:pt x="286251" y="1143479"/>
                  </a:lnTo>
                  <a:lnTo>
                    <a:pt x="325098" y="1170527"/>
                  </a:lnTo>
                  <a:lnTo>
                    <a:pt x="370959" y="1187964"/>
                  </a:lnTo>
                  <a:lnTo>
                    <a:pt x="422008" y="1194142"/>
                  </a:lnTo>
                  <a:lnTo>
                    <a:pt x="473016" y="1187964"/>
                  </a:lnTo>
                  <a:lnTo>
                    <a:pt x="518864" y="1170527"/>
                  </a:lnTo>
                  <a:lnTo>
                    <a:pt x="557715" y="1143479"/>
                  </a:lnTo>
                  <a:lnTo>
                    <a:pt x="587737" y="1108465"/>
                  </a:lnTo>
                  <a:lnTo>
                    <a:pt x="607095" y="1067134"/>
                  </a:lnTo>
                  <a:lnTo>
                    <a:pt x="613956" y="1021130"/>
                  </a:lnTo>
                  <a:lnTo>
                    <a:pt x="608118" y="978638"/>
                  </a:lnTo>
                  <a:lnTo>
                    <a:pt x="591563" y="940018"/>
                  </a:lnTo>
                  <a:lnTo>
                    <a:pt x="565722" y="906539"/>
                  </a:lnTo>
                  <a:lnTo>
                    <a:pt x="532030" y="879470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4909265" y="3722275"/>
              <a:ext cx="864869" cy="1194435"/>
            </a:xfrm>
            <a:custGeom>
              <a:avLst/>
              <a:gdLst/>
              <a:ahLst/>
              <a:cxnLst/>
              <a:rect l="l" t="t" r="r" b="b"/>
              <a:pathLst>
                <a:path w="864870" h="1194435">
                  <a:moveTo>
                    <a:pt x="864654" y="432384"/>
                  </a:move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6493" y="876709"/>
                  </a:lnTo>
                  <a:lnTo>
                    <a:pt x="281021" y="903821"/>
                  </a:lnTo>
                  <a:lnTo>
                    <a:pt x="253746" y="937860"/>
                  </a:lnTo>
                  <a:lnTo>
                    <a:pt x="236233" y="977429"/>
                  </a:lnTo>
                  <a:lnTo>
                    <a:pt x="230047" y="1021130"/>
                  </a:lnTo>
                  <a:lnTo>
                    <a:pt x="236901" y="1067134"/>
                  </a:lnTo>
                  <a:lnTo>
                    <a:pt x="256244" y="1108465"/>
                  </a:lnTo>
                  <a:lnTo>
                    <a:pt x="286251" y="1143479"/>
                  </a:lnTo>
                  <a:lnTo>
                    <a:pt x="325098" y="1170527"/>
                  </a:lnTo>
                  <a:lnTo>
                    <a:pt x="370959" y="1187964"/>
                  </a:lnTo>
                  <a:lnTo>
                    <a:pt x="422008" y="1194142"/>
                  </a:lnTo>
                  <a:lnTo>
                    <a:pt x="473016" y="1187964"/>
                  </a:lnTo>
                  <a:lnTo>
                    <a:pt x="518864" y="1170527"/>
                  </a:lnTo>
                  <a:lnTo>
                    <a:pt x="557715" y="1143479"/>
                  </a:lnTo>
                  <a:lnTo>
                    <a:pt x="587737" y="1108465"/>
                  </a:lnTo>
                  <a:lnTo>
                    <a:pt x="607095" y="1067134"/>
                  </a:lnTo>
                  <a:lnTo>
                    <a:pt x="613956" y="1021130"/>
                  </a:lnTo>
                  <a:lnTo>
                    <a:pt x="608118" y="978638"/>
                  </a:lnTo>
                  <a:lnTo>
                    <a:pt x="591563" y="940018"/>
                  </a:lnTo>
                  <a:lnTo>
                    <a:pt x="565722" y="906539"/>
                  </a:lnTo>
                  <a:lnTo>
                    <a:pt x="532030" y="879470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close/>
                </a:path>
              </a:pathLst>
            </a:custGeom>
            <a:ln w="25399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909265" y="3722275"/>
              <a:ext cx="864869" cy="995044"/>
            </a:xfrm>
            <a:custGeom>
              <a:avLst/>
              <a:gdLst/>
              <a:ahLst/>
              <a:cxnLst/>
              <a:rect l="l" t="t" r="r" b="b"/>
              <a:pathLst>
                <a:path w="864870" h="995045">
                  <a:moveTo>
                    <a:pt x="432269" y="0"/>
                  </a:moveTo>
                  <a:lnTo>
                    <a:pt x="385174" y="2536"/>
                  </a:lnTo>
                  <a:lnTo>
                    <a:pt x="339545" y="9971"/>
                  </a:lnTo>
                  <a:lnTo>
                    <a:pt x="295649" y="22039"/>
                  </a:lnTo>
                  <a:lnTo>
                    <a:pt x="253748" y="38478"/>
                  </a:lnTo>
                  <a:lnTo>
                    <a:pt x="214106" y="59024"/>
                  </a:lnTo>
                  <a:lnTo>
                    <a:pt x="176988" y="83414"/>
                  </a:lnTo>
                  <a:lnTo>
                    <a:pt x="142657" y="111383"/>
                  </a:lnTo>
                  <a:lnTo>
                    <a:pt x="111376" y="142669"/>
                  </a:lnTo>
                  <a:lnTo>
                    <a:pt x="83410" y="177007"/>
                  </a:lnTo>
                  <a:lnTo>
                    <a:pt x="59023" y="214135"/>
                  </a:lnTo>
                  <a:lnTo>
                    <a:pt x="38478" y="253788"/>
                  </a:lnTo>
                  <a:lnTo>
                    <a:pt x="22039" y="295703"/>
                  </a:lnTo>
                  <a:lnTo>
                    <a:pt x="9971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3" y="480958"/>
                  </a:lnTo>
                  <a:lnTo>
                    <a:pt x="10618" y="527944"/>
                  </a:lnTo>
                  <a:lnTo>
                    <a:pt x="23456" y="573057"/>
                  </a:lnTo>
                  <a:lnTo>
                    <a:pt x="40924" y="616007"/>
                  </a:lnTo>
                  <a:lnTo>
                    <a:pt x="62734" y="656509"/>
                  </a:lnTo>
                  <a:lnTo>
                    <a:pt x="88593" y="694275"/>
                  </a:lnTo>
                  <a:lnTo>
                    <a:pt x="118212" y="729018"/>
                  </a:lnTo>
                  <a:lnTo>
                    <a:pt x="151299" y="760452"/>
                  </a:lnTo>
                  <a:lnTo>
                    <a:pt x="187565" y="788288"/>
                  </a:lnTo>
                  <a:lnTo>
                    <a:pt x="226718" y="812241"/>
                  </a:lnTo>
                  <a:lnTo>
                    <a:pt x="268468" y="832022"/>
                  </a:lnTo>
                  <a:lnTo>
                    <a:pt x="312525" y="847345"/>
                  </a:lnTo>
                  <a:lnTo>
                    <a:pt x="358597" y="857923"/>
                  </a:lnTo>
                  <a:lnTo>
                    <a:pt x="317638" y="876037"/>
                  </a:lnTo>
                  <a:lnTo>
                    <a:pt x="282933" y="902015"/>
                  </a:lnTo>
                  <a:lnTo>
                    <a:pt x="255862" y="934602"/>
                  </a:lnTo>
                  <a:lnTo>
                    <a:pt x="237807" y="972540"/>
                  </a:lnTo>
                  <a:lnTo>
                    <a:pt x="273175" y="932201"/>
                  </a:lnTo>
                  <a:lnTo>
                    <a:pt x="317001" y="900934"/>
                  </a:lnTo>
                  <a:lnTo>
                    <a:pt x="366709" y="880721"/>
                  </a:lnTo>
                  <a:lnTo>
                    <a:pt x="419722" y="873544"/>
                  </a:lnTo>
                  <a:lnTo>
                    <a:pt x="469439" y="879320"/>
                  </a:lnTo>
                  <a:lnTo>
                    <a:pt x="514386" y="895717"/>
                  </a:lnTo>
                  <a:lnTo>
                    <a:pt x="553681" y="921338"/>
                  </a:lnTo>
                  <a:lnTo>
                    <a:pt x="586445" y="954786"/>
                  </a:lnTo>
                  <a:lnTo>
                    <a:pt x="611797" y="994663"/>
                  </a:lnTo>
                  <a:lnTo>
                    <a:pt x="597393" y="950720"/>
                  </a:lnTo>
                  <a:lnTo>
                    <a:pt x="571361" y="912537"/>
                  </a:lnTo>
                  <a:lnTo>
                    <a:pt x="535578" y="881773"/>
                  </a:lnTo>
                  <a:lnTo>
                    <a:pt x="491921" y="860082"/>
                  </a:lnTo>
                  <a:lnTo>
                    <a:pt x="539598" y="850739"/>
                  </a:lnTo>
                  <a:lnTo>
                    <a:pt x="585246" y="836339"/>
                  </a:lnTo>
                  <a:lnTo>
                    <a:pt x="628557" y="817190"/>
                  </a:lnTo>
                  <a:lnTo>
                    <a:pt x="669218" y="793601"/>
                  </a:lnTo>
                  <a:lnTo>
                    <a:pt x="706919" y="765881"/>
                  </a:lnTo>
                  <a:lnTo>
                    <a:pt x="741349" y="734337"/>
                  </a:lnTo>
                  <a:lnTo>
                    <a:pt x="772197" y="699278"/>
                  </a:lnTo>
                  <a:lnTo>
                    <a:pt x="799152" y="661012"/>
                  </a:lnTo>
                  <a:lnTo>
                    <a:pt x="821904" y="619849"/>
                  </a:lnTo>
                  <a:lnTo>
                    <a:pt x="840140" y="576096"/>
                  </a:lnTo>
                  <a:lnTo>
                    <a:pt x="853552" y="530062"/>
                  </a:lnTo>
                  <a:lnTo>
                    <a:pt x="861826" y="482055"/>
                  </a:lnTo>
                  <a:lnTo>
                    <a:pt x="864654" y="432384"/>
                  </a:lnTo>
                  <a:lnTo>
                    <a:pt x="862117" y="385264"/>
                  </a:lnTo>
                  <a:lnTo>
                    <a:pt x="854682" y="339616"/>
                  </a:lnTo>
                  <a:lnTo>
                    <a:pt x="842614" y="295703"/>
                  </a:lnTo>
                  <a:lnTo>
                    <a:pt x="826175" y="253788"/>
                  </a:lnTo>
                  <a:lnTo>
                    <a:pt x="805629" y="214135"/>
                  </a:lnTo>
                  <a:lnTo>
                    <a:pt x="781239" y="177007"/>
                  </a:lnTo>
                  <a:lnTo>
                    <a:pt x="753270" y="142669"/>
                  </a:lnTo>
                  <a:lnTo>
                    <a:pt x="721984" y="111383"/>
                  </a:lnTo>
                  <a:lnTo>
                    <a:pt x="687646" y="83414"/>
                  </a:lnTo>
                  <a:lnTo>
                    <a:pt x="650518" y="59024"/>
                  </a:lnTo>
                  <a:lnTo>
                    <a:pt x="610865" y="38478"/>
                  </a:lnTo>
                  <a:lnTo>
                    <a:pt x="568950" y="22039"/>
                  </a:lnTo>
                  <a:lnTo>
                    <a:pt x="525037" y="9971"/>
                  </a:lnTo>
                  <a:lnTo>
                    <a:pt x="479389" y="2536"/>
                  </a:lnTo>
                  <a:lnTo>
                    <a:pt x="432269" y="0"/>
                  </a:lnTo>
                  <a:close/>
                </a:path>
              </a:pathLst>
            </a:custGeom>
            <a:solidFill>
              <a:srgbClr val="C5D7FC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909276" y="3722282"/>
              <a:ext cx="864869" cy="995044"/>
            </a:xfrm>
            <a:custGeom>
              <a:avLst/>
              <a:gdLst/>
              <a:ahLst/>
              <a:cxnLst/>
              <a:rect l="l" t="t" r="r" b="b"/>
              <a:pathLst>
                <a:path w="864870" h="995045">
                  <a:moveTo>
                    <a:pt x="611784" y="994664"/>
                  </a:moveTo>
                  <a:lnTo>
                    <a:pt x="597386" y="950720"/>
                  </a:lnTo>
                  <a:lnTo>
                    <a:pt x="571353" y="912536"/>
                  </a:lnTo>
                  <a:lnTo>
                    <a:pt x="535567" y="881767"/>
                  </a:lnTo>
                  <a:lnTo>
                    <a:pt x="491909" y="860069"/>
                  </a:lnTo>
                  <a:lnTo>
                    <a:pt x="539587" y="850726"/>
                  </a:lnTo>
                  <a:lnTo>
                    <a:pt x="585238" y="836327"/>
                  </a:lnTo>
                  <a:lnTo>
                    <a:pt x="628549" y="817179"/>
                  </a:lnTo>
                  <a:lnTo>
                    <a:pt x="669211" y="793591"/>
                  </a:lnTo>
                  <a:lnTo>
                    <a:pt x="706912" y="765872"/>
                  </a:lnTo>
                  <a:lnTo>
                    <a:pt x="741341" y="734330"/>
                  </a:lnTo>
                  <a:lnTo>
                    <a:pt x="772189" y="699272"/>
                  </a:lnTo>
                  <a:lnTo>
                    <a:pt x="799143" y="661008"/>
                  </a:lnTo>
                  <a:lnTo>
                    <a:pt x="821893" y="619846"/>
                  </a:lnTo>
                  <a:lnTo>
                    <a:pt x="840129" y="576094"/>
                  </a:lnTo>
                  <a:lnTo>
                    <a:pt x="853540" y="530061"/>
                  </a:lnTo>
                  <a:lnTo>
                    <a:pt x="861814" y="482055"/>
                  </a:lnTo>
                  <a:lnTo>
                    <a:pt x="864641" y="432384"/>
                  </a:lnTo>
                  <a:lnTo>
                    <a:pt x="862104" y="385264"/>
                  </a:lnTo>
                  <a:lnTo>
                    <a:pt x="854670" y="339616"/>
                  </a:lnTo>
                  <a:lnTo>
                    <a:pt x="842601" y="295703"/>
                  </a:lnTo>
                  <a:lnTo>
                    <a:pt x="826162" y="253788"/>
                  </a:lnTo>
                  <a:lnTo>
                    <a:pt x="805616" y="214135"/>
                  </a:lnTo>
                  <a:lnTo>
                    <a:pt x="781226" y="177007"/>
                  </a:lnTo>
                  <a:lnTo>
                    <a:pt x="753257" y="142669"/>
                  </a:lnTo>
                  <a:lnTo>
                    <a:pt x="721972" y="111383"/>
                  </a:lnTo>
                  <a:lnTo>
                    <a:pt x="687633" y="83414"/>
                  </a:lnTo>
                  <a:lnTo>
                    <a:pt x="650506" y="59024"/>
                  </a:lnTo>
                  <a:lnTo>
                    <a:pt x="610853" y="38478"/>
                  </a:lnTo>
                  <a:lnTo>
                    <a:pt x="568938" y="22039"/>
                  </a:lnTo>
                  <a:lnTo>
                    <a:pt x="525024" y="9971"/>
                  </a:lnTo>
                  <a:lnTo>
                    <a:pt x="479376" y="2536"/>
                  </a:lnTo>
                  <a:lnTo>
                    <a:pt x="432257" y="0"/>
                  </a:lnTo>
                  <a:lnTo>
                    <a:pt x="385161" y="2536"/>
                  </a:lnTo>
                  <a:lnTo>
                    <a:pt x="339533" y="9971"/>
                  </a:lnTo>
                  <a:lnTo>
                    <a:pt x="295638" y="22039"/>
                  </a:lnTo>
                  <a:lnTo>
                    <a:pt x="253738" y="38478"/>
                  </a:lnTo>
                  <a:lnTo>
                    <a:pt x="214097" y="59024"/>
                  </a:lnTo>
                  <a:lnTo>
                    <a:pt x="176980" y="83414"/>
                  </a:lnTo>
                  <a:lnTo>
                    <a:pt x="142650" y="111383"/>
                  </a:lnTo>
                  <a:lnTo>
                    <a:pt x="111370" y="142669"/>
                  </a:lnTo>
                  <a:lnTo>
                    <a:pt x="83406" y="177007"/>
                  </a:lnTo>
                  <a:lnTo>
                    <a:pt x="59020" y="214135"/>
                  </a:lnTo>
                  <a:lnTo>
                    <a:pt x="38476" y="253788"/>
                  </a:lnTo>
                  <a:lnTo>
                    <a:pt x="22038" y="295703"/>
                  </a:lnTo>
                  <a:lnTo>
                    <a:pt x="9970" y="339616"/>
                  </a:lnTo>
                  <a:lnTo>
                    <a:pt x="2536" y="385264"/>
                  </a:lnTo>
                  <a:lnTo>
                    <a:pt x="0" y="432384"/>
                  </a:lnTo>
                  <a:lnTo>
                    <a:pt x="2702" y="480955"/>
                  </a:lnTo>
                  <a:lnTo>
                    <a:pt x="10617" y="527940"/>
                  </a:lnTo>
                  <a:lnTo>
                    <a:pt x="23454" y="573051"/>
                  </a:lnTo>
                  <a:lnTo>
                    <a:pt x="40921" y="616001"/>
                  </a:lnTo>
                  <a:lnTo>
                    <a:pt x="62729" y="656503"/>
                  </a:lnTo>
                  <a:lnTo>
                    <a:pt x="88587" y="694269"/>
                  </a:lnTo>
                  <a:lnTo>
                    <a:pt x="118204" y="729012"/>
                  </a:lnTo>
                  <a:lnTo>
                    <a:pt x="151291" y="760445"/>
                  </a:lnTo>
                  <a:lnTo>
                    <a:pt x="187555" y="788281"/>
                  </a:lnTo>
                  <a:lnTo>
                    <a:pt x="226707" y="812233"/>
                  </a:lnTo>
                  <a:lnTo>
                    <a:pt x="268456" y="832013"/>
                  </a:lnTo>
                  <a:lnTo>
                    <a:pt x="312512" y="847335"/>
                  </a:lnTo>
                  <a:lnTo>
                    <a:pt x="358584" y="857910"/>
                  </a:lnTo>
                  <a:lnTo>
                    <a:pt x="317626" y="876030"/>
                  </a:lnTo>
                  <a:lnTo>
                    <a:pt x="282921" y="902009"/>
                  </a:lnTo>
                  <a:lnTo>
                    <a:pt x="255850" y="934596"/>
                  </a:lnTo>
                  <a:lnTo>
                    <a:pt x="237794" y="972540"/>
                  </a:lnTo>
                </a:path>
              </a:pathLst>
            </a:custGeom>
            <a:ln w="25399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5108008" y="4507749"/>
              <a:ext cx="467359" cy="255270"/>
            </a:xfrm>
            <a:custGeom>
              <a:avLst/>
              <a:gdLst/>
              <a:ahLst/>
              <a:cxnLst/>
              <a:rect l="l" t="t" r="r" b="b"/>
              <a:pathLst>
                <a:path w="467360" h="255270">
                  <a:moveTo>
                    <a:pt x="467156" y="0"/>
                  </a:moveTo>
                  <a:lnTo>
                    <a:pt x="0" y="0"/>
                  </a:lnTo>
                  <a:lnTo>
                    <a:pt x="0" y="254774"/>
                  </a:lnTo>
                  <a:lnTo>
                    <a:pt x="467156" y="254774"/>
                  </a:lnTo>
                  <a:lnTo>
                    <a:pt x="4671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5108008" y="4507749"/>
              <a:ext cx="467359" cy="255270"/>
            </a:xfrm>
            <a:custGeom>
              <a:avLst/>
              <a:gdLst/>
              <a:ahLst/>
              <a:cxnLst/>
              <a:rect l="l" t="t" r="r" b="b"/>
              <a:pathLst>
                <a:path w="467360" h="255270">
                  <a:moveTo>
                    <a:pt x="467156" y="254774"/>
                  </a:moveTo>
                  <a:lnTo>
                    <a:pt x="0" y="254774"/>
                  </a:lnTo>
                  <a:lnTo>
                    <a:pt x="0" y="127393"/>
                  </a:lnTo>
                  <a:lnTo>
                    <a:pt x="0" y="0"/>
                  </a:lnTo>
                  <a:lnTo>
                    <a:pt x="467156" y="0"/>
                  </a:lnTo>
                  <a:lnTo>
                    <a:pt x="467156" y="254774"/>
                  </a:lnTo>
                  <a:close/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5108008" y="4622439"/>
              <a:ext cx="467359" cy="25400"/>
            </a:xfrm>
            <a:custGeom>
              <a:avLst/>
              <a:gdLst/>
              <a:ahLst/>
              <a:cxnLst/>
              <a:rect l="l" t="t" r="r" b="b"/>
              <a:pathLst>
                <a:path w="467360" h="25400">
                  <a:moveTo>
                    <a:pt x="0" y="25400"/>
                  </a:moveTo>
                  <a:lnTo>
                    <a:pt x="467156" y="25400"/>
                  </a:lnTo>
                  <a:lnTo>
                    <a:pt x="467156" y="0"/>
                  </a:lnTo>
                  <a:lnTo>
                    <a:pt x="0" y="0"/>
                  </a:lnTo>
                  <a:lnTo>
                    <a:pt x="0" y="25400"/>
                  </a:lnTo>
                  <a:close/>
                </a:path>
              </a:pathLst>
            </a:custGeom>
            <a:solidFill>
              <a:srgbClr val="2B2F32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4737722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105816" y="0"/>
                  </a:moveTo>
                  <a:lnTo>
                    <a:pt x="0" y="68719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737722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0" y="68719"/>
                  </a:moveTo>
                  <a:lnTo>
                    <a:pt x="105816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4647024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4647024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0" y="0"/>
                  </a:moveTo>
                  <a:lnTo>
                    <a:pt x="143611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467423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0" y="0"/>
                  </a:moveTo>
                  <a:lnTo>
                    <a:pt x="116395" y="45351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467423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0" y="0"/>
                  </a:moveTo>
                  <a:lnTo>
                    <a:pt x="116395" y="45351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4819348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0" y="0"/>
                  </a:moveTo>
                  <a:lnTo>
                    <a:pt x="89916" y="8768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4819348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0" y="0"/>
                  </a:moveTo>
                  <a:lnTo>
                    <a:pt x="89916" y="8768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5055166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0" y="0"/>
                  </a:moveTo>
                  <a:lnTo>
                    <a:pt x="52844" y="117894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5055166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0" y="0"/>
                  </a:moveTo>
                  <a:lnTo>
                    <a:pt x="52844" y="117894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5341587" y="3432298"/>
              <a:ext cx="0" cy="139065"/>
            </a:xfrm>
            <a:custGeom>
              <a:avLst/>
              <a:gdLst/>
              <a:ahLst/>
              <a:cxnLst/>
              <a:rect l="l" t="t" r="r" b="b"/>
              <a:pathLst>
                <a:path h="139064">
                  <a:moveTo>
                    <a:pt x="0" y="0"/>
                  </a:moveTo>
                  <a:lnTo>
                    <a:pt x="0" y="139065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5341587" y="3432298"/>
              <a:ext cx="0" cy="139065"/>
            </a:xfrm>
            <a:custGeom>
              <a:avLst/>
              <a:gdLst/>
              <a:ahLst/>
              <a:cxnLst/>
              <a:rect l="l" t="t" r="r" b="b"/>
              <a:pathLst>
                <a:path h="139064">
                  <a:moveTo>
                    <a:pt x="0" y="0"/>
                  </a:moveTo>
                  <a:lnTo>
                    <a:pt x="0" y="139065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5859316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0" y="0"/>
                  </a:moveTo>
                  <a:lnTo>
                    <a:pt x="105816" y="68719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5859316" y="4439036"/>
              <a:ext cx="106045" cy="69215"/>
            </a:xfrm>
            <a:custGeom>
              <a:avLst/>
              <a:gdLst/>
              <a:ahLst/>
              <a:cxnLst/>
              <a:rect l="l" t="t" r="r" b="b"/>
              <a:pathLst>
                <a:path w="106045" h="69214">
                  <a:moveTo>
                    <a:pt x="105816" y="68719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5912219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5912219" y="4215320"/>
              <a:ext cx="144145" cy="0"/>
            </a:xfrm>
            <a:custGeom>
              <a:avLst/>
              <a:gdLst/>
              <a:ahLst/>
              <a:cxnLst/>
              <a:rect l="l" t="t" r="r" b="b"/>
              <a:pathLst>
                <a:path w="144145">
                  <a:moveTo>
                    <a:pt x="143611" y="0"/>
                  </a:moveTo>
                  <a:lnTo>
                    <a:pt x="0" y="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591222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116395" y="0"/>
                  </a:moveTo>
                  <a:lnTo>
                    <a:pt x="0" y="45351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5912224" y="3928107"/>
              <a:ext cx="116839" cy="45720"/>
            </a:xfrm>
            <a:custGeom>
              <a:avLst/>
              <a:gdLst/>
              <a:ahLst/>
              <a:cxnLst/>
              <a:rect l="l" t="t" r="r" b="b"/>
              <a:pathLst>
                <a:path w="116839" h="45720">
                  <a:moveTo>
                    <a:pt x="116395" y="0"/>
                  </a:moveTo>
                  <a:lnTo>
                    <a:pt x="0" y="45351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5793590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89915" y="0"/>
                  </a:moveTo>
                  <a:lnTo>
                    <a:pt x="0" y="87680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5793590" y="3668104"/>
              <a:ext cx="90170" cy="88265"/>
            </a:xfrm>
            <a:custGeom>
              <a:avLst/>
              <a:gdLst/>
              <a:ahLst/>
              <a:cxnLst/>
              <a:rect l="l" t="t" r="r" b="b"/>
              <a:pathLst>
                <a:path w="90170" h="88264">
                  <a:moveTo>
                    <a:pt x="89915" y="0"/>
                  </a:moveTo>
                  <a:lnTo>
                    <a:pt x="0" y="87680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5594837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52857" y="0"/>
                  </a:moveTo>
                  <a:lnTo>
                    <a:pt x="0" y="117894"/>
                  </a:lnTo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5594837" y="3498811"/>
              <a:ext cx="53340" cy="118110"/>
            </a:xfrm>
            <a:custGeom>
              <a:avLst/>
              <a:gdLst/>
              <a:ahLst/>
              <a:cxnLst/>
              <a:rect l="l" t="t" r="r" b="b"/>
              <a:pathLst>
                <a:path w="53339" h="118110">
                  <a:moveTo>
                    <a:pt x="52857" y="0"/>
                  </a:moveTo>
                  <a:lnTo>
                    <a:pt x="0" y="117894"/>
                  </a:lnTo>
                </a:path>
              </a:pathLst>
            </a:custGeom>
            <a:ln w="25400">
              <a:solidFill>
                <a:srgbClr val="2B2F32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2" name="object 22">
            <a:extLst>
              <a:ext uri="{FF2B5EF4-FFF2-40B4-BE49-F238E27FC236}">
                <a16:creationId xmlns:a16="http://schemas.microsoft.com/office/drawing/2014/main" id="{993A93A7-B6B1-4DE1-98AC-DEFCD62EBDC2}"/>
              </a:ext>
            </a:extLst>
          </p:cNvPr>
          <p:cNvSpPr/>
          <p:nvPr/>
        </p:nvSpPr>
        <p:spPr>
          <a:xfrm>
            <a:off x="0" y="924698"/>
            <a:ext cx="464184" cy="945515"/>
          </a:xfrm>
          <a:custGeom>
            <a:avLst/>
            <a:gdLst/>
            <a:ahLst/>
            <a:cxnLst/>
            <a:rect l="l" t="t" r="r" b="b"/>
            <a:pathLst>
              <a:path w="464184" h="945514">
                <a:moveTo>
                  <a:pt x="0" y="0"/>
                </a:moveTo>
                <a:lnTo>
                  <a:pt x="0" y="945095"/>
                </a:lnTo>
                <a:lnTo>
                  <a:pt x="463613" y="47255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bject 5">
            <a:extLst>
              <a:ext uri="{FF2B5EF4-FFF2-40B4-BE49-F238E27FC236}">
                <a16:creationId xmlns:a16="http://schemas.microsoft.com/office/drawing/2014/main" id="{CB275A84-EE4C-407C-B36A-A7B666C14BFA}"/>
              </a:ext>
            </a:extLst>
          </p:cNvPr>
          <p:cNvSpPr txBox="1">
            <a:spLocks/>
          </p:cNvSpPr>
          <p:nvPr/>
        </p:nvSpPr>
        <p:spPr>
          <a:xfrm>
            <a:off x="950586" y="875567"/>
            <a:ext cx="8587114" cy="10105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Montserrat ExtraBold"/>
                <a:ea typeface="+mj-ea"/>
                <a:cs typeface="Montserrat ExtraBold"/>
              </a:defRPr>
            </a:lvl1pPr>
          </a:lstStyle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ПУЛ ИНВЕСТИЦИОННЫХ ПРОЕКТОВ </a:t>
            </a: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j-ea"/>
              </a:rPr>
              <a:t>С ПЕРЕЧНЕМ ПОТЕНЦИАЛЬНЫХ ИНВЕСТОРОВ</a:t>
            </a:r>
          </a:p>
        </p:txBody>
      </p:sp>
      <p:sp>
        <p:nvSpPr>
          <p:cNvPr id="46" name="Номер слайда 5">
            <a:extLst>
              <a:ext uri="{FF2B5EF4-FFF2-40B4-BE49-F238E27FC236}">
                <a16:creationId xmlns:a16="http://schemas.microsoft.com/office/drawing/2014/main" id="{F44AD4C3-0DC1-43C9-B23C-E0805AEF88A2}"/>
              </a:ext>
            </a:extLst>
          </p:cNvPr>
          <p:cNvSpPr txBox="1">
            <a:spLocks/>
          </p:cNvSpPr>
          <p:nvPr/>
        </p:nvSpPr>
        <p:spPr>
          <a:xfrm>
            <a:off x="10240684" y="7134224"/>
            <a:ext cx="440016" cy="428625"/>
          </a:xfrm>
          <a:prstGeom prst="rect">
            <a:avLst/>
          </a:prstGeom>
        </p:spPr>
        <p:txBody>
          <a:bodyPr lIns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77CF2702-3894-4A49-9FB2-307DDAE313C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0171237" y="7161321"/>
            <a:ext cx="339880" cy="184666"/>
          </a:xfrm>
        </p:spPr>
        <p:txBody>
          <a:bodyPr/>
          <a:lstStyle/>
          <a:p>
            <a:pPr marL="62230" marR="0" lvl="0" indent="0" algn="l" defTabSz="914400" rtl="0" eaLnBrk="1" fontAlgn="auto" latinLnBrk="0" hangingPunct="1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+mn-ea"/>
              </a:rPr>
              <a:pPr marL="6223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21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75792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46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s://dn.suspilne.media/cdn/1/image/2019/04/24/6cbe65c177a38fcf97e59007528e0d30.jpg?v=4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271" y="966407"/>
            <a:ext cx="3590296" cy="219856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4554612" y="1189137"/>
            <a:ext cx="5357704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60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 млн. рублей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66342" y="3370257"/>
            <a:ext cx="3319604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90 месяцев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18%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15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рублей / 120 мес.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77366" y="1777407"/>
            <a:ext cx="5534379" cy="2287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Животноводческий комплекс с пастбищным содержанием. Порода "Абердин-ангус" или аналоги. Начало деятельности - со 100 голов маточного стада. Объекты строительства возводятся из расчета 800 голов общего стада, в т.ч.: телятник; производственно-складской комплекс; АБК; гараж; модульный цех убоя, разделки и первичной переработки; модульная лаборатория; вспомогательные (силосные траншеи, сенной сарай, навозохранилище и т.д.); объекты инфраструктуры. Собственная спецтехника и транспорт: 5 ед. и комплекс навесного оборудования.</a:t>
            </a:r>
          </a:p>
          <a:p>
            <a:endParaRPr lang="ru-RU" sz="1169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9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69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554612" y="3582726"/>
            <a:ext cx="5534379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Расчетное производство 70 тонн / год (выход на 100% мощности).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потребление мяса и мясопродуктов в Исетском районе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тыс. тн.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потребление мяса и мясопродуктов в Тюменской области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174,5 тыс. тн.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57827" y="4925167"/>
            <a:ext cx="5538771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закуп комбикормов, ветеринарных препаратов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1200 га пастбищ и сенокосов + 0,6 га производственная площадка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15 единиц,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КТП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250 КВт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вода - скважина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78681" y="4925167"/>
            <a:ext cx="3590296" cy="1171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грант АПК, субсидирование расходов на приобретение техники, чистопородного скота, семян, содержание маточного стада, приобретение удобрений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50AAFF62-A49A-454F-8CBC-6977449C93BC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Ферма КРС мясного направления на 100 голов маточного стада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9C63AB9A-EAB6-417A-8554-4A185CB4F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46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27230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s://biznesvsele.ru/wp-content/uploads/2018/11/razvedenie-koz-kak-biznes_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132" y="966983"/>
            <a:ext cx="3522505" cy="2244393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47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66580" y="1015788"/>
            <a:ext cx="5645736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130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22 млн. рублей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6342" y="3370257"/>
            <a:ext cx="3319604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48 месяцев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42%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360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рублей / 84 мес.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266581" y="1912431"/>
            <a:ext cx="5822410" cy="1387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полного цикла по производству сыра из козьего молока, включающего выращивание племенных животных и создание кормовой базы для них. Порода "Зааненская". Объекты строительства: ферма, хранилище для кормов, производственное здание и оборудование сырзавода, убойный цех, лаборатория, объекты энергетической и транспортной инфраструктуры. Собственная спецтехника и оборудование для кормозаготовки.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266580" y="3349948"/>
            <a:ext cx="5750400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производства козьего молока в РФ - растущая (объем производства - 256 тыс. тонн.; прогноз темпов роста - около 10% в год). Расчетное производство фермы: 3 тонны сыров / год (соответствует 36,75 тонн. молока).</a:t>
            </a:r>
            <a:endParaRPr lang="ru-RU" sz="1169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по остаточному принципу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целевой рынок 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Тюмень, потребление в пересчете на молоко - 517,6 тонн.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266580" y="4621024"/>
            <a:ext cx="5678392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закуп комбикормов, ветеринарных препаратов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350 Га по сенокос, 120 Га - пастбище, 2 Га - промышленная зона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44 единицы,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газ, электроэнергия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вода - скважина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89250" y="4621024"/>
            <a:ext cx="3590296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субсидирование инвестиционных затрат (технологическое оснащение), затрат на приобретение племенных животных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8E762A91-332F-4D2C-BC36-510EEDF5CB73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</a:t>
            </a: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Организация козоводческой фермы с производством сыров</a:t>
            </a:r>
          </a:p>
          <a:p>
            <a:endParaRPr lang="ru-RU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80218FAC-BD44-4336-8AD8-039A8FCF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47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67497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s://myvezde.com/wp-content/uploads/2018/06/agrotourism_traveletti_693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76" y="1145437"/>
            <a:ext cx="3926296" cy="2611726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48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26620" y="1145437"/>
            <a:ext cx="5285696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125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4,5 млн. рублей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78148" y="3975962"/>
            <a:ext cx="3107798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43 месяцев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45%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97,6 млн. рублей / 60 мес.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73183" y="1784477"/>
            <a:ext cx="5415803" cy="1567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Строительство современного рекреационного комплекса на базе фермерского хозяйства с, возможностью, активного отдыха в разное время года, а так же детского досуга и развития. Состав: лесопарковый комплекс; гостиничный комплекс; фермерский и ремесленнический комплекс; развлекательно-ресторанный комплекс с зонами активного отдыха; ресурсно-административный комплекс; торговый комплекс. Номерной фонд: 65 постояльцев / до 480 гостей в сутки.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26620" y="3479037"/>
            <a:ext cx="5318348" cy="1747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Ориентир на внутренний спрос региона и спрос со стороны транзитного потока.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по остаточному принципу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целевой рынок 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поток из городов Тюмень, Ялуторовск, Заводоуковск, Курган. Фактор интенсификации - Государственная программа Тюменской области «Развитие внутреннего и въездного туризма», транзит с ХМАО и ЯНАО в зимний период (историко-культурный, событийный и экологический туризм)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73183" y="5353518"/>
            <a:ext cx="6109186" cy="1387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местные фермерские продукты, закуп сырья и расходных материалов - Тюмень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15 га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103 единицы,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газ, КТП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250 КВт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вода - скважина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68276" y="5353518"/>
            <a:ext cx="3566255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субсидирование части расходов инвестиционного характера, использование программ кредитования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392B6ED8-2945-4FE3-B169-3B7754CE1BFD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Рекреационный комплекс на базе фермы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04309F54-3C96-421D-B5D1-EDA72FC2E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48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06961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s://tcc.com.ua/storage/gallery/images/hotels/ad8/ad8f5d0372a7198681720e6f26313976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451" y="915744"/>
            <a:ext cx="3969462" cy="2647601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49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82604" y="966983"/>
            <a:ext cx="5429712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48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млн. рублей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6342" y="3539945"/>
            <a:ext cx="3319604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61 месяц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15%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рублей / 84 мес.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82604" y="1693193"/>
            <a:ext cx="5606384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рекреационного или бальнеологического объекта (термальный источник и грязи), ориентированного на качественный семейный отдых в ценовом сегменте среднего уровня. Объекты строительства: гостиница / мотель, кафе, крытый термальный бассейн, благоустройство территории, объекты технической инфраструктуры.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482604" y="3103116"/>
            <a:ext cx="5606384" cy="1747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  <a:b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Ориентир на внутренний спрос региона и спрос со стороны транзитного потока. Расчетный поток: 21 тыс. чел. / год.</a:t>
            </a:r>
            <a:b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по остаточному принципу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целевой рынок 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Поток из городов Тюмень, Ялуторовск, Заводоуковск, Курган. Факторы интенсификации - популярность отдыха на горячих источниках, нехватка объектов с качественным сервисом, ориентированных на средний и более высокий ценовые сегменты; благоприятная экология района; популяризация ЗОЖ; популяризация бальнеологии.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482603" y="4948973"/>
            <a:ext cx="5606384" cy="1380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Расходные материалы - Тюмень; продукты питания - преимущественно местные.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0,6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1га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48 единиц,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КТП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250 КВт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вода питьевая - скважина; вода термальная - скважина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66342" y="4850710"/>
            <a:ext cx="3590296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субсидирование части расходов инвестиционного характера, использование программ кредитования.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901E94F2-E200-4EC4-94B6-2574A837509B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Рекреационный комплекс на базе термального источника    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5961BA48-9484-44CF-A393-3668551C9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49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10326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s://avatars.mds.yandex.net/get-altay/474904/2a0000015c20ec24ab7c17b3470d1115acf9/XXXL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864" y="1189136"/>
            <a:ext cx="3461266" cy="2309313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50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82604" y="948038"/>
            <a:ext cx="5429712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27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1,8 млн. рублей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2834" y="3545293"/>
            <a:ext cx="3319604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55 месяцев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33%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рублей / 60 мес.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11442" y="1889150"/>
            <a:ext cx="5606384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сертифицированной комплексной СТО для проведения техосмотров легкового и легкого коммерческого транспорта, а также предоставления широкого спектра услуг по техническому обслуживанию и ремонту ТС. Возможна франшиза. Объекты строительства: комплекс СТО, стояночный комплекс, техническая инфраструктура.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11442" y="3321959"/>
            <a:ext cx="5606384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  <a:b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расчете в месяц на 3,3 тыс. часов работы СТО (включая услуги мойки, шиномонтажная, диагностики) объект будет обеспечен внутренним спросом.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на территории района порядка 6,5 тыс. ТС. (техосмотр проходят все автомобили возрастом 3-7 лет - раз в 2 года и старше 7 лет - ежегодно).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транзитный и туристический потоки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11441" y="4616136"/>
            <a:ext cx="5606385" cy="1209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комплектующие и расходные материалы - Тюмень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0,5га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31 единица,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КТП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75 кВт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вода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скважина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12834" y="4616136"/>
            <a:ext cx="3590296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субсидирование части расходов инвестиционного характера, использование программ кредитования.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4A2C9B59-7BD3-4F75-A5BE-1F9095744E3C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СТО для прохождения ТО и обслуживания легкового транспорта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5CBFC1AE-1943-4955-839E-544FB13AA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50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16539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s://xn----7sblqwdegk2n.xn--p1ai/uploads/posts/2018-09/1536376920_be3ed357c404de11c563cae241dddae6_xl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913" y="995499"/>
            <a:ext cx="3644087" cy="2429391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51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54612" y="1045121"/>
            <a:ext cx="5357704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60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52 млн. рублей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6342" y="3621624"/>
            <a:ext cx="3319604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39 месяцев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131,6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рублей / 60 мес.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26619" y="1864490"/>
            <a:ext cx="5534376" cy="1567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Строительство завода по консервации плодоовощной продукции местного производства (КФХ, ЛПХ) – жареные овощи (в первую очередь, кабачки) и грибы, икра овощная и грибная. Тюменская область - один из лидеров РФ по урожайности овощных культур. Объекты строительства: производственный цех с технологическим оборудованием, лаборатория, хранилище сырья и склад готовой продукции, спецтехника, в т.ч. погрузочно-разгрузочная, инженерная инфраструктура.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26619" y="3537459"/>
            <a:ext cx="5462367" cy="1387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  <a:b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расчетном объеме производства 1000 ТУБ. / мес. - потребление сырья 2 тонны в смену. Предприятие обеспечено внутренним спросом региона.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Расчетная потребность в овощной консервации в Исетском МО - 12 600 ТУБ. / год.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Расчетная потребность в овощной консервации в Тюменской области - 720 000 ТУБ. / год.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26619" y="4962055"/>
            <a:ext cx="5462368" cy="1387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60 тонн овощей в месяц (при сборе в регионе 69,6 тыс. тонн в год; возможности поставок бахчевых из азиатских республик)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1га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52 единицы,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КТП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250 кВт, газ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водоснабжение централизованное или скважина.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66342" y="4962055"/>
            <a:ext cx="3590296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субсидирование части расходов инвестиционного характера, использование программ кредитования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CDC9FD89-4DE3-4F5A-ACB0-891D17FF60C0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Организация переработки овощей на базе кооператива  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28ED666-E223-4D26-B863-01694CF75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51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27489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s://a.mktgcdn.com/p/XWS_whMoHZIp8O-Yg7QDGhz3gnUxQv4OC9Fm-5UFp0Y/2048x1366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966983"/>
            <a:ext cx="3691549" cy="2462235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52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98628" y="966983"/>
            <a:ext cx="5213688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32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 млн. рублей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6342" y="3622968"/>
            <a:ext cx="3319604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38 месяцев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21%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19,4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рублей / 60 мес.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79802" y="2037943"/>
            <a:ext cx="6109186" cy="1027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Придорожная гостиница в формате мотеля на 40 мест на основе блочно-модульных конструкций. Объекты строительства: подготовленная площадка, корпус гостиницы и кафе, магазин, парковка для легкового и грузового транспорта, инженерные коммуникации, примыкание.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979801" y="3232901"/>
            <a:ext cx="6109186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  <a:b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учетом развития туризма и поддержания транзитного автомобильного транспорта. 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По остаточному принципу - не целевой рынок. 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Транзитный поток по федеральной и региональной трассам, целевой туристический поток. Качественный придорожный гостиничный сервис на этом участке трасс отсутствует.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979801" y="4939790"/>
            <a:ext cx="6109186" cy="12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расходные материалы и продукты питания местные и из Тюмени. 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1,28га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53 единицы,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КТП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150 кВт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вода - скважина.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66341" y="4939790"/>
            <a:ext cx="3590296" cy="95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субсидирование части расходов инвестиционного характера, использование программ кредитования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41A3B8E4-007F-4730-AC37-AB50471BC128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2105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Гостиница придорожного формата - мотель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3F74546-75FD-4593-8ED9-B2A32755F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52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65434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https://i9.photo.2gis.com/images/branch/22/3096224747874969_b43e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167" y="1071127"/>
            <a:ext cx="3449429" cy="2295793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7727776" y="6418260"/>
            <a:ext cx="2364430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ИНВЕСТПРОФИЛЬ</a:t>
            </a:r>
            <a:r>
              <a:rPr lang="en-US" sz="1403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- 2025</a:t>
            </a:r>
            <a:endParaRPr lang="ru-RU" sz="140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lide Number Placeholder 2"/>
          <p:cNvSpPr txBox="1">
            <a:spLocks/>
          </p:cNvSpPr>
          <p:nvPr/>
        </p:nvSpPr>
        <p:spPr>
          <a:xfrm>
            <a:off x="10183201" y="6383005"/>
            <a:ext cx="453913" cy="377924"/>
          </a:xfrm>
          <a:prstGeom prst="rect">
            <a:avLst/>
          </a:prstGeom>
        </p:spPr>
        <p:txBody>
          <a:bodyPr vert="horz" wrap="square" lIns="106934" tIns="53467" rIns="106934" bIns="53467" rtlCol="0" anchor="ctr" anchorCtr="0">
            <a:spAutoFit/>
          </a:bodyPr>
          <a:lstStyle>
            <a:defPPr>
              <a:defRPr lang="en-US"/>
            </a:defPPr>
            <a:lvl1pPr marL="0" algn="r" defTabSz="4572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B1B858-CD8E-487E-978A-6E494051009A}" type="slidenum">
              <a:rPr lang="ru-RU" sz="1754" b="1">
                <a:solidFill>
                  <a:schemeClr val="bg1"/>
                </a:solidFill>
                <a:latin typeface="Arial Narrow" panose="020B0606020202030204" pitchFamily="34" charset="0"/>
              </a:rPr>
              <a:pPr/>
              <a:t>53</a:t>
            </a:fld>
            <a:endParaRPr lang="ru-RU" sz="1754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54613" y="966983"/>
            <a:ext cx="5357700" cy="524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8,5 млн. рублей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Оборотные средства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млн. рублей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4168" y="3537396"/>
            <a:ext cx="3151778" cy="102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Период окупаемости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48 месяцев</a:t>
            </a:r>
          </a:p>
          <a:p>
            <a:pPr>
              <a:lnSpc>
                <a:spcPct val="150000"/>
              </a:lnSpc>
            </a:pP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Рентабельность продаж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22%</a:t>
            </a:r>
          </a:p>
          <a:p>
            <a:pPr>
              <a:lnSpc>
                <a:spcPct val="150000"/>
              </a:lnSpc>
            </a:pP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NPV </a:t>
            </a:r>
            <a:r>
              <a:rPr lang="mr-IN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9,5</a:t>
            </a:r>
            <a:r>
              <a:rPr lang="en-US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рублей / 60 мес.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626619" y="1850409"/>
            <a:ext cx="5534374" cy="1387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Суть проекта: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питомника для выращивания декоративных и садовых деревьев с целью поставок частным лицам - дачникам, обеспечения благоустройства городов и новых объектов капитального строительства, а также для рекультивации земель. Объекты строительства: теплицы, охлаждаемое хранилище, АБК, инженерная инфраструктура. Спецтехника для хозяйственных работ и обработки земли.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26619" y="3446768"/>
            <a:ext cx="5462367" cy="1224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спросом:</a:t>
            </a:r>
            <a:b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Внутренний: незначительный спрос - благоустройство новостроек.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Внешний: основной спрос - объекты капитального строительства Тюмени, Ялуторовска, Заводоуковска, поставки на конкурсной основе на рекультивацию земель, воспроизводство лесного фонда; розничные продажи - дачникам.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26619" y="4684400"/>
            <a:ext cx="5390359" cy="1387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Обеспеченность ресурсами: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Сырье: закупка семенного материала - в семеноводческих хозяйствах. Химия, расходные материалы - Тюмень.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Земля: 10 га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Кадры: 15 единиц (в т.ч. 10 </a:t>
            </a:r>
            <a:r>
              <a:rPr lang="mr-IN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</a:rPr>
              <a:t>–</a:t>
            </a:r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сезонные), местные кадры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Энергоносители: газ</a:t>
            </a:r>
          </a:p>
          <a:p>
            <a:r>
              <a:rPr lang="ru-RU" sz="1169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Прочие: вода - скважина.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96432" y="4688540"/>
            <a:ext cx="3422469" cy="1603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3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государственной поддержки</a:t>
            </a:r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ru-RU" sz="1403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субсидирование части расходов инвестиционного характера, субсидирование затрат по лесовосстановлению, использование программ кредитования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65983859-0CCA-439F-81AA-C9C7F4CBAC3D}"/>
              </a:ext>
            </a:extLst>
          </p:cNvPr>
          <p:cNvSpPr/>
          <p:nvPr/>
        </p:nvSpPr>
        <p:spPr>
          <a:xfrm>
            <a:off x="0" y="8"/>
            <a:ext cx="10693397" cy="643255"/>
          </a:xfrm>
          <a:prstGeom prst="rect">
            <a:avLst/>
          </a:prstGeom>
          <a:solidFill>
            <a:schemeClr val="tx2"/>
          </a:solidFill>
        </p:spPr>
        <p:txBody>
          <a:bodyPr wrap="square" lIns="0" tIns="0" rIns="0" bIns="0" rtlCol="0" anchor="ctr"/>
          <a:lstStyle/>
          <a:p>
            <a:r>
              <a:rPr lang="ru-RU" sz="2105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Организация питомника</a:t>
            </a:r>
          </a:p>
          <a:p>
            <a:r>
              <a:rPr lang="ru-RU" sz="2105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(выращивание саженцев деревьев, в том числе, плодовых)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4CBF5566-DBEE-47BA-9AE6-8A8842EAF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3A5A22-C910-413D-8661-7ACE3493149D}" type="slidenum">
              <a:rPr lang="ru-RU" smtClean="0"/>
              <a:t>53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1337207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О" id="{2624C404-EDE7-8C4B-88BB-A0309F38B646}" vid="{663DD8CC-71FC-0544-89D5-DDDC258BF65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06. Сладковский район v.3.3</Template>
  <TotalTime>2381</TotalTime>
  <Words>10419</Words>
  <Application>Microsoft Office PowerPoint</Application>
  <PresentationFormat>Произвольный</PresentationFormat>
  <Paragraphs>1903</Paragraphs>
  <Slides>53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53</vt:i4>
      </vt:variant>
    </vt:vector>
  </HeadingPairs>
  <TitlesOfParts>
    <vt:vector size="66" baseType="lpstr">
      <vt:lpstr>Arial</vt:lpstr>
      <vt:lpstr>Arial Narrow</vt:lpstr>
      <vt:lpstr>Calibri</vt:lpstr>
      <vt:lpstr>Calibri Light</vt:lpstr>
      <vt:lpstr>DIN Pro Medium</vt:lpstr>
      <vt:lpstr>Google Sans</vt:lpstr>
      <vt:lpstr>Montserrat</vt:lpstr>
      <vt:lpstr>Montserrat ExtraBold</vt:lpstr>
      <vt:lpstr>Wingdings</vt:lpstr>
      <vt:lpstr>1_Тема Office</vt:lpstr>
      <vt:lpstr>Office Theme</vt:lpstr>
      <vt:lpstr>2_Office Theme</vt:lpstr>
      <vt:lpstr>1_Office Theme</vt:lpstr>
      <vt:lpstr>Презентация PowerPoint</vt:lpstr>
      <vt:lpstr>Презентация PowerPoint</vt:lpstr>
      <vt:lpstr>ОБЩАЯ  ХАРАКТЕРИСТИКА  ИСЕТСКОГО МУНИЦИПАЛЬНОГО РАЙОНА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ПРОЕКТЫ, ПРЕДЛОЖЕННЫЕ БИЗНЕСОМ </vt:lpstr>
      <vt:lpstr>ПРОЕКТЫ, ПРЕДЛОЖЕННЫЕ БИЗНЕСОМ </vt:lpstr>
      <vt:lpstr>ПРОЕКТЫ, РЕАЛИЗУЕМЫЕ БИЗНЕСОМ </vt:lpstr>
      <vt:lpstr>ПРОЕКТЫ, РЕАЛИЗУЕМЫЕ БИЗНЕСОМ </vt:lpstr>
      <vt:lpstr>ИСЕТСКИЙ МР. ОБРАЗ БУДУЩЕГО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Сучков Евгений Владимирович</dc:creator>
  <cp:lastModifiedBy>Ионашку Людмила Семеновна</cp:lastModifiedBy>
  <cp:revision>62</cp:revision>
  <cp:lastPrinted>2023-11-28T03:59:28Z</cp:lastPrinted>
  <dcterms:created xsi:type="dcterms:W3CDTF">2021-07-30T06:30:00Z</dcterms:created>
  <dcterms:modified xsi:type="dcterms:W3CDTF">2023-11-28T04:11:13Z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2021-02-21T00:00:00Z</vt:filetime>
  </property>
  <property fmtid="{D5CDD505-2E9C-101B-9397-08002B2CF9AE}" pid="3" name="Creator">
    <vt:lpwstr>Adobe Illustrator 25.0 (Windows)</vt:lpwstr>
  </property>
  <property fmtid="{D5CDD505-2E9C-101B-9397-08002B2CF9AE}" pid="4" name="LastSaved">
    <vt:filetime>2021-02-25T00:00:00Z</vt:filetime>
  </property>
</Properties>
</file>