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9" r:id="rId7"/>
    <p:sldId id="265" r:id="rId8"/>
    <p:sldId id="267" r:id="rId9"/>
    <p:sldId id="270" r:id="rId10"/>
    <p:sldId id="2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8AA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32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276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797FE0-7EFB-48B7-B2EF-57E1973418FA}" type="doc">
      <dgm:prSet loTypeId="urn:microsoft.com/office/officeart/2008/layout/LinedList" loCatId="list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E1EF057F-DE99-4A38-AD0A-11799F39C44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ПРИНЦИПЫ</a:t>
          </a:r>
          <a:endParaRPr lang="ru-RU" sz="1800" dirty="0">
            <a:solidFill>
              <a:schemeClr val="accent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5D510A-4569-481C-BC15-CF590C1E4C63}" type="parTrans" cxnId="{81F1FB07-A397-466C-9606-A7B1B15A4925}">
      <dgm:prSet/>
      <dgm:spPr/>
      <dgm:t>
        <a:bodyPr/>
        <a:lstStyle/>
        <a:p>
          <a:endParaRPr lang="ru-RU" sz="18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E2774-0A2D-4F32-810C-73067B972560}" type="sibTrans" cxnId="{81F1FB07-A397-466C-9606-A7B1B15A4925}">
      <dgm:prSet/>
      <dgm:spPr/>
      <dgm:t>
        <a:bodyPr/>
        <a:lstStyle/>
        <a:p>
          <a:endParaRPr lang="ru-RU" sz="18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19C079-9F0D-4113-9F89-C2CC4E678B1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раннее начало осуществления реабилитационных мероприятий; </a:t>
          </a:r>
        </a:p>
      </dgm:t>
    </dgm:pt>
    <dgm:pt modelId="{210D869C-BA33-43BB-9ADB-F31C59A9AF22}" type="parTrans" cxnId="{DCCA82D3-0F15-48A9-AD38-70437C8AE08D}">
      <dgm:prSet/>
      <dgm:spPr/>
      <dgm:t>
        <a:bodyPr/>
        <a:lstStyle/>
        <a:p>
          <a:endParaRPr lang="ru-RU" sz="18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4DD91F-2DA2-4C40-B133-1AF2886A82C4}" type="sibTrans" cxnId="{DCCA82D3-0F15-48A9-AD38-70437C8AE08D}">
      <dgm:prSet/>
      <dgm:spPr/>
      <dgm:t>
        <a:bodyPr/>
        <a:lstStyle/>
        <a:p>
          <a:endParaRPr lang="ru-RU" sz="18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61E2A9-F8B6-4CAE-BD33-63FE6C11EFCC}">
      <dgm:prSet custT="1"/>
      <dgm:spPr/>
      <dgm:t>
        <a:bodyPr/>
        <a:lstStyle/>
        <a:p>
          <a:r>
            <a:rPr lang="ru-RU" sz="18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комплексный и системный подход; </a:t>
          </a:r>
          <a:endParaRPr lang="ru-RU" sz="18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9F336-58CA-41A3-BC99-330377FE1DFC}" type="parTrans" cxnId="{4D5BF020-DAEA-4FBC-83A9-81CC480C48BB}">
      <dgm:prSet/>
      <dgm:spPr/>
      <dgm:t>
        <a:bodyPr/>
        <a:lstStyle/>
        <a:p>
          <a:endParaRPr lang="ru-RU" sz="18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D6AB30-A560-4022-9D2C-3F8809BCD751}" type="sibTrans" cxnId="{4D5BF020-DAEA-4FBC-83A9-81CC480C48BB}">
      <dgm:prSet/>
      <dgm:spPr/>
      <dgm:t>
        <a:bodyPr/>
        <a:lstStyle/>
        <a:p>
          <a:endParaRPr lang="ru-RU" sz="18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7AE7B6-50DC-4741-ADEC-E9FAB8A4EF2F}">
      <dgm:prSet custT="1"/>
      <dgm:spPr/>
      <dgm:t>
        <a:bodyPr/>
        <a:lstStyle/>
        <a:p>
          <a:r>
            <a:rPr lang="ru-RU" sz="18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непрерывность и поэтапная реализация реабилитационных мероприятий;</a:t>
          </a:r>
          <a:endParaRPr lang="ru-RU" sz="18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221B5C-FEF6-4620-98CE-3B0863A8209D}" type="parTrans" cxnId="{28D6A958-3F7F-4383-9473-30EC23805BCC}">
      <dgm:prSet/>
      <dgm:spPr/>
      <dgm:t>
        <a:bodyPr/>
        <a:lstStyle/>
        <a:p>
          <a:endParaRPr lang="ru-RU" sz="18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29EA38-276E-49AA-A63B-D99F671E4BC9}" type="sibTrans" cxnId="{28D6A958-3F7F-4383-9473-30EC23805BCC}">
      <dgm:prSet/>
      <dgm:spPr/>
      <dgm:t>
        <a:bodyPr/>
        <a:lstStyle/>
        <a:p>
          <a:endParaRPr lang="ru-RU" sz="18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63DABD-3274-4A6D-B1EA-1BFCDB9E8467}">
      <dgm:prSet custT="1"/>
      <dgm:spPr/>
      <dgm:t>
        <a:bodyPr/>
        <a:lstStyle/>
        <a:p>
          <a:r>
            <a:rPr lang="ru-RU" sz="18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индивидуальный подход к каждому гражданину пожилого возраста. </a:t>
          </a:r>
          <a:endParaRPr lang="ru-RU" sz="18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E23600-71FF-4C39-9B43-ED024ACBE54C}" type="parTrans" cxnId="{18EA66D8-9D85-40B1-AD5A-5B1655B6EE67}">
      <dgm:prSet/>
      <dgm:spPr/>
      <dgm:t>
        <a:bodyPr/>
        <a:lstStyle/>
        <a:p>
          <a:endParaRPr lang="ru-RU" sz="18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403E72-5D9E-460C-9DCF-A67828F482CB}" type="sibTrans" cxnId="{18EA66D8-9D85-40B1-AD5A-5B1655B6EE67}">
      <dgm:prSet/>
      <dgm:spPr/>
      <dgm:t>
        <a:bodyPr/>
        <a:lstStyle/>
        <a:p>
          <a:endParaRPr lang="ru-RU" sz="18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7F76A4-2660-4953-B9AE-16DE1C86F7C0}" type="pres">
      <dgm:prSet presAssocID="{6F797FE0-7EFB-48B7-B2EF-57E1973418F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052A745-C0CA-446D-A266-E471F27AD2D4}" type="pres">
      <dgm:prSet presAssocID="{E1EF057F-DE99-4A38-AD0A-11799F39C448}" presName="thickLine" presStyleLbl="alignNode1" presStyleIdx="0" presStyleCnt="1"/>
      <dgm:spPr/>
    </dgm:pt>
    <dgm:pt modelId="{8FF75E26-03A8-48F5-B039-674FB8C18251}" type="pres">
      <dgm:prSet presAssocID="{E1EF057F-DE99-4A38-AD0A-11799F39C448}" presName="horz1" presStyleCnt="0"/>
      <dgm:spPr/>
    </dgm:pt>
    <dgm:pt modelId="{E32E5EA8-BDD5-44A1-B9C7-5C2FD67A8CD7}" type="pres">
      <dgm:prSet presAssocID="{E1EF057F-DE99-4A38-AD0A-11799F39C448}" presName="tx1" presStyleLbl="revTx" presStyleIdx="0" presStyleCnt="5"/>
      <dgm:spPr/>
      <dgm:t>
        <a:bodyPr/>
        <a:lstStyle/>
        <a:p>
          <a:endParaRPr lang="ru-RU"/>
        </a:p>
      </dgm:t>
    </dgm:pt>
    <dgm:pt modelId="{BA881054-098E-4A22-8D8A-63AD111AECE1}" type="pres">
      <dgm:prSet presAssocID="{E1EF057F-DE99-4A38-AD0A-11799F39C448}" presName="vert1" presStyleCnt="0"/>
      <dgm:spPr/>
    </dgm:pt>
    <dgm:pt modelId="{BDF0F206-F2A5-421A-8ABE-EF51655FF66E}" type="pres">
      <dgm:prSet presAssocID="{1F19C079-9F0D-4113-9F89-C2CC4E678B10}" presName="vertSpace2a" presStyleCnt="0"/>
      <dgm:spPr/>
    </dgm:pt>
    <dgm:pt modelId="{A9F02219-30E1-4369-B3EE-1ECCD36428A3}" type="pres">
      <dgm:prSet presAssocID="{1F19C079-9F0D-4113-9F89-C2CC4E678B10}" presName="horz2" presStyleCnt="0"/>
      <dgm:spPr/>
    </dgm:pt>
    <dgm:pt modelId="{748E0D6D-4D6F-444A-9E7F-24FE29C2E958}" type="pres">
      <dgm:prSet presAssocID="{1F19C079-9F0D-4113-9F89-C2CC4E678B10}" presName="horzSpace2" presStyleCnt="0"/>
      <dgm:spPr/>
    </dgm:pt>
    <dgm:pt modelId="{B75409B1-48A2-4AFD-B1EF-33735B40E2B7}" type="pres">
      <dgm:prSet presAssocID="{1F19C079-9F0D-4113-9F89-C2CC4E678B10}" presName="tx2" presStyleLbl="revTx" presStyleIdx="1" presStyleCnt="5"/>
      <dgm:spPr/>
      <dgm:t>
        <a:bodyPr/>
        <a:lstStyle/>
        <a:p>
          <a:endParaRPr lang="ru-RU"/>
        </a:p>
      </dgm:t>
    </dgm:pt>
    <dgm:pt modelId="{BD1E7C74-6F3E-4A81-950E-F604B89B0509}" type="pres">
      <dgm:prSet presAssocID="{1F19C079-9F0D-4113-9F89-C2CC4E678B10}" presName="vert2" presStyleCnt="0"/>
      <dgm:spPr/>
    </dgm:pt>
    <dgm:pt modelId="{9D7FC0CD-1BF7-43F2-8C8C-AEA40B788A21}" type="pres">
      <dgm:prSet presAssocID="{1F19C079-9F0D-4113-9F89-C2CC4E678B10}" presName="thinLine2b" presStyleLbl="callout" presStyleIdx="0" presStyleCnt="4"/>
      <dgm:spPr/>
    </dgm:pt>
    <dgm:pt modelId="{58ECD125-60FE-494D-A52D-01919584FBDD}" type="pres">
      <dgm:prSet presAssocID="{1F19C079-9F0D-4113-9F89-C2CC4E678B10}" presName="vertSpace2b" presStyleCnt="0"/>
      <dgm:spPr/>
    </dgm:pt>
    <dgm:pt modelId="{513AB5E3-CCD7-44CF-8DEA-9DA08CB291D0}" type="pres">
      <dgm:prSet presAssocID="{AC61E2A9-F8B6-4CAE-BD33-63FE6C11EFCC}" presName="horz2" presStyleCnt="0"/>
      <dgm:spPr/>
    </dgm:pt>
    <dgm:pt modelId="{A30268FC-A0D2-4228-A0FD-33160B5340D3}" type="pres">
      <dgm:prSet presAssocID="{AC61E2A9-F8B6-4CAE-BD33-63FE6C11EFCC}" presName="horzSpace2" presStyleCnt="0"/>
      <dgm:spPr/>
    </dgm:pt>
    <dgm:pt modelId="{7EA7B537-2DC6-48FF-896F-6F097C5E0B1E}" type="pres">
      <dgm:prSet presAssocID="{AC61E2A9-F8B6-4CAE-BD33-63FE6C11EFCC}" presName="tx2" presStyleLbl="revTx" presStyleIdx="2" presStyleCnt="5"/>
      <dgm:spPr/>
      <dgm:t>
        <a:bodyPr/>
        <a:lstStyle/>
        <a:p>
          <a:endParaRPr lang="ru-RU"/>
        </a:p>
      </dgm:t>
    </dgm:pt>
    <dgm:pt modelId="{C06C7092-FD22-4931-B887-C27BAA5228E4}" type="pres">
      <dgm:prSet presAssocID="{AC61E2A9-F8B6-4CAE-BD33-63FE6C11EFCC}" presName="vert2" presStyleCnt="0"/>
      <dgm:spPr/>
    </dgm:pt>
    <dgm:pt modelId="{7E04DB48-D7F9-4571-8F6A-6F0B0239CD08}" type="pres">
      <dgm:prSet presAssocID="{AC61E2A9-F8B6-4CAE-BD33-63FE6C11EFCC}" presName="thinLine2b" presStyleLbl="callout" presStyleIdx="1" presStyleCnt="4"/>
      <dgm:spPr/>
    </dgm:pt>
    <dgm:pt modelId="{24A444E8-174E-4B68-92FC-1541D6371B96}" type="pres">
      <dgm:prSet presAssocID="{AC61E2A9-F8B6-4CAE-BD33-63FE6C11EFCC}" presName="vertSpace2b" presStyleCnt="0"/>
      <dgm:spPr/>
    </dgm:pt>
    <dgm:pt modelId="{383D970A-D425-46F8-A7AF-8C784D53A38F}" type="pres">
      <dgm:prSet presAssocID="{D47AE7B6-50DC-4741-ADEC-E9FAB8A4EF2F}" presName="horz2" presStyleCnt="0"/>
      <dgm:spPr/>
    </dgm:pt>
    <dgm:pt modelId="{133B5697-DE5C-45C2-955F-3038F0ACDFCF}" type="pres">
      <dgm:prSet presAssocID="{D47AE7B6-50DC-4741-ADEC-E9FAB8A4EF2F}" presName="horzSpace2" presStyleCnt="0"/>
      <dgm:spPr/>
    </dgm:pt>
    <dgm:pt modelId="{040CD4BB-3615-41DB-8722-C62E4732E8BB}" type="pres">
      <dgm:prSet presAssocID="{D47AE7B6-50DC-4741-ADEC-E9FAB8A4EF2F}" presName="tx2" presStyleLbl="revTx" presStyleIdx="3" presStyleCnt="5"/>
      <dgm:spPr/>
      <dgm:t>
        <a:bodyPr/>
        <a:lstStyle/>
        <a:p>
          <a:endParaRPr lang="ru-RU"/>
        </a:p>
      </dgm:t>
    </dgm:pt>
    <dgm:pt modelId="{935B306B-D5B4-49BF-9398-024ED3D85C4D}" type="pres">
      <dgm:prSet presAssocID="{D47AE7B6-50DC-4741-ADEC-E9FAB8A4EF2F}" presName="vert2" presStyleCnt="0"/>
      <dgm:spPr/>
    </dgm:pt>
    <dgm:pt modelId="{86C08823-EC14-453A-803F-2FEF06B176B0}" type="pres">
      <dgm:prSet presAssocID="{D47AE7B6-50DC-4741-ADEC-E9FAB8A4EF2F}" presName="thinLine2b" presStyleLbl="callout" presStyleIdx="2" presStyleCnt="4"/>
      <dgm:spPr/>
    </dgm:pt>
    <dgm:pt modelId="{F28B5793-1B76-40E8-B657-DAA5C6AA55BF}" type="pres">
      <dgm:prSet presAssocID="{D47AE7B6-50DC-4741-ADEC-E9FAB8A4EF2F}" presName="vertSpace2b" presStyleCnt="0"/>
      <dgm:spPr/>
    </dgm:pt>
    <dgm:pt modelId="{3F0D5EEB-29AC-45D9-AB0A-840DD1DAC2A7}" type="pres">
      <dgm:prSet presAssocID="{A163DABD-3274-4A6D-B1EA-1BFCDB9E8467}" presName="horz2" presStyleCnt="0"/>
      <dgm:spPr/>
    </dgm:pt>
    <dgm:pt modelId="{9E4D43B1-D863-47C6-8258-55C64BD9D4CB}" type="pres">
      <dgm:prSet presAssocID="{A163DABD-3274-4A6D-B1EA-1BFCDB9E8467}" presName="horzSpace2" presStyleCnt="0"/>
      <dgm:spPr/>
    </dgm:pt>
    <dgm:pt modelId="{CB94F737-B6A7-443C-B0AC-AAA1B354BFD2}" type="pres">
      <dgm:prSet presAssocID="{A163DABD-3274-4A6D-B1EA-1BFCDB9E8467}" presName="tx2" presStyleLbl="revTx" presStyleIdx="4" presStyleCnt="5"/>
      <dgm:spPr/>
      <dgm:t>
        <a:bodyPr/>
        <a:lstStyle/>
        <a:p>
          <a:endParaRPr lang="ru-RU"/>
        </a:p>
      </dgm:t>
    </dgm:pt>
    <dgm:pt modelId="{34F5A497-945C-4B7A-8CFF-D3F7C571AB28}" type="pres">
      <dgm:prSet presAssocID="{A163DABD-3274-4A6D-B1EA-1BFCDB9E8467}" presName="vert2" presStyleCnt="0"/>
      <dgm:spPr/>
    </dgm:pt>
    <dgm:pt modelId="{833F44BC-88B5-417B-A93E-C615330432CC}" type="pres">
      <dgm:prSet presAssocID="{A163DABD-3274-4A6D-B1EA-1BFCDB9E8467}" presName="thinLine2b" presStyleLbl="callout" presStyleIdx="3" presStyleCnt="4"/>
      <dgm:spPr/>
    </dgm:pt>
    <dgm:pt modelId="{696FD941-DA9A-457C-A856-3900323E64B8}" type="pres">
      <dgm:prSet presAssocID="{A163DABD-3274-4A6D-B1EA-1BFCDB9E8467}" presName="vertSpace2b" presStyleCnt="0"/>
      <dgm:spPr/>
    </dgm:pt>
  </dgm:ptLst>
  <dgm:cxnLst>
    <dgm:cxn modelId="{BAC2F20F-7B16-40D8-8D2A-525D11C9F87C}" type="presOf" srcId="{E1EF057F-DE99-4A38-AD0A-11799F39C448}" destId="{E32E5EA8-BDD5-44A1-B9C7-5C2FD67A8CD7}" srcOrd="0" destOrd="0" presId="urn:microsoft.com/office/officeart/2008/layout/LinedList"/>
    <dgm:cxn modelId="{FCB76311-E0F3-4065-87FC-61489B872B4C}" type="presOf" srcId="{1F19C079-9F0D-4113-9F89-C2CC4E678B10}" destId="{B75409B1-48A2-4AFD-B1EF-33735B40E2B7}" srcOrd="0" destOrd="0" presId="urn:microsoft.com/office/officeart/2008/layout/LinedList"/>
    <dgm:cxn modelId="{18EA66D8-9D85-40B1-AD5A-5B1655B6EE67}" srcId="{E1EF057F-DE99-4A38-AD0A-11799F39C448}" destId="{A163DABD-3274-4A6D-B1EA-1BFCDB9E8467}" srcOrd="3" destOrd="0" parTransId="{5BE23600-71FF-4C39-9B43-ED024ACBE54C}" sibTransId="{A0403E72-5D9E-460C-9DCF-A67828F482CB}"/>
    <dgm:cxn modelId="{4D5BF020-DAEA-4FBC-83A9-81CC480C48BB}" srcId="{E1EF057F-DE99-4A38-AD0A-11799F39C448}" destId="{AC61E2A9-F8B6-4CAE-BD33-63FE6C11EFCC}" srcOrd="1" destOrd="0" parTransId="{AAA9F336-58CA-41A3-BC99-330377FE1DFC}" sibTransId="{FBD6AB30-A560-4022-9D2C-3F8809BCD751}"/>
    <dgm:cxn modelId="{DCCA82D3-0F15-48A9-AD38-70437C8AE08D}" srcId="{E1EF057F-DE99-4A38-AD0A-11799F39C448}" destId="{1F19C079-9F0D-4113-9F89-C2CC4E678B10}" srcOrd="0" destOrd="0" parTransId="{210D869C-BA33-43BB-9ADB-F31C59A9AF22}" sibTransId="{B84DD91F-2DA2-4C40-B133-1AF2886A82C4}"/>
    <dgm:cxn modelId="{7C9D3010-3115-4059-A474-1A6C5B745BCF}" type="presOf" srcId="{6F797FE0-7EFB-48B7-B2EF-57E1973418FA}" destId="{027F76A4-2660-4953-B9AE-16DE1C86F7C0}" srcOrd="0" destOrd="0" presId="urn:microsoft.com/office/officeart/2008/layout/LinedList"/>
    <dgm:cxn modelId="{81F1FB07-A397-466C-9606-A7B1B15A4925}" srcId="{6F797FE0-7EFB-48B7-B2EF-57E1973418FA}" destId="{E1EF057F-DE99-4A38-AD0A-11799F39C448}" srcOrd="0" destOrd="0" parTransId="{F05D510A-4569-481C-BC15-CF590C1E4C63}" sibTransId="{67BE2774-0A2D-4F32-810C-73067B972560}"/>
    <dgm:cxn modelId="{676DE947-69C8-4F1B-A1A1-27B9C8F70A49}" type="presOf" srcId="{AC61E2A9-F8B6-4CAE-BD33-63FE6C11EFCC}" destId="{7EA7B537-2DC6-48FF-896F-6F097C5E0B1E}" srcOrd="0" destOrd="0" presId="urn:microsoft.com/office/officeart/2008/layout/LinedList"/>
    <dgm:cxn modelId="{03DCBF89-662D-43BA-9D79-6DDF106EE0F9}" type="presOf" srcId="{A163DABD-3274-4A6D-B1EA-1BFCDB9E8467}" destId="{CB94F737-B6A7-443C-B0AC-AAA1B354BFD2}" srcOrd="0" destOrd="0" presId="urn:microsoft.com/office/officeart/2008/layout/LinedList"/>
    <dgm:cxn modelId="{28D6A958-3F7F-4383-9473-30EC23805BCC}" srcId="{E1EF057F-DE99-4A38-AD0A-11799F39C448}" destId="{D47AE7B6-50DC-4741-ADEC-E9FAB8A4EF2F}" srcOrd="2" destOrd="0" parTransId="{9D221B5C-FEF6-4620-98CE-3B0863A8209D}" sibTransId="{B029EA38-276E-49AA-A63B-D99F671E4BC9}"/>
    <dgm:cxn modelId="{780032CB-54EA-4E91-A85C-54EF1ACD075C}" type="presOf" srcId="{D47AE7B6-50DC-4741-ADEC-E9FAB8A4EF2F}" destId="{040CD4BB-3615-41DB-8722-C62E4732E8BB}" srcOrd="0" destOrd="0" presId="urn:microsoft.com/office/officeart/2008/layout/LinedList"/>
    <dgm:cxn modelId="{ABF6B4F3-69CD-4739-B799-70ED054B54EA}" type="presParOf" srcId="{027F76A4-2660-4953-B9AE-16DE1C86F7C0}" destId="{1052A745-C0CA-446D-A266-E471F27AD2D4}" srcOrd="0" destOrd="0" presId="urn:microsoft.com/office/officeart/2008/layout/LinedList"/>
    <dgm:cxn modelId="{80262807-9C0B-4D44-ABC5-3FF7BCD910DD}" type="presParOf" srcId="{027F76A4-2660-4953-B9AE-16DE1C86F7C0}" destId="{8FF75E26-03A8-48F5-B039-674FB8C18251}" srcOrd="1" destOrd="0" presId="urn:microsoft.com/office/officeart/2008/layout/LinedList"/>
    <dgm:cxn modelId="{93E19FAE-EBEB-448B-BBAF-297F6C0739F7}" type="presParOf" srcId="{8FF75E26-03A8-48F5-B039-674FB8C18251}" destId="{E32E5EA8-BDD5-44A1-B9C7-5C2FD67A8CD7}" srcOrd="0" destOrd="0" presId="urn:microsoft.com/office/officeart/2008/layout/LinedList"/>
    <dgm:cxn modelId="{06B2F9B9-93BD-47BA-A173-91F01C75A384}" type="presParOf" srcId="{8FF75E26-03A8-48F5-B039-674FB8C18251}" destId="{BA881054-098E-4A22-8D8A-63AD111AECE1}" srcOrd="1" destOrd="0" presId="urn:microsoft.com/office/officeart/2008/layout/LinedList"/>
    <dgm:cxn modelId="{B1164D1A-D1C9-4F79-BC68-BEADA4C6F4EB}" type="presParOf" srcId="{BA881054-098E-4A22-8D8A-63AD111AECE1}" destId="{BDF0F206-F2A5-421A-8ABE-EF51655FF66E}" srcOrd="0" destOrd="0" presId="urn:microsoft.com/office/officeart/2008/layout/LinedList"/>
    <dgm:cxn modelId="{14B6C98C-B646-44B0-8732-60B584F17318}" type="presParOf" srcId="{BA881054-098E-4A22-8D8A-63AD111AECE1}" destId="{A9F02219-30E1-4369-B3EE-1ECCD36428A3}" srcOrd="1" destOrd="0" presId="urn:microsoft.com/office/officeart/2008/layout/LinedList"/>
    <dgm:cxn modelId="{40D3C40E-5A13-48F8-860B-7890DC03BC41}" type="presParOf" srcId="{A9F02219-30E1-4369-B3EE-1ECCD36428A3}" destId="{748E0D6D-4D6F-444A-9E7F-24FE29C2E958}" srcOrd="0" destOrd="0" presId="urn:microsoft.com/office/officeart/2008/layout/LinedList"/>
    <dgm:cxn modelId="{EB2443FB-9182-4F30-9BE8-05B558C1BB01}" type="presParOf" srcId="{A9F02219-30E1-4369-B3EE-1ECCD36428A3}" destId="{B75409B1-48A2-4AFD-B1EF-33735B40E2B7}" srcOrd="1" destOrd="0" presId="urn:microsoft.com/office/officeart/2008/layout/LinedList"/>
    <dgm:cxn modelId="{A5B68E89-7F21-498A-BF7E-9A751107B7FC}" type="presParOf" srcId="{A9F02219-30E1-4369-B3EE-1ECCD36428A3}" destId="{BD1E7C74-6F3E-4A81-950E-F604B89B0509}" srcOrd="2" destOrd="0" presId="urn:microsoft.com/office/officeart/2008/layout/LinedList"/>
    <dgm:cxn modelId="{0CAE06A6-6452-4453-B784-CA8F2DD167EF}" type="presParOf" srcId="{BA881054-098E-4A22-8D8A-63AD111AECE1}" destId="{9D7FC0CD-1BF7-43F2-8C8C-AEA40B788A21}" srcOrd="2" destOrd="0" presId="urn:microsoft.com/office/officeart/2008/layout/LinedList"/>
    <dgm:cxn modelId="{24F3FCC0-81F5-4F52-954A-F188CBF51DD6}" type="presParOf" srcId="{BA881054-098E-4A22-8D8A-63AD111AECE1}" destId="{58ECD125-60FE-494D-A52D-01919584FBDD}" srcOrd="3" destOrd="0" presId="urn:microsoft.com/office/officeart/2008/layout/LinedList"/>
    <dgm:cxn modelId="{43D3800E-66EF-4D9C-A9E2-0BCD9EE387A8}" type="presParOf" srcId="{BA881054-098E-4A22-8D8A-63AD111AECE1}" destId="{513AB5E3-CCD7-44CF-8DEA-9DA08CB291D0}" srcOrd="4" destOrd="0" presId="urn:microsoft.com/office/officeart/2008/layout/LinedList"/>
    <dgm:cxn modelId="{20B07345-64E4-4418-B903-FC92BDCEBB34}" type="presParOf" srcId="{513AB5E3-CCD7-44CF-8DEA-9DA08CB291D0}" destId="{A30268FC-A0D2-4228-A0FD-33160B5340D3}" srcOrd="0" destOrd="0" presId="urn:microsoft.com/office/officeart/2008/layout/LinedList"/>
    <dgm:cxn modelId="{E75B6ABB-F5D6-4EFF-84A0-691B95F4768C}" type="presParOf" srcId="{513AB5E3-CCD7-44CF-8DEA-9DA08CB291D0}" destId="{7EA7B537-2DC6-48FF-896F-6F097C5E0B1E}" srcOrd="1" destOrd="0" presId="urn:microsoft.com/office/officeart/2008/layout/LinedList"/>
    <dgm:cxn modelId="{B4E59EC7-F404-4234-9457-8E74309E7E3D}" type="presParOf" srcId="{513AB5E3-CCD7-44CF-8DEA-9DA08CB291D0}" destId="{C06C7092-FD22-4931-B887-C27BAA5228E4}" srcOrd="2" destOrd="0" presId="urn:microsoft.com/office/officeart/2008/layout/LinedList"/>
    <dgm:cxn modelId="{7D9B77C4-7DF3-4062-AE7E-12664CB20205}" type="presParOf" srcId="{BA881054-098E-4A22-8D8A-63AD111AECE1}" destId="{7E04DB48-D7F9-4571-8F6A-6F0B0239CD08}" srcOrd="5" destOrd="0" presId="urn:microsoft.com/office/officeart/2008/layout/LinedList"/>
    <dgm:cxn modelId="{3A051F7F-C4E4-49F6-9423-70FF6A845FCE}" type="presParOf" srcId="{BA881054-098E-4A22-8D8A-63AD111AECE1}" destId="{24A444E8-174E-4B68-92FC-1541D6371B96}" srcOrd="6" destOrd="0" presId="urn:microsoft.com/office/officeart/2008/layout/LinedList"/>
    <dgm:cxn modelId="{649C00D0-6E4D-402B-BDEA-DABBF72AFD32}" type="presParOf" srcId="{BA881054-098E-4A22-8D8A-63AD111AECE1}" destId="{383D970A-D425-46F8-A7AF-8C784D53A38F}" srcOrd="7" destOrd="0" presId="urn:microsoft.com/office/officeart/2008/layout/LinedList"/>
    <dgm:cxn modelId="{4E95E086-DDB6-458E-BC60-15806361C0EA}" type="presParOf" srcId="{383D970A-D425-46F8-A7AF-8C784D53A38F}" destId="{133B5697-DE5C-45C2-955F-3038F0ACDFCF}" srcOrd="0" destOrd="0" presId="urn:microsoft.com/office/officeart/2008/layout/LinedList"/>
    <dgm:cxn modelId="{23D20263-3E58-4195-93AF-0B54ADB18DE5}" type="presParOf" srcId="{383D970A-D425-46F8-A7AF-8C784D53A38F}" destId="{040CD4BB-3615-41DB-8722-C62E4732E8BB}" srcOrd="1" destOrd="0" presId="urn:microsoft.com/office/officeart/2008/layout/LinedList"/>
    <dgm:cxn modelId="{637B5242-2F8A-45F1-9267-2917578899DD}" type="presParOf" srcId="{383D970A-D425-46F8-A7AF-8C784D53A38F}" destId="{935B306B-D5B4-49BF-9398-024ED3D85C4D}" srcOrd="2" destOrd="0" presId="urn:microsoft.com/office/officeart/2008/layout/LinedList"/>
    <dgm:cxn modelId="{4603A065-DB7F-436D-B442-0DB75BF2F245}" type="presParOf" srcId="{BA881054-098E-4A22-8D8A-63AD111AECE1}" destId="{86C08823-EC14-453A-803F-2FEF06B176B0}" srcOrd="8" destOrd="0" presId="urn:microsoft.com/office/officeart/2008/layout/LinedList"/>
    <dgm:cxn modelId="{1D9F01E6-2434-4D70-B1FD-BFCF6DC98D2C}" type="presParOf" srcId="{BA881054-098E-4A22-8D8A-63AD111AECE1}" destId="{F28B5793-1B76-40E8-B657-DAA5C6AA55BF}" srcOrd="9" destOrd="0" presId="urn:microsoft.com/office/officeart/2008/layout/LinedList"/>
    <dgm:cxn modelId="{68E9A623-DB3B-4862-A08E-CACD2C807086}" type="presParOf" srcId="{BA881054-098E-4A22-8D8A-63AD111AECE1}" destId="{3F0D5EEB-29AC-45D9-AB0A-840DD1DAC2A7}" srcOrd="10" destOrd="0" presId="urn:microsoft.com/office/officeart/2008/layout/LinedList"/>
    <dgm:cxn modelId="{780CF024-FD19-4C1C-AC7B-4A653096F358}" type="presParOf" srcId="{3F0D5EEB-29AC-45D9-AB0A-840DD1DAC2A7}" destId="{9E4D43B1-D863-47C6-8258-55C64BD9D4CB}" srcOrd="0" destOrd="0" presId="urn:microsoft.com/office/officeart/2008/layout/LinedList"/>
    <dgm:cxn modelId="{7DC50EA0-D45D-4FF8-AC48-DD48CC0819E6}" type="presParOf" srcId="{3F0D5EEB-29AC-45D9-AB0A-840DD1DAC2A7}" destId="{CB94F737-B6A7-443C-B0AC-AAA1B354BFD2}" srcOrd="1" destOrd="0" presId="urn:microsoft.com/office/officeart/2008/layout/LinedList"/>
    <dgm:cxn modelId="{BEE7C43A-4EC1-407D-99EB-1E33291C8307}" type="presParOf" srcId="{3F0D5EEB-29AC-45D9-AB0A-840DD1DAC2A7}" destId="{34F5A497-945C-4B7A-8CFF-D3F7C571AB28}" srcOrd="2" destOrd="0" presId="urn:microsoft.com/office/officeart/2008/layout/LinedList"/>
    <dgm:cxn modelId="{549D6E2A-08A9-4B82-A061-13B3B9B10D22}" type="presParOf" srcId="{BA881054-098E-4A22-8D8A-63AD111AECE1}" destId="{833F44BC-88B5-417B-A93E-C615330432CC}" srcOrd="11" destOrd="0" presId="urn:microsoft.com/office/officeart/2008/layout/LinedList"/>
    <dgm:cxn modelId="{54BAE08D-809F-4D27-BCF7-0A2BB1215183}" type="presParOf" srcId="{BA881054-098E-4A22-8D8A-63AD111AECE1}" destId="{696FD941-DA9A-457C-A856-3900323E64B8}" srcOrd="12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2A745-C0CA-446D-A266-E471F27AD2D4}">
      <dsp:nvSpPr>
        <dsp:cNvPr id="0" name=""/>
        <dsp:cNvSpPr/>
      </dsp:nvSpPr>
      <dsp:spPr>
        <a:xfrm>
          <a:off x="0" y="0"/>
          <a:ext cx="8124926" cy="0"/>
        </a:xfrm>
        <a:prstGeom prst="lin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2E5EA8-BDD5-44A1-B9C7-5C2FD67A8CD7}">
      <dsp:nvSpPr>
        <dsp:cNvPr id="0" name=""/>
        <dsp:cNvSpPr/>
      </dsp:nvSpPr>
      <dsp:spPr>
        <a:xfrm>
          <a:off x="0" y="0"/>
          <a:ext cx="1624985" cy="2890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ПРИНЦИПЫ</a:t>
          </a:r>
          <a:endParaRPr lang="ru-RU" sz="1800" kern="1200" dirty="0">
            <a:solidFill>
              <a:schemeClr val="accent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624985" cy="2890754"/>
      </dsp:txXfrm>
    </dsp:sp>
    <dsp:sp modelId="{B75409B1-48A2-4AFD-B1EF-33735B40E2B7}">
      <dsp:nvSpPr>
        <dsp:cNvPr id="0" name=""/>
        <dsp:cNvSpPr/>
      </dsp:nvSpPr>
      <dsp:spPr>
        <a:xfrm>
          <a:off x="1746859" y="33981"/>
          <a:ext cx="6378066" cy="679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раннее начало осуществления реабилитационных мероприятий; </a:t>
          </a:r>
        </a:p>
      </dsp:txBody>
      <dsp:txXfrm>
        <a:off x="1746859" y="33981"/>
        <a:ext cx="6378066" cy="679637"/>
      </dsp:txXfrm>
    </dsp:sp>
    <dsp:sp modelId="{9D7FC0CD-1BF7-43F2-8C8C-AEA40B788A21}">
      <dsp:nvSpPr>
        <dsp:cNvPr id="0" name=""/>
        <dsp:cNvSpPr/>
      </dsp:nvSpPr>
      <dsp:spPr>
        <a:xfrm>
          <a:off x="1624985" y="713619"/>
          <a:ext cx="64999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7B537-2DC6-48FF-896F-6F097C5E0B1E}">
      <dsp:nvSpPr>
        <dsp:cNvPr id="0" name=""/>
        <dsp:cNvSpPr/>
      </dsp:nvSpPr>
      <dsp:spPr>
        <a:xfrm>
          <a:off x="1746859" y="747601"/>
          <a:ext cx="6378066" cy="679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комплексный и системный подход; </a:t>
          </a:r>
          <a:endParaRPr lang="ru-RU" sz="1800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6859" y="747601"/>
        <a:ext cx="6378066" cy="679637"/>
      </dsp:txXfrm>
    </dsp:sp>
    <dsp:sp modelId="{7E04DB48-D7F9-4571-8F6A-6F0B0239CD08}">
      <dsp:nvSpPr>
        <dsp:cNvPr id="0" name=""/>
        <dsp:cNvSpPr/>
      </dsp:nvSpPr>
      <dsp:spPr>
        <a:xfrm>
          <a:off x="1624985" y="1427239"/>
          <a:ext cx="64999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CD4BB-3615-41DB-8722-C62E4732E8BB}">
      <dsp:nvSpPr>
        <dsp:cNvPr id="0" name=""/>
        <dsp:cNvSpPr/>
      </dsp:nvSpPr>
      <dsp:spPr>
        <a:xfrm>
          <a:off x="1746859" y="1461221"/>
          <a:ext cx="6378066" cy="679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непрерывность и поэтапная реализация реабилитационных мероприятий;</a:t>
          </a:r>
          <a:endParaRPr lang="ru-RU" sz="1800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6859" y="1461221"/>
        <a:ext cx="6378066" cy="679637"/>
      </dsp:txXfrm>
    </dsp:sp>
    <dsp:sp modelId="{86C08823-EC14-453A-803F-2FEF06B176B0}">
      <dsp:nvSpPr>
        <dsp:cNvPr id="0" name=""/>
        <dsp:cNvSpPr/>
      </dsp:nvSpPr>
      <dsp:spPr>
        <a:xfrm>
          <a:off x="1624985" y="2140858"/>
          <a:ext cx="64999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4F737-B6A7-443C-B0AC-AAA1B354BFD2}">
      <dsp:nvSpPr>
        <dsp:cNvPr id="0" name=""/>
        <dsp:cNvSpPr/>
      </dsp:nvSpPr>
      <dsp:spPr>
        <a:xfrm>
          <a:off x="1746859" y="2174840"/>
          <a:ext cx="6378066" cy="679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индивидуальный подход к каждому гражданину пожилого возраста. </a:t>
          </a:r>
          <a:endParaRPr lang="ru-RU" sz="1800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6859" y="2174840"/>
        <a:ext cx="6378066" cy="679637"/>
      </dsp:txXfrm>
    </dsp:sp>
    <dsp:sp modelId="{833F44BC-88B5-417B-A93E-C615330432CC}">
      <dsp:nvSpPr>
        <dsp:cNvPr id="0" name=""/>
        <dsp:cNvSpPr/>
      </dsp:nvSpPr>
      <dsp:spPr>
        <a:xfrm>
          <a:off x="1624985" y="2854478"/>
          <a:ext cx="64999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2655-A3F4-444C-92D5-1BB5BC82C349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9E3D-2171-41D0-9AEE-5FC3D684A2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9140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2655-A3F4-444C-92D5-1BB5BC82C349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9E3D-2171-41D0-9AEE-5FC3D684A2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504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2655-A3F4-444C-92D5-1BB5BC82C349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9E3D-2171-41D0-9AEE-5FC3D684A2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241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2655-A3F4-444C-92D5-1BB5BC82C349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9E3D-2171-41D0-9AEE-5FC3D684A2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514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2655-A3F4-444C-92D5-1BB5BC82C349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9E3D-2171-41D0-9AEE-5FC3D684A2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077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2655-A3F4-444C-92D5-1BB5BC82C349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9E3D-2171-41D0-9AEE-5FC3D684A2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401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2655-A3F4-444C-92D5-1BB5BC82C349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9E3D-2171-41D0-9AEE-5FC3D684A2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5431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2655-A3F4-444C-92D5-1BB5BC82C349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9E3D-2171-41D0-9AEE-5FC3D684A2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562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2655-A3F4-444C-92D5-1BB5BC82C349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9E3D-2171-41D0-9AEE-5FC3D684A2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50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2655-A3F4-444C-92D5-1BB5BC82C349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9E3D-2171-41D0-9AEE-5FC3D684A2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03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2655-A3F4-444C-92D5-1BB5BC82C349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9E3D-2171-41D0-9AEE-5FC3D684A2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251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B2655-A3F4-444C-92D5-1BB5BC82C349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89E3D-2171-41D0-9AEE-5FC3D684A2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210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9686" y="1795850"/>
            <a:ext cx="10569145" cy="467909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</a:t>
            </a:r>
            <a: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«Организация социально-реабилитационных занятий в рамках дневной занятости граждан, нуждающихся в уходе, с учетом их физических и когнитивных функций»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на кончиках пальцев"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90" t="6603" r="20479" b="13787"/>
          <a:stretch/>
        </p:blipFill>
        <p:spPr bwMode="auto">
          <a:xfrm>
            <a:off x="650789" y="0"/>
            <a:ext cx="881448" cy="709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53" t="20326" r="14393" b="18648"/>
          <a:stretch/>
        </p:blipFill>
        <p:spPr>
          <a:xfrm>
            <a:off x="10787123" y="82595"/>
            <a:ext cx="1338066" cy="6743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47340" y="246379"/>
            <a:ext cx="100339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Татарстан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ГАУСО «Комплексный центр социального обслуживания населения «Доверие» Министерства труда, занятости и социальной защиты Республики Татарстан 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Елабужском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</a:t>
            </a:r>
          </a:p>
          <a:p>
            <a:pPr algn="ctr"/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891"/>
          <a:stretch/>
        </p:blipFill>
        <p:spPr>
          <a:xfrm>
            <a:off x="14140" y="-11620"/>
            <a:ext cx="61803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4798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2879"/>
            <a:ext cx="10515600" cy="10482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90" t="6603" r="20479" b="13787"/>
          <a:stretch/>
        </p:blipFill>
        <p:spPr bwMode="auto">
          <a:xfrm>
            <a:off x="659027" y="0"/>
            <a:ext cx="881448" cy="709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53" t="20326" r="14393" b="18648"/>
          <a:stretch/>
        </p:blipFill>
        <p:spPr>
          <a:xfrm>
            <a:off x="10787123" y="82595"/>
            <a:ext cx="1338066" cy="6743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53264" y="65221"/>
            <a:ext cx="6717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ГАУСО «Комплексный центр социального обслуживания населения «Доверие» МТЗ и СЗ РТ в Елабужском муниципальном районе 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2135" y="1560216"/>
            <a:ext cx="99140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Проведенные занятия с гражданами пожилого возраста и инвалидами с использованием социально-реабилитационных мероприятий, позволяют восстанавливать утраченные функции в силу травм, заболеваний и иных обстоятельств граждан.</a:t>
            </a:r>
          </a:p>
          <a:p>
            <a:pPr algn="just"/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Реабилитация граждан пожилого возраста и инвалидов проводится с целью восстановления способности к самообслуживанию. Сущность проведения социально-реабилитационных мероприятий,  заключается, как в восстановлении физического, так и психологического здоровья,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в возобновлении жизнедеятельности в том состоянии, в котором находится гражданин. </a:t>
            </a:r>
          </a:p>
          <a:p>
            <a:pPr algn="just"/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пожилого возраста и инвалиды усваивают новые ценности, приобретают и восстанавливают трудовые навыки, принимают активное участие в общественной деятельности общества.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Orange check mark 2 icon - Free orange check mark icon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07" y="1388357"/>
            <a:ext cx="635831" cy="6358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Orange check mark 2 icon - Free orange check mark icon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06" y="2546615"/>
            <a:ext cx="635831" cy="6358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Orange check mark 2 icon - Free orange check mark icon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05" y="3864555"/>
            <a:ext cx="635831" cy="6358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891"/>
          <a:stretch/>
        </p:blipFill>
        <p:spPr>
          <a:xfrm>
            <a:off x="14140" y="-11620"/>
            <a:ext cx="61803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168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0365"/>
            <a:ext cx="10515600" cy="96903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предоставление социально-реабилитационных мероприятий гражданам, нуждающимся в уходе, с учетом индивидуальных особенностей граждан</a:t>
            </a:r>
            <a:endParaRPr lang="ru-RU" sz="20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9752" y="1688790"/>
            <a:ext cx="4694547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пожилого возраста и инвалиды, нуждающиеся в постороннем уходе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жизни граждан пожилого возраста и инвалидов, восстановление способности к самообслуживанию, восстановление возможностей для социального функционирования (возращение в общество)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marL="0" indent="176213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социально-бытовой адаптации граждан пожилого возраста и инвалидов с последующим включением их в социальную жизнь;</a:t>
            </a:r>
          </a:p>
          <a:p>
            <a:pPr marL="0" indent="176213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гражданам пожилого возраста и инвалидам в определении жизненных перспектив и выборе методов их достижения;</a:t>
            </a:r>
          </a:p>
          <a:p>
            <a:pPr marL="0" indent="176213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коммуникативных навыков.</a:t>
            </a:r>
          </a:p>
        </p:txBody>
      </p:sp>
      <p:pic>
        <p:nvPicPr>
          <p:cNvPr id="4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90" t="6603" r="20479" b="13787"/>
          <a:stretch/>
        </p:blipFill>
        <p:spPr bwMode="auto">
          <a:xfrm>
            <a:off x="626076" y="0"/>
            <a:ext cx="881448" cy="709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53" t="20326" r="14393" b="18648"/>
          <a:stretch/>
        </p:blipFill>
        <p:spPr>
          <a:xfrm>
            <a:off x="10787123" y="82595"/>
            <a:ext cx="1338066" cy="6743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53265" y="65221"/>
            <a:ext cx="6285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ГАУСО «Комплексный центр социального обслуживания населения «Доверие» МТЗ и СЗ РТ в Елабужском муниципальном районе 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207926" y="2137155"/>
            <a:ext cx="4505387" cy="3504034"/>
            <a:chOff x="7352305" y="2279180"/>
            <a:chExt cx="4284637" cy="333234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944" t="2874"/>
            <a:stretch/>
          </p:blipFill>
          <p:spPr>
            <a:xfrm>
              <a:off x="7352305" y="2290813"/>
              <a:ext cx="4284637" cy="332071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3816" t="4977" r="8685" b="32359"/>
            <a:stretch/>
          </p:blipFill>
          <p:spPr>
            <a:xfrm>
              <a:off x="7352305" y="2279180"/>
              <a:ext cx="2594703" cy="1927061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6465413" y="1448128"/>
            <a:ext cx="1185304" cy="4882087"/>
            <a:chOff x="6246796" y="1699724"/>
            <a:chExt cx="2005340" cy="4652740"/>
          </a:xfrm>
          <a:solidFill>
            <a:schemeClr val="accent4"/>
          </a:solidFill>
        </p:grpSpPr>
        <p:sp>
          <p:nvSpPr>
            <p:cNvPr id="15" name="Прямоугольник 14"/>
            <p:cNvSpPr/>
            <p:nvPr/>
          </p:nvSpPr>
          <p:spPr>
            <a:xfrm>
              <a:off x="6246796" y="1703462"/>
              <a:ext cx="450640" cy="4649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16200000">
              <a:off x="7249466" y="5349794"/>
              <a:ext cx="205339" cy="18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16200000">
              <a:off x="7249466" y="902394"/>
              <a:ext cx="205339" cy="18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891"/>
          <a:stretch/>
        </p:blipFill>
        <p:spPr>
          <a:xfrm>
            <a:off x="14140" y="-11620"/>
            <a:ext cx="61803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649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19788"/>
            <a:ext cx="10515600" cy="10482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предоставление социально-реабилитационных мероприятий гражданам, нуждающимся в уходе, с учетом индивидуальных особенностей граждан</a:t>
            </a:r>
            <a:endParaRPr lang="ru-RU" sz="20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90" t="6603" r="20479" b="13787"/>
          <a:stretch/>
        </p:blipFill>
        <p:spPr bwMode="auto">
          <a:xfrm>
            <a:off x="617839" y="0"/>
            <a:ext cx="881448" cy="709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53" t="20326" r="14393" b="18648"/>
          <a:stretch/>
        </p:blipFill>
        <p:spPr>
          <a:xfrm>
            <a:off x="10787123" y="82595"/>
            <a:ext cx="1338066" cy="6743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53265" y="65221"/>
            <a:ext cx="6285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ГАУСО «Комплексный центр социального обслуживания населения «Доверие» МТЗ и СЗ РТ в Елабужском муниципальном районе 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61962638"/>
              </p:ext>
            </p:extLst>
          </p:nvPr>
        </p:nvGraphicFramePr>
        <p:xfrm>
          <a:off x="2033537" y="1707057"/>
          <a:ext cx="8124926" cy="2890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33537" y="5269907"/>
            <a:ext cx="8496501" cy="70788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Реабилитация пожилых граждан связана с восстановлением их социальной активности, максимальным включением в повседневную жизнь общества</a:t>
            </a:r>
            <a:endParaRPr lang="ru-RU" sz="20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891"/>
          <a:stretch/>
        </p:blipFill>
        <p:spPr>
          <a:xfrm>
            <a:off x="14140" y="-11620"/>
            <a:ext cx="61803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487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19788"/>
            <a:ext cx="10515600" cy="10482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предоставление социально-реабилитационных мероприятий гражданам, нуждающимся в уходе, с учетом индивидуальных особенностей граждан</a:t>
            </a:r>
            <a:endParaRPr lang="ru-RU" sz="20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90" t="6603" r="20479" b="13787"/>
          <a:stretch/>
        </p:blipFill>
        <p:spPr bwMode="auto">
          <a:xfrm>
            <a:off x="741406" y="0"/>
            <a:ext cx="881448" cy="709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53" t="20326" r="14393" b="18648"/>
          <a:stretch/>
        </p:blipFill>
        <p:spPr>
          <a:xfrm>
            <a:off x="10787123" y="82595"/>
            <a:ext cx="1338066" cy="6743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53265" y="65221"/>
            <a:ext cx="6285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ГАУСО «Комплексный центр социального обслуживания населения «Доверие» МТЗ и СЗ РТ в Елабужском муниципальном районе 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55499" y="5663953"/>
            <a:ext cx="3202538" cy="585216"/>
          </a:xfrm>
          <a:prstGeom prst="rect">
            <a:avLst/>
          </a:prstGeom>
          <a:solidFill>
            <a:srgbClr val="525252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55499" y="1805185"/>
            <a:ext cx="3202538" cy="385876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755499" y="2926320"/>
            <a:ext cx="32025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граждан пожилого возраста и инвалидов, охваченных социально-реабилитационными мероприятиями</a:t>
            </a: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329 чел.</a:t>
            </a:r>
          </a:p>
        </p:txBody>
      </p:sp>
      <p:pic>
        <p:nvPicPr>
          <p:cNvPr id="23" name="Picture 2" descr="Примечания бесплатно значок из Fitness collection Icon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168" y="2008353"/>
            <a:ext cx="877199" cy="877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400450" y="5663953"/>
            <a:ext cx="3202538" cy="585216"/>
          </a:xfrm>
          <a:prstGeom prst="rect">
            <a:avLst/>
          </a:prstGeom>
          <a:solidFill>
            <a:srgbClr val="525252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400450" y="1805185"/>
            <a:ext cx="3202538" cy="385876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400450" y="2926320"/>
            <a:ext cx="320253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2024 году было оказано всего 189857 услуг,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них социально-реабилитационных –</a:t>
            </a:r>
          </a:p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28 548 услуг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4" descr="Контур галочки – Бесплатные иконки: зна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42" y="2047176"/>
            <a:ext cx="637154" cy="6371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891"/>
          <a:stretch/>
        </p:blipFill>
        <p:spPr>
          <a:xfrm>
            <a:off x="14140" y="-11620"/>
            <a:ext cx="61803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801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94263"/>
            <a:ext cx="10515600" cy="10482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КОРРЕКЦИИ ДЕФИЦИТА</a:t>
            </a:r>
            <a:br>
              <a:rPr lang="ru-RU" sz="2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БАЗОВЫХ НЕЙРОКОГНИТИВНЫХ ФУНКЦИЙ</a:t>
            </a:r>
            <a:br>
              <a:rPr lang="ru-RU" sz="2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(внимание, память, мышление, прогнозирование, сенсомоторные реакции,</a:t>
            </a:r>
            <a:br>
              <a:rPr lang="ru-RU" sz="2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двигательно-моторные навыки)</a:t>
            </a:r>
            <a:endParaRPr lang="ru-RU" sz="2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90" t="6603" r="20479" b="13787"/>
          <a:stretch/>
        </p:blipFill>
        <p:spPr bwMode="auto">
          <a:xfrm>
            <a:off x="650789" y="0"/>
            <a:ext cx="881448" cy="709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53" t="20326" r="14393" b="18648"/>
          <a:stretch/>
        </p:blipFill>
        <p:spPr>
          <a:xfrm>
            <a:off x="10787123" y="82595"/>
            <a:ext cx="1338066" cy="6743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53265" y="65221"/>
            <a:ext cx="6285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ГАУСО «Комплексный центр социального обслуживания населения «Доверие» МТЗ и СЗ РТ в Елабужском муниципальном районе 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36" b="3846"/>
          <a:stretch/>
        </p:blipFill>
        <p:spPr bwMode="auto">
          <a:xfrm>
            <a:off x="3696370" y="2020771"/>
            <a:ext cx="2190476" cy="2591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C:\Users\user\Desktop\Слайды\73833dbf-c0c1-4b66-b286-76c36733a8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6" y="2517019"/>
            <a:ext cx="2602175" cy="34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user\Desktop\Слайды\63f96df9-2bb3-41d2-b922-e678957540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235" y="2467592"/>
            <a:ext cx="2565000" cy="34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368"/>
          <a:stretch/>
        </p:blipFill>
        <p:spPr bwMode="auto">
          <a:xfrm>
            <a:off x="6261481" y="3451163"/>
            <a:ext cx="2376264" cy="2763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1286" y="2173936"/>
            <a:ext cx="2684694" cy="166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606864" y="4824570"/>
            <a:ext cx="2371639" cy="16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276706" y="3080295"/>
            <a:ext cx="2459516" cy="16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9027815" y="6132051"/>
            <a:ext cx="2734257" cy="16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891"/>
          <a:stretch/>
        </p:blipFill>
        <p:spPr>
          <a:xfrm>
            <a:off x="14140" y="-11620"/>
            <a:ext cx="61803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750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94263"/>
            <a:ext cx="10515600" cy="10482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КОРРЕКЦИИ ДЕФИЦИТА</a:t>
            </a:r>
            <a:br>
              <a:rPr lang="ru-RU" sz="2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БАЗОВЫХ НЕЙРОКОГНИТИВНЫХ ФУНКЦИЙ</a:t>
            </a:r>
            <a:br>
              <a:rPr lang="ru-RU" sz="2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(внимание, память, мышление, прогнозирование, сенсомоторные реакции,</a:t>
            </a:r>
            <a:br>
              <a:rPr lang="ru-RU" sz="2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двигательно-моторные навыки)</a:t>
            </a:r>
            <a:endParaRPr lang="ru-RU" sz="2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90" t="6603" r="20479" b="13787"/>
          <a:stretch/>
        </p:blipFill>
        <p:spPr bwMode="auto">
          <a:xfrm>
            <a:off x="642551" y="0"/>
            <a:ext cx="881448" cy="709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53" t="20326" r="14393" b="18648"/>
          <a:stretch/>
        </p:blipFill>
        <p:spPr>
          <a:xfrm>
            <a:off x="10787123" y="82595"/>
            <a:ext cx="1338066" cy="6743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53265" y="65221"/>
            <a:ext cx="6285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ГАУСО «Комплексный центр социального обслуживания населения «Доверие» МТЗ и СЗ РТ в Елабужском муниципальном районе 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146" r="1094" b="23289"/>
          <a:stretch/>
        </p:blipFill>
        <p:spPr bwMode="auto">
          <a:xfrm>
            <a:off x="6840355" y="3605815"/>
            <a:ext cx="2395813" cy="26524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 descr="C:\Users\user\Desktop\Слайды\63f96df9-2bb3-41d2-b922-e678957540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008" b="3834"/>
          <a:stretch/>
        </p:blipFill>
        <p:spPr bwMode="auto">
          <a:xfrm>
            <a:off x="9539406" y="2264244"/>
            <a:ext cx="2283325" cy="2714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Объект 5" descr="C:\Users\user\Desktop\Фото\65.jpg"/>
          <p:cNvPicPr>
            <a:picLocks noGrp="1"/>
          </p:cNvPicPr>
          <p:nvPr>
            <p:ph sz="half" idx="4294967295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02" y="2247769"/>
            <a:ext cx="2256331" cy="2683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29" y="2059580"/>
            <a:ext cx="3357586" cy="43315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69499" y="1705527"/>
            <a:ext cx="3467541" cy="16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51826" y="5139992"/>
            <a:ext cx="2412000" cy="16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38868" y="3229257"/>
            <a:ext cx="2484000" cy="166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470361" y="5148230"/>
            <a:ext cx="2484000" cy="166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891"/>
          <a:stretch/>
        </p:blipFill>
        <p:spPr>
          <a:xfrm>
            <a:off x="14140" y="-11620"/>
            <a:ext cx="61803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234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19788"/>
            <a:ext cx="10515600" cy="10482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КОГНИТИВНАЯ СТИМУЛЯЦИЯ</a:t>
            </a:r>
            <a:b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индивидуальных упражнений, подобранный для человека с целью улучшения или восстановления памяти, внимания и мышления)</a:t>
            </a:r>
            <a:endParaRPr lang="ru-RU" sz="2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90" t="6603" r="20479" b="13787"/>
          <a:stretch/>
        </p:blipFill>
        <p:spPr bwMode="auto">
          <a:xfrm>
            <a:off x="749643" y="0"/>
            <a:ext cx="881448" cy="709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53" t="20326" r="14393" b="18648"/>
          <a:stretch/>
        </p:blipFill>
        <p:spPr>
          <a:xfrm>
            <a:off x="10787123" y="82595"/>
            <a:ext cx="1338066" cy="6743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53265" y="65221"/>
            <a:ext cx="6693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ГАУСО «Комплексный центр социального обслуживания населения «Доверие» МТЗ и СЗ РТ в Елабужском муниципальном районе 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686" y="2072816"/>
            <a:ext cx="3240000" cy="4014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13" descr="C:\Users\user\Desktop\Фото\111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03" y="2210111"/>
            <a:ext cx="2325932" cy="2744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24"/>
          <a:stretch/>
        </p:blipFill>
        <p:spPr bwMode="auto">
          <a:xfrm flipH="1">
            <a:off x="5753550" y="2267775"/>
            <a:ext cx="2287247" cy="26833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456" y="3628722"/>
            <a:ext cx="2163229" cy="2887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42689" y="5228828"/>
            <a:ext cx="2484000" cy="166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399379" y="1722139"/>
            <a:ext cx="3456000" cy="166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685" y="5162742"/>
            <a:ext cx="2448000" cy="166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96750" y="3234545"/>
            <a:ext cx="2304000" cy="166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891"/>
          <a:stretch/>
        </p:blipFill>
        <p:spPr>
          <a:xfrm>
            <a:off x="14140" y="-11620"/>
            <a:ext cx="61803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093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19788"/>
            <a:ext cx="10515600" cy="10482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РЕМИНИСЦЕНТНАЯ ТЕРАПИЯ</a:t>
            </a:r>
            <a:b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воспоминаниями, процесс воспоминаний о прошлом,</a:t>
            </a:r>
            <a:b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восстановления памяти)</a:t>
            </a:r>
            <a:endParaRPr lang="ru-RU" sz="2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90" t="6603" r="20479" b="13787"/>
          <a:stretch/>
        </p:blipFill>
        <p:spPr bwMode="auto">
          <a:xfrm>
            <a:off x="576649" y="0"/>
            <a:ext cx="881448" cy="709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53" t="20326" r="14393" b="18648"/>
          <a:stretch/>
        </p:blipFill>
        <p:spPr>
          <a:xfrm>
            <a:off x="10787123" y="82595"/>
            <a:ext cx="1338066" cy="6743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29016" y="65221"/>
            <a:ext cx="6709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ГАУСО «Комплексный центр социального обслуживания населения «Доверие» МТЗ и СЗ РТ в Елабужском муниципальном районе 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953" t="20425" r="2953" b="10362"/>
          <a:stretch/>
        </p:blipFill>
        <p:spPr bwMode="auto">
          <a:xfrm>
            <a:off x="8939992" y="1945647"/>
            <a:ext cx="2853050" cy="2479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OEM\Desktop\44c662bc-11e3-47e8-861f-273dc6fa74c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5096" y="3185517"/>
            <a:ext cx="3344283" cy="29949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714" y="1659210"/>
            <a:ext cx="3622611" cy="41229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23450" y="6040204"/>
            <a:ext cx="3708000" cy="166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39992" y="4683008"/>
            <a:ext cx="2952000" cy="166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53653" y="2810264"/>
            <a:ext cx="3456000" cy="166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891"/>
          <a:stretch/>
        </p:blipFill>
        <p:spPr>
          <a:xfrm>
            <a:off x="14140" y="-11620"/>
            <a:ext cx="61803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370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0558" y="1836621"/>
            <a:ext cx="3911251" cy="47264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2879"/>
            <a:ext cx="10515600" cy="10482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90" t="6603" r="20479" b="13787"/>
          <a:stretch/>
        </p:blipFill>
        <p:spPr bwMode="auto">
          <a:xfrm>
            <a:off x="716692" y="0"/>
            <a:ext cx="881448" cy="709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53" t="20326" r="14393" b="18648"/>
          <a:stretch/>
        </p:blipFill>
        <p:spPr>
          <a:xfrm>
            <a:off x="10787123" y="82595"/>
            <a:ext cx="1338066" cy="6743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53264" y="65221"/>
            <a:ext cx="6652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ГАУСО «Комплексный центр социального обслуживания населения «Доверие» МТЗ и СЗ РТ в Елабужском муниципальном районе 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9805" y="1108201"/>
            <a:ext cx="852798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систематическим занятиям с гражданами пожилого возраста и инвалидами восстанавливаются множество полезных навыков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14636" y="3915540"/>
            <a:ext cx="3826731" cy="6463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улучшается способность усваивать информацию -70%</a:t>
            </a:r>
            <a:endParaRPr lang="ru-RU" dirty="0"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6643" y="2353657"/>
            <a:ext cx="6045501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улучшается понимание прочитанного и написанного-40%</a:t>
            </a:r>
            <a:endParaRPr lang="ru-RU" dirty="0"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14636" y="5703567"/>
            <a:ext cx="2798715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улучшается почерк -10%</a:t>
            </a:r>
            <a:endParaRPr lang="ru-RU" dirty="0"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3762" y="5838013"/>
            <a:ext cx="4713213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повышается способность к творчеству -60%</a:t>
            </a:r>
            <a:endParaRPr lang="ru-RU" dirty="0"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36109" y="3495147"/>
            <a:ext cx="4324752" cy="6463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снимается эмоциональное напряжение, тревожность – 100%</a:t>
            </a:r>
            <a:endParaRPr lang="ru-RU" dirty="0"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33992" y="2401326"/>
            <a:ext cx="4245649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повышается стрессоустойчивость -80%</a:t>
            </a:r>
            <a:endParaRPr lang="ru-RU" dirty="0">
              <a:effectLst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891"/>
          <a:stretch/>
        </p:blipFill>
        <p:spPr>
          <a:xfrm>
            <a:off x="14140" y="-11620"/>
            <a:ext cx="61803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8992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</TotalTime>
  <Words>547</Words>
  <Application>Microsoft Office PowerPoint</Application>
  <PresentationFormat>Произвольный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ПРАКТИКА   «Организация социально-реабилитационных занятий в рамках дневной занятости граждан, нуждающихся в уходе, с учетом их физических и когнитивных функций» - «Жизнь на кончиках пальцев"      </vt:lpstr>
      <vt:lpstr>Организация и предоставление социально-реабилитационных мероприятий гражданам, нуждающимся в уходе, с учетом индивидуальных особенностей граждан</vt:lpstr>
      <vt:lpstr>Организация и предоставление социально-реабилитационных мероприятий гражданам, нуждающимся в уходе, с учетом индивидуальных особенностей граждан</vt:lpstr>
      <vt:lpstr>Организация и предоставление социально-реабилитационных мероприятий гражданам, нуждающимся в уходе, с учетом индивидуальных особенностей граждан</vt:lpstr>
      <vt:lpstr>МЕРОПРИЯТИЯ КОРРЕКЦИИ ДЕФИЦИТА БАЗОВЫХ НЕЙРОКОГНИТИВНЫХ ФУНКЦИЙ (внимание, память, мышление, прогнозирование, сенсомоторные реакции, двигательно-моторные навыки)</vt:lpstr>
      <vt:lpstr>МЕРОПРИЯТИЯ КОРРЕКЦИИ ДЕФИЦИТА БАЗОВЫХ НЕЙРОКОГНИТИВНЫХ ФУНКЦИЙ (внимание, память, мышление, прогнозирование, сенсомоторные реакции, двигательно-моторные навыки)</vt:lpstr>
      <vt:lpstr>КОГНИТИВНАЯ СТИМУЛЯЦИЯ (комплекс индивидуальных упражнений, подобранный для человека с целью улучшения или восстановления памяти, внимания и мышления)</vt:lpstr>
      <vt:lpstr>РЕМИНИСЦЕНТНАЯ ТЕРАПИЯ (работа с воспоминаниями, процесс воспоминаний о прошлом, техника восстановления памяти)</vt:lpstr>
      <vt:lpstr>РЕЗУЛЬТАТЫ</vt:lpstr>
      <vt:lpstr>  ВЫВОДЫ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OEM</cp:lastModifiedBy>
  <cp:revision>50</cp:revision>
  <dcterms:created xsi:type="dcterms:W3CDTF">2022-03-09T06:27:43Z</dcterms:created>
  <dcterms:modified xsi:type="dcterms:W3CDTF">2024-11-07T11:14:02Z</dcterms:modified>
</cp:coreProperties>
</file>