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83DA95-4F01-4CF7-A1D2-A14F17E44C05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Заполнение вакансий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2B-4CCF-995F-420DE9949D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2B-4CCF-995F-420DE9949D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2B-4CCF-995F-420DE9949D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2B-4CCF-995F-420DE9949D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72B-4CCF-995F-420DE9949D2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Внутренние резеры (золотой возраст)</c:v>
                </c:pt>
                <c:pt idx="1">
                  <c:v>Внутренние резервы (молодые кадры)</c:v>
                </c:pt>
                <c:pt idx="2">
                  <c:v>Привлеченные сотрудники через агентство занятости (общественные работы, размещение вакансий)</c:v>
                </c:pt>
                <c:pt idx="3">
                  <c:v>Привлеченные со стороны работники (студенты)</c:v>
                </c:pt>
                <c:pt idx="4">
                  <c:v>Привлеченные со стороны работники (hh.ru, вконтакте и другие сайты)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0.41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0-4A0F-B31C-9BE120E23C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Профессиональная переподготовка</c:v>
                </c:pt>
              </c:strCache>
            </c:strRef>
          </c:tx>
          <c:spPr>
            <a:solidFill>
              <a:srgbClr val="00B0F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3-4F36-B319-5BE7E428EA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сотрудников, выразивших желание пройти переподготовку в рамках новой стратегии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3-4F36-B319-5BE7E428E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276790175"/>
        <c:axId val="1276793087"/>
      </c:barChart>
      <c:catAx>
        <c:axId val="127679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793087"/>
        <c:crosses val="autoZero"/>
        <c:auto val="1"/>
        <c:lblAlgn val="ctr"/>
        <c:lblOffset val="100"/>
        <c:noMultiLvlLbl val="0"/>
      </c:catAx>
      <c:valAx>
        <c:axId val="127679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7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94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52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84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20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0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18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99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6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62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91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32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3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2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5B03-83AA-4F90-8CE6-BC0DA9CFDBFC}" type="datetimeFigureOut">
              <a:rPr lang="ru-RU" smtClean="0"/>
              <a:t>23.05.2024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3A92E1-EBB1-4864-9190-568132BCDF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01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6008F-1916-46FF-A07B-95D8C97D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54" y="342833"/>
            <a:ext cx="8854663" cy="11336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Внутренний рекрутинг или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хорошо забытое старое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22BBB3-3BAA-4683-980F-D6E4AB5B0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403" y="1353227"/>
            <a:ext cx="7327900" cy="51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85B90132-74D9-4914-B69F-BD442784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Достигли ли мы своей цели?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60BE7-B475-486E-8695-4C9DF7F1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30399"/>
            <a:ext cx="10248900" cy="423227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сотрудники, задействованные в этом эксперименте, готовы приходить на помощь коллегам, делиться опытом, помогать и подсказывать независимо от возраста и статуса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Сплотили коллектив.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активно включились в программу. Появился резерв кадров и план замены ведущих специалистов и руководителей. План обучения.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получили хороших наставников из разных поколений. Если поручить им новичка, они будут отвечать за него, как за себя.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новый опыт работы по подбору персонала.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4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думаем, что - ДА!!!</a:t>
            </a:r>
          </a:p>
        </p:txBody>
      </p:sp>
    </p:spTree>
    <p:extLst>
      <p:ext uri="{BB962C8B-B14F-4D97-AF65-F5344CB8AC3E}">
        <p14:creationId xmlns:p14="http://schemas.microsoft.com/office/powerpoint/2010/main" val="5671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06F521-DEAB-4D7D-94FA-789EB29095FD}"/>
              </a:ext>
            </a:extLst>
          </p:cNvPr>
          <p:cNvSpPr txBox="1"/>
          <p:nvPr/>
        </p:nvSpPr>
        <p:spPr>
          <a:xfrm>
            <a:off x="5724525" y="1389319"/>
            <a:ext cx="493222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Нынешние 25 — 35-летние — это поколение 80-х и начала 90-х. Надо учитывать, что уже в 1995 году родилось на 38% меньше детей, чем в 1980-м, а в 2000 году их родилось еще меньше.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это значит? Еще несколько лет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 соискателей на рынке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труда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станет заметно меньше, чем сейчас. При этом количество работодателей растет.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Увеличивается конкуренция за молодых кандидатов. В данной ситуации учреждения нашего профиля неконкурентоспособные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Выводы очевидны.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84FE3-93F6-494B-9BEB-E92F76B74C89}"/>
              </a:ext>
            </a:extLst>
          </p:cNvPr>
          <p:cNvSpPr txBox="1"/>
          <p:nvPr/>
        </p:nvSpPr>
        <p:spPr>
          <a:xfrm>
            <a:off x="977900" y="787400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Пересмотр приоритетов в подборе персонала. Внутренний рекрутинг.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F998FB-FACB-4466-B2A1-101FA63FE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553865"/>
            <a:ext cx="5248275" cy="46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C11B6-A1EF-4B52-A70E-F5099BB4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6800"/>
          </a:xfrm>
        </p:spPr>
        <p:txBody>
          <a:bodyPr/>
          <a:lstStyle/>
          <a:p>
            <a:pPr algn="ctr"/>
            <a:r>
              <a:rPr lang="ru-RU" b="1" dirty="0"/>
              <a:t>Внутренний рекрутинг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D8AA08-64BF-432C-AC28-703E69F40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3" y="1812014"/>
            <a:ext cx="5855052" cy="390298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02CCC72-16B6-4BCE-9F59-0224FA41A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2085975"/>
            <a:ext cx="4636029" cy="3275543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не единственная причина, по которой учреждение перешло на внутренний рекрутинг. </a:t>
            </a: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перспективные соискатели внутри учреждения: молодые специалисты, которые «выросли для руководства», и «золотые кадры (руководители, ведущие специалисты)», которые готовы уступить руководство и перейти на новые должности специалистов и служащих.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 учреждения показала, что отвергать внутренних соискателей зрелого возраста — неэффективная политика. </a:t>
            </a:r>
          </a:p>
          <a:p>
            <a:endParaRPr lang="ru-R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9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16DC6-899C-4017-B61E-5FA2146B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58412" cy="622300"/>
          </a:xfrm>
        </p:spPr>
        <p:txBody>
          <a:bodyPr/>
          <a:lstStyle/>
          <a:p>
            <a:pPr algn="ctr"/>
            <a:r>
              <a:rPr lang="ru-RU" b="1" dirty="0"/>
              <a:t>Плюсы выращенных молодых кадров.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40621BB-EBE1-434F-956E-C8D1E9EEC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82700"/>
            <a:ext cx="6172200" cy="419842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1A76F97-B8E6-4C77-8FCC-A5BE1DF5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11300"/>
            <a:ext cx="3932237" cy="435768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Опыт работы в социальной сфере, с коллективом. Прошел «тестовый период», и период адаптации значительно сокращается.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Сотрудник подготовлен, морально и психологически. Понимает и принимает ответственность. Была проведена работа с психологами, консультации с кадровой службой.</a:t>
            </a:r>
          </a:p>
          <a:p>
            <a:pPr marL="285750" indent="-285750">
              <a:buFontTx/>
              <a:buChar char="-"/>
            </a:pPr>
            <a:r>
              <a:rPr lang="ru-RU" dirty="0"/>
              <a:t>Имеет необходимое образование. Владеет полным объемом знаний. Умеет их применять. Составлен план обучения с перспективой роста. Нет дополнительных затрат на образование.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Владея знаниями и опытом «рядового сотрудника», более эффективно ставит задачи, осуществляет контроль, оптимизирует работу.</a:t>
            </a:r>
          </a:p>
        </p:txBody>
      </p:sp>
    </p:spTree>
    <p:extLst>
      <p:ext uri="{BB962C8B-B14F-4D97-AF65-F5344CB8AC3E}">
        <p14:creationId xmlns:p14="http://schemas.microsoft.com/office/powerpoint/2010/main" val="1362032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E6219-3E70-47C4-A232-4407E648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Плюсы «Золотых сотрудников»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265C2-11D4-4AA1-939B-6A3D52339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484487"/>
            <a:ext cx="5181600" cy="46783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ru-RU" sz="1800" dirty="0"/>
          </a:p>
          <a:p>
            <a:pPr>
              <a:buFontTx/>
              <a:buChar char="-"/>
            </a:pPr>
            <a:r>
              <a:rPr lang="ru-RU" sz="1800" dirty="0"/>
              <a:t>Возможность поставить работу на первое место.</a:t>
            </a:r>
          </a:p>
          <a:p>
            <a:pPr>
              <a:buFontTx/>
              <a:buChar char="-"/>
            </a:pPr>
            <a:r>
              <a:rPr lang="ru-RU" sz="1800" dirty="0"/>
              <a:t>Самостоятельность в решениях и действиях.</a:t>
            </a:r>
          </a:p>
          <a:p>
            <a:pPr>
              <a:buFontTx/>
              <a:buChar char="-"/>
            </a:pPr>
            <a:r>
              <a:rPr lang="ru-RU" sz="1800" dirty="0"/>
              <a:t>Нет амбиций на карьерный рост. Эти сотрудники уже всего добились.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Эмпатия и устойчивость к конфликтам. Грамотность, ответственность.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Уважение к стандартам и дисциплине.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</a:rPr>
              <a:t>Богатый жизненный и профессиональный опыт.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</a:rPr>
              <a:t>Быстрая адаптация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</a:rPr>
              <a:t>А главное, они активно хотят работать — не только ради заработка, но и ради общения.</a:t>
            </a:r>
          </a:p>
          <a:p>
            <a:pPr>
              <a:buFontTx/>
              <a:buChar char="-"/>
            </a:pPr>
            <a:endParaRPr lang="ru-RU" sz="1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ru-RU" sz="18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DF33229-A95D-40A9-9D57-6008C63427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03400"/>
            <a:ext cx="5334000" cy="4040538"/>
          </a:xfrm>
        </p:spPr>
      </p:pic>
    </p:spTree>
    <p:extLst>
      <p:ext uri="{BB962C8B-B14F-4D97-AF65-F5344CB8AC3E}">
        <p14:creationId xmlns:p14="http://schemas.microsoft.com/office/powerpoint/2010/main" val="28388256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EBECB-B689-4557-9A87-BFF66648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2025" cy="2809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Новаторство нашей стратегии.</a:t>
            </a:r>
            <a:br>
              <a:rPr lang="ru-RU" dirty="0"/>
            </a:br>
            <a:r>
              <a:rPr lang="ru-RU" dirty="0"/>
              <a:t>Похожие схемы рассматривались неоднократно но по отдельности. Мы решили объединить их в одну стратегию</a:t>
            </a:r>
          </a:p>
        </p:txBody>
      </p:sp>
      <p:sp>
        <p:nvSpPr>
          <p:cNvPr id="8" name="Крест 7">
            <a:extLst>
              <a:ext uri="{FF2B5EF4-FFF2-40B4-BE49-F238E27FC236}">
                <a16:creationId xmlns:a16="http://schemas.microsoft.com/office/drawing/2014/main" id="{DDCAF7CC-3D56-4943-B1B9-205931EB3910}"/>
              </a:ext>
            </a:extLst>
          </p:cNvPr>
          <p:cNvSpPr/>
          <p:nvPr/>
        </p:nvSpPr>
        <p:spPr>
          <a:xfrm>
            <a:off x="3588963" y="2878594"/>
            <a:ext cx="2893232" cy="2855503"/>
          </a:xfrm>
          <a:prstGeom prst="plus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Наша стратегия, объединившая в себе оба направления.</a:t>
            </a:r>
            <a:endParaRPr lang="ru-RU" dirty="0"/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A0E3D67D-8EF0-496B-B88A-F5C5A289F3F3}"/>
              </a:ext>
            </a:extLst>
          </p:cNvPr>
          <p:cNvSpPr/>
          <p:nvPr/>
        </p:nvSpPr>
        <p:spPr>
          <a:xfrm>
            <a:off x="394196" y="3009899"/>
            <a:ext cx="3349129" cy="2678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Стратегия подготовки молодых специалистов внутри компании так называемая стратегия «Фермер»</a:t>
            </a: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23A28516-A7EF-4057-BFAC-E4E028D3AAD9}"/>
              </a:ext>
            </a:extLst>
          </p:cNvPr>
          <p:cNvSpPr/>
          <p:nvPr/>
        </p:nvSpPr>
        <p:spPr>
          <a:xfrm rot="10800000">
            <a:off x="6335539" y="3006133"/>
            <a:ext cx="3729362" cy="25568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EACE9-A170-445C-B710-22B1897266C7}"/>
              </a:ext>
            </a:extLst>
          </p:cNvPr>
          <p:cNvSpPr txBox="1"/>
          <p:nvPr/>
        </p:nvSpPr>
        <p:spPr>
          <a:xfrm>
            <a:off x="7329488" y="3152184"/>
            <a:ext cx="27289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Стратегии работы с пред пенсионерами и пенсионерами. Они разрабатывались компаниями при поддержке государства-стратегия «Золотой возраст».</a:t>
            </a:r>
          </a:p>
        </p:txBody>
      </p:sp>
    </p:spTree>
    <p:extLst>
      <p:ext uri="{BB962C8B-B14F-4D97-AF65-F5344CB8AC3E}">
        <p14:creationId xmlns:p14="http://schemas.microsoft.com/office/powerpoint/2010/main" val="35014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4D8D7-9204-45DC-9532-3108F21C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     Результативность нашей стратегии за 2022-2023 годы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B06697C-6270-492C-955A-418896976F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1195597"/>
              </p:ext>
            </p:extLst>
          </p:nvPr>
        </p:nvGraphicFramePr>
        <p:xfrm>
          <a:off x="956604" y="1930400"/>
          <a:ext cx="8673171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8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BB67C-FCE4-48B7-A350-45C89FD8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Повышение уровня подготовки кадров 2022-2023 год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E500A45-EDAA-499E-8454-9D93CA3D7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432368"/>
              </p:ext>
            </p:extLst>
          </p:nvPr>
        </p:nvGraphicFramePr>
        <p:xfrm>
          <a:off x="2016000" y="1927274"/>
          <a:ext cx="8014265" cy="467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55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AC1B9-A7FC-4BB6-898C-3B444F72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Дополнительные результаты стратегии            для учреждения и сотрудников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E6479-6C62-4993-B30C-BDB6048C5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7" y="1823958"/>
            <a:ext cx="5036228" cy="2026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амым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удачным и неожидаемым результатом стало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 наоборот. Молодые сотрудники за время наставничества помогли более старшим коллегам в освоении передовых технологий. Освоили ведение презентаций, совещаний, конференций дистанционно без отрыва от рабочего процесса.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81486F-D719-4926-80FE-272E3E23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767" y="1482882"/>
            <a:ext cx="2603218" cy="9266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E6483B-70D5-425A-8667-AA03C1D57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2" y="3302734"/>
            <a:ext cx="4795387" cy="2696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51D8F5-6EBF-45A9-9D67-2F3FBEE1E8CD}"/>
              </a:ext>
            </a:extLst>
          </p:cNvPr>
          <p:cNvSpPr txBox="1"/>
          <p:nvPr/>
        </p:nvSpPr>
        <p:spPr>
          <a:xfrm>
            <a:off x="5742534" y="4651048"/>
            <a:ext cx="5884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Грамотность. Молодые специалисты как правило имеют больше проблем с грамотностью как в письменной, так и в устной речи, но молодые люди могут излагать и представлять уже анализированный текст и более точно формулировать задачи. Их талант в краткости.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совместного обучения у молодых сотрудников возросла грамотность, а более старшее поколение стало выделять основной посыл и писать краткие репосты. Молодые сотрудники стали больше читать.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4F7A56-4D08-4EFF-A6C3-1D245AE80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57" y="1723449"/>
            <a:ext cx="3983096" cy="26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555</TotalTime>
  <Words>617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Times New Roman</vt:lpstr>
      <vt:lpstr>Trebuchet MS</vt:lpstr>
      <vt:lpstr>Wingdings 3</vt:lpstr>
      <vt:lpstr>Аспект</vt:lpstr>
      <vt:lpstr>Внутренний рекрутинг или  хорошо забытое старое </vt:lpstr>
      <vt:lpstr>Презентация PowerPoint</vt:lpstr>
      <vt:lpstr>Внутренний рекрутинг</vt:lpstr>
      <vt:lpstr>Плюсы выращенных молодых кадров.</vt:lpstr>
      <vt:lpstr>         Плюсы «Золотых сотрудников»</vt:lpstr>
      <vt:lpstr>Новаторство нашей стратегии. Похожие схемы рассматривались неоднократно но по отдельности. Мы решили объединить их в одну стратегию</vt:lpstr>
      <vt:lpstr>      Результативность нашей стратегии за 2022-2023 годы</vt:lpstr>
      <vt:lpstr>Повышение уровня подготовки кадров 2022-2023 год</vt:lpstr>
      <vt:lpstr>Дополнительные результаты стратегии            для учреждения и сотрудников</vt:lpstr>
      <vt:lpstr>          Достигли ли мы своей цели?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работы команды</dc:title>
  <dc:creator>user</dc:creator>
  <cp:lastModifiedBy>user</cp:lastModifiedBy>
  <cp:revision>30</cp:revision>
  <cp:lastPrinted>2024-04-24T08:13:15Z</cp:lastPrinted>
  <dcterms:created xsi:type="dcterms:W3CDTF">2024-04-19T12:23:05Z</dcterms:created>
  <dcterms:modified xsi:type="dcterms:W3CDTF">2024-05-23T15:12:27Z</dcterms:modified>
</cp:coreProperties>
</file>