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19"/>
  </p:notesMasterIdLst>
  <p:sldIdLst>
    <p:sldId id="414" r:id="rId4"/>
    <p:sldId id="420" r:id="rId5"/>
    <p:sldId id="426" r:id="rId6"/>
    <p:sldId id="421" r:id="rId7"/>
    <p:sldId id="416" r:id="rId8"/>
    <p:sldId id="390" r:id="rId9"/>
    <p:sldId id="404" r:id="rId10"/>
    <p:sldId id="427" r:id="rId11"/>
    <p:sldId id="345" r:id="rId12"/>
    <p:sldId id="422" r:id="rId13"/>
    <p:sldId id="425" r:id="rId14"/>
    <p:sldId id="403" r:id="rId15"/>
    <p:sldId id="317" r:id="rId16"/>
    <p:sldId id="417" r:id="rId17"/>
    <p:sldId id="41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3974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  <p15:guide id="9" pos="370" userDrawn="1">
          <p15:clr>
            <a:srgbClr val="A4A3A4"/>
          </p15:clr>
        </p15:guide>
        <p15:guide id="17" pos="7310" userDrawn="1">
          <p15:clr>
            <a:srgbClr val="A4A3A4"/>
          </p15:clr>
        </p15:guide>
        <p15:guide id="19" orient="horz" pos="3884" userDrawn="1">
          <p15:clr>
            <a:srgbClr val="A4A3A4"/>
          </p15:clr>
        </p15:guide>
        <p15:guide id="21" orient="horz" pos="3294" userDrawn="1">
          <p15:clr>
            <a:srgbClr val="A4A3A4"/>
          </p15:clr>
        </p15:guide>
        <p15:guide id="22" pos="3160" userDrawn="1">
          <p15:clr>
            <a:srgbClr val="A4A3A4"/>
          </p15:clr>
        </p15:guide>
        <p15:guide id="23" pos="4498" userDrawn="1">
          <p15:clr>
            <a:srgbClr val="A4A3A4"/>
          </p15:clr>
        </p15:guide>
        <p15:guide id="24" pos="1799" userDrawn="1">
          <p15:clr>
            <a:srgbClr val="A4A3A4"/>
          </p15:clr>
        </p15:guide>
        <p15:guide id="25" pos="2048" userDrawn="1">
          <p15:clr>
            <a:srgbClr val="A4A3A4"/>
          </p15:clr>
        </p15:guide>
        <p15:guide id="26" pos="1890" userDrawn="1">
          <p15:clr>
            <a:srgbClr val="A4A3A4"/>
          </p15:clr>
        </p15:guide>
        <p15:guide id="27" pos="5405" userDrawn="1">
          <p15:clr>
            <a:srgbClr val="A4A3A4"/>
          </p15:clr>
        </p15:guide>
        <p15:guide id="28" pos="3318" userDrawn="1">
          <p15:clr>
            <a:srgbClr val="A4A3A4"/>
          </p15:clr>
        </p15:guide>
        <p15:guide id="29" pos="5223" userDrawn="1">
          <p15:clr>
            <a:srgbClr val="A4A3A4"/>
          </p15:clr>
        </p15:guide>
        <p15:guide id="30" pos="3069" userDrawn="1">
          <p15:clr>
            <a:srgbClr val="A4A3A4"/>
          </p15:clr>
        </p15:guide>
        <p15:guide id="31" pos="4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E7426"/>
    <a:srgbClr val="124D8C"/>
    <a:srgbClr val="172144"/>
    <a:srgbClr val="000000"/>
    <a:srgbClr val="FFCD00"/>
    <a:srgbClr val="ED7D31"/>
    <a:srgbClr val="4472C4"/>
    <a:srgbClr val="191932"/>
    <a:srgbClr val="023047"/>
    <a:srgbClr val="6464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03" autoAdjust="0"/>
    <p:restoredTop sz="88620" autoAdjust="0"/>
  </p:normalViewPr>
  <p:slideViewPr>
    <p:cSldViewPr snapToGrid="0" snapToObjects="1">
      <p:cViewPr varScale="1">
        <p:scale>
          <a:sx n="76" d="100"/>
          <a:sy n="76" d="100"/>
        </p:scale>
        <p:origin x="-979" y="-72"/>
      </p:cViewPr>
      <p:guideLst>
        <p:guide orient="horz" pos="3974"/>
        <p:guide orient="horz" pos="346"/>
        <p:guide orient="horz" pos="3884"/>
        <p:guide orient="horz" pos="3294"/>
        <p:guide pos="370"/>
        <p:guide pos="7310"/>
        <p:guide pos="3160"/>
        <p:guide pos="4498"/>
        <p:guide pos="1799"/>
        <p:guide pos="2048"/>
        <p:guide pos="1890"/>
        <p:guide pos="54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A0128-F5D4-AD49-9A2B-C85B1640D476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BBC89-2BAA-7149-B3A5-8D4361033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721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BBC89-2BAA-7149-B3A5-8D43610330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9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415" y="8684684"/>
            <a:ext cx="2971800" cy="457200"/>
          </a:xfrm>
          <a:prstGeom prst="rect">
            <a:avLst/>
          </a:prstGeom>
        </p:spPr>
        <p:txBody>
          <a:bodyPr/>
          <a:lstStyle/>
          <a:p>
            <a:fld id="{9D2D7C5B-6C63-483E-BB25-45366C411B6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415" y="8684684"/>
            <a:ext cx="2971800" cy="457200"/>
          </a:xfrm>
          <a:prstGeom prst="rect">
            <a:avLst/>
          </a:prstGeom>
        </p:spPr>
        <p:txBody>
          <a:bodyPr/>
          <a:lstStyle/>
          <a:p>
            <a:fld id="{9D2D7C5B-6C63-483E-BB25-45366C411B6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BBC89-2BAA-7149-B3A5-8D43610330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701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2F69C4-2E72-6ED2-CA0D-33472A438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7A41CCD-2D1B-1877-390C-D83BBEA97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410184-4FAE-FD4A-E1D8-33B8932A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2DABB0-28B6-D3F6-9F5B-0F6F7496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8F68A5-25EA-AB7E-6563-A74760D7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951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91EFA2-6857-499D-847E-82E27C36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D7182FF-6167-253B-CA12-CF49F3B35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6002BF-23FD-8652-9B05-D5ADEB0B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F76694-3E66-B720-7CAD-F4B48B30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21CCF9-BE72-8611-9348-1F73AA24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77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423730E-E801-D958-3CDB-52B2459C8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FB984FA-3D42-2173-008C-95D83B4A9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DBF420-0082-66FC-1535-322CDB86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ED87CF-9E9A-3262-8DEE-8D702C99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2C3D18-55B6-97AD-6F15-B22CB049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288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DA6A8D-68BE-3EC8-E32A-4435A38E9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CBB75C0-DDA0-3D88-8995-DBA9D8874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D5F558-84DF-1091-3928-870EC268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46AF-9D3F-4C1E-BB4A-FD7D1E2D089C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0908D8-3855-E0E6-42AC-F87DF289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A8B4EC-003D-0FED-BC73-A758BBEF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DB85-D1AF-4A1A-A947-F5ED19D55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22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132C8D-7B64-C44B-6240-9FAB9F5A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17B2A1-9741-F2D8-7364-136277FCC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3FEBA4-2C70-B69E-75DB-140EF00F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46AF-9D3F-4C1E-BB4A-FD7D1E2D089C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A1490F-46AA-C8EC-3EF3-AF081D48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958017-C4BE-0933-817D-FEF2C386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DB85-D1AF-4A1A-A947-F5ED19D55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343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024653-4731-7DFB-7696-CFD55061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B879C26-8A77-C7F0-8410-D9791F430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61D6DB-8E75-0BCA-948D-BC51EA29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46AF-9D3F-4C1E-BB4A-FD7D1E2D089C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C3761A-E71F-1C15-7F3E-D35E0FE6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8C3787-B7B2-F84D-723C-713CCEDB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DB85-D1AF-4A1A-A947-F5ED19D55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83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A367FB-D98F-6028-E13F-012C9FD1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7B9F0C-50A1-2DE9-E184-C114263A1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E8C2B9-99E2-5664-9D2D-140F4B5CA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5132BB-B249-39DC-B04D-44C87DE9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46AF-9D3F-4C1E-BB4A-FD7D1E2D089C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38CB0FD-DB31-B34D-0BFB-C5736C7BD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D5C0C04-B033-8A9B-98EC-B1F3D20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DB85-D1AF-4A1A-A947-F5ED19D55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03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92F5DE-0405-4F19-71F7-AD1D0AF8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12ECD4-9996-E3A4-484D-318EBC26B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0EB301E-9EBC-CA04-12EF-2163CB439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2EE6345-2915-1AA3-2094-524625720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7CAA5B5-5612-32D1-B1A7-09B7C6E29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54ACD76-05A7-6DDB-0D67-F412E63B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46AF-9D3F-4C1E-BB4A-FD7D1E2D089C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1B28BD3-B82F-580D-41B6-D077B98D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D8700FA-C086-D50B-8ECF-D00BD6107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DB85-D1AF-4A1A-A947-F5ED19D55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524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1E4F81-32AD-6AF9-E0F9-CEA446C4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BB17EEF-74C0-9819-14FD-A5531C22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46AF-9D3F-4C1E-BB4A-FD7D1E2D089C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A7E7F46-04A0-18C4-F02A-A46F2F96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AE8480C-0207-96D0-8D75-DC5A1E97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DB85-D1AF-4A1A-A947-F5ED19D55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5093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AE36CD2-C3FB-F1E5-EB5B-7D4AE880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46AF-9D3F-4C1E-BB4A-FD7D1E2D089C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C0926C4-5F20-D63F-5EC4-F63D19296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304FE90-C1F1-AF83-ECF1-E9279C3B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DB85-D1AF-4A1A-A947-F5ED19D55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9248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AA378E-C032-E221-2EF2-F419D4BB5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DB17CD-7934-4423-B716-B174911D2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4BD9F2C-AD03-0BB8-42E5-6188623AB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45B461F-2853-BA02-2F08-5681CA63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46AF-9D3F-4C1E-BB4A-FD7D1E2D089C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203E994-7554-53EE-DB8A-A6235F22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DE1F6C1-774B-B2F8-89BF-A67FE087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DB85-D1AF-4A1A-A947-F5ED19D55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626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8B75D7-D2D5-D9F7-2D05-36C6015F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086809-5C5A-1575-7C08-224C300A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6D7357-420C-9059-9474-FCC52DE2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BB2151-6312-93F5-0579-E395CD92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0A3298-C70A-4466-9ECA-BF73A3BE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4245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3FF669-7FBB-888D-4BA2-1BA541FA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23765A4-50CC-874B-CB39-84EA0BF64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FC97D76-1841-F107-0E5F-909A07237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33C8C55-C729-2C30-987C-245944A0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46AF-9D3F-4C1E-BB4A-FD7D1E2D089C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B127AC8-BFA3-5938-0F07-A6333289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483261-8455-7484-BF22-70080DE5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DB85-D1AF-4A1A-A947-F5ED19D55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319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2551A2-6CC7-71FA-292E-67F5CD52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2C48898-0DBF-4542-0D85-746204EBB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850E52-5E88-A72C-14E2-E59F0919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46AF-9D3F-4C1E-BB4A-FD7D1E2D089C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4E2A1E1-A551-1DB3-C7EB-23EA8286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C861BC-B0FB-2B41-A918-BA46788F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DB85-D1AF-4A1A-A947-F5ED19D55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3022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494B84-7C99-326E-DD1A-F2058AE9B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A584858-873F-2D47-2B11-C59937508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9D2B5B-9B06-864B-8D3F-E155614C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46AF-9D3F-4C1E-BB4A-FD7D1E2D089C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2E008C-D02E-62AF-6F2C-A50BD636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4B3E15-5E9A-D4AC-E46E-C11F6C6B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DB85-D1AF-4A1A-A947-F5ED19D55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225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marL="12698">
              <a:lnSpc>
                <a:spcPts val="1614"/>
              </a:lnSpc>
              <a:defRPr sz="1600" b="0" i="1" spc="-5" dirty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#</a:t>
            </a:r>
            <a:r>
              <a:rPr lang="ru-RU" dirty="0" err="1" smtClean="0"/>
              <a:t>страну_меняют_люди</a:t>
            </a:r>
            <a:endParaRPr lang="ru-RU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2F69C4-2E72-6ED2-CA0D-33472A438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7A41CCD-2D1B-1877-390C-D83BBEA97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410184-4FAE-FD4A-E1D8-33B8932A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2DABB0-28B6-D3F6-9F5B-0F6F7496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8F68A5-25EA-AB7E-6563-A74760D7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510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8B75D7-D2D5-D9F7-2D05-36C6015F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086809-5C5A-1575-7C08-224C300A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6D7357-420C-9059-9474-FCC52DE2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BB2151-6312-93F5-0579-E395CD92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0A3298-C70A-4466-9ECA-BF73A3BE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245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EA730-0F46-102F-C050-F64EA5AB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925220-4754-605C-7295-5E3553B2B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164570-081A-BF56-81A9-4363D354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223C9D-4602-631D-02C9-2FECAAF0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D73903-49FC-B187-DA8B-D4958C75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434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52D97F-2AB8-5F2C-5D59-5BBD1A58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940EDF-6B0B-5268-F70E-9B3ED7114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F70E476-CBF2-F22D-AF8B-60CE2E4BD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131FD8-E477-C51A-FCC1-C9201ECF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05A900-1E21-D97D-06E9-9E0D29B9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254E49-368D-49A0-9CCA-B007C84C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2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F15940-78BA-A769-1145-D4E15F75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CDC7CD-F9E2-38B4-29D6-E5BB69456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06CEDB-95CF-0233-FB0A-73EA074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D2C1ED3-AF0A-7BD4-0AD6-5ADBA594B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287BD8B-0C77-78CC-1B5D-FDC04BD8A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59ECE0F-6078-8370-0F79-9BEC976A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4E012E1-39B6-05A2-313B-FA563731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B1D1CD4-C1F9-852B-5AC2-46615111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00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981CF7-80D4-BFC6-C91B-A674A5E3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E1ECC13-FA32-535F-07D6-AEDE7100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AEBE848-772F-0B0A-647C-C94C9D2D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157D859-9B25-4F9F-778D-BC5756B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10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9EA730-0F46-102F-C050-F64EA5AB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925220-4754-605C-7295-5E3553B2B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164570-081A-BF56-81A9-4363D354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223C9D-4602-631D-02C9-2FECAAF0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D73903-49FC-B187-DA8B-D4958C75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5434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593354-649A-D971-50C3-FA95556B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0EEE54B-8F75-8661-500C-A7FEA028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BDF800-0804-7106-ABB8-84A18909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1B28D56D-1CD1-A98B-7CC9-4F64A57749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375" y="1622425"/>
            <a:ext cx="3324225" cy="361315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Вставить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xmlns="" val="6390571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B983F-092B-042C-A921-F930EC7B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1D30B0-8949-2B50-1255-7EF46CAA8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AD8727-3E23-F2CA-7A54-2189A37D1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1136F7-9CFB-4183-F51C-DC96EA4A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BD8593-DA25-E115-1ADA-E6803829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954C9B-4E1D-1F35-2FFB-767A11B0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175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A14B80-33B1-A472-BD57-937DB196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59BE6F7-CB40-3EF3-6663-B912E883B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36463A-1BB3-9E0F-A1A5-CF414769E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BC1F33-54D3-51EB-BF1E-0E499FE2C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5E40C1-9CA8-9831-FC72-FC862DFD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F5F95E-67D7-3B9B-EFF2-F686619C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238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91EFA2-6857-499D-847E-82E27C36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D7182FF-6167-253B-CA12-CF49F3B35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6002BF-23FD-8652-9B05-D5ADEB0B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F76694-3E66-B720-7CAD-F4B48B30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21CCF9-BE72-8611-9348-1F73AA24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77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423730E-E801-D958-3CDB-52B2459C8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FB984FA-3D42-2173-008C-95D83B4A9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DBF420-0082-66FC-1535-322CDB86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ED87CF-9E9A-3262-8DEE-8D702C99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2C3D18-55B6-97AD-6F15-B22CB049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882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marL="12698">
              <a:lnSpc>
                <a:spcPts val="1614"/>
              </a:lnSpc>
              <a:defRPr sz="1600" b="0" i="1" spc="-5" dirty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#</a:t>
            </a:r>
            <a:r>
              <a:rPr lang="ru-RU" dirty="0" err="1" smtClean="0"/>
              <a:t>страну_меняют_люди</a:t>
            </a:r>
            <a:endParaRPr lang="ru-RU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52D97F-2AB8-5F2C-5D59-5BBD1A58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940EDF-6B0B-5268-F70E-9B3ED7114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F70E476-CBF2-F22D-AF8B-60CE2E4BD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131FD8-E477-C51A-FCC1-C9201ECF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205A900-1E21-D97D-06E9-9E0D29B9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D254E49-368D-49A0-9CCA-B007C84C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26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F15940-78BA-A769-1145-D4E15F75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8CDC7CD-F9E2-38B4-29D6-E5BB69456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D06CEDB-95CF-0233-FB0A-73EA074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D2C1ED3-AF0A-7BD4-0AD6-5ADBA594B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287BD8B-0C77-78CC-1B5D-FDC04BD8A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59ECE0F-6078-8370-0F79-9BEC976A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4E012E1-39B6-05A2-313B-FA563731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B1D1CD4-C1F9-852B-5AC2-46615111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500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981CF7-80D4-BFC6-C91B-A674A5E3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E1ECC13-FA32-535F-07D6-AEDE7100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AEBE848-772F-0B0A-647C-C94C9D2D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157D859-9B25-4F9F-778D-BC5756B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710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8593354-649A-D971-50C3-FA95556B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0EEE54B-8F75-8661-500C-A7FEA028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6BDF800-0804-7106-ABB8-84A18909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1B28D56D-1CD1-A98B-7CC9-4F64A57749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375" y="1622425"/>
            <a:ext cx="3324225" cy="361315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Вставить картинку</a:t>
            </a:r>
          </a:p>
        </p:txBody>
      </p:sp>
    </p:spTree>
    <p:extLst>
      <p:ext uri="{BB962C8B-B14F-4D97-AF65-F5344CB8AC3E}">
        <p14:creationId xmlns="" xmlns:p14="http://schemas.microsoft.com/office/powerpoint/2010/main" val="63905710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FB983F-092B-042C-A921-F930EC7B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1D30B0-8949-2B50-1255-7EF46CAA8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0AD8727-3E23-F2CA-7A54-2189A37D1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71136F7-9CFB-4183-F51C-DC96EA4A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BD8593-DA25-E115-1ADA-E6803829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954C9B-4E1D-1F35-2FFB-767A11B0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017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A14B80-33B1-A472-BD57-937DB196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59BE6F7-CB40-3EF3-6663-B912E883B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836463A-1BB3-9E0F-A1A5-CF414769E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EBC1F33-54D3-51EB-BF1E-0E499FE2C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5E40C1-9CA8-9831-FC72-FC862DFD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F5F95E-67D7-3B9B-EFF2-F686619C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23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0E4714-2717-7634-313A-C841D3C7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94D695-0BF4-C9C3-E0B0-A824D71EC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4DC8FB-B02F-48B7-5982-538092F2E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55E755-D46F-AC72-5023-69A1C3D2C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2CB070-3FC4-8D5E-7708-C91E88AB2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508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D2D94D-3E61-E929-12D7-200CD185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742B222-0617-E093-B833-76925C071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972AFB-F174-F2DD-A5FF-6D1642BF7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646AF-9D3F-4C1E-BB4A-FD7D1E2D089C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8D981A-DE5C-8319-104A-DB85CD1E1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FF4E5A-327C-BC38-60D8-0000FBD1F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DB85-D1AF-4A1A-A947-F5ED19D55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64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0E4714-2717-7634-313A-C841D3C7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94D695-0BF4-C9C3-E0B0-A824D71EC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4DC8FB-B02F-48B7-5982-538092F2E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A85E-6FD3-3143-B235-CEDA1DDAE32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55E755-D46F-AC72-5023-69A1C3D2C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2CB070-3FC4-8D5E-7708-C91E88AB2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775A-C05A-3C43-ACFB-9BC9BBFCF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08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svg"/><Relationship Id="rId3" Type="http://schemas.openxmlformats.org/officeDocument/2006/relationships/image" Target="../media/image25.jpeg"/><Relationship Id="rId7" Type="http://schemas.openxmlformats.org/officeDocument/2006/relationships/image" Target="../media/image20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2.sv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2.svg"/><Relationship Id="rId4" Type="http://schemas.openxmlformats.org/officeDocument/2006/relationships/image" Target="../media/image33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8.png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klucheeff/" TargetMode="External"/><Relationship Id="rId3" Type="http://schemas.openxmlformats.org/officeDocument/2006/relationships/hyperlink" Target="tel:%20+79129383018" TargetMode="External"/><Relationship Id="rId7" Type="http://schemas.openxmlformats.org/officeDocument/2006/relationships/image" Target="../media/image42.svg"/><Relationship Id="rId12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hyperlink" Target="http://klucheeff.ru/" TargetMode="External"/><Relationship Id="rId10" Type="http://schemas.openxmlformats.org/officeDocument/2006/relationships/image" Target="../media/image40.png"/><Relationship Id="rId4" Type="http://schemas.openxmlformats.org/officeDocument/2006/relationships/hyperlink" Target="https://vk.com/id692303943" TargetMode="External"/><Relationship Id="rId9" Type="http://schemas.openxmlformats.org/officeDocument/2006/relationships/hyperlink" Target="mailto:klucheeff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ool, machine, sewing, sewing machine needle&#10;&#10;Description automatically generated">
            <a:extLst>
              <a:ext uri="{FF2B5EF4-FFF2-40B4-BE49-F238E27FC236}">
                <a16:creationId xmlns="" xmlns:a16="http://schemas.microsoft.com/office/drawing/2014/main" id="{297352F3-5CEC-58A6-B221-20CD1AE88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61747" y="-113933"/>
            <a:ext cx="12557747" cy="7063733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92510EB-73E9-545C-0305-FCAF0B74E439}"/>
              </a:ext>
            </a:extLst>
          </p:cNvPr>
          <p:cNvSpPr/>
          <p:nvPr/>
        </p:nvSpPr>
        <p:spPr>
          <a:xfrm>
            <a:off x="5305070" y="-302252"/>
            <a:ext cx="7674969" cy="7710534"/>
          </a:xfrm>
          <a:custGeom>
            <a:avLst/>
            <a:gdLst>
              <a:gd name="connsiteX0" fmla="*/ 797888 w 7495976"/>
              <a:gd name="connsiteY0" fmla="*/ 7688003 h 7710534"/>
              <a:gd name="connsiteX1" fmla="*/ 2525044 w 7495976"/>
              <a:gd name="connsiteY1" fmla="*/ 7688003 h 7710534"/>
              <a:gd name="connsiteX2" fmla="*/ 2539888 w 7495976"/>
              <a:gd name="connsiteY2" fmla="*/ 7710534 h 7710534"/>
              <a:gd name="connsiteX3" fmla="*/ 812732 w 7495976"/>
              <a:gd name="connsiteY3" fmla="*/ 7710534 h 7710534"/>
              <a:gd name="connsiteX4" fmla="*/ 2444886 w 7495976"/>
              <a:gd name="connsiteY4" fmla="*/ 144203 h 7710534"/>
              <a:gd name="connsiteX5" fmla="*/ 7495976 w 7495976"/>
              <a:gd name="connsiteY5" fmla="*/ 144203 h 7710534"/>
              <a:gd name="connsiteX6" fmla="*/ 7495976 w 7495976"/>
              <a:gd name="connsiteY6" fmla="*/ 7688003 h 7710534"/>
              <a:gd name="connsiteX7" fmla="*/ 2525044 w 7495976"/>
              <a:gd name="connsiteY7" fmla="*/ 7688003 h 7710534"/>
              <a:gd name="connsiteX8" fmla="*/ 0 w 7495976"/>
              <a:gd name="connsiteY8" fmla="*/ 3855267 h 7710534"/>
              <a:gd name="connsiteX9" fmla="*/ 842228 w 7495976"/>
              <a:gd name="connsiteY9" fmla="*/ 0 h 7710534"/>
              <a:gd name="connsiteX10" fmla="*/ 2539888 w 7495976"/>
              <a:gd name="connsiteY10" fmla="*/ 0 h 7710534"/>
              <a:gd name="connsiteX11" fmla="*/ 2444886 w 7495976"/>
              <a:gd name="connsiteY11" fmla="*/ 144203 h 7710534"/>
              <a:gd name="connsiteX12" fmla="*/ 747226 w 7495976"/>
              <a:gd name="connsiteY12" fmla="*/ 144203 h 771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95976" h="7710534">
                <a:moveTo>
                  <a:pt x="797888" y="7688003"/>
                </a:moveTo>
                <a:lnTo>
                  <a:pt x="2525044" y="7688003"/>
                </a:lnTo>
                <a:lnTo>
                  <a:pt x="2539888" y="7710534"/>
                </a:lnTo>
                <a:lnTo>
                  <a:pt x="812732" y="7710534"/>
                </a:lnTo>
                <a:close/>
                <a:moveTo>
                  <a:pt x="2444886" y="144203"/>
                </a:moveTo>
                <a:lnTo>
                  <a:pt x="7495976" y="144203"/>
                </a:lnTo>
                <a:lnTo>
                  <a:pt x="7495976" y="7688003"/>
                </a:lnTo>
                <a:lnTo>
                  <a:pt x="2525044" y="7688003"/>
                </a:lnTo>
                <a:lnTo>
                  <a:pt x="0" y="3855267"/>
                </a:lnTo>
                <a:close/>
                <a:moveTo>
                  <a:pt x="842228" y="0"/>
                </a:moveTo>
                <a:lnTo>
                  <a:pt x="2539888" y="0"/>
                </a:lnTo>
                <a:lnTo>
                  <a:pt x="2444886" y="144203"/>
                </a:lnTo>
                <a:lnTo>
                  <a:pt x="747226" y="144203"/>
                </a:lnTo>
                <a:close/>
              </a:path>
            </a:pathLst>
          </a:custGeom>
          <a:solidFill>
            <a:srgbClr val="FFCD00"/>
          </a:solidFill>
          <a:ln>
            <a:solidFill>
              <a:srgbClr val="FF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EF898DCE-A8B9-BFF1-521D-E461FDD786B5}"/>
              </a:ext>
            </a:extLst>
          </p:cNvPr>
          <p:cNvGrpSpPr/>
          <p:nvPr/>
        </p:nvGrpSpPr>
        <p:grpSpPr>
          <a:xfrm>
            <a:off x="9620099" y="5710417"/>
            <a:ext cx="2809305" cy="208977"/>
            <a:chOff x="16669469" y="10728898"/>
            <a:chExt cx="2809305" cy="208977"/>
          </a:xfrm>
          <a:solidFill>
            <a:srgbClr val="EE7426"/>
          </a:solidFill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9A1464D6-A37C-D59F-7061-7B3159E8835A}"/>
                </a:ext>
              </a:extLst>
            </p:cNvPr>
            <p:cNvSpPr/>
            <p:nvPr/>
          </p:nvSpPr>
          <p:spPr>
            <a:xfrm>
              <a:off x="16669469" y="10734960"/>
              <a:ext cx="202915" cy="2029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85888A82-FE1F-7E72-5EFB-0556BC32DA41}"/>
                </a:ext>
              </a:extLst>
            </p:cNvPr>
            <p:cNvSpPr/>
            <p:nvPr/>
          </p:nvSpPr>
          <p:spPr>
            <a:xfrm>
              <a:off x="17190747" y="10734960"/>
              <a:ext cx="202915" cy="2029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92034016-2C8C-D0C7-AB17-114819610943}"/>
                </a:ext>
              </a:extLst>
            </p:cNvPr>
            <p:cNvSpPr/>
            <p:nvPr/>
          </p:nvSpPr>
          <p:spPr>
            <a:xfrm>
              <a:off x="17712025" y="10734960"/>
              <a:ext cx="202915" cy="2029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5B04F133-1092-E58F-376C-6538FD026ACC}"/>
                </a:ext>
              </a:extLst>
            </p:cNvPr>
            <p:cNvSpPr/>
            <p:nvPr/>
          </p:nvSpPr>
          <p:spPr>
            <a:xfrm>
              <a:off x="18233303" y="10728898"/>
              <a:ext cx="202915" cy="2029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3B9B5426-BBB0-6E51-478C-E9AEFE8E0ABA}"/>
                </a:ext>
              </a:extLst>
            </p:cNvPr>
            <p:cNvSpPr/>
            <p:nvPr/>
          </p:nvSpPr>
          <p:spPr>
            <a:xfrm>
              <a:off x="18754581" y="10728898"/>
              <a:ext cx="202915" cy="2029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99E3C023-E28D-EF35-0743-9EE31D437935}"/>
                </a:ext>
              </a:extLst>
            </p:cNvPr>
            <p:cNvSpPr/>
            <p:nvPr/>
          </p:nvSpPr>
          <p:spPr>
            <a:xfrm>
              <a:off x="19275859" y="10728898"/>
              <a:ext cx="202915" cy="2029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D0E8EC92-F838-76D5-54D0-184508405B7F}"/>
              </a:ext>
            </a:extLst>
          </p:cNvPr>
          <p:cNvGrpSpPr/>
          <p:nvPr/>
        </p:nvGrpSpPr>
        <p:grpSpPr>
          <a:xfrm>
            <a:off x="2052071" y="-400676"/>
            <a:ext cx="6072612" cy="7716791"/>
            <a:chOff x="2052071" y="-421458"/>
            <a:chExt cx="6072612" cy="7716791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89888750-7772-EDA5-E2F8-E94DF1AB290D}"/>
                </a:ext>
              </a:extLst>
            </p:cNvPr>
            <p:cNvGrpSpPr/>
            <p:nvPr/>
          </p:nvGrpSpPr>
          <p:grpSpPr>
            <a:xfrm>
              <a:off x="3808725" y="-421458"/>
              <a:ext cx="4315958" cy="7710534"/>
              <a:chOff x="4837425" y="-421458"/>
              <a:chExt cx="4315958" cy="7710534"/>
            </a:xfrm>
          </p:grpSpPr>
          <p:sp>
            <p:nvSpPr>
              <p:cNvPr id="24" name="Parallelogram 23">
                <a:extLst>
                  <a:ext uri="{FF2B5EF4-FFF2-40B4-BE49-F238E27FC236}">
                    <a16:creationId xmlns="" xmlns:a16="http://schemas.microsoft.com/office/drawing/2014/main" id="{67442F93-0B17-F54A-4ACF-7B78B84FEC8F}"/>
                  </a:ext>
                </a:extLst>
              </p:cNvPr>
              <p:cNvSpPr/>
              <p:nvPr/>
            </p:nvSpPr>
            <p:spPr>
              <a:xfrm>
                <a:off x="4837425" y="-421458"/>
                <a:ext cx="4315958" cy="3855267"/>
              </a:xfrm>
              <a:prstGeom prst="parallelogram">
                <a:avLst>
                  <a:gd name="adj" fmla="val 65881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="" xmlns:a16="http://schemas.microsoft.com/office/drawing/2014/main" id="{87BEF1A5-704D-EA01-991F-D48724B883AB}"/>
                  </a:ext>
                </a:extLst>
              </p:cNvPr>
              <p:cNvSpPr/>
              <p:nvPr/>
            </p:nvSpPr>
            <p:spPr>
              <a:xfrm flipH="1">
                <a:off x="4837425" y="3433809"/>
                <a:ext cx="4315958" cy="3855267"/>
              </a:xfrm>
              <a:prstGeom prst="parallelogram">
                <a:avLst>
                  <a:gd name="adj" fmla="val 65881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876D22FE-80BD-B326-6F42-1BC40F683912}"/>
                </a:ext>
              </a:extLst>
            </p:cNvPr>
            <p:cNvGrpSpPr/>
            <p:nvPr/>
          </p:nvGrpSpPr>
          <p:grpSpPr>
            <a:xfrm>
              <a:off x="2052071" y="-415201"/>
              <a:ext cx="4315958" cy="7710534"/>
              <a:chOff x="4837425" y="-421458"/>
              <a:chExt cx="4315958" cy="7710534"/>
            </a:xfrm>
            <a:solidFill>
              <a:srgbClr val="ED7D31">
                <a:alpha val="50196"/>
              </a:srgbClr>
            </a:solidFill>
          </p:grpSpPr>
          <p:sp>
            <p:nvSpPr>
              <p:cNvPr id="29" name="Parallelogram 28">
                <a:extLst>
                  <a:ext uri="{FF2B5EF4-FFF2-40B4-BE49-F238E27FC236}">
                    <a16:creationId xmlns="" xmlns:a16="http://schemas.microsoft.com/office/drawing/2014/main" id="{0766C954-D0D8-8256-1BFB-4B3578923079}"/>
                  </a:ext>
                </a:extLst>
              </p:cNvPr>
              <p:cNvSpPr/>
              <p:nvPr/>
            </p:nvSpPr>
            <p:spPr>
              <a:xfrm>
                <a:off x="4837425" y="-421458"/>
                <a:ext cx="4315958" cy="3855267"/>
              </a:xfrm>
              <a:prstGeom prst="parallelogram">
                <a:avLst>
                  <a:gd name="adj" fmla="val 658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Parallelogram 29">
                <a:extLst>
                  <a:ext uri="{FF2B5EF4-FFF2-40B4-BE49-F238E27FC236}">
                    <a16:creationId xmlns="" xmlns:a16="http://schemas.microsoft.com/office/drawing/2014/main" id="{08ED9BB3-B513-3EDF-51B9-6F8069A49561}"/>
                  </a:ext>
                </a:extLst>
              </p:cNvPr>
              <p:cNvSpPr/>
              <p:nvPr/>
            </p:nvSpPr>
            <p:spPr>
              <a:xfrm flipH="1">
                <a:off x="4837425" y="3433809"/>
                <a:ext cx="4315958" cy="3855267"/>
              </a:xfrm>
              <a:prstGeom prst="parallelogram">
                <a:avLst>
                  <a:gd name="adj" fmla="val 658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2" name="Объект 2">
            <a:extLst>
              <a:ext uri="{FF2B5EF4-FFF2-40B4-BE49-F238E27FC236}">
                <a16:creationId xmlns="" xmlns:a16="http://schemas.microsoft.com/office/drawing/2014/main" id="{F5D5698C-C613-2E90-9089-F49B3E78442B}"/>
              </a:ext>
            </a:extLst>
          </p:cNvPr>
          <p:cNvSpPr txBox="1">
            <a:spLocks/>
          </p:cNvSpPr>
          <p:nvPr/>
        </p:nvSpPr>
        <p:spPr>
          <a:xfrm>
            <a:off x="7981779" y="5100179"/>
            <a:ext cx="5043389" cy="424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Социальная франшиза</a:t>
            </a:r>
          </a:p>
        </p:txBody>
      </p:sp>
      <p:sp>
        <p:nvSpPr>
          <p:cNvPr id="53" name="Объект 2">
            <a:extLst>
              <a:ext uri="{FF2B5EF4-FFF2-40B4-BE49-F238E27FC236}">
                <a16:creationId xmlns="" xmlns:a16="http://schemas.microsoft.com/office/drawing/2014/main" id="{710FFB39-8F7C-FC15-AB58-B044AE5BD061}"/>
              </a:ext>
            </a:extLst>
          </p:cNvPr>
          <p:cNvSpPr txBox="1">
            <a:spLocks/>
          </p:cNvSpPr>
          <p:nvPr/>
        </p:nvSpPr>
        <p:spPr>
          <a:xfrm>
            <a:off x="7252057" y="1992297"/>
            <a:ext cx="6184468" cy="424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Индивидуальный предприниматель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           Рожкова Е.Р</a:t>
            </a:r>
            <a:endParaRPr lang="ru-RU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6812A94-9E47-E248-4FBF-FD8AABBFCFF3}"/>
              </a:ext>
            </a:extLst>
          </p:cNvPr>
          <p:cNvSpPr txBox="1"/>
          <p:nvPr/>
        </p:nvSpPr>
        <p:spPr>
          <a:xfrm>
            <a:off x="9967919" y="422887"/>
            <a:ext cx="23326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ED7D31"/>
                </a:solidFill>
                <a:latin typeface="Comic Sans MS" panose="030F0702030302020204" pitchFamily="66" charset="0"/>
                <a:ea typeface="Roboto Light" panose="02000000000000000000" pitchFamily="2" charset="0"/>
                <a:cs typeface="Roboto Light" panose="02000000000000000000" pitchFamily="2" charset="0"/>
              </a:rPr>
              <a:t>Ключеефф</a:t>
            </a:r>
          </a:p>
        </p:txBody>
      </p:sp>
      <p:pic>
        <p:nvPicPr>
          <p:cNvPr id="2" name="object 6">
            <a:extLst>
              <a:ext uri="{FF2B5EF4-FFF2-40B4-BE49-F238E27FC236}">
                <a16:creationId xmlns="" xmlns:a16="http://schemas.microsoft.com/office/drawing/2014/main" id="{429BC1D8-FFE1-0BC8-0118-EA29BC64E1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9821" y="4134752"/>
            <a:ext cx="4443112" cy="735899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8FF6D2A-4A4E-B322-D5C6-C45501BCF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931" y="1992297"/>
            <a:ext cx="1852692" cy="2895538"/>
          </a:xfrm>
          <a:prstGeom prst="rect">
            <a:avLst/>
          </a:prstGeom>
        </p:spPr>
      </p:pic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F5D5698C-C613-2E90-9089-F49B3E78442B}"/>
              </a:ext>
            </a:extLst>
          </p:cNvPr>
          <p:cNvSpPr txBox="1">
            <a:spLocks/>
          </p:cNvSpPr>
          <p:nvPr/>
        </p:nvSpPr>
        <p:spPr>
          <a:xfrm>
            <a:off x="10344291" y="3922408"/>
            <a:ext cx="2635748" cy="424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Мастерские </a:t>
            </a:r>
            <a:endParaRPr lang="ru-RU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97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7135306343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533" y="0"/>
            <a:ext cx="5524795" cy="3684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-20240413-WA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2410"/>
            <a:ext cx="6413203" cy="341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10B87611-708F-0F05-0E9E-6C87F7A9CF3E}"/>
              </a:ext>
            </a:extLst>
          </p:cNvPr>
          <p:cNvSpPr/>
          <p:nvPr/>
        </p:nvSpPr>
        <p:spPr>
          <a:xfrm>
            <a:off x="-558817" y="-431890"/>
            <a:ext cx="2474043" cy="2474043"/>
          </a:xfrm>
          <a:prstGeom prst="ellipse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OTR03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25" y="0"/>
            <a:ext cx="5312708" cy="354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IMG-20240321-WA0032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267" y="3541396"/>
            <a:ext cx="4886036" cy="325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10B87611-708F-0F05-0E9E-6C87F7A9CF3E}"/>
              </a:ext>
            </a:extLst>
          </p:cNvPr>
          <p:cNvSpPr/>
          <p:nvPr/>
        </p:nvSpPr>
        <p:spPr>
          <a:xfrm>
            <a:off x="10007285" y="5124553"/>
            <a:ext cx="2474043" cy="2474043"/>
          </a:xfrm>
          <a:prstGeom prst="ellipse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2AC7DD82-C16B-7E7D-A55D-D90B821045AD}"/>
              </a:ext>
            </a:extLst>
          </p:cNvPr>
          <p:cNvSpPr/>
          <p:nvPr/>
        </p:nvSpPr>
        <p:spPr>
          <a:xfrm>
            <a:off x="11441516" y="-234680"/>
            <a:ext cx="1039812" cy="1039812"/>
          </a:xfrm>
          <a:prstGeom prst="ellipse">
            <a:avLst/>
          </a:prstGeom>
          <a:noFill/>
          <a:ln w="190500">
            <a:solidFill>
              <a:srgbClr val="172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31D51495-B0AF-CA4C-EA9C-FC7CCB8685B8}"/>
              </a:ext>
            </a:extLst>
          </p:cNvPr>
          <p:cNvSpPr/>
          <p:nvPr/>
        </p:nvSpPr>
        <p:spPr>
          <a:xfrm>
            <a:off x="-1181387" y="5124553"/>
            <a:ext cx="2474043" cy="2474043"/>
          </a:xfrm>
          <a:prstGeom prst="ellipse">
            <a:avLst/>
          </a:prstGeom>
          <a:noFill/>
          <a:ln w="381000">
            <a:solidFill>
              <a:srgbClr val="172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D3B4902-16BD-8B8F-C176-626D7D9440F0}"/>
              </a:ext>
            </a:extLst>
          </p:cNvPr>
          <p:cNvSpPr/>
          <p:nvPr/>
        </p:nvSpPr>
        <p:spPr>
          <a:xfrm>
            <a:off x="1292656" y="6338094"/>
            <a:ext cx="1039812" cy="1039812"/>
          </a:xfrm>
          <a:prstGeom prst="ellipse">
            <a:avLst/>
          </a:prstGeom>
          <a:noFill/>
          <a:ln w="1905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2AC7DD82-C16B-7E7D-A55D-D90B821045AD}"/>
              </a:ext>
            </a:extLst>
          </p:cNvPr>
          <p:cNvSpPr/>
          <p:nvPr/>
        </p:nvSpPr>
        <p:spPr>
          <a:xfrm>
            <a:off x="8967473" y="6171362"/>
            <a:ext cx="1039812" cy="1039812"/>
          </a:xfrm>
          <a:prstGeom prst="ellipse">
            <a:avLst/>
          </a:prstGeom>
          <a:noFill/>
          <a:ln w="190500">
            <a:solidFill>
              <a:srgbClr val="172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FaceApp_1708363659886_edit_7675767395716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733" y="-103930"/>
            <a:ext cx="3102513" cy="709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2">
            <a:extLst>
              <a:ext uri="{FF2B5EF4-FFF2-40B4-BE49-F238E27FC236}">
                <a16:creationId xmlns:a16="http://schemas.microsoft.com/office/drawing/2014/main" xmlns="" id="{64275B10-33E8-7CD9-DEB3-7680F7C872BA}"/>
              </a:ext>
            </a:extLst>
          </p:cNvPr>
          <p:cNvSpPr/>
          <p:nvPr/>
        </p:nvSpPr>
        <p:spPr>
          <a:xfrm>
            <a:off x="5979460" y="2383277"/>
            <a:ext cx="5976026" cy="2504035"/>
          </a:xfrm>
          <a:prstGeom prst="roundRect">
            <a:avLst>
              <a:gd name="adj" fmla="val 1000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E74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10B87611-708F-0F05-0E9E-6C87F7A9CF3E}"/>
              </a:ext>
            </a:extLst>
          </p:cNvPr>
          <p:cNvSpPr/>
          <p:nvPr/>
        </p:nvSpPr>
        <p:spPr>
          <a:xfrm>
            <a:off x="10007285" y="5124553"/>
            <a:ext cx="2474043" cy="2474043"/>
          </a:xfrm>
          <a:prstGeom prst="ellipse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2AC7DD82-C16B-7E7D-A55D-D90B821045AD}"/>
              </a:ext>
            </a:extLst>
          </p:cNvPr>
          <p:cNvSpPr/>
          <p:nvPr/>
        </p:nvSpPr>
        <p:spPr>
          <a:xfrm>
            <a:off x="1665218" y="-234680"/>
            <a:ext cx="1039812" cy="1039812"/>
          </a:xfrm>
          <a:prstGeom prst="ellipse">
            <a:avLst/>
          </a:prstGeom>
          <a:noFill/>
          <a:ln w="190500">
            <a:solidFill>
              <a:srgbClr val="172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31D51495-B0AF-CA4C-EA9C-FC7CCB8685B8}"/>
              </a:ext>
            </a:extLst>
          </p:cNvPr>
          <p:cNvSpPr/>
          <p:nvPr/>
        </p:nvSpPr>
        <p:spPr>
          <a:xfrm>
            <a:off x="-1181387" y="5124553"/>
            <a:ext cx="2474043" cy="2474043"/>
          </a:xfrm>
          <a:prstGeom prst="ellipse">
            <a:avLst/>
          </a:prstGeom>
          <a:noFill/>
          <a:ln w="381000">
            <a:solidFill>
              <a:srgbClr val="172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D3B4902-16BD-8B8F-C176-626D7D9440F0}"/>
              </a:ext>
            </a:extLst>
          </p:cNvPr>
          <p:cNvSpPr/>
          <p:nvPr/>
        </p:nvSpPr>
        <p:spPr>
          <a:xfrm>
            <a:off x="1292656" y="6338094"/>
            <a:ext cx="1039812" cy="1039812"/>
          </a:xfrm>
          <a:prstGeom prst="ellipse">
            <a:avLst/>
          </a:prstGeom>
          <a:noFill/>
          <a:ln w="1905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10B87611-708F-0F05-0E9E-6C87F7A9CF3E}"/>
              </a:ext>
            </a:extLst>
          </p:cNvPr>
          <p:cNvSpPr/>
          <p:nvPr/>
        </p:nvSpPr>
        <p:spPr>
          <a:xfrm>
            <a:off x="-558817" y="-431890"/>
            <a:ext cx="2474043" cy="2474043"/>
          </a:xfrm>
          <a:prstGeom prst="ellipse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2AC7DD82-C16B-7E7D-A55D-D90B821045AD}"/>
              </a:ext>
            </a:extLst>
          </p:cNvPr>
          <p:cNvSpPr/>
          <p:nvPr/>
        </p:nvSpPr>
        <p:spPr>
          <a:xfrm>
            <a:off x="8967473" y="6171362"/>
            <a:ext cx="1039812" cy="1039812"/>
          </a:xfrm>
          <a:prstGeom prst="ellipse">
            <a:avLst/>
          </a:prstGeom>
          <a:noFill/>
          <a:ln w="190500">
            <a:solidFill>
              <a:srgbClr val="172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">
            <a:extLst>
              <a:ext uri="{FF2B5EF4-FFF2-40B4-BE49-F238E27FC236}">
                <a16:creationId xmlns:a16="http://schemas.microsoft.com/office/drawing/2014/main" xmlns="" id="{F4776503-55C9-718C-BB95-9C061DEC5857}"/>
              </a:ext>
            </a:extLst>
          </p:cNvPr>
          <p:cNvSpPr/>
          <p:nvPr/>
        </p:nvSpPr>
        <p:spPr>
          <a:xfrm>
            <a:off x="414113" y="1585609"/>
            <a:ext cx="5393300" cy="2858008"/>
          </a:xfrm>
          <a:prstGeom prst="roundRect">
            <a:avLst>
              <a:gd name="adj" fmla="val 10000"/>
            </a:avLst>
          </a:prstGeom>
          <a:solidFill>
            <a:srgbClr val="172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6C5BDE-81E0-A4B3-ADD4-75ACC56B50E9}"/>
              </a:ext>
            </a:extLst>
          </p:cNvPr>
          <p:cNvSpPr txBox="1"/>
          <p:nvPr/>
        </p:nvSpPr>
        <p:spPr>
          <a:xfrm>
            <a:off x="836581" y="1906621"/>
            <a:ext cx="46790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white"/>
                </a:solidFill>
                <a:latin typeface="Raleway Light" panose="020B0403030101060003" pitchFamily="34" charset="-52"/>
              </a:rPr>
              <a:t>Разработка государственной программы поддержки развития и тиражирования социальных франшиз (далее – Программа), предлагающих возможность людям с ограниченными возможностями, военным, получивших инвалидность, открыть свой бизнес и активно интегрироваться в социально-экономическое развитие страны</a:t>
            </a:r>
          </a:p>
          <a:p>
            <a:pPr algn="ctr">
              <a:defRPr/>
            </a:pPr>
            <a:endParaRPr lang="ru-RU" sz="1600" dirty="0" smtClean="0">
              <a:solidFill>
                <a:prstClr val="white"/>
              </a:solidFill>
              <a:latin typeface="Raleway Light" panose="020B0403030101060003" pitchFamily="34" charset="-52"/>
            </a:endParaRPr>
          </a:p>
          <a:p>
            <a:pPr algn="ctr">
              <a:defRPr/>
            </a:pPr>
            <a:endParaRPr lang="ru-RU" sz="1600" dirty="0" smtClean="0">
              <a:solidFill>
                <a:prstClr val="white"/>
              </a:solidFill>
              <a:latin typeface="Raleway Light" panose="020B0403030101060003" pitchFamily="34" charset="-52"/>
            </a:endParaRPr>
          </a:p>
          <a:p>
            <a:pPr algn="ctr"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 panose="020B0403030101060003" pitchFamily="34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6C5BDE-81E0-A4B3-ADD4-75ACC56B50E9}"/>
              </a:ext>
            </a:extLst>
          </p:cNvPr>
          <p:cNvSpPr txBox="1"/>
          <p:nvPr/>
        </p:nvSpPr>
        <p:spPr>
          <a:xfrm>
            <a:off x="6167529" y="2636196"/>
            <a:ext cx="57879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white"/>
                </a:solidFill>
                <a:latin typeface="Raleway Light" panose="020B0403030101060003" pitchFamily="34" charset="-52"/>
              </a:rPr>
              <a:t> В случае принятия решения участником СВО или с инвалидностью заниматься предпринимательской деятельностью, человеку будет предоставлен на выбор список практик, которые имеют большой опыт в социальном бизнесе, людей которые прошли весь путь сами и готовы предоставить свою бизнес-модель, не просто продать франшизу, а стать своего рода наставником</a:t>
            </a:r>
          </a:p>
          <a:p>
            <a:pPr algn="ctr">
              <a:defRPr/>
            </a:pPr>
            <a:endParaRPr lang="ru-RU" sz="1600" dirty="0" smtClean="0">
              <a:solidFill>
                <a:prstClr val="white"/>
              </a:solidFill>
              <a:latin typeface="Raleway Light" panose="020B0403030101060003" pitchFamily="34" charset="-52"/>
            </a:endParaRPr>
          </a:p>
          <a:p>
            <a:pPr>
              <a:defRPr/>
            </a:pPr>
            <a:endParaRPr lang="ru-RU" sz="1600" dirty="0" smtClean="0">
              <a:solidFill>
                <a:prstClr val="white"/>
              </a:solidFill>
              <a:latin typeface="Raleway Light" panose="020B0403030101060003" pitchFamily="34" charset="-52"/>
            </a:endParaRPr>
          </a:p>
          <a:p>
            <a:pPr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 panose="020B0403030101060003" pitchFamily="34" charset="-52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31D51495-B0AF-CA4C-EA9C-FC7CCB8685B8}"/>
              </a:ext>
            </a:extLst>
          </p:cNvPr>
          <p:cNvSpPr/>
          <p:nvPr/>
        </p:nvSpPr>
        <p:spPr>
          <a:xfrm>
            <a:off x="9890552" y="-567422"/>
            <a:ext cx="2474043" cy="2474043"/>
          </a:xfrm>
          <a:prstGeom prst="ellipse">
            <a:avLst/>
          </a:prstGeom>
          <a:noFill/>
          <a:ln w="381000">
            <a:solidFill>
              <a:srgbClr val="172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5" name="Группа 9224">
            <a:extLst>
              <a:ext uri="{FF2B5EF4-FFF2-40B4-BE49-F238E27FC236}">
                <a16:creationId xmlns="" xmlns:a16="http://schemas.microsoft.com/office/drawing/2014/main" id="{E1A2FF2A-D402-A8FC-79BC-475F68DA70EF}"/>
              </a:ext>
            </a:extLst>
          </p:cNvPr>
          <p:cNvGrpSpPr/>
          <p:nvPr/>
        </p:nvGrpSpPr>
        <p:grpSpPr>
          <a:xfrm>
            <a:off x="667239" y="4006479"/>
            <a:ext cx="6057570" cy="1692877"/>
            <a:chOff x="51130" y="4029500"/>
            <a:chExt cx="6057570" cy="1692877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9340EB6-A545-5F06-73EB-9BF4DD8A27EC}"/>
                </a:ext>
              </a:extLst>
            </p:cNvPr>
            <p:cNvSpPr txBox="1"/>
            <p:nvPr/>
          </p:nvSpPr>
          <p:spPr>
            <a:xfrm>
              <a:off x="51130" y="4029500"/>
              <a:ext cx="59320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dirty="0">
                  <a:solidFill>
                    <a:srgbClr val="EE7426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Наши услуги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4BDFB52-7A73-506B-A175-B8AE41D6C732}"/>
                </a:ext>
              </a:extLst>
            </p:cNvPr>
            <p:cNvSpPr txBox="1"/>
            <p:nvPr/>
          </p:nvSpPr>
          <p:spPr>
            <a:xfrm>
              <a:off x="464160" y="5199157"/>
              <a:ext cx="5644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Мы предоставляем большой спектр услуг в нашей области, постоянно развиваемся и улучшаем качество продукции</a:t>
              </a:r>
            </a:p>
          </p:txBody>
        </p:sp>
      </p:grpSp>
      <p:pic>
        <p:nvPicPr>
          <p:cNvPr id="11" name="Рисунок 10" descr="Изображение выглядит как машина, швейная машинка, Станок, металлообработ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6CF6898-20BD-9253-CE24-8E2D2117F7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5" t="22892" r="1851" b="5717"/>
          <a:stretch>
            <a:fillRect/>
          </a:stretch>
        </p:blipFill>
        <p:spPr>
          <a:xfrm>
            <a:off x="0" y="0"/>
            <a:ext cx="6096000" cy="3429000"/>
          </a:xfrm>
          <a:custGeom>
            <a:avLst/>
            <a:gdLst>
              <a:gd name="connsiteX0" fmla="*/ 0 w 6121400"/>
              <a:gd name="connsiteY0" fmla="*/ 0 h 3429000"/>
              <a:gd name="connsiteX1" fmla="*/ 6121400 w 6121400"/>
              <a:gd name="connsiteY1" fmla="*/ 0 h 3429000"/>
              <a:gd name="connsiteX2" fmla="*/ 6121400 w 6121400"/>
              <a:gd name="connsiteY2" fmla="*/ 3429000 h 3429000"/>
              <a:gd name="connsiteX3" fmla="*/ 0 w 61214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1400" h="3429000">
                <a:moveTo>
                  <a:pt x="0" y="0"/>
                </a:moveTo>
                <a:lnTo>
                  <a:pt x="6121400" y="0"/>
                </a:lnTo>
                <a:lnTo>
                  <a:pt x="6121400" y="3429000"/>
                </a:lnTo>
                <a:lnTo>
                  <a:pt x="0" y="3429000"/>
                </a:lnTo>
                <a:close/>
              </a:path>
            </a:pathLst>
          </a:custGeom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9219" name="Группа 9218">
            <a:extLst>
              <a:ext uri="{FF2B5EF4-FFF2-40B4-BE49-F238E27FC236}">
                <a16:creationId xmlns="" xmlns:a16="http://schemas.microsoft.com/office/drawing/2014/main" id="{73572DEB-02E5-4F79-80A1-2E9966BDFCA2}"/>
              </a:ext>
            </a:extLst>
          </p:cNvPr>
          <p:cNvGrpSpPr/>
          <p:nvPr/>
        </p:nvGrpSpPr>
        <p:grpSpPr>
          <a:xfrm>
            <a:off x="7149935" y="2648200"/>
            <a:ext cx="4673765" cy="508329"/>
            <a:chOff x="7149935" y="3175576"/>
            <a:chExt cx="4673765" cy="50832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8934236-FE89-444D-7E9E-B0208AE71DCE}"/>
                </a:ext>
              </a:extLst>
            </p:cNvPr>
            <p:cNvSpPr txBox="1"/>
            <p:nvPr/>
          </p:nvSpPr>
          <p:spPr>
            <a:xfrm>
              <a:off x="7859004" y="3278370"/>
              <a:ext cx="3964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Заточка инструментов, ножей, цепей и др.</a:t>
              </a:r>
            </a:p>
          </p:txBody>
        </p:sp>
        <p:grpSp>
          <p:nvGrpSpPr>
            <p:cNvPr id="62" name="Группа 61">
              <a:extLst>
                <a:ext uri="{FF2B5EF4-FFF2-40B4-BE49-F238E27FC236}">
                  <a16:creationId xmlns="" xmlns:a16="http://schemas.microsoft.com/office/drawing/2014/main" id="{4E2BCF8B-5550-777E-DC88-E08FE268745B}"/>
                </a:ext>
              </a:extLst>
            </p:cNvPr>
            <p:cNvGrpSpPr/>
            <p:nvPr/>
          </p:nvGrpSpPr>
          <p:grpSpPr>
            <a:xfrm>
              <a:off x="7149935" y="3175576"/>
              <a:ext cx="508329" cy="508329"/>
              <a:chOff x="7137752" y="2779624"/>
              <a:chExt cx="508329" cy="508329"/>
            </a:xfrm>
          </p:grpSpPr>
          <p:sp>
            <p:nvSpPr>
              <p:cNvPr id="51" name="Овал 50">
                <a:extLst>
                  <a:ext uri="{FF2B5EF4-FFF2-40B4-BE49-F238E27FC236}">
                    <a16:creationId xmlns="" xmlns:a16="http://schemas.microsoft.com/office/drawing/2014/main" id="{2089A5E9-8537-DD63-DA0D-F07ECA08DD2B}"/>
                  </a:ext>
                </a:extLst>
              </p:cNvPr>
              <p:cNvSpPr/>
              <p:nvPr/>
            </p:nvSpPr>
            <p:spPr>
              <a:xfrm>
                <a:off x="7137752" y="2779624"/>
                <a:ext cx="508329" cy="508329"/>
              </a:xfrm>
              <a:prstGeom prst="ellipse">
                <a:avLst/>
              </a:prstGeom>
              <a:solidFill>
                <a:srgbClr val="17214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" name="Рисунок 23" descr="Ножницы контур">
                <a:extLst>
                  <a:ext uri="{FF2B5EF4-FFF2-40B4-BE49-F238E27FC236}">
                    <a16:creationId xmlns="" xmlns:a16="http://schemas.microsoft.com/office/drawing/2014/main" id="{50477C19-C2B6-9E98-0166-728E9057C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5400000">
                <a:off x="7216015" y="2857256"/>
                <a:ext cx="353531" cy="353531"/>
              </a:xfrm>
              <a:prstGeom prst="rect">
                <a:avLst/>
              </a:prstGeom>
            </p:spPr>
          </p:pic>
        </p:grpSp>
      </p:grpSp>
      <p:grpSp>
        <p:nvGrpSpPr>
          <p:cNvPr id="9220" name="Группа 9219">
            <a:extLst>
              <a:ext uri="{FF2B5EF4-FFF2-40B4-BE49-F238E27FC236}">
                <a16:creationId xmlns="" xmlns:a16="http://schemas.microsoft.com/office/drawing/2014/main" id="{C0C8DF66-1761-6D41-5DA2-7CE60A640946}"/>
              </a:ext>
            </a:extLst>
          </p:cNvPr>
          <p:cNvGrpSpPr/>
          <p:nvPr/>
        </p:nvGrpSpPr>
        <p:grpSpPr>
          <a:xfrm>
            <a:off x="7143013" y="3585607"/>
            <a:ext cx="4303630" cy="508329"/>
            <a:chOff x="7143013" y="3908141"/>
            <a:chExt cx="4303630" cy="50832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B082572-7330-AE5E-A401-5B3B70C57214}"/>
                </a:ext>
              </a:extLst>
            </p:cNvPr>
            <p:cNvSpPr txBox="1"/>
            <p:nvPr/>
          </p:nvSpPr>
          <p:spPr>
            <a:xfrm>
              <a:off x="7859004" y="4008536"/>
              <a:ext cx="3587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Изготовление автомобильных ключей</a:t>
              </a:r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="" xmlns:a16="http://schemas.microsoft.com/office/drawing/2014/main" id="{423BBA4C-025B-F06E-9883-DCA9A9CDF87F}"/>
                </a:ext>
              </a:extLst>
            </p:cNvPr>
            <p:cNvGrpSpPr/>
            <p:nvPr/>
          </p:nvGrpSpPr>
          <p:grpSpPr>
            <a:xfrm>
              <a:off x="7143013" y="3908141"/>
              <a:ext cx="508329" cy="508329"/>
              <a:chOff x="7137752" y="3353753"/>
              <a:chExt cx="508329" cy="508329"/>
            </a:xfrm>
          </p:grpSpPr>
          <p:sp>
            <p:nvSpPr>
              <p:cNvPr id="52" name="Овал 51">
                <a:extLst>
                  <a:ext uri="{FF2B5EF4-FFF2-40B4-BE49-F238E27FC236}">
                    <a16:creationId xmlns="" xmlns:a16="http://schemas.microsoft.com/office/drawing/2014/main" id="{BB9B5D21-4BA1-2426-F8E2-7AAEAA8366EB}"/>
                  </a:ext>
                </a:extLst>
              </p:cNvPr>
              <p:cNvSpPr/>
              <p:nvPr/>
            </p:nvSpPr>
            <p:spPr>
              <a:xfrm>
                <a:off x="7137752" y="3353753"/>
                <a:ext cx="508329" cy="508329"/>
              </a:xfrm>
              <a:prstGeom prst="ellipse">
                <a:avLst/>
              </a:prstGeom>
              <a:solidFill>
                <a:srgbClr val="17214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25" descr="Такси контур">
                <a:extLst>
                  <a:ext uri="{FF2B5EF4-FFF2-40B4-BE49-F238E27FC236}">
                    <a16:creationId xmlns="" xmlns:a16="http://schemas.microsoft.com/office/drawing/2014/main" id="{3E00BF56-ED0F-0BF2-2CE1-E37F98F21A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190464" y="3407665"/>
                <a:ext cx="402903" cy="402903"/>
              </a:xfrm>
              <a:prstGeom prst="rect">
                <a:avLst/>
              </a:prstGeom>
            </p:spPr>
          </p:pic>
        </p:grpSp>
      </p:grpSp>
      <p:grpSp>
        <p:nvGrpSpPr>
          <p:cNvPr id="9221" name="Группа 9220">
            <a:extLst>
              <a:ext uri="{FF2B5EF4-FFF2-40B4-BE49-F238E27FC236}">
                <a16:creationId xmlns="" xmlns:a16="http://schemas.microsoft.com/office/drawing/2014/main" id="{12C7B485-0B55-E188-4262-DF64AFB63875}"/>
              </a:ext>
            </a:extLst>
          </p:cNvPr>
          <p:cNvGrpSpPr/>
          <p:nvPr/>
        </p:nvGrpSpPr>
        <p:grpSpPr>
          <a:xfrm>
            <a:off x="7138299" y="4533751"/>
            <a:ext cx="4080073" cy="508329"/>
            <a:chOff x="7138299" y="4611281"/>
            <a:chExt cx="4080073" cy="50832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1730A66-87B0-F474-10B4-E699040B7D38}"/>
                </a:ext>
              </a:extLst>
            </p:cNvPr>
            <p:cNvSpPr txBox="1"/>
            <p:nvPr/>
          </p:nvSpPr>
          <p:spPr>
            <a:xfrm>
              <a:off x="7859004" y="4716185"/>
              <a:ext cx="3359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Время изготовления от 3-х минут</a:t>
              </a:r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="" xmlns:a16="http://schemas.microsoft.com/office/drawing/2014/main" id="{D9D90183-DB49-036F-7B26-3FF1D59E49CC}"/>
                </a:ext>
              </a:extLst>
            </p:cNvPr>
            <p:cNvGrpSpPr/>
            <p:nvPr/>
          </p:nvGrpSpPr>
          <p:grpSpPr>
            <a:xfrm>
              <a:off x="7138299" y="4611281"/>
              <a:ext cx="508329" cy="508329"/>
              <a:chOff x="7139514" y="3896371"/>
              <a:chExt cx="508329" cy="508329"/>
            </a:xfrm>
          </p:grpSpPr>
          <p:sp>
            <p:nvSpPr>
              <p:cNvPr id="54" name="Овал 53">
                <a:extLst>
                  <a:ext uri="{FF2B5EF4-FFF2-40B4-BE49-F238E27FC236}">
                    <a16:creationId xmlns="" xmlns:a16="http://schemas.microsoft.com/office/drawing/2014/main" id="{745D3D0C-5549-4659-D448-03444C4D4851}"/>
                  </a:ext>
                </a:extLst>
              </p:cNvPr>
              <p:cNvSpPr/>
              <p:nvPr/>
            </p:nvSpPr>
            <p:spPr>
              <a:xfrm>
                <a:off x="7139514" y="3896371"/>
                <a:ext cx="508329" cy="508329"/>
              </a:xfrm>
              <a:prstGeom prst="ellipse">
                <a:avLst/>
              </a:prstGeom>
              <a:solidFill>
                <a:srgbClr val="17214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 descr="Часы контур">
                <a:extLst>
                  <a:ext uri="{FF2B5EF4-FFF2-40B4-BE49-F238E27FC236}">
                    <a16:creationId xmlns="" xmlns:a16="http://schemas.microsoft.com/office/drawing/2014/main" id="{5ADADEFD-5242-7B18-1188-58BF9991D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01643" y="3957899"/>
                <a:ext cx="386186" cy="386186"/>
              </a:xfrm>
              <a:prstGeom prst="rect">
                <a:avLst/>
              </a:prstGeom>
            </p:spPr>
          </p:pic>
        </p:grpSp>
      </p:grpSp>
      <p:grpSp>
        <p:nvGrpSpPr>
          <p:cNvPr id="9222" name="Группа 9221">
            <a:extLst>
              <a:ext uri="{FF2B5EF4-FFF2-40B4-BE49-F238E27FC236}">
                <a16:creationId xmlns="" xmlns:a16="http://schemas.microsoft.com/office/drawing/2014/main" id="{6E92AE09-F67A-B75B-ADC5-4346B9EAFEC7}"/>
              </a:ext>
            </a:extLst>
          </p:cNvPr>
          <p:cNvGrpSpPr/>
          <p:nvPr/>
        </p:nvGrpSpPr>
        <p:grpSpPr>
          <a:xfrm>
            <a:off x="7139134" y="5472625"/>
            <a:ext cx="4411027" cy="508329"/>
            <a:chOff x="7139134" y="5347727"/>
            <a:chExt cx="4411027" cy="50832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C763300-6B99-CE69-B1A5-F940BD7C836B}"/>
                </a:ext>
              </a:extLst>
            </p:cNvPr>
            <p:cNvSpPr txBox="1"/>
            <p:nvPr/>
          </p:nvSpPr>
          <p:spPr>
            <a:xfrm>
              <a:off x="7859004" y="5435004"/>
              <a:ext cx="36911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Скидки для льготных категорий граждан</a:t>
              </a:r>
            </a:p>
          </p:txBody>
        </p:sp>
        <p:grpSp>
          <p:nvGrpSpPr>
            <p:cNvPr id="59" name="Группа 58">
              <a:extLst>
                <a:ext uri="{FF2B5EF4-FFF2-40B4-BE49-F238E27FC236}">
                  <a16:creationId xmlns="" xmlns:a16="http://schemas.microsoft.com/office/drawing/2014/main" id="{BBA1F11D-AFA0-937C-FC48-DD2D54EEC9DF}"/>
                </a:ext>
              </a:extLst>
            </p:cNvPr>
            <p:cNvGrpSpPr/>
            <p:nvPr/>
          </p:nvGrpSpPr>
          <p:grpSpPr>
            <a:xfrm>
              <a:off x="7139134" y="5347727"/>
              <a:ext cx="508329" cy="508329"/>
              <a:chOff x="7139616" y="4617740"/>
              <a:chExt cx="508329" cy="508329"/>
            </a:xfrm>
          </p:grpSpPr>
          <p:sp>
            <p:nvSpPr>
              <p:cNvPr id="53" name="Овал 52">
                <a:extLst>
                  <a:ext uri="{FF2B5EF4-FFF2-40B4-BE49-F238E27FC236}">
                    <a16:creationId xmlns="" xmlns:a16="http://schemas.microsoft.com/office/drawing/2014/main" id="{A956266D-3879-BBE7-A6DB-682D0E78A05A}"/>
                  </a:ext>
                </a:extLst>
              </p:cNvPr>
              <p:cNvSpPr/>
              <p:nvPr/>
            </p:nvSpPr>
            <p:spPr>
              <a:xfrm>
                <a:off x="7139616" y="4617740"/>
                <a:ext cx="508329" cy="508329"/>
              </a:xfrm>
              <a:prstGeom prst="ellipse">
                <a:avLst/>
              </a:prstGeom>
              <a:solidFill>
                <a:srgbClr val="17214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55" name="Группа 54">
                <a:extLst>
                  <a:ext uri="{FF2B5EF4-FFF2-40B4-BE49-F238E27FC236}">
                    <a16:creationId xmlns="" xmlns:a16="http://schemas.microsoft.com/office/drawing/2014/main" id="{4DC32CE1-A942-F058-4A4F-DEF704647CC2}"/>
                  </a:ext>
                </a:extLst>
              </p:cNvPr>
              <p:cNvGrpSpPr/>
              <p:nvPr/>
            </p:nvGrpSpPr>
            <p:grpSpPr>
              <a:xfrm rot="1439218">
                <a:off x="7195451" y="4681901"/>
                <a:ext cx="401588" cy="401588"/>
                <a:chOff x="6767600" y="4514636"/>
                <a:chExt cx="492741" cy="492741"/>
              </a:xfrm>
            </p:grpSpPr>
            <p:pic>
              <p:nvPicPr>
                <p:cNvPr id="34" name="Рисунок 33" descr="Тег контур">
                  <a:extLst>
                    <a:ext uri="{FF2B5EF4-FFF2-40B4-BE49-F238E27FC236}">
                      <a16:creationId xmlns="" xmlns:a16="http://schemas.microsoft.com/office/drawing/2014/main" id="{F8F72E80-4221-0335-A21E-4542CD1CBF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=""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7600" y="4514636"/>
                  <a:ext cx="492741" cy="492741"/>
                </a:xfrm>
                <a:prstGeom prst="rect">
                  <a:avLst/>
                </a:prstGeom>
              </p:spPr>
            </p:pic>
            <p:grpSp>
              <p:nvGrpSpPr>
                <p:cNvPr id="43" name="Группа 42">
                  <a:extLst>
                    <a:ext uri="{FF2B5EF4-FFF2-40B4-BE49-F238E27FC236}">
                      <a16:creationId xmlns="" xmlns:a16="http://schemas.microsoft.com/office/drawing/2014/main" id="{2745EF96-F2C8-8838-3CF9-A387B3D95A3C}"/>
                    </a:ext>
                  </a:extLst>
                </p:cNvPr>
                <p:cNvGrpSpPr/>
                <p:nvPr/>
              </p:nvGrpSpPr>
              <p:grpSpPr>
                <a:xfrm rot="17741283">
                  <a:off x="7013971" y="4723868"/>
                  <a:ext cx="56251" cy="158081"/>
                  <a:chOff x="6249436" y="5953679"/>
                  <a:chExt cx="104387" cy="293357"/>
                </a:xfrm>
                <a:noFill/>
              </p:grpSpPr>
              <p:sp>
                <p:nvSpPr>
                  <p:cNvPr id="35" name="Овал 34">
                    <a:extLst>
                      <a:ext uri="{FF2B5EF4-FFF2-40B4-BE49-F238E27FC236}">
                        <a16:creationId xmlns="" xmlns:a16="http://schemas.microsoft.com/office/drawing/2014/main" id="{BDA47D07-F629-BF01-858B-F597E9FA0321}"/>
                      </a:ext>
                    </a:extLst>
                  </p:cNvPr>
                  <p:cNvSpPr/>
                  <p:nvPr/>
                </p:nvSpPr>
                <p:spPr>
                  <a:xfrm rot="11423797">
                    <a:off x="6253751" y="6161122"/>
                    <a:ext cx="85914" cy="85914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37" name="Прямая соединительная линия 36">
                    <a:extLst>
                      <a:ext uri="{FF2B5EF4-FFF2-40B4-BE49-F238E27FC236}">
                        <a16:creationId xmlns="" xmlns:a16="http://schemas.microsoft.com/office/drawing/2014/main" id="{61FB48B3-B2F7-895B-CB69-62A626ED66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217442" flipV="1">
                    <a:off x="6249436" y="5954943"/>
                    <a:ext cx="94546" cy="287802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Овал 37">
                    <a:extLst>
                      <a:ext uri="{FF2B5EF4-FFF2-40B4-BE49-F238E27FC236}">
                        <a16:creationId xmlns="" xmlns:a16="http://schemas.microsoft.com/office/drawing/2014/main" id="{6553BE0C-ACD6-D260-8662-72B8CA6F5117}"/>
                      </a:ext>
                    </a:extLst>
                  </p:cNvPr>
                  <p:cNvSpPr/>
                  <p:nvPr/>
                </p:nvSpPr>
                <p:spPr>
                  <a:xfrm rot="11423797">
                    <a:off x="6267909" y="5953679"/>
                    <a:ext cx="85914" cy="85914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grpSp>
        <p:nvGrpSpPr>
          <p:cNvPr id="9216" name="Группа 9215">
            <a:extLst>
              <a:ext uri="{FF2B5EF4-FFF2-40B4-BE49-F238E27FC236}">
                <a16:creationId xmlns="" xmlns:a16="http://schemas.microsoft.com/office/drawing/2014/main" id="{7B231D18-0395-EC73-CAE3-E5FC034FB568}"/>
              </a:ext>
            </a:extLst>
          </p:cNvPr>
          <p:cNvGrpSpPr/>
          <p:nvPr/>
        </p:nvGrpSpPr>
        <p:grpSpPr>
          <a:xfrm>
            <a:off x="7149935" y="755417"/>
            <a:ext cx="4230739" cy="523220"/>
            <a:chOff x="7148036" y="1726843"/>
            <a:chExt cx="4230739" cy="523220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AB90BC49-A5DE-D1AF-B3CC-B7BED6BFF737}"/>
                </a:ext>
              </a:extLst>
            </p:cNvPr>
            <p:cNvSpPr txBox="1"/>
            <p:nvPr/>
          </p:nvSpPr>
          <p:spPr>
            <a:xfrm>
              <a:off x="7859004" y="1726843"/>
              <a:ext cx="3519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Изготовление домашних ключей разных видов</a:t>
              </a:r>
            </a:p>
          </p:txBody>
        </p:sp>
        <p:grpSp>
          <p:nvGrpSpPr>
            <p:cNvPr id="56" name="Группа 55">
              <a:extLst>
                <a:ext uri="{FF2B5EF4-FFF2-40B4-BE49-F238E27FC236}">
                  <a16:creationId xmlns="" xmlns:a16="http://schemas.microsoft.com/office/drawing/2014/main" id="{F9B69C82-B680-850C-B12C-5AE597578683}"/>
                </a:ext>
              </a:extLst>
            </p:cNvPr>
            <p:cNvGrpSpPr/>
            <p:nvPr/>
          </p:nvGrpSpPr>
          <p:grpSpPr>
            <a:xfrm>
              <a:off x="7148036" y="1732170"/>
              <a:ext cx="508329" cy="508329"/>
              <a:chOff x="7137445" y="1267651"/>
              <a:chExt cx="508329" cy="508329"/>
            </a:xfrm>
          </p:grpSpPr>
          <p:sp>
            <p:nvSpPr>
              <p:cNvPr id="46" name="Овал 45">
                <a:extLst>
                  <a:ext uri="{FF2B5EF4-FFF2-40B4-BE49-F238E27FC236}">
                    <a16:creationId xmlns="" xmlns:a16="http://schemas.microsoft.com/office/drawing/2014/main" id="{0211A704-FA18-0122-8328-DD3A6010CE8E}"/>
                  </a:ext>
                </a:extLst>
              </p:cNvPr>
              <p:cNvSpPr/>
              <p:nvPr/>
            </p:nvSpPr>
            <p:spPr>
              <a:xfrm>
                <a:off x="7137445" y="1267651"/>
                <a:ext cx="508329" cy="508329"/>
              </a:xfrm>
              <a:prstGeom prst="ellipse">
                <a:avLst/>
              </a:prstGeom>
              <a:solidFill>
                <a:srgbClr val="17214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7" name="Рисунок 46" descr="Дом контур">
                <a:extLst>
                  <a:ext uri="{FF2B5EF4-FFF2-40B4-BE49-F238E27FC236}">
                    <a16:creationId xmlns="" xmlns:a16="http://schemas.microsoft.com/office/drawing/2014/main" id="{B0806C6F-6EB7-E774-FA26-F41BC91017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215883" y="1348156"/>
                <a:ext cx="351453" cy="351453"/>
              </a:xfrm>
              <a:prstGeom prst="rect">
                <a:avLst/>
              </a:prstGeom>
            </p:spPr>
          </p:pic>
        </p:grpSp>
      </p:grpSp>
      <p:grpSp>
        <p:nvGrpSpPr>
          <p:cNvPr id="9217" name="Группа 9216">
            <a:extLst>
              <a:ext uri="{FF2B5EF4-FFF2-40B4-BE49-F238E27FC236}">
                <a16:creationId xmlns="" xmlns:a16="http://schemas.microsoft.com/office/drawing/2014/main" id="{3E46274F-6EA0-77CE-F4FA-B7E2367D5C03}"/>
              </a:ext>
            </a:extLst>
          </p:cNvPr>
          <p:cNvGrpSpPr/>
          <p:nvPr/>
        </p:nvGrpSpPr>
        <p:grpSpPr>
          <a:xfrm>
            <a:off x="7149935" y="1702947"/>
            <a:ext cx="4129356" cy="508329"/>
            <a:chOff x="7139816" y="2451899"/>
            <a:chExt cx="4129356" cy="508329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16D537E-783C-365B-64C9-CBF5E6448625}"/>
                </a:ext>
              </a:extLst>
            </p:cNvPr>
            <p:cNvSpPr txBox="1"/>
            <p:nvPr/>
          </p:nvSpPr>
          <p:spPr>
            <a:xfrm>
              <a:off x="7859004" y="2552174"/>
              <a:ext cx="3410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Изготовление электронных ключей</a:t>
              </a:r>
            </a:p>
          </p:txBody>
        </p:sp>
        <p:grpSp>
          <p:nvGrpSpPr>
            <p:cNvPr id="57" name="Группа 56">
              <a:extLst>
                <a:ext uri="{FF2B5EF4-FFF2-40B4-BE49-F238E27FC236}">
                  <a16:creationId xmlns="" xmlns:a16="http://schemas.microsoft.com/office/drawing/2014/main" id="{3A52A183-32D5-E985-0E53-DBD2DC3450BF}"/>
                </a:ext>
              </a:extLst>
            </p:cNvPr>
            <p:cNvGrpSpPr/>
            <p:nvPr/>
          </p:nvGrpSpPr>
          <p:grpSpPr>
            <a:xfrm>
              <a:off x="7139816" y="2451899"/>
              <a:ext cx="508329" cy="508329"/>
              <a:chOff x="7139616" y="1950896"/>
              <a:chExt cx="508329" cy="508329"/>
            </a:xfrm>
          </p:grpSpPr>
          <p:sp>
            <p:nvSpPr>
              <p:cNvPr id="49" name="Овал 48">
                <a:extLst>
                  <a:ext uri="{FF2B5EF4-FFF2-40B4-BE49-F238E27FC236}">
                    <a16:creationId xmlns="" xmlns:a16="http://schemas.microsoft.com/office/drawing/2014/main" id="{B10ADD4F-2451-29C3-928C-BAA8150802C8}"/>
                  </a:ext>
                </a:extLst>
              </p:cNvPr>
              <p:cNvSpPr/>
              <p:nvPr/>
            </p:nvSpPr>
            <p:spPr>
              <a:xfrm>
                <a:off x="7139616" y="1950896"/>
                <a:ext cx="508329" cy="508329"/>
              </a:xfrm>
              <a:prstGeom prst="ellipse">
                <a:avLst/>
              </a:prstGeom>
              <a:solidFill>
                <a:srgbClr val="17214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21" descr="Блокировка контур">
                <a:extLst>
                  <a:ext uri="{FF2B5EF4-FFF2-40B4-BE49-F238E27FC236}">
                    <a16:creationId xmlns="" xmlns:a16="http://schemas.microsoft.com/office/drawing/2014/main" id="{BD75E614-2B7A-ECC4-19BC-F0FE990E8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7204620" y="2015900"/>
                <a:ext cx="378320" cy="378320"/>
              </a:xfrm>
              <a:prstGeom prst="rect">
                <a:avLst/>
              </a:prstGeom>
            </p:spPr>
          </p:pic>
        </p:grpSp>
      </p:grp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A3F4B5CC-B8D2-52A3-760E-5B0A91FB8EF8}"/>
              </a:ext>
            </a:extLst>
          </p:cNvPr>
          <p:cNvSpPr/>
          <p:nvPr/>
        </p:nvSpPr>
        <p:spPr>
          <a:xfrm>
            <a:off x="-929906" y="5620978"/>
            <a:ext cx="2474043" cy="2474043"/>
          </a:xfrm>
          <a:prstGeom prst="ellipse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3C0656-21AB-F37F-759D-20B1824EF052}"/>
              </a:ext>
            </a:extLst>
          </p:cNvPr>
          <p:cNvSpPr txBox="1"/>
          <p:nvPr/>
        </p:nvSpPr>
        <p:spPr>
          <a:xfrm>
            <a:off x="9967919" y="422887"/>
            <a:ext cx="23326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ED7D31"/>
                </a:solidFill>
                <a:latin typeface="Comic Sans MS" panose="030F0702030302020204" pitchFamily="66" charset="0"/>
                <a:ea typeface="Roboto Light" panose="02000000000000000000" pitchFamily="2" charset="0"/>
                <a:cs typeface="Roboto Light" panose="02000000000000000000" pitchFamily="2" charset="0"/>
              </a:rPr>
              <a:t>Ключеефф</a:t>
            </a:r>
          </a:p>
        </p:txBody>
      </p:sp>
    </p:spTree>
    <p:extLst>
      <p:ext uri="{BB962C8B-B14F-4D97-AF65-F5344CB8AC3E}">
        <p14:creationId xmlns="" xmlns:p14="http://schemas.microsoft.com/office/powerpoint/2010/main" val="19224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>
            <a:extLst>
              <a:ext uri="{FF2B5EF4-FFF2-40B4-BE49-F238E27FC236}">
                <a16:creationId xmlns="" xmlns:a16="http://schemas.microsoft.com/office/drawing/2014/main" id="{69B3EEFB-667A-A5F8-0035-EE7697E87CBD}"/>
              </a:ext>
            </a:extLst>
          </p:cNvPr>
          <p:cNvGrpSpPr/>
          <p:nvPr/>
        </p:nvGrpSpPr>
        <p:grpSpPr>
          <a:xfrm>
            <a:off x="6846422" y="4715630"/>
            <a:ext cx="2268186" cy="1593095"/>
            <a:chOff x="6011706" y="4715630"/>
            <a:chExt cx="2268186" cy="1593095"/>
          </a:xfrm>
        </p:grpSpPr>
        <p:grpSp>
          <p:nvGrpSpPr>
            <p:cNvPr id="55" name="Группа 54">
              <a:extLst>
                <a:ext uri="{FF2B5EF4-FFF2-40B4-BE49-F238E27FC236}">
                  <a16:creationId xmlns="" xmlns:a16="http://schemas.microsoft.com/office/drawing/2014/main" id="{8AEA677C-315C-5CE7-0E97-DB09F2878D91}"/>
                </a:ext>
              </a:extLst>
            </p:cNvPr>
            <p:cNvGrpSpPr/>
            <p:nvPr/>
          </p:nvGrpSpPr>
          <p:grpSpPr>
            <a:xfrm>
              <a:off x="6011706" y="4715630"/>
              <a:ext cx="2268186" cy="1593095"/>
              <a:chOff x="6132356" y="4715630"/>
              <a:chExt cx="2268186" cy="1593095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="" xmlns:a16="http://schemas.microsoft.com/office/drawing/2014/main" id="{1A3D2C76-B075-91DD-BF67-D4431098D843}"/>
                  </a:ext>
                </a:extLst>
              </p:cNvPr>
              <p:cNvSpPr/>
              <p:nvPr/>
            </p:nvSpPr>
            <p:spPr>
              <a:xfrm>
                <a:off x="6132356" y="4719590"/>
                <a:ext cx="2268186" cy="1589135"/>
              </a:xfrm>
              <a:prstGeom prst="roundRect">
                <a:avLst>
                  <a:gd name="adj" fmla="val 122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: скругленные углы 33">
                <a:extLst>
                  <a:ext uri="{FF2B5EF4-FFF2-40B4-BE49-F238E27FC236}">
                    <a16:creationId xmlns="" xmlns:a16="http://schemas.microsoft.com/office/drawing/2014/main" id="{E2211C55-AFB6-3B99-1B0F-5F45FE62D998}"/>
                  </a:ext>
                </a:extLst>
              </p:cNvPr>
              <p:cNvSpPr/>
              <p:nvPr/>
            </p:nvSpPr>
            <p:spPr>
              <a:xfrm rot="5400000">
                <a:off x="7212911" y="3873060"/>
                <a:ext cx="118262" cy="1803402"/>
              </a:xfrm>
              <a:prstGeom prst="roundRect">
                <a:avLst>
                  <a:gd name="adj" fmla="val 32758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247E980-3EA2-AC47-112C-95CF0DC0F70D}"/>
                </a:ext>
              </a:extLst>
            </p:cNvPr>
            <p:cNvSpPr txBox="1"/>
            <p:nvPr/>
          </p:nvSpPr>
          <p:spPr>
            <a:xfrm>
              <a:off x="6099999" y="5458598"/>
              <a:ext cx="2085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Участие в благотворительных мероприятиях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989C68C8-078C-F63C-244E-D85B07DE5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4248" y="5027900"/>
              <a:ext cx="398713" cy="411304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7AE3A4D6-0C2D-A615-F89E-EA6C13B84E36}"/>
              </a:ext>
            </a:extLst>
          </p:cNvPr>
          <p:cNvGrpSpPr/>
          <p:nvPr/>
        </p:nvGrpSpPr>
        <p:grpSpPr>
          <a:xfrm>
            <a:off x="8517556" y="2521141"/>
            <a:ext cx="2268186" cy="1593095"/>
            <a:chOff x="7555840" y="2798725"/>
            <a:chExt cx="2268186" cy="1593095"/>
          </a:xfrm>
        </p:grpSpPr>
        <p:grpSp>
          <p:nvGrpSpPr>
            <p:cNvPr id="41" name="Группа 40">
              <a:extLst>
                <a:ext uri="{FF2B5EF4-FFF2-40B4-BE49-F238E27FC236}">
                  <a16:creationId xmlns="" xmlns:a16="http://schemas.microsoft.com/office/drawing/2014/main" id="{76BC36CA-ACD9-6B2C-E81B-DAF5BD5C3CE6}"/>
                </a:ext>
              </a:extLst>
            </p:cNvPr>
            <p:cNvGrpSpPr/>
            <p:nvPr/>
          </p:nvGrpSpPr>
          <p:grpSpPr>
            <a:xfrm>
              <a:off x="7555840" y="2798725"/>
              <a:ext cx="2268186" cy="1593095"/>
              <a:chOff x="7231452" y="2619374"/>
              <a:chExt cx="2268186" cy="1593095"/>
            </a:xfrm>
          </p:grpSpPr>
          <p:sp>
            <p:nvSpPr>
              <p:cNvPr id="39" name="Прямоугольник: скругленные углы 38">
                <a:extLst>
                  <a:ext uri="{FF2B5EF4-FFF2-40B4-BE49-F238E27FC236}">
                    <a16:creationId xmlns="" xmlns:a16="http://schemas.microsoft.com/office/drawing/2014/main" id="{AA982457-00B2-8F50-E45D-CD57FF0E6B6B}"/>
                  </a:ext>
                </a:extLst>
              </p:cNvPr>
              <p:cNvSpPr/>
              <p:nvPr/>
            </p:nvSpPr>
            <p:spPr>
              <a:xfrm>
                <a:off x="7231452" y="2623334"/>
                <a:ext cx="2268186" cy="1589135"/>
              </a:xfrm>
              <a:prstGeom prst="roundRect">
                <a:avLst>
                  <a:gd name="adj" fmla="val 122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="" xmlns:a16="http://schemas.microsoft.com/office/drawing/2014/main" id="{2ADCC030-05CB-BE7B-5BBE-145779674A90}"/>
                  </a:ext>
                </a:extLst>
              </p:cNvPr>
              <p:cNvSpPr/>
              <p:nvPr/>
            </p:nvSpPr>
            <p:spPr>
              <a:xfrm rot="5400000">
                <a:off x="8312007" y="1776804"/>
                <a:ext cx="118262" cy="1803402"/>
              </a:xfrm>
              <a:prstGeom prst="roundRect">
                <a:avLst>
                  <a:gd name="adj" fmla="val 32758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4D1BC30-DF1C-98B9-C12C-0853630C0E09}"/>
                </a:ext>
              </a:extLst>
            </p:cNvPr>
            <p:cNvSpPr txBox="1"/>
            <p:nvPr/>
          </p:nvSpPr>
          <p:spPr>
            <a:xfrm>
              <a:off x="7615860" y="3468719"/>
              <a:ext cx="21631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Мастера постоянно повышают квалификацию</a:t>
              </a:r>
            </a:p>
          </p:txBody>
        </p:sp>
        <p:pic>
          <p:nvPicPr>
            <p:cNvPr id="32" name="Рисунок 31" descr="Диплом контур">
              <a:extLst>
                <a:ext uri="{FF2B5EF4-FFF2-40B4-BE49-F238E27FC236}">
                  <a16:creationId xmlns="" xmlns:a16="http://schemas.microsoft.com/office/drawing/2014/main" id="{7ED167B4-4B59-EE3D-A10F-5DB3892F7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00542" y="2984118"/>
              <a:ext cx="578358" cy="578358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C910D7BD-38A4-A0D9-9241-4072178CD24F}"/>
              </a:ext>
            </a:extLst>
          </p:cNvPr>
          <p:cNvGrpSpPr/>
          <p:nvPr/>
        </p:nvGrpSpPr>
        <p:grpSpPr>
          <a:xfrm>
            <a:off x="5176146" y="2528300"/>
            <a:ext cx="2268186" cy="1593095"/>
            <a:chOff x="4472965" y="2791370"/>
            <a:chExt cx="2268186" cy="1593095"/>
          </a:xfrm>
        </p:grpSpPr>
        <p:grpSp>
          <p:nvGrpSpPr>
            <p:cNvPr id="42" name="Группа 41">
              <a:extLst>
                <a:ext uri="{FF2B5EF4-FFF2-40B4-BE49-F238E27FC236}">
                  <a16:creationId xmlns="" xmlns:a16="http://schemas.microsoft.com/office/drawing/2014/main" id="{6A3A2113-CE27-A7BC-EB04-22EDD4503485}"/>
                </a:ext>
              </a:extLst>
            </p:cNvPr>
            <p:cNvGrpSpPr/>
            <p:nvPr/>
          </p:nvGrpSpPr>
          <p:grpSpPr>
            <a:xfrm>
              <a:off x="4472965" y="2791370"/>
              <a:ext cx="2268186" cy="1593095"/>
              <a:chOff x="7231452" y="2619374"/>
              <a:chExt cx="2268186" cy="1593095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="" xmlns:a16="http://schemas.microsoft.com/office/drawing/2014/main" id="{376860D4-C1B0-800B-4CB9-EADB415F4279}"/>
                  </a:ext>
                </a:extLst>
              </p:cNvPr>
              <p:cNvSpPr/>
              <p:nvPr/>
            </p:nvSpPr>
            <p:spPr>
              <a:xfrm>
                <a:off x="7231452" y="2623334"/>
                <a:ext cx="2268186" cy="1589135"/>
              </a:xfrm>
              <a:prstGeom prst="roundRect">
                <a:avLst>
                  <a:gd name="adj" fmla="val 12291"/>
                </a:avLst>
              </a:prstGeom>
              <a:solidFill>
                <a:srgbClr val="172144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: скругленные углы 43">
                <a:extLst>
                  <a:ext uri="{FF2B5EF4-FFF2-40B4-BE49-F238E27FC236}">
                    <a16:creationId xmlns="" xmlns:a16="http://schemas.microsoft.com/office/drawing/2014/main" id="{1B229541-DB27-414F-17F6-19A2EBA336D9}"/>
                  </a:ext>
                </a:extLst>
              </p:cNvPr>
              <p:cNvSpPr/>
              <p:nvPr/>
            </p:nvSpPr>
            <p:spPr>
              <a:xfrm rot="5400000">
                <a:off x="8312007" y="1776804"/>
                <a:ext cx="118262" cy="1803402"/>
              </a:xfrm>
              <a:prstGeom prst="roundRect">
                <a:avLst>
                  <a:gd name="adj" fmla="val 32758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5DEACCD-5F5C-479D-0C37-B7933B8D24EC}"/>
                </a:ext>
              </a:extLst>
            </p:cNvPr>
            <p:cNvSpPr txBox="1"/>
            <p:nvPr/>
          </p:nvSpPr>
          <p:spPr>
            <a:xfrm>
              <a:off x="4805009" y="3543300"/>
              <a:ext cx="1575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Гарантия 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на продукцию</a:t>
              </a:r>
            </a:p>
          </p:txBody>
        </p:sp>
        <p:pic>
          <p:nvPicPr>
            <p:cNvPr id="33" name="Рисунок 32" descr="Оценка контур">
              <a:extLst>
                <a:ext uri="{FF2B5EF4-FFF2-40B4-BE49-F238E27FC236}">
                  <a16:creationId xmlns="" xmlns:a16="http://schemas.microsoft.com/office/drawing/2014/main" id="{66F175EB-561C-2709-6CBE-36A08C566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74954" y="2985996"/>
              <a:ext cx="650753" cy="650753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9920FB8-23B7-7575-0B60-DF8E08C5C745}"/>
              </a:ext>
            </a:extLst>
          </p:cNvPr>
          <p:cNvSpPr txBox="1"/>
          <p:nvPr/>
        </p:nvSpPr>
        <p:spPr>
          <a:xfrm>
            <a:off x="5066272" y="1546507"/>
            <a:ext cx="5360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Занимает прочную позицию в сфере бытовых услуг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930F0F6-37EB-2C93-30C5-67841D23CB73}"/>
              </a:ext>
            </a:extLst>
          </p:cNvPr>
          <p:cNvSpPr txBox="1"/>
          <p:nvPr/>
        </p:nvSpPr>
        <p:spPr>
          <a:xfrm>
            <a:off x="9968108" y="466905"/>
            <a:ext cx="23326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ED7D31"/>
                </a:solidFill>
                <a:latin typeface="Comic Sans MS" panose="030F0702030302020204" pitchFamily="66" charset="0"/>
                <a:ea typeface="Roboto Light" panose="02000000000000000000" pitchFamily="2" charset="0"/>
                <a:cs typeface="Roboto Light" panose="02000000000000000000" pitchFamily="2" charset="0"/>
              </a:rPr>
              <a:t>Ключеефф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AB3DB9E7-F01C-E1BE-7759-F925668C228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8803" r="28803"/>
          <a:stretch/>
        </p:blipFill>
        <p:spPr>
          <a:xfrm>
            <a:off x="-294968" y="-615266"/>
            <a:ext cx="4814673" cy="7551086"/>
          </a:xfrm>
          <a:prstGeom prst="rect">
            <a:avLst/>
          </a:prstGeom>
        </p:spPr>
      </p:pic>
      <p:sp>
        <p:nvSpPr>
          <p:cNvPr id="13316" name="Овал 13315">
            <a:extLst>
              <a:ext uri="{FF2B5EF4-FFF2-40B4-BE49-F238E27FC236}">
                <a16:creationId xmlns="" xmlns:a16="http://schemas.microsoft.com/office/drawing/2014/main" id="{A10D2DD8-F61D-AE17-4242-D60D98DC554E}"/>
              </a:ext>
            </a:extLst>
          </p:cNvPr>
          <p:cNvSpPr/>
          <p:nvPr/>
        </p:nvSpPr>
        <p:spPr>
          <a:xfrm>
            <a:off x="10426700" y="5204298"/>
            <a:ext cx="2474043" cy="2474043"/>
          </a:xfrm>
          <a:prstGeom prst="ellipse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object 6">
            <a:extLst>
              <a:ext uri="{FF2B5EF4-FFF2-40B4-BE49-F238E27FC236}">
                <a16:creationId xmlns="" xmlns:a16="http://schemas.microsoft.com/office/drawing/2014/main" id="{88AF832E-1ABB-4979-CE0F-1195E81AC2C7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2350" y="531358"/>
            <a:ext cx="4443112" cy="7358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78876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MG_20230817_131331_8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03" y="404265"/>
            <a:ext cx="3552294" cy="4440368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52A0A84A-D1CA-9896-2F08-FC89EB935925}"/>
              </a:ext>
            </a:extLst>
          </p:cNvPr>
          <p:cNvSpPr/>
          <p:nvPr/>
        </p:nvSpPr>
        <p:spPr>
          <a:xfrm>
            <a:off x="10974906" y="3631287"/>
            <a:ext cx="2677438" cy="2677438"/>
          </a:xfrm>
          <a:prstGeom prst="ellipse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64275B10-33E8-7CD9-DEB3-7680F7C872BA}"/>
              </a:ext>
            </a:extLst>
          </p:cNvPr>
          <p:cNvSpPr/>
          <p:nvPr/>
        </p:nvSpPr>
        <p:spPr>
          <a:xfrm>
            <a:off x="587375" y="4659086"/>
            <a:ext cx="3694339" cy="1524000"/>
          </a:xfrm>
          <a:prstGeom prst="roundRect">
            <a:avLst>
              <a:gd name="adj" fmla="val 1000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E74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3DA210-9051-D35F-8C80-5D29C5531C0D}"/>
              </a:ext>
            </a:extLst>
          </p:cNvPr>
          <p:cNvSpPr txBox="1"/>
          <p:nvPr/>
        </p:nvSpPr>
        <p:spPr>
          <a:xfrm>
            <a:off x="634902" y="5413006"/>
            <a:ext cx="366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Лидер проекта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F62A23-BD4D-05F8-E576-548394C6D2E0}"/>
              </a:ext>
            </a:extLst>
          </p:cNvPr>
          <p:cNvSpPr txBox="1"/>
          <p:nvPr/>
        </p:nvSpPr>
        <p:spPr>
          <a:xfrm>
            <a:off x="634903" y="4861871"/>
            <a:ext cx="366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Рожкова Елена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0311D909-FF7A-D526-4DF8-A3E86A32C075}"/>
              </a:ext>
            </a:extLst>
          </p:cNvPr>
          <p:cNvGrpSpPr/>
          <p:nvPr/>
        </p:nvGrpSpPr>
        <p:grpSpPr>
          <a:xfrm>
            <a:off x="5210628" y="1611084"/>
            <a:ext cx="6423025" cy="3633892"/>
            <a:chOff x="5210628" y="899882"/>
            <a:chExt cx="6423025" cy="3633892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="" xmlns:a16="http://schemas.microsoft.com/office/drawing/2014/main" id="{4CFB2114-6435-56AF-F1CF-2690A14D3369}"/>
                </a:ext>
              </a:extLst>
            </p:cNvPr>
            <p:cNvSpPr/>
            <p:nvPr/>
          </p:nvSpPr>
          <p:spPr>
            <a:xfrm>
              <a:off x="5210628" y="899882"/>
              <a:ext cx="6423025" cy="3633892"/>
            </a:xfrm>
            <a:prstGeom prst="roundRect">
              <a:avLst>
                <a:gd name="adj" fmla="val 7456"/>
              </a:avLst>
            </a:prstGeom>
            <a:solidFill>
              <a:srgbClr val="172144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86C5BDE-81E0-A4B3-ADD4-75ACC56B50E9}"/>
                </a:ext>
              </a:extLst>
            </p:cNvPr>
            <p:cNvSpPr txBox="1"/>
            <p:nvPr/>
          </p:nvSpPr>
          <p:spPr>
            <a:xfrm>
              <a:off x="5991045" y="1437140"/>
              <a:ext cx="561358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-52"/>
                  <a:ea typeface="+mn-ea"/>
                  <a:cs typeface="+mn-cs"/>
                </a:rPr>
                <a:t>“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-52"/>
                  <a:ea typeface="+mn-ea"/>
                  <a:cs typeface="+mn-cs"/>
                </a:rPr>
                <a:t>Ключеефф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-52"/>
                  <a:ea typeface="+mn-ea"/>
                  <a:cs typeface="+mn-cs"/>
                </a:rPr>
                <a:t>”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-52"/>
                  <a:ea typeface="+mn-ea"/>
                  <a:cs typeface="+mn-cs"/>
                </a:rPr>
                <a:t>- это бренд, которому доверяют! </a:t>
              </a:r>
              <a:b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-52"/>
                  <a:ea typeface="+mn-ea"/>
                  <a:cs typeface="+mn-cs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-52"/>
                  <a:ea typeface="+mn-ea"/>
                  <a:cs typeface="+mn-cs"/>
                </a:rPr>
                <a:t>  Я чувствую гордость за своих мастеров, за свои мастерские. Я радуюсь, когда совершенно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-52"/>
                  <a:ea typeface="+mn-ea"/>
                  <a:cs typeface="+mn-cs"/>
                </a:rPr>
                <a:t>незнакомые люди говорят, что самые лучшие мастерские в городе - "Ключеефф".</a:t>
              </a:r>
              <a:b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-52"/>
                  <a:ea typeface="+mn-ea"/>
                  <a:cs typeface="+mn-cs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-52"/>
                  <a:ea typeface="+mn-ea"/>
                  <a:cs typeface="+mn-cs"/>
                </a:rPr>
                <a:t>Нам пришлось преодолеть много трудностей,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-52"/>
                  <a:ea typeface="+mn-ea"/>
                  <a:cs typeface="+mn-cs"/>
                </a:rPr>
                <a:t>учиться на своих собственных ошибках. Всё мастера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-52"/>
                  <a:ea typeface="+mn-ea"/>
                  <a:cs typeface="+mn-cs"/>
                </a:rPr>
                <a:t>с непростой судьбой. Но сейчас мы готовы делиться накопленным опытом и знаниями.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-52"/>
                  <a:ea typeface="+mn-ea"/>
                  <a:cs typeface="+mn-cs"/>
                </a:rPr>
                <a:t>Мы развиваемся и растём.</a:t>
              </a:r>
              <a:b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-52"/>
                  <a:ea typeface="+mn-ea"/>
                  <a:cs typeface="+mn-cs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-52"/>
                  <a:ea typeface="+mn-ea"/>
                  <a:cs typeface="+mn-cs"/>
                </a:rPr>
                <a:t>У нас настоящая команда!</a:t>
              </a:r>
            </a:p>
          </p:txBody>
        </p:sp>
        <p:pic>
          <p:nvPicPr>
            <p:cNvPr id="16" name="Рисунок 15" descr="Открытые кавычки со сплошной заливкой">
              <a:extLst>
                <a:ext uri="{FF2B5EF4-FFF2-40B4-BE49-F238E27FC236}">
                  <a16:creationId xmlns="" xmlns:a16="http://schemas.microsoft.com/office/drawing/2014/main" id="{2AF11C23-7B04-064E-7E69-DA592ABAF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82045" y="998847"/>
              <a:ext cx="914400" cy="914400"/>
            </a:xfrm>
            <a:prstGeom prst="rect">
              <a:avLst/>
            </a:prstGeom>
          </p:spPr>
        </p:pic>
        <p:pic>
          <p:nvPicPr>
            <p:cNvPr id="13" name="Рисунок 12" descr="Закрывающая кавычка со сплошной заливкой">
              <a:extLst>
                <a:ext uri="{FF2B5EF4-FFF2-40B4-BE49-F238E27FC236}">
                  <a16:creationId xmlns="" xmlns:a16="http://schemas.microsoft.com/office/drawing/2014/main" id="{2139877C-560A-FD28-EE7B-CF13BD7A0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30215" y="3501669"/>
              <a:ext cx="914400" cy="9144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20B1C7-CD60-BE54-F9A9-94548D8B1440}"/>
              </a:ext>
            </a:extLst>
          </p:cNvPr>
          <p:cNvSpPr txBox="1"/>
          <p:nvPr/>
        </p:nvSpPr>
        <p:spPr>
          <a:xfrm>
            <a:off x="9967919" y="422887"/>
            <a:ext cx="23326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ED7D31"/>
                </a:solidFill>
                <a:latin typeface="Comic Sans MS" panose="030F0702030302020204" pitchFamily="66" charset="0"/>
                <a:ea typeface="Roboto Light" panose="02000000000000000000" pitchFamily="2" charset="0"/>
                <a:cs typeface="Roboto Light" panose="02000000000000000000" pitchFamily="2" charset="0"/>
              </a:rPr>
              <a:t>Ключеефф</a:t>
            </a:r>
          </a:p>
        </p:txBody>
      </p:sp>
    </p:spTree>
    <p:extLst>
      <p:ext uri="{BB962C8B-B14F-4D97-AF65-F5344CB8AC3E}">
        <p14:creationId xmlns="" xmlns:p14="http://schemas.microsoft.com/office/powerpoint/2010/main" val="308941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A35EEBEB-4B99-08BF-B10C-D5786D4CF098}"/>
              </a:ext>
            </a:extLst>
          </p:cNvPr>
          <p:cNvSpPr/>
          <p:nvPr/>
        </p:nvSpPr>
        <p:spPr>
          <a:xfrm>
            <a:off x="-264837" y="4481221"/>
            <a:ext cx="2474043" cy="2474043"/>
          </a:xfrm>
          <a:prstGeom prst="ellipse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D9C5E006-843B-BFA2-C8AB-D8E7AFAB27EA}"/>
              </a:ext>
            </a:extLst>
          </p:cNvPr>
          <p:cNvSpPr/>
          <p:nvPr/>
        </p:nvSpPr>
        <p:spPr>
          <a:xfrm>
            <a:off x="-603345" y="1442043"/>
            <a:ext cx="2474043" cy="2474043"/>
          </a:xfrm>
          <a:prstGeom prst="ellipse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9573C7E-E708-0DA1-B368-E9DBB0864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5" t="2127" r="9577" b="5710"/>
          <a:stretch/>
        </p:blipFill>
        <p:spPr>
          <a:xfrm>
            <a:off x="5892902" y="957418"/>
            <a:ext cx="6295637" cy="516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34DEEE20-E4EA-DF36-5456-37233A3171D7}"/>
              </a:ext>
            </a:extLst>
          </p:cNvPr>
          <p:cNvSpPr/>
          <p:nvPr/>
        </p:nvSpPr>
        <p:spPr>
          <a:xfrm>
            <a:off x="1715293" y="635644"/>
            <a:ext cx="4297014" cy="5644695"/>
          </a:xfrm>
          <a:prstGeom prst="roundRect">
            <a:avLst>
              <a:gd name="adj" fmla="val 7456"/>
            </a:avLst>
          </a:prstGeom>
          <a:solidFill>
            <a:srgbClr val="172144"/>
          </a:solidFill>
          <a:ln>
            <a:noFill/>
          </a:ln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33495103-ECC6-8EBD-48A7-3C8671B5A1B6}"/>
              </a:ext>
            </a:extLst>
          </p:cNvPr>
          <p:cNvGrpSpPr/>
          <p:nvPr/>
        </p:nvGrpSpPr>
        <p:grpSpPr>
          <a:xfrm>
            <a:off x="2307471" y="799304"/>
            <a:ext cx="3585431" cy="3319943"/>
            <a:chOff x="2662695" y="1547572"/>
            <a:chExt cx="3585431" cy="331994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C55E543-740A-8606-BCF7-FF39943A11F1}"/>
                </a:ext>
              </a:extLst>
            </p:cNvPr>
            <p:cNvSpPr txBox="1"/>
            <p:nvPr/>
          </p:nvSpPr>
          <p:spPr>
            <a:xfrm>
              <a:off x="2716246" y="1547572"/>
              <a:ext cx="3531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spc="300" dirty="0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Контакты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98AE2285-7F8B-A901-F21F-ED23A5B68B34}"/>
                </a:ext>
              </a:extLst>
            </p:cNvPr>
            <p:cNvGrpSpPr/>
            <p:nvPr/>
          </p:nvGrpSpPr>
          <p:grpSpPr>
            <a:xfrm>
              <a:off x="2662695" y="2427230"/>
              <a:ext cx="2897365" cy="2440285"/>
              <a:chOff x="2662695" y="2427230"/>
              <a:chExt cx="2897365" cy="2440285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="" xmlns:a16="http://schemas.microsoft.com/office/drawing/2014/main" id="{00A794CC-0560-278B-9F71-90286204DE23}"/>
                  </a:ext>
                </a:extLst>
              </p:cNvPr>
              <p:cNvGrpSpPr/>
              <p:nvPr/>
            </p:nvGrpSpPr>
            <p:grpSpPr>
              <a:xfrm>
                <a:off x="2716246" y="2427230"/>
                <a:ext cx="2798094" cy="482596"/>
                <a:chOff x="2716246" y="2427230"/>
                <a:chExt cx="2798094" cy="482596"/>
              </a:xfrm>
            </p:grpSpPr>
            <p:sp>
              <p:nvSpPr>
                <p:cNvPr id="30" name="Rectangle 29">
                  <a:hlinkClick r:id="rId3"/>
                  <a:extLst>
                    <a:ext uri="{FF2B5EF4-FFF2-40B4-BE49-F238E27FC236}">
                      <a16:creationId xmlns="" xmlns:a16="http://schemas.microsoft.com/office/drawing/2014/main" id="{8BECC984-758D-5C5B-FEF1-C3BE9C9039E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716246" y="2427230"/>
                  <a:ext cx="2798094" cy="482596"/>
                </a:xfrm>
                <a:prstGeom prst="rect">
                  <a:avLst/>
                </a:prstGeom>
                <a:solidFill>
                  <a:srgbClr val="1721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="" xmlns:a16="http://schemas.microsoft.com/office/drawing/2014/main" id="{F6E87DB2-F645-B36F-4B38-E2E0B7100AF4}"/>
                    </a:ext>
                  </a:extLst>
                </p:cNvPr>
                <p:cNvGrpSpPr/>
                <p:nvPr/>
              </p:nvGrpSpPr>
              <p:grpSpPr>
                <a:xfrm>
                  <a:off x="2887887" y="2535731"/>
                  <a:ext cx="2491189" cy="338554"/>
                  <a:chOff x="2910747" y="2771951"/>
                  <a:chExt cx="2491189" cy="338554"/>
                </a:xfrm>
              </p:grpSpPr>
              <p:sp>
                <p:nvSpPr>
                  <p:cNvPr id="5" name="TextBox 4">
                    <a:hlinkClick r:id="rId3"/>
                    <a:extLst>
                      <a:ext uri="{FF2B5EF4-FFF2-40B4-BE49-F238E27FC236}">
                        <a16:creationId xmlns="" xmlns:a16="http://schemas.microsoft.com/office/drawing/2014/main" id="{C93F89AC-C4BF-04D1-E42D-9319F8723FB4}"/>
                      </a:ext>
                    </a:extLst>
                  </p:cNvPr>
                  <p:cNvSpPr txBox="1"/>
                  <p:nvPr/>
                </p:nvSpPr>
                <p:spPr>
                  <a:xfrm>
                    <a:off x="3161845" y="2771951"/>
                    <a:ext cx="224009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1600" dirty="0">
                        <a:solidFill>
                          <a:prstClr val="white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rPr>
                      <a:t>8 </a:t>
                    </a: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rPr>
                      <a:t>912</a:t>
                    </a:r>
                    <a:r>
                      <a: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rPr>
                      <a:t> </a:t>
                    </a: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rPr>
                      <a:t>938</a:t>
                    </a:r>
                    <a:r>
                      <a: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rPr>
                      <a:t> </a:t>
                    </a: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rPr>
                      <a:t>30</a:t>
                    </a:r>
                    <a:r>
                      <a: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rPr>
                      <a:t> </a:t>
                    </a: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rPr>
                      <a:t>18</a:t>
                    </a:r>
                    <a:endParaRPr kumimoji="0" lang="ru-RU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Roboto Light" panose="02000000000000000000" pitchFamily="2" charset="0"/>
                    </a:endParaRPr>
                  </a:p>
                </p:txBody>
              </p:sp>
              <p:sp>
                <p:nvSpPr>
                  <p:cNvPr id="18" name="Полилиния: фигура 17">
                    <a:hlinkClick r:id="rId3"/>
                    <a:extLst>
                      <a:ext uri="{FF2B5EF4-FFF2-40B4-BE49-F238E27FC236}">
                        <a16:creationId xmlns="" xmlns:a16="http://schemas.microsoft.com/office/drawing/2014/main" id="{30295C0B-678D-D70D-1ADA-4294E31AACDE}"/>
                      </a:ext>
                    </a:extLst>
                  </p:cNvPr>
                  <p:cNvSpPr/>
                  <p:nvPr/>
                </p:nvSpPr>
                <p:spPr>
                  <a:xfrm>
                    <a:off x="2910747" y="2867821"/>
                    <a:ext cx="148458" cy="144464"/>
                  </a:xfrm>
                  <a:custGeom>
                    <a:avLst/>
                    <a:gdLst>
                      <a:gd name="connsiteX0" fmla="*/ 47513 w 748904"/>
                      <a:gd name="connsiteY0" fmla="*/ 67316 h 719612"/>
                      <a:gd name="connsiteX1" fmla="*/ 38241 w 748904"/>
                      <a:gd name="connsiteY1" fmla="*/ 78907 h 719612"/>
                      <a:gd name="connsiteX2" fmla="*/ 3557 w 748904"/>
                      <a:gd name="connsiteY2" fmla="*/ 215679 h 719612"/>
                      <a:gd name="connsiteX3" fmla="*/ 559828 w 748904"/>
                      <a:gd name="connsiteY3" fmla="*/ 718810 h 719612"/>
                      <a:gd name="connsiteX4" fmla="*/ 577482 w 748904"/>
                      <a:gd name="connsiteY4" fmla="*/ 719612 h 719612"/>
                      <a:gd name="connsiteX5" fmla="*/ 662719 w 748904"/>
                      <a:gd name="connsiteY5" fmla="*/ 697233 h 719612"/>
                      <a:gd name="connsiteX6" fmla="*/ 693123 w 748904"/>
                      <a:gd name="connsiteY6" fmla="*/ 672714 h 719612"/>
                      <a:gd name="connsiteX7" fmla="*/ 716750 w 748904"/>
                      <a:gd name="connsiteY7" fmla="*/ 646590 h 719612"/>
                      <a:gd name="connsiteX8" fmla="*/ 707923 w 748904"/>
                      <a:gd name="connsiteY8" fmla="*/ 470409 h 719612"/>
                      <a:gd name="connsiteX9" fmla="*/ 667979 w 748904"/>
                      <a:gd name="connsiteY9" fmla="*/ 434299 h 719612"/>
                      <a:gd name="connsiteX10" fmla="*/ 584347 w 748904"/>
                      <a:gd name="connsiteY10" fmla="*/ 402023 h 719612"/>
                      <a:gd name="connsiteX11" fmla="*/ 491799 w 748904"/>
                      <a:gd name="connsiteY11" fmla="*/ 443126 h 719612"/>
                      <a:gd name="connsiteX12" fmla="*/ 468171 w 748904"/>
                      <a:gd name="connsiteY12" fmla="*/ 469250 h 719612"/>
                      <a:gd name="connsiteX13" fmla="*/ 446149 w 748904"/>
                      <a:gd name="connsiteY13" fmla="*/ 503488 h 719612"/>
                      <a:gd name="connsiteX14" fmla="*/ 226725 w 748904"/>
                      <a:gd name="connsiteY14" fmla="*/ 302610 h 719612"/>
                      <a:gd name="connsiteX15" fmla="*/ 272286 w 748904"/>
                      <a:gd name="connsiteY15" fmla="*/ 270690 h 719612"/>
                      <a:gd name="connsiteX16" fmla="*/ 295914 w 748904"/>
                      <a:gd name="connsiteY16" fmla="*/ 244567 h 719612"/>
                      <a:gd name="connsiteX17" fmla="*/ 328011 w 748904"/>
                      <a:gd name="connsiteY17" fmla="*/ 154604 h 719612"/>
                      <a:gd name="connsiteX18" fmla="*/ 287087 w 748904"/>
                      <a:gd name="connsiteY18" fmla="*/ 68297 h 719612"/>
                      <a:gd name="connsiteX19" fmla="*/ 247232 w 748904"/>
                      <a:gd name="connsiteY19" fmla="*/ 32276 h 719612"/>
                      <a:gd name="connsiteX20" fmla="*/ 163600 w 748904"/>
                      <a:gd name="connsiteY20" fmla="*/ 0 h 719612"/>
                      <a:gd name="connsiteX21" fmla="*/ 71052 w 748904"/>
                      <a:gd name="connsiteY21" fmla="*/ 41014 h 719612"/>
                      <a:gd name="connsiteX22" fmla="*/ 47424 w 748904"/>
                      <a:gd name="connsiteY22" fmla="*/ 67138 h 719612"/>
                      <a:gd name="connsiteX23" fmla="*/ 94947 w 748904"/>
                      <a:gd name="connsiteY23" fmla="*/ 62680 h 719612"/>
                      <a:gd name="connsiteX24" fmla="*/ 163689 w 748904"/>
                      <a:gd name="connsiteY24" fmla="*/ 32187 h 719612"/>
                      <a:gd name="connsiteX25" fmla="*/ 225834 w 748904"/>
                      <a:gd name="connsiteY25" fmla="*/ 56171 h 719612"/>
                      <a:gd name="connsiteX26" fmla="*/ 265688 w 748904"/>
                      <a:gd name="connsiteY26" fmla="*/ 92192 h 719612"/>
                      <a:gd name="connsiteX27" fmla="*/ 296092 w 748904"/>
                      <a:gd name="connsiteY27" fmla="*/ 156298 h 719612"/>
                      <a:gd name="connsiteX28" fmla="*/ 272286 w 748904"/>
                      <a:gd name="connsiteY28" fmla="*/ 223079 h 719612"/>
                      <a:gd name="connsiteX29" fmla="*/ 248659 w 748904"/>
                      <a:gd name="connsiteY29" fmla="*/ 249203 h 719612"/>
                      <a:gd name="connsiteX30" fmla="*/ 248659 w 748904"/>
                      <a:gd name="connsiteY30" fmla="*/ 249203 h 719612"/>
                      <a:gd name="connsiteX31" fmla="*/ 206754 w 748904"/>
                      <a:gd name="connsiteY31" fmla="*/ 275773 h 719612"/>
                      <a:gd name="connsiteX32" fmla="*/ 199532 w 748904"/>
                      <a:gd name="connsiteY32" fmla="*/ 277912 h 719612"/>
                      <a:gd name="connsiteX33" fmla="*/ 189456 w 748904"/>
                      <a:gd name="connsiteY33" fmla="*/ 286918 h 719612"/>
                      <a:gd name="connsiteX34" fmla="*/ 189813 w 748904"/>
                      <a:gd name="connsiteY34" fmla="*/ 300470 h 719612"/>
                      <a:gd name="connsiteX35" fmla="*/ 193201 w 748904"/>
                      <a:gd name="connsiteY35" fmla="*/ 307157 h 719612"/>
                      <a:gd name="connsiteX36" fmla="*/ 443652 w 748904"/>
                      <a:gd name="connsiteY36" fmla="*/ 537012 h 719612"/>
                      <a:gd name="connsiteX37" fmla="*/ 449893 w 748904"/>
                      <a:gd name="connsiteY37" fmla="*/ 539419 h 719612"/>
                      <a:gd name="connsiteX38" fmla="*/ 462554 w 748904"/>
                      <a:gd name="connsiteY38" fmla="*/ 539063 h 719612"/>
                      <a:gd name="connsiteX39" fmla="*/ 470935 w 748904"/>
                      <a:gd name="connsiteY39" fmla="*/ 529612 h 719612"/>
                      <a:gd name="connsiteX40" fmla="*/ 473075 w 748904"/>
                      <a:gd name="connsiteY40" fmla="*/ 523370 h 719612"/>
                      <a:gd name="connsiteX41" fmla="*/ 492155 w 748904"/>
                      <a:gd name="connsiteY41" fmla="*/ 490738 h 719612"/>
                      <a:gd name="connsiteX42" fmla="*/ 515783 w 748904"/>
                      <a:gd name="connsiteY42" fmla="*/ 464614 h 719612"/>
                      <a:gd name="connsiteX43" fmla="*/ 584525 w 748904"/>
                      <a:gd name="connsiteY43" fmla="*/ 434121 h 719612"/>
                      <a:gd name="connsiteX44" fmla="*/ 646670 w 748904"/>
                      <a:gd name="connsiteY44" fmla="*/ 458105 h 719612"/>
                      <a:gd name="connsiteX45" fmla="*/ 686525 w 748904"/>
                      <a:gd name="connsiteY45" fmla="*/ 494215 h 719612"/>
                      <a:gd name="connsiteX46" fmla="*/ 693123 w 748904"/>
                      <a:gd name="connsiteY46" fmla="*/ 625102 h 719612"/>
                      <a:gd name="connsiteX47" fmla="*/ 669495 w 748904"/>
                      <a:gd name="connsiteY47" fmla="*/ 651226 h 719612"/>
                      <a:gd name="connsiteX48" fmla="*/ 646492 w 748904"/>
                      <a:gd name="connsiteY48" fmla="*/ 669682 h 719612"/>
                      <a:gd name="connsiteX49" fmla="*/ 562860 w 748904"/>
                      <a:gd name="connsiteY49" fmla="*/ 686890 h 719612"/>
                      <a:gd name="connsiteX50" fmla="*/ 35209 w 748904"/>
                      <a:gd name="connsiteY50" fmla="*/ 209616 h 719612"/>
                      <a:gd name="connsiteX51" fmla="*/ 60174 w 748904"/>
                      <a:gd name="connsiteY51" fmla="*/ 102445 h 719612"/>
                      <a:gd name="connsiteX52" fmla="*/ 61601 w 748904"/>
                      <a:gd name="connsiteY52" fmla="*/ 101019 h 719612"/>
                      <a:gd name="connsiteX53" fmla="*/ 62671 w 748904"/>
                      <a:gd name="connsiteY53" fmla="*/ 99770 h 719612"/>
                      <a:gd name="connsiteX54" fmla="*/ 64008 w 748904"/>
                      <a:gd name="connsiteY54" fmla="*/ 98165 h 719612"/>
                      <a:gd name="connsiteX55" fmla="*/ 71408 w 748904"/>
                      <a:gd name="connsiteY55" fmla="*/ 88804 h 719612"/>
                      <a:gd name="connsiteX56" fmla="*/ 95036 w 748904"/>
                      <a:gd name="connsiteY56" fmla="*/ 62680 h 719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748904" h="719612">
                        <a:moveTo>
                          <a:pt x="47513" y="67316"/>
                        </a:moveTo>
                        <a:cubicBezTo>
                          <a:pt x="44214" y="70972"/>
                          <a:pt x="41094" y="74895"/>
                          <a:pt x="38241" y="78907"/>
                        </a:cubicBezTo>
                        <a:cubicBezTo>
                          <a:pt x="12117" y="102088"/>
                          <a:pt x="-8568" y="152910"/>
                          <a:pt x="3557" y="215679"/>
                        </a:cubicBezTo>
                        <a:cubicBezTo>
                          <a:pt x="55716" y="487261"/>
                          <a:pt x="284412" y="694112"/>
                          <a:pt x="559828" y="718810"/>
                        </a:cubicBezTo>
                        <a:cubicBezTo>
                          <a:pt x="565802" y="719345"/>
                          <a:pt x="571686" y="719612"/>
                          <a:pt x="577482" y="719612"/>
                        </a:cubicBezTo>
                        <a:cubicBezTo>
                          <a:pt x="609134" y="719612"/>
                          <a:pt x="639002" y="711855"/>
                          <a:pt x="662719" y="697233"/>
                        </a:cubicBezTo>
                        <a:cubicBezTo>
                          <a:pt x="674221" y="690635"/>
                          <a:pt x="684474" y="682343"/>
                          <a:pt x="693123" y="672714"/>
                        </a:cubicBezTo>
                        <a:lnTo>
                          <a:pt x="716750" y="646590"/>
                        </a:lnTo>
                        <a:cubicBezTo>
                          <a:pt x="762846" y="595590"/>
                          <a:pt x="758923" y="516594"/>
                          <a:pt x="707923" y="470409"/>
                        </a:cubicBezTo>
                        <a:lnTo>
                          <a:pt x="667979" y="434299"/>
                        </a:lnTo>
                        <a:cubicBezTo>
                          <a:pt x="644976" y="413525"/>
                          <a:pt x="615286" y="402023"/>
                          <a:pt x="584347" y="402023"/>
                        </a:cubicBezTo>
                        <a:cubicBezTo>
                          <a:pt x="549129" y="402023"/>
                          <a:pt x="515426" y="417002"/>
                          <a:pt x="491799" y="443126"/>
                        </a:cubicBezTo>
                        <a:lnTo>
                          <a:pt x="468171" y="469250"/>
                        </a:lnTo>
                        <a:cubicBezTo>
                          <a:pt x="458899" y="479504"/>
                          <a:pt x="451498" y="490916"/>
                          <a:pt x="446149" y="503488"/>
                        </a:cubicBezTo>
                        <a:cubicBezTo>
                          <a:pt x="351906" y="463811"/>
                          <a:pt x="274515" y="393018"/>
                          <a:pt x="226725" y="302610"/>
                        </a:cubicBezTo>
                        <a:cubicBezTo>
                          <a:pt x="244023" y="295566"/>
                          <a:pt x="259626" y="284689"/>
                          <a:pt x="272286" y="270690"/>
                        </a:cubicBezTo>
                        <a:lnTo>
                          <a:pt x="295914" y="244567"/>
                        </a:lnTo>
                        <a:cubicBezTo>
                          <a:pt x="318293" y="219869"/>
                          <a:pt x="329616" y="187950"/>
                          <a:pt x="328011" y="154604"/>
                        </a:cubicBezTo>
                        <a:cubicBezTo>
                          <a:pt x="326317" y="121347"/>
                          <a:pt x="311873" y="90676"/>
                          <a:pt x="287087" y="68297"/>
                        </a:cubicBezTo>
                        <a:lnTo>
                          <a:pt x="247232" y="32276"/>
                        </a:lnTo>
                        <a:cubicBezTo>
                          <a:pt x="224229" y="11502"/>
                          <a:pt x="194539" y="0"/>
                          <a:pt x="163600" y="0"/>
                        </a:cubicBezTo>
                        <a:cubicBezTo>
                          <a:pt x="128382" y="0"/>
                          <a:pt x="94679" y="14979"/>
                          <a:pt x="71052" y="41014"/>
                        </a:cubicBezTo>
                        <a:lnTo>
                          <a:pt x="47424" y="67138"/>
                        </a:lnTo>
                        <a:close/>
                        <a:moveTo>
                          <a:pt x="94947" y="62680"/>
                        </a:moveTo>
                        <a:cubicBezTo>
                          <a:pt x="112511" y="43332"/>
                          <a:pt x="137565" y="32187"/>
                          <a:pt x="163689" y="32187"/>
                        </a:cubicBezTo>
                        <a:cubicBezTo>
                          <a:pt x="186692" y="32187"/>
                          <a:pt x="208715" y="40657"/>
                          <a:pt x="225834" y="56171"/>
                        </a:cubicBezTo>
                        <a:lnTo>
                          <a:pt x="265688" y="92192"/>
                        </a:lnTo>
                        <a:cubicBezTo>
                          <a:pt x="284055" y="108775"/>
                          <a:pt x="294844" y="131600"/>
                          <a:pt x="296092" y="156298"/>
                        </a:cubicBezTo>
                        <a:cubicBezTo>
                          <a:pt x="297340" y="180995"/>
                          <a:pt x="288870" y="204801"/>
                          <a:pt x="272286" y="223079"/>
                        </a:cubicBezTo>
                        <a:lnTo>
                          <a:pt x="248659" y="249203"/>
                        </a:lnTo>
                        <a:lnTo>
                          <a:pt x="248659" y="249203"/>
                        </a:lnTo>
                        <a:cubicBezTo>
                          <a:pt x="237336" y="261774"/>
                          <a:pt x="222802" y="270958"/>
                          <a:pt x="206754" y="275773"/>
                        </a:cubicBezTo>
                        <a:lnTo>
                          <a:pt x="199532" y="277912"/>
                        </a:lnTo>
                        <a:cubicBezTo>
                          <a:pt x="194984" y="279250"/>
                          <a:pt x="191329" y="282549"/>
                          <a:pt x="189456" y="286918"/>
                        </a:cubicBezTo>
                        <a:cubicBezTo>
                          <a:pt x="187584" y="291286"/>
                          <a:pt x="187673" y="296190"/>
                          <a:pt x="189813" y="300470"/>
                        </a:cubicBezTo>
                        <a:lnTo>
                          <a:pt x="193201" y="307157"/>
                        </a:lnTo>
                        <a:cubicBezTo>
                          <a:pt x="245538" y="412277"/>
                          <a:pt x="334520" y="493948"/>
                          <a:pt x="443652" y="537012"/>
                        </a:cubicBezTo>
                        <a:lnTo>
                          <a:pt x="449893" y="539419"/>
                        </a:lnTo>
                        <a:cubicBezTo>
                          <a:pt x="453995" y="541024"/>
                          <a:pt x="458542" y="540846"/>
                          <a:pt x="462554" y="539063"/>
                        </a:cubicBezTo>
                        <a:cubicBezTo>
                          <a:pt x="466566" y="537190"/>
                          <a:pt x="469598" y="533802"/>
                          <a:pt x="470935" y="529612"/>
                        </a:cubicBezTo>
                        <a:lnTo>
                          <a:pt x="473075" y="523370"/>
                        </a:lnTo>
                        <a:cubicBezTo>
                          <a:pt x="477177" y="511245"/>
                          <a:pt x="483596" y="500278"/>
                          <a:pt x="492155" y="490738"/>
                        </a:cubicBezTo>
                        <a:lnTo>
                          <a:pt x="515783" y="464614"/>
                        </a:lnTo>
                        <a:cubicBezTo>
                          <a:pt x="533347" y="445177"/>
                          <a:pt x="558401" y="434121"/>
                          <a:pt x="584525" y="434121"/>
                        </a:cubicBezTo>
                        <a:cubicBezTo>
                          <a:pt x="607529" y="434121"/>
                          <a:pt x="629551" y="442591"/>
                          <a:pt x="646670" y="458105"/>
                        </a:cubicBezTo>
                        <a:lnTo>
                          <a:pt x="686525" y="494215"/>
                        </a:lnTo>
                        <a:cubicBezTo>
                          <a:pt x="724418" y="528453"/>
                          <a:pt x="727360" y="587209"/>
                          <a:pt x="693123" y="625102"/>
                        </a:cubicBezTo>
                        <a:lnTo>
                          <a:pt x="669495" y="651226"/>
                        </a:lnTo>
                        <a:cubicBezTo>
                          <a:pt x="663076" y="658359"/>
                          <a:pt x="655408" y="664511"/>
                          <a:pt x="646492" y="669682"/>
                        </a:cubicBezTo>
                        <a:cubicBezTo>
                          <a:pt x="623845" y="683591"/>
                          <a:pt x="594155" y="689744"/>
                          <a:pt x="562860" y="686890"/>
                        </a:cubicBezTo>
                        <a:cubicBezTo>
                          <a:pt x="301620" y="663441"/>
                          <a:pt x="84604" y="467200"/>
                          <a:pt x="35209" y="209616"/>
                        </a:cubicBezTo>
                        <a:cubicBezTo>
                          <a:pt x="24778" y="155585"/>
                          <a:pt x="44393" y="115908"/>
                          <a:pt x="60174" y="102445"/>
                        </a:cubicBezTo>
                        <a:cubicBezTo>
                          <a:pt x="60709" y="101999"/>
                          <a:pt x="61155" y="101553"/>
                          <a:pt x="61601" y="101019"/>
                        </a:cubicBezTo>
                        <a:lnTo>
                          <a:pt x="62671" y="99770"/>
                        </a:lnTo>
                        <a:cubicBezTo>
                          <a:pt x="63116" y="99235"/>
                          <a:pt x="63562" y="98700"/>
                          <a:pt x="64008" y="98165"/>
                        </a:cubicBezTo>
                        <a:cubicBezTo>
                          <a:pt x="66237" y="94866"/>
                          <a:pt x="68734" y="91746"/>
                          <a:pt x="71408" y="88804"/>
                        </a:cubicBezTo>
                        <a:lnTo>
                          <a:pt x="95036" y="6268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889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="" xmlns:a16="http://schemas.microsoft.com/office/drawing/2014/main" id="{B4C78F34-C4BF-3D5D-947A-85490E110F65}"/>
                  </a:ext>
                </a:extLst>
              </p:cNvPr>
              <p:cNvGrpSpPr/>
              <p:nvPr/>
            </p:nvGrpSpPr>
            <p:grpSpPr>
              <a:xfrm>
                <a:off x="2689471" y="3422809"/>
                <a:ext cx="2798094" cy="482596"/>
                <a:chOff x="2689471" y="3422809"/>
                <a:chExt cx="2798094" cy="482596"/>
              </a:xfrm>
            </p:grpSpPr>
            <p:sp>
              <p:nvSpPr>
                <p:cNvPr id="32" name="Rectangle 31">
                  <a:hlinkClick r:id="rId4"/>
                  <a:extLst>
                    <a:ext uri="{FF2B5EF4-FFF2-40B4-BE49-F238E27FC236}">
                      <a16:creationId xmlns="" xmlns:a16="http://schemas.microsoft.com/office/drawing/2014/main" id="{D78457C9-EEF0-A72C-36C7-4E286E41BA6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89471" y="3422809"/>
                  <a:ext cx="2798094" cy="482596"/>
                </a:xfrm>
                <a:prstGeom prst="rect">
                  <a:avLst/>
                </a:prstGeom>
                <a:solidFill>
                  <a:srgbClr val="1721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8" name="Group 47">
                  <a:extLst>
                    <a:ext uri="{FF2B5EF4-FFF2-40B4-BE49-F238E27FC236}">
                      <a16:creationId xmlns="" xmlns:a16="http://schemas.microsoft.com/office/drawing/2014/main" id="{90E5F244-E6AF-EE9D-6355-8B1DA7C40BD4}"/>
                    </a:ext>
                  </a:extLst>
                </p:cNvPr>
                <p:cNvGrpSpPr/>
                <p:nvPr/>
              </p:nvGrpSpPr>
              <p:grpSpPr>
                <a:xfrm>
                  <a:off x="2861396" y="3491669"/>
                  <a:ext cx="2266163" cy="369332"/>
                  <a:chOff x="2884256" y="3727889"/>
                  <a:chExt cx="2266163" cy="369332"/>
                </a:xfrm>
              </p:grpSpPr>
              <p:sp>
                <p:nvSpPr>
                  <p:cNvPr id="17" name="Полилиния: фигура 16">
                    <a:hlinkClick r:id="rId4"/>
                    <a:extLst>
                      <a:ext uri="{FF2B5EF4-FFF2-40B4-BE49-F238E27FC236}">
                        <a16:creationId xmlns="" xmlns:a16="http://schemas.microsoft.com/office/drawing/2014/main" id="{6D5069A8-AA64-3C53-74BD-B741A32F80BE}"/>
                      </a:ext>
                    </a:extLst>
                  </p:cNvPr>
                  <p:cNvSpPr/>
                  <p:nvPr/>
                </p:nvSpPr>
                <p:spPr>
                  <a:xfrm>
                    <a:off x="2884256" y="3852906"/>
                    <a:ext cx="211110" cy="130647"/>
                  </a:xfrm>
                  <a:custGeom>
                    <a:avLst/>
                    <a:gdLst>
                      <a:gd name="connsiteX0" fmla="*/ 8712 w 499752"/>
                      <a:gd name="connsiteY0" fmla="*/ 15370 h 276735"/>
                      <a:gd name="connsiteX1" fmla="*/ 95771 w 499752"/>
                      <a:gd name="connsiteY1" fmla="*/ 15370 h 276735"/>
                      <a:gd name="connsiteX2" fmla="*/ 103581 w 499752"/>
                      <a:gd name="connsiteY2" fmla="*/ 20418 h 276735"/>
                      <a:gd name="connsiteX3" fmla="*/ 177305 w 499752"/>
                      <a:gd name="connsiteY3" fmla="*/ 137956 h 276735"/>
                      <a:gd name="connsiteX4" fmla="*/ 187782 w 499752"/>
                      <a:gd name="connsiteY4" fmla="*/ 137099 h 276735"/>
                      <a:gd name="connsiteX5" fmla="*/ 181115 w 499752"/>
                      <a:gd name="connsiteY5" fmla="*/ 21942 h 276735"/>
                      <a:gd name="connsiteX6" fmla="*/ 183496 w 499752"/>
                      <a:gd name="connsiteY6" fmla="*/ 11369 h 276735"/>
                      <a:gd name="connsiteX7" fmla="*/ 280746 w 499752"/>
                      <a:gd name="connsiteY7" fmla="*/ 9655 h 276735"/>
                      <a:gd name="connsiteX8" fmla="*/ 291700 w 499752"/>
                      <a:gd name="connsiteY8" fmla="*/ 26514 h 276735"/>
                      <a:gd name="connsiteX9" fmla="*/ 299129 w 499752"/>
                      <a:gd name="connsiteY9" fmla="*/ 138337 h 276735"/>
                      <a:gd name="connsiteX10" fmla="*/ 308559 w 499752"/>
                      <a:gd name="connsiteY10" fmla="*/ 146243 h 276735"/>
                      <a:gd name="connsiteX11" fmla="*/ 387617 w 499752"/>
                      <a:gd name="connsiteY11" fmla="*/ 26990 h 276735"/>
                      <a:gd name="connsiteX12" fmla="*/ 404381 w 499752"/>
                      <a:gd name="connsiteY12" fmla="*/ 15274 h 276735"/>
                      <a:gd name="connsiteX13" fmla="*/ 484581 w 499752"/>
                      <a:gd name="connsiteY13" fmla="*/ 15274 h 276735"/>
                      <a:gd name="connsiteX14" fmla="*/ 495249 w 499752"/>
                      <a:gd name="connsiteY14" fmla="*/ 27562 h 276735"/>
                      <a:gd name="connsiteX15" fmla="*/ 425812 w 499752"/>
                      <a:gd name="connsiteY15" fmla="*/ 145576 h 276735"/>
                      <a:gd name="connsiteX16" fmla="*/ 425812 w 499752"/>
                      <a:gd name="connsiteY16" fmla="*/ 175771 h 276735"/>
                      <a:gd name="connsiteX17" fmla="*/ 497535 w 499752"/>
                      <a:gd name="connsiteY17" fmla="*/ 261210 h 276735"/>
                      <a:gd name="connsiteX18" fmla="*/ 490296 w 499752"/>
                      <a:gd name="connsiteY18" fmla="*/ 276736 h 276735"/>
                      <a:gd name="connsiteX19" fmla="*/ 399523 w 499752"/>
                      <a:gd name="connsiteY19" fmla="*/ 276736 h 276735"/>
                      <a:gd name="connsiteX20" fmla="*/ 379901 w 499752"/>
                      <a:gd name="connsiteY20" fmla="*/ 268163 h 276735"/>
                      <a:gd name="connsiteX21" fmla="*/ 316465 w 499752"/>
                      <a:gd name="connsiteY21" fmla="*/ 215299 h 276735"/>
                      <a:gd name="connsiteX22" fmla="*/ 303797 w 499752"/>
                      <a:gd name="connsiteY22" fmla="*/ 214156 h 276735"/>
                      <a:gd name="connsiteX23" fmla="*/ 292843 w 499752"/>
                      <a:gd name="connsiteY23" fmla="*/ 262258 h 276735"/>
                      <a:gd name="connsiteX24" fmla="*/ 275698 w 499752"/>
                      <a:gd name="connsiteY24" fmla="*/ 276640 h 276735"/>
                      <a:gd name="connsiteX25" fmla="*/ 213595 w 499752"/>
                      <a:gd name="connsiteY25" fmla="*/ 276640 h 276735"/>
                      <a:gd name="connsiteX26" fmla="*/ 188068 w 499752"/>
                      <a:gd name="connsiteY26" fmla="*/ 271021 h 276735"/>
                      <a:gd name="connsiteX27" fmla="*/ 425 w 499752"/>
                      <a:gd name="connsiteY27" fmla="*/ 26800 h 276735"/>
                      <a:gd name="connsiteX28" fmla="*/ 8712 w 499752"/>
                      <a:gd name="connsiteY28" fmla="*/ 15370 h 276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99752" h="276735">
                        <a:moveTo>
                          <a:pt x="8712" y="15370"/>
                        </a:moveTo>
                        <a:cubicBezTo>
                          <a:pt x="31286" y="15370"/>
                          <a:pt x="79483" y="15370"/>
                          <a:pt x="95771" y="15370"/>
                        </a:cubicBezTo>
                        <a:cubicBezTo>
                          <a:pt x="99104" y="15370"/>
                          <a:pt x="102152" y="17370"/>
                          <a:pt x="103581" y="20418"/>
                        </a:cubicBezTo>
                        <a:cubicBezTo>
                          <a:pt x="123584" y="63947"/>
                          <a:pt x="147968" y="103285"/>
                          <a:pt x="177305" y="137956"/>
                        </a:cubicBezTo>
                        <a:cubicBezTo>
                          <a:pt x="179781" y="142052"/>
                          <a:pt x="185972" y="141576"/>
                          <a:pt x="187782" y="137099"/>
                        </a:cubicBezTo>
                        <a:cubicBezTo>
                          <a:pt x="196926" y="114811"/>
                          <a:pt x="213881" y="60518"/>
                          <a:pt x="181115" y="21942"/>
                        </a:cubicBezTo>
                        <a:cubicBezTo>
                          <a:pt x="178162" y="18513"/>
                          <a:pt x="179400" y="13084"/>
                          <a:pt x="183496" y="11369"/>
                        </a:cubicBezTo>
                        <a:cubicBezTo>
                          <a:pt x="216643" y="-2442"/>
                          <a:pt x="249123" y="-4442"/>
                          <a:pt x="280746" y="9655"/>
                        </a:cubicBezTo>
                        <a:cubicBezTo>
                          <a:pt x="287414" y="12607"/>
                          <a:pt x="291700" y="19180"/>
                          <a:pt x="291700" y="26514"/>
                        </a:cubicBezTo>
                        <a:lnTo>
                          <a:pt x="299129" y="138337"/>
                        </a:lnTo>
                        <a:cubicBezTo>
                          <a:pt x="299129" y="143290"/>
                          <a:pt x="303701" y="147291"/>
                          <a:pt x="308559" y="146243"/>
                        </a:cubicBezTo>
                        <a:cubicBezTo>
                          <a:pt x="344945" y="138528"/>
                          <a:pt x="366376" y="83950"/>
                          <a:pt x="387617" y="26990"/>
                        </a:cubicBezTo>
                        <a:cubicBezTo>
                          <a:pt x="390188" y="19942"/>
                          <a:pt x="396856" y="15274"/>
                          <a:pt x="404381" y="15274"/>
                        </a:cubicBezTo>
                        <a:lnTo>
                          <a:pt x="484581" y="15274"/>
                        </a:lnTo>
                        <a:cubicBezTo>
                          <a:pt x="491153" y="15274"/>
                          <a:pt x="496392" y="21085"/>
                          <a:pt x="495249" y="27562"/>
                        </a:cubicBezTo>
                        <a:cubicBezTo>
                          <a:pt x="487724" y="67948"/>
                          <a:pt x="447053" y="120335"/>
                          <a:pt x="425812" y="145576"/>
                        </a:cubicBezTo>
                        <a:cubicBezTo>
                          <a:pt x="418478" y="154244"/>
                          <a:pt x="418382" y="167008"/>
                          <a:pt x="425812" y="175771"/>
                        </a:cubicBezTo>
                        <a:lnTo>
                          <a:pt x="497535" y="261210"/>
                        </a:lnTo>
                        <a:cubicBezTo>
                          <a:pt x="502679" y="267306"/>
                          <a:pt x="498297" y="276736"/>
                          <a:pt x="490296" y="276736"/>
                        </a:cubicBezTo>
                        <a:lnTo>
                          <a:pt x="399523" y="276736"/>
                        </a:lnTo>
                        <a:cubicBezTo>
                          <a:pt x="392093" y="276736"/>
                          <a:pt x="384950" y="273592"/>
                          <a:pt x="379901" y="268163"/>
                        </a:cubicBezTo>
                        <a:lnTo>
                          <a:pt x="316465" y="215299"/>
                        </a:lnTo>
                        <a:cubicBezTo>
                          <a:pt x="313131" y="211680"/>
                          <a:pt x="306940" y="210442"/>
                          <a:pt x="303797" y="214156"/>
                        </a:cubicBezTo>
                        <a:cubicBezTo>
                          <a:pt x="295891" y="223681"/>
                          <a:pt x="296558" y="235492"/>
                          <a:pt x="292843" y="262258"/>
                        </a:cubicBezTo>
                        <a:cubicBezTo>
                          <a:pt x="291700" y="270640"/>
                          <a:pt x="284175" y="276640"/>
                          <a:pt x="275698" y="276640"/>
                        </a:cubicBezTo>
                        <a:lnTo>
                          <a:pt x="213595" y="276640"/>
                        </a:lnTo>
                        <a:cubicBezTo>
                          <a:pt x="204737" y="276640"/>
                          <a:pt x="196069" y="274831"/>
                          <a:pt x="188068" y="271021"/>
                        </a:cubicBezTo>
                        <a:cubicBezTo>
                          <a:pt x="152444" y="254161"/>
                          <a:pt x="55194" y="194344"/>
                          <a:pt x="425" y="26800"/>
                        </a:cubicBezTo>
                        <a:cubicBezTo>
                          <a:pt x="-1384" y="21180"/>
                          <a:pt x="2807" y="15370"/>
                          <a:pt x="8712" y="15370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" name="TextBox 10">
                    <a:hlinkClick r:id="rId4"/>
                    <a:extLst>
                      <a:ext uri="{FF2B5EF4-FFF2-40B4-BE49-F238E27FC236}">
                        <a16:creationId xmlns="" xmlns:a16="http://schemas.microsoft.com/office/drawing/2014/main" id="{240DEE18-4608-E9A4-C687-62E688388D7D}"/>
                      </a:ext>
                    </a:extLst>
                  </p:cNvPr>
                  <p:cNvSpPr txBox="1"/>
                  <p:nvPr/>
                </p:nvSpPr>
                <p:spPr>
                  <a:xfrm>
                    <a:off x="3144008" y="3727889"/>
                    <a:ext cx="200641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dirty="0">
                        <a:solidFill>
                          <a:prstClr val="white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rPr>
                      <a:t>Елена Рожкова</a:t>
                    </a:r>
                    <a:endParaRPr kumimoji="0" lang="ru-RU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Roboto Light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="" xmlns:a16="http://schemas.microsoft.com/office/drawing/2014/main" id="{0B83C0F8-FAC9-82F7-A104-4D04DBC91616}"/>
                  </a:ext>
                </a:extLst>
              </p:cNvPr>
              <p:cNvGrpSpPr/>
              <p:nvPr/>
            </p:nvGrpSpPr>
            <p:grpSpPr>
              <a:xfrm>
                <a:off x="2662695" y="2911362"/>
                <a:ext cx="2798094" cy="482596"/>
                <a:chOff x="2662695" y="2911362"/>
                <a:chExt cx="2798094" cy="482596"/>
              </a:xfrm>
            </p:grpSpPr>
            <p:sp>
              <p:nvSpPr>
                <p:cNvPr id="31" name="Rectangle 30">
                  <a:hlinkClick r:id="rId5"/>
                  <a:extLst>
                    <a:ext uri="{FF2B5EF4-FFF2-40B4-BE49-F238E27FC236}">
                      <a16:creationId xmlns="" xmlns:a16="http://schemas.microsoft.com/office/drawing/2014/main" id="{34DF788C-BAE9-0556-E71C-04F8A884D83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2695" y="2911362"/>
                  <a:ext cx="2798094" cy="482596"/>
                </a:xfrm>
                <a:prstGeom prst="rect">
                  <a:avLst/>
                </a:prstGeom>
                <a:solidFill>
                  <a:srgbClr val="1721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7" name="Group 46">
                  <a:extLst>
                    <a:ext uri="{FF2B5EF4-FFF2-40B4-BE49-F238E27FC236}">
                      <a16:creationId xmlns="" xmlns:a16="http://schemas.microsoft.com/office/drawing/2014/main" id="{D94C2CEB-C8C3-3F9E-DA4E-27E1174716F9}"/>
                    </a:ext>
                  </a:extLst>
                </p:cNvPr>
                <p:cNvGrpSpPr/>
                <p:nvPr/>
              </p:nvGrpSpPr>
              <p:grpSpPr>
                <a:xfrm>
                  <a:off x="2874521" y="3008669"/>
                  <a:ext cx="1950293" cy="369332"/>
                  <a:chOff x="2897381" y="3244889"/>
                  <a:chExt cx="1950293" cy="369332"/>
                </a:xfrm>
              </p:grpSpPr>
              <p:pic>
                <p:nvPicPr>
                  <p:cNvPr id="10" name="Рисунок 9">
                    <a:hlinkClick r:id="rId5"/>
                    <a:extLst>
                      <a:ext uri="{FF2B5EF4-FFF2-40B4-BE49-F238E27FC236}">
                        <a16:creationId xmlns="" xmlns:a16="http://schemas.microsoft.com/office/drawing/2014/main" id="{042ECA7C-B753-5313-D4F7-52E2F388CF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=""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97381" y="3330825"/>
                    <a:ext cx="181927" cy="181407"/>
                  </a:xfrm>
                  <a:prstGeom prst="rect">
                    <a:avLst/>
                  </a:prstGeom>
                </p:spPr>
              </p:pic>
              <p:sp>
                <p:nvSpPr>
                  <p:cNvPr id="13" name="TextBox 12">
                    <a:hlinkClick r:id="rId5"/>
                    <a:extLst>
                      <a:ext uri="{FF2B5EF4-FFF2-40B4-BE49-F238E27FC236}">
                        <a16:creationId xmlns="" xmlns:a16="http://schemas.microsoft.com/office/drawing/2014/main" id="{B9BFA919-F847-03AE-D0E2-ADE74B09F295}"/>
                      </a:ext>
                    </a:extLst>
                  </p:cNvPr>
                  <p:cNvSpPr txBox="1"/>
                  <p:nvPr/>
                </p:nvSpPr>
                <p:spPr>
                  <a:xfrm>
                    <a:off x="3153211" y="3244889"/>
                    <a:ext cx="16944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dirty="0">
                        <a:solidFill>
                          <a:prstClr val="white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rPr>
                      <a:t>klucheeff.ru</a:t>
                    </a:r>
                  </a:p>
                </p:txBody>
              </p:sp>
            </p:grpSp>
          </p:grpSp>
          <p:grpSp>
            <p:nvGrpSpPr>
              <p:cNvPr id="55" name="Group 54">
                <a:extLst>
                  <a:ext uri="{FF2B5EF4-FFF2-40B4-BE49-F238E27FC236}">
                    <a16:creationId xmlns="" xmlns:a16="http://schemas.microsoft.com/office/drawing/2014/main" id="{08AA9B86-B94F-73A5-4D05-9F2CAB49BC5C}"/>
                  </a:ext>
                </a:extLst>
              </p:cNvPr>
              <p:cNvGrpSpPr/>
              <p:nvPr/>
            </p:nvGrpSpPr>
            <p:grpSpPr>
              <a:xfrm>
                <a:off x="2668602" y="3899355"/>
                <a:ext cx="2798094" cy="482596"/>
                <a:chOff x="2668602" y="3899355"/>
                <a:chExt cx="2798094" cy="482596"/>
              </a:xfrm>
            </p:grpSpPr>
            <p:sp>
              <p:nvSpPr>
                <p:cNvPr id="33" name="Rectangle 32">
                  <a:hlinkClick r:id="rId8"/>
                  <a:extLst>
                    <a:ext uri="{FF2B5EF4-FFF2-40B4-BE49-F238E27FC236}">
                      <a16:creationId xmlns="" xmlns:a16="http://schemas.microsoft.com/office/drawing/2014/main" id="{510B7D22-FF2B-751A-0585-EBE5B5AED12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8602" y="3899355"/>
                  <a:ext cx="2798094" cy="482596"/>
                </a:xfrm>
                <a:prstGeom prst="rect">
                  <a:avLst/>
                </a:prstGeom>
                <a:solidFill>
                  <a:srgbClr val="1721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="" xmlns:a16="http://schemas.microsoft.com/office/drawing/2014/main" id="{5E645287-3A36-DD70-F04A-7B0BBBE6D45B}"/>
                    </a:ext>
                  </a:extLst>
                </p:cNvPr>
                <p:cNvGrpSpPr/>
                <p:nvPr/>
              </p:nvGrpSpPr>
              <p:grpSpPr>
                <a:xfrm>
                  <a:off x="2889433" y="3986470"/>
                  <a:ext cx="1814701" cy="369332"/>
                  <a:chOff x="2912293" y="4222690"/>
                  <a:chExt cx="1814701" cy="369332"/>
                </a:xfrm>
              </p:grpSpPr>
              <p:grpSp>
                <p:nvGrpSpPr>
                  <p:cNvPr id="9" name="Группа 8">
                    <a:extLst>
                      <a:ext uri="{FF2B5EF4-FFF2-40B4-BE49-F238E27FC236}">
                        <a16:creationId xmlns="" xmlns:a16="http://schemas.microsoft.com/office/drawing/2014/main" id="{61958CFA-4477-6B48-8706-BE9B0A502193}"/>
                      </a:ext>
                    </a:extLst>
                  </p:cNvPr>
                  <p:cNvGrpSpPr/>
                  <p:nvPr/>
                </p:nvGrpSpPr>
                <p:grpSpPr>
                  <a:xfrm>
                    <a:off x="2912293" y="4312963"/>
                    <a:ext cx="175347" cy="175256"/>
                    <a:chOff x="1518316" y="2195859"/>
                    <a:chExt cx="337937" cy="337762"/>
                  </a:xfrm>
                </p:grpSpPr>
                <p:sp>
                  <p:nvSpPr>
                    <p:cNvPr id="22" name="Прямоугольник: скругленные углы 21">
                      <a:hlinkClick r:id="rId8"/>
                      <a:extLst>
                        <a:ext uri="{FF2B5EF4-FFF2-40B4-BE49-F238E27FC236}">
                          <a16:creationId xmlns="" xmlns:a16="http://schemas.microsoft.com/office/drawing/2014/main" id="{D6841B94-B801-C471-3AE2-E50171205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8316" y="2195859"/>
                      <a:ext cx="337937" cy="337762"/>
                    </a:xfrm>
                    <a:prstGeom prst="roundRect">
                      <a:avLst>
                        <a:gd name="adj" fmla="val 26746"/>
                      </a:avLst>
                    </a:prstGeom>
                    <a:noFill/>
                    <a:ln w="952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" name="Овал 5">
                      <a:extLst>
                        <a:ext uri="{FF2B5EF4-FFF2-40B4-BE49-F238E27FC236}">
                          <a16:creationId xmlns="" xmlns:a16="http://schemas.microsoft.com/office/drawing/2014/main" id="{26DB338B-E9A3-6859-3FFF-C25549E650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1812" y="2274528"/>
                      <a:ext cx="170943" cy="170943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" name="Овал 7">
                      <a:extLst>
                        <a:ext uri="{FF2B5EF4-FFF2-40B4-BE49-F238E27FC236}">
                          <a16:creationId xmlns="" xmlns:a16="http://schemas.microsoft.com/office/drawing/2014/main" id="{F12A9B0A-20D5-B421-D76C-565F4AC5DC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9242" y="2242938"/>
                      <a:ext cx="45719" cy="45719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4" name="TextBox 13">
                    <a:hlinkClick r:id="rId8"/>
                    <a:extLst>
                      <a:ext uri="{FF2B5EF4-FFF2-40B4-BE49-F238E27FC236}">
                        <a16:creationId xmlns="" xmlns:a16="http://schemas.microsoft.com/office/drawing/2014/main" id="{8C4B5335-0D96-4450-017C-8E8810037EB5}"/>
                      </a:ext>
                    </a:extLst>
                  </p:cNvPr>
                  <p:cNvSpPr txBox="1"/>
                  <p:nvPr/>
                </p:nvSpPr>
                <p:spPr>
                  <a:xfrm>
                    <a:off x="3148448" y="4222690"/>
                    <a:ext cx="157854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dirty="0">
                        <a:solidFill>
                          <a:prstClr val="white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rPr>
                      <a:t>klucheeff</a:t>
                    </a:r>
                    <a:endParaRPr kumimoji="0" lang="ru-RU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Roboto Light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="" xmlns:a16="http://schemas.microsoft.com/office/drawing/2014/main" id="{05B6F9DF-9072-0B88-4A67-1EC1EA86285C}"/>
                  </a:ext>
                </a:extLst>
              </p:cNvPr>
              <p:cNvGrpSpPr/>
              <p:nvPr/>
            </p:nvGrpSpPr>
            <p:grpSpPr>
              <a:xfrm>
                <a:off x="2761966" y="4384919"/>
                <a:ext cx="2798094" cy="482596"/>
                <a:chOff x="2761966" y="4384919"/>
                <a:chExt cx="2798094" cy="482596"/>
              </a:xfrm>
            </p:grpSpPr>
            <p:sp>
              <p:nvSpPr>
                <p:cNvPr id="34" name="Rectangle 33">
                  <a:hlinkClick r:id="rId9"/>
                  <a:extLst>
                    <a:ext uri="{FF2B5EF4-FFF2-40B4-BE49-F238E27FC236}">
                      <a16:creationId xmlns="" xmlns:a16="http://schemas.microsoft.com/office/drawing/2014/main" id="{62D7397D-BA64-0F9D-3EEE-97BCC8FA362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761966" y="4384919"/>
                  <a:ext cx="2798094" cy="482596"/>
                </a:xfrm>
                <a:prstGeom prst="rect">
                  <a:avLst/>
                </a:prstGeom>
                <a:solidFill>
                  <a:srgbClr val="1721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="" xmlns:a16="http://schemas.microsoft.com/office/drawing/2014/main" id="{1EF4EA1E-BA47-36AC-7910-4166F536E6E9}"/>
                    </a:ext>
                  </a:extLst>
                </p:cNvPr>
                <p:cNvGrpSpPr/>
                <p:nvPr/>
              </p:nvGrpSpPr>
              <p:grpSpPr>
                <a:xfrm>
                  <a:off x="2887215" y="4479688"/>
                  <a:ext cx="2440364" cy="369332"/>
                  <a:chOff x="2910075" y="4715908"/>
                  <a:chExt cx="2440364" cy="369332"/>
                </a:xfrm>
              </p:grpSpPr>
              <p:pic>
                <p:nvPicPr>
                  <p:cNvPr id="12" name="Рисунок 11">
                    <a:hlinkClick r:id="rId9"/>
                    <a:extLst>
                      <a:ext uri="{FF2B5EF4-FFF2-40B4-BE49-F238E27FC236}">
                        <a16:creationId xmlns="" xmlns:a16="http://schemas.microsoft.com/office/drawing/2014/main" id="{FF6D51BE-32D5-7D25-5184-4B7AEA2524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=""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10075" y="4766776"/>
                    <a:ext cx="190076" cy="214109"/>
                  </a:xfrm>
                  <a:prstGeom prst="rect">
                    <a:avLst/>
                  </a:prstGeom>
                </p:spPr>
              </p:pic>
              <p:sp>
                <p:nvSpPr>
                  <p:cNvPr id="23" name="TextBox 22">
                    <a:hlinkClick r:id="rId9"/>
                    <a:extLst>
                      <a:ext uri="{FF2B5EF4-FFF2-40B4-BE49-F238E27FC236}">
                        <a16:creationId xmlns="" xmlns:a16="http://schemas.microsoft.com/office/drawing/2014/main" id="{E6B706FE-D524-B1E4-1A61-ABA0C0B303CB}"/>
                      </a:ext>
                    </a:extLst>
                  </p:cNvPr>
                  <p:cNvSpPr txBox="1"/>
                  <p:nvPr/>
                </p:nvSpPr>
                <p:spPr>
                  <a:xfrm>
                    <a:off x="3148448" y="4715908"/>
                    <a:ext cx="22019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dirty="0">
                        <a:solidFill>
                          <a:prstClr val="white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rPr>
                      <a:t>klucheeff@mail.ru</a:t>
                    </a:r>
                    <a:endParaRPr kumimoji="0" lang="ru-RU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Roboto Light" panose="02000000000000000000" pitchFamily="2" charset="0"/>
                      <a:ea typeface="Roboto Light" panose="02000000000000000000" pitchFamily="2" charset="0"/>
                      <a:cs typeface="Roboto Light" panose="02000000000000000000" pitchFamily="2" charset="0"/>
                    </a:endParaRPr>
                  </a:p>
                </p:txBody>
              </p:sp>
            </p:grpSp>
          </p:grpSp>
        </p:grpSp>
      </p:grpSp>
      <p:pic>
        <p:nvPicPr>
          <p:cNvPr id="51" name="Рисунок 26" descr="IWB3YOpKOdxHnH_NOVO-vPGZ2uh2Rx-juKPqwVghS9tmifwwT7XmujQOJVjvqrq5VjJ8VcbsBpA6asNzZ3Hd8z6l.jpg">
            <a:extLst>
              <a:ext uri="{FF2B5EF4-FFF2-40B4-BE49-F238E27FC236}">
                <a16:creationId xmlns="" xmlns:a16="http://schemas.microsoft.com/office/drawing/2014/main" id="{EBE511A0-9617-67D3-5EFC-67A48EC77C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9714" y="4283175"/>
            <a:ext cx="1598903" cy="159890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ECEE7B2-6FD5-5F96-C2D7-7068DD8FAB7A}"/>
              </a:ext>
            </a:extLst>
          </p:cNvPr>
          <p:cNvSpPr/>
          <p:nvPr/>
        </p:nvSpPr>
        <p:spPr>
          <a:xfrm>
            <a:off x="1715293" y="942713"/>
            <a:ext cx="569119" cy="54652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654531-DC02-C951-5456-8C60EDB47705}"/>
              </a:ext>
            </a:extLst>
          </p:cNvPr>
          <p:cNvSpPr txBox="1"/>
          <p:nvPr/>
        </p:nvSpPr>
        <p:spPr>
          <a:xfrm>
            <a:off x="-25140" y="459341"/>
            <a:ext cx="23326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ED7D31"/>
                </a:solidFill>
                <a:latin typeface="Comic Sans MS" panose="030F0702030302020204" pitchFamily="66" charset="0"/>
                <a:ea typeface="Roboto Light" panose="02000000000000000000" pitchFamily="2" charset="0"/>
                <a:cs typeface="Roboto Light" panose="02000000000000000000" pitchFamily="2" charset="0"/>
              </a:rPr>
              <a:t>Ключеефф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31D51495-B0AF-CA4C-EA9C-FC7CCB8685B8}"/>
              </a:ext>
            </a:extLst>
          </p:cNvPr>
          <p:cNvSpPr/>
          <p:nvPr/>
        </p:nvSpPr>
        <p:spPr>
          <a:xfrm>
            <a:off x="-1598561" y="2494398"/>
            <a:ext cx="2474043" cy="2474043"/>
          </a:xfrm>
          <a:prstGeom prst="ellipse">
            <a:avLst/>
          </a:prstGeom>
          <a:noFill/>
          <a:ln w="381000">
            <a:solidFill>
              <a:srgbClr val="172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642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D3B4902-16BD-8B8F-C176-626D7D9440F0}"/>
              </a:ext>
            </a:extLst>
          </p:cNvPr>
          <p:cNvSpPr/>
          <p:nvPr/>
        </p:nvSpPr>
        <p:spPr>
          <a:xfrm>
            <a:off x="4378473" y="6113002"/>
            <a:ext cx="1039812" cy="1039812"/>
          </a:xfrm>
          <a:prstGeom prst="ellipse">
            <a:avLst/>
          </a:prstGeom>
          <a:noFill/>
          <a:ln w="1905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31D51495-B0AF-CA4C-EA9C-FC7CCB8685B8}"/>
              </a:ext>
            </a:extLst>
          </p:cNvPr>
          <p:cNvSpPr/>
          <p:nvPr/>
        </p:nvSpPr>
        <p:spPr>
          <a:xfrm>
            <a:off x="3858567" y="1520119"/>
            <a:ext cx="2474043" cy="2474043"/>
          </a:xfrm>
          <a:prstGeom prst="ellipse">
            <a:avLst/>
          </a:prstGeom>
          <a:noFill/>
          <a:ln w="381000">
            <a:solidFill>
              <a:srgbClr val="172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31D51495-B0AF-CA4C-EA9C-FC7CCB8685B8}"/>
              </a:ext>
            </a:extLst>
          </p:cNvPr>
          <p:cNvSpPr/>
          <p:nvPr/>
        </p:nvSpPr>
        <p:spPr>
          <a:xfrm>
            <a:off x="-1361397" y="4282259"/>
            <a:ext cx="2474043" cy="2474043"/>
          </a:xfrm>
          <a:prstGeom prst="ellipse">
            <a:avLst/>
          </a:prstGeom>
          <a:noFill/>
          <a:ln w="381000">
            <a:solidFill>
              <a:srgbClr val="172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2A0A84A-D1CA-9896-2F08-FC89EB935925}"/>
              </a:ext>
            </a:extLst>
          </p:cNvPr>
          <p:cNvSpPr/>
          <p:nvPr/>
        </p:nvSpPr>
        <p:spPr>
          <a:xfrm>
            <a:off x="-1805647" y="2110154"/>
            <a:ext cx="2677438" cy="2677438"/>
          </a:xfrm>
          <a:prstGeom prst="ellipse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52A0A84A-D1CA-9896-2F08-FC89EB935925}"/>
              </a:ext>
            </a:extLst>
          </p:cNvPr>
          <p:cNvSpPr/>
          <p:nvPr/>
        </p:nvSpPr>
        <p:spPr>
          <a:xfrm>
            <a:off x="10853281" y="5519281"/>
            <a:ext cx="2677438" cy="2677438"/>
          </a:xfrm>
          <a:prstGeom prst="ellipse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20B1C7-CD60-BE54-F9A9-94548D8B1440}"/>
              </a:ext>
            </a:extLst>
          </p:cNvPr>
          <p:cNvSpPr txBox="1"/>
          <p:nvPr/>
        </p:nvSpPr>
        <p:spPr>
          <a:xfrm>
            <a:off x="9967919" y="422887"/>
            <a:ext cx="23326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ED7D31"/>
                </a:solidFill>
                <a:latin typeface="Comic Sans MS" panose="030F0702030302020204" pitchFamily="66" charset="0"/>
                <a:ea typeface="Roboto Light" panose="02000000000000000000" pitchFamily="2" charset="0"/>
                <a:cs typeface="Roboto Light" panose="02000000000000000000" pitchFamily="2" charset="0"/>
              </a:rPr>
              <a:t>Ключеефф</a:t>
            </a:r>
          </a:p>
        </p:txBody>
      </p:sp>
      <p:pic>
        <p:nvPicPr>
          <p:cNvPr id="20" name="Рисунок 19" descr="3U4A99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01" y="291770"/>
            <a:ext cx="4884075" cy="325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IMG-20240528-WA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10" y="272913"/>
            <a:ext cx="4914278" cy="327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3U4A99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29" y="3195529"/>
            <a:ext cx="5149681" cy="343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679" y="3175885"/>
            <a:ext cx="4931592" cy="3682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 descr="mlsG_saoo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04" y="126317"/>
            <a:ext cx="3517072" cy="4689429"/>
          </a:xfrm>
          <a:prstGeom prst="rect">
            <a:avLst/>
          </a:prstGeom>
        </p:spPr>
      </p:pic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31D51495-B0AF-CA4C-EA9C-FC7CCB8685B8}"/>
              </a:ext>
            </a:extLst>
          </p:cNvPr>
          <p:cNvSpPr/>
          <p:nvPr/>
        </p:nvSpPr>
        <p:spPr>
          <a:xfrm>
            <a:off x="-1181387" y="5124553"/>
            <a:ext cx="2474043" cy="2474043"/>
          </a:xfrm>
          <a:prstGeom prst="ellipse">
            <a:avLst/>
          </a:prstGeom>
          <a:noFill/>
          <a:ln w="381000">
            <a:solidFill>
              <a:srgbClr val="172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52A0A84A-D1CA-9896-2F08-FC89EB935925}"/>
              </a:ext>
            </a:extLst>
          </p:cNvPr>
          <p:cNvSpPr/>
          <p:nvPr/>
        </p:nvSpPr>
        <p:spPr>
          <a:xfrm>
            <a:off x="11082532" y="4635104"/>
            <a:ext cx="2677438" cy="2677438"/>
          </a:xfrm>
          <a:prstGeom prst="ellipse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4275B10-33E8-7CD9-DEB3-7680F7C872BA}"/>
              </a:ext>
            </a:extLst>
          </p:cNvPr>
          <p:cNvSpPr/>
          <p:nvPr/>
        </p:nvSpPr>
        <p:spPr>
          <a:xfrm>
            <a:off x="584457" y="4449823"/>
            <a:ext cx="3694339" cy="1524000"/>
          </a:xfrm>
          <a:prstGeom prst="roundRect">
            <a:avLst>
              <a:gd name="adj" fmla="val 10000"/>
            </a:avLst>
          </a:prstGeom>
          <a:solidFill>
            <a:srgbClr val="EE7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3DA210-9051-D35F-8C80-5D29C5531C0D}"/>
              </a:ext>
            </a:extLst>
          </p:cNvPr>
          <p:cNvSpPr txBox="1"/>
          <p:nvPr/>
        </p:nvSpPr>
        <p:spPr>
          <a:xfrm>
            <a:off x="580209" y="5083950"/>
            <a:ext cx="3661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Социальный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предприниматель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F62A23-BD4D-05F8-E576-548394C6D2E0}"/>
              </a:ext>
            </a:extLst>
          </p:cNvPr>
          <p:cNvSpPr txBox="1"/>
          <p:nvPr/>
        </p:nvSpPr>
        <p:spPr>
          <a:xfrm>
            <a:off x="634904" y="4525115"/>
            <a:ext cx="366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Рожкова Елена</a:t>
            </a:r>
          </a:p>
        </p:txBody>
      </p:sp>
      <p:grpSp>
        <p:nvGrpSpPr>
          <p:cNvPr id="2" name="Group 32">
            <a:extLst>
              <a:ext uri="{FF2B5EF4-FFF2-40B4-BE49-F238E27FC236}">
                <a16:creationId xmlns:a16="http://schemas.microsoft.com/office/drawing/2014/main" xmlns="" id="{7231412A-B312-FD3A-9CAE-5DBAA48D164A}"/>
              </a:ext>
            </a:extLst>
          </p:cNvPr>
          <p:cNvGrpSpPr/>
          <p:nvPr/>
        </p:nvGrpSpPr>
        <p:grpSpPr>
          <a:xfrm>
            <a:off x="4637516" y="68177"/>
            <a:ext cx="7554484" cy="4780104"/>
            <a:chOff x="4828260" y="296287"/>
            <a:chExt cx="7346558" cy="4325088"/>
          </a:xfrm>
        </p:grpSpPr>
        <p:sp>
          <p:nvSpPr>
            <p:cNvPr id="11" name="Объект 2">
              <a:extLst>
                <a:ext uri="{FF2B5EF4-FFF2-40B4-BE49-F238E27FC236}">
                  <a16:creationId xmlns:a16="http://schemas.microsoft.com/office/drawing/2014/main" xmlns="" id="{46199737-D094-C8F4-945C-41D30439CCAE}"/>
                </a:ext>
              </a:extLst>
            </p:cNvPr>
            <p:cNvSpPr txBox="1">
              <a:spLocks/>
            </p:cNvSpPr>
            <p:nvPr/>
          </p:nvSpPr>
          <p:spPr>
            <a:xfrm>
              <a:off x="8454538" y="676701"/>
              <a:ext cx="3720280" cy="4906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400" dirty="0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Участник деловой программы в качестве спикера, модераторы: Роман Костомаров (олимпийский чемпион мира), Александр </a:t>
              </a:r>
              <a:r>
                <a:rPr lang="ru-RU" sz="1400" dirty="0" err="1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Цыпкин</a:t>
              </a:r>
              <a:r>
                <a:rPr lang="ru-RU" sz="1400" dirty="0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(писатель, драматург) 2024г</a:t>
              </a:r>
              <a:endParaRPr lang="ru-RU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3" name="Объект 2">
              <a:extLst>
                <a:ext uri="{FF2B5EF4-FFF2-40B4-BE49-F238E27FC236}">
                  <a16:creationId xmlns:a16="http://schemas.microsoft.com/office/drawing/2014/main" xmlns="" id="{BA8CFAE3-FAE8-A02F-1FA0-66EE016B9DE7}"/>
                </a:ext>
              </a:extLst>
            </p:cNvPr>
            <p:cNvSpPr txBox="1">
              <a:spLocks/>
            </p:cNvSpPr>
            <p:nvPr/>
          </p:nvSpPr>
          <p:spPr>
            <a:xfrm>
              <a:off x="5071162" y="581133"/>
              <a:ext cx="3145597" cy="618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400" dirty="0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Правообладатель зарегистрированного торгового знака «Ключеефф»</a:t>
              </a:r>
              <a:endParaRPr lang="ru-RU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5" name="Объект 2">
              <a:extLst>
                <a:ext uri="{FF2B5EF4-FFF2-40B4-BE49-F238E27FC236}">
                  <a16:creationId xmlns:a16="http://schemas.microsoft.com/office/drawing/2014/main" xmlns="" id="{043D7FF1-25B7-5BE2-EF35-DF1B742E176F}"/>
                </a:ext>
              </a:extLst>
            </p:cNvPr>
            <p:cNvSpPr txBox="1">
              <a:spLocks/>
            </p:cNvSpPr>
            <p:nvPr/>
          </p:nvSpPr>
          <p:spPr>
            <a:xfrm>
              <a:off x="8483896" y="2019959"/>
              <a:ext cx="3425405" cy="4572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400" dirty="0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Финалист конкурса « Мой добрый бизнес - 2023г»</a:t>
              </a:r>
            </a:p>
            <a:p>
              <a:pPr marL="0" indent="0">
                <a:buNone/>
              </a:pPr>
              <a:endPara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ru-RU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6" name="Объект 2">
              <a:extLst>
                <a:ext uri="{FF2B5EF4-FFF2-40B4-BE49-F238E27FC236}">
                  <a16:creationId xmlns:a16="http://schemas.microsoft.com/office/drawing/2014/main" xmlns="" id="{34AEA1E8-7C4F-2B55-249D-E6AB444179E7}"/>
                </a:ext>
              </a:extLst>
            </p:cNvPr>
            <p:cNvSpPr txBox="1">
              <a:spLocks/>
            </p:cNvSpPr>
            <p:nvPr/>
          </p:nvSpPr>
          <p:spPr>
            <a:xfrm>
              <a:off x="5030750" y="4100107"/>
              <a:ext cx="3425405" cy="52126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400" dirty="0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Полуфиналист международного чемпионата « </a:t>
              </a:r>
              <a:r>
                <a:rPr lang="ru-RU" sz="1400" dirty="0" err="1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Глобал</a:t>
              </a:r>
              <a:r>
                <a:rPr lang="ru-RU" sz="1400" dirty="0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Менеджмент» Кубка </a:t>
              </a:r>
              <a:r>
                <a:rPr lang="ru-RU" sz="1400" dirty="0" err="1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Югры</a:t>
              </a:r>
              <a:r>
                <a:rPr lang="ru-RU" sz="1400" dirty="0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по управлению бизнесом  2023г</a:t>
              </a:r>
              <a:endParaRPr lang="ru-RU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DA89192C-98D9-991D-A7C4-D7D83296C5D7}"/>
                </a:ext>
              </a:extLst>
            </p:cNvPr>
            <p:cNvSpPr/>
            <p:nvPr/>
          </p:nvSpPr>
          <p:spPr>
            <a:xfrm>
              <a:off x="4838031" y="296287"/>
              <a:ext cx="233131" cy="233131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19408422-9FB5-E2EF-96A2-9FC5F91FFF4D}"/>
                </a:ext>
              </a:extLst>
            </p:cNvPr>
            <p:cNvSpPr/>
            <p:nvPr/>
          </p:nvSpPr>
          <p:spPr>
            <a:xfrm>
              <a:off x="8250764" y="296287"/>
              <a:ext cx="233131" cy="233131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103D73D6-C041-AA34-6830-8FB4F0D2D847}"/>
                </a:ext>
              </a:extLst>
            </p:cNvPr>
            <p:cNvSpPr/>
            <p:nvPr/>
          </p:nvSpPr>
          <p:spPr>
            <a:xfrm>
              <a:off x="4838031" y="581133"/>
              <a:ext cx="233131" cy="233131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350F30A6-A05C-48FE-C9AF-BE6D12F4D88E}"/>
                </a:ext>
              </a:extLst>
            </p:cNvPr>
            <p:cNvSpPr/>
            <p:nvPr/>
          </p:nvSpPr>
          <p:spPr>
            <a:xfrm>
              <a:off x="4838031" y="966547"/>
              <a:ext cx="233131" cy="233131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E2CB2DD0-89F3-16E6-2AD8-8266FE1EF2A3}"/>
                </a:ext>
              </a:extLst>
            </p:cNvPr>
            <p:cNvSpPr/>
            <p:nvPr/>
          </p:nvSpPr>
          <p:spPr>
            <a:xfrm>
              <a:off x="4838031" y="1264527"/>
              <a:ext cx="233131" cy="233131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4CF044A-F75E-EF72-D55B-491A484E1380}"/>
                </a:ext>
              </a:extLst>
            </p:cNvPr>
            <p:cNvSpPr/>
            <p:nvPr/>
          </p:nvSpPr>
          <p:spPr>
            <a:xfrm>
              <a:off x="8250767" y="713850"/>
              <a:ext cx="233131" cy="233131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6849C71F-DB58-B5E5-92D2-4E706DAB2F90}"/>
                </a:ext>
              </a:extLst>
            </p:cNvPr>
            <p:cNvSpPr/>
            <p:nvPr/>
          </p:nvSpPr>
          <p:spPr>
            <a:xfrm>
              <a:off x="8250765" y="2039564"/>
              <a:ext cx="233131" cy="233131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8A24C02-5892-F50A-D4C9-F5F78C12EA9D}"/>
                </a:ext>
              </a:extLst>
            </p:cNvPr>
            <p:cNvSpPr/>
            <p:nvPr/>
          </p:nvSpPr>
          <p:spPr>
            <a:xfrm>
              <a:off x="4828260" y="2244028"/>
              <a:ext cx="233131" cy="233131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Oval 22">
            <a:extLst>
              <a:ext uri="{FF2B5EF4-FFF2-40B4-BE49-F238E27FC236}">
                <a16:creationId xmlns:a16="http://schemas.microsoft.com/office/drawing/2014/main" xmlns="" id="{E2CB2DD0-89F3-16E6-2AD8-8266FE1EF2A3}"/>
              </a:ext>
            </a:extLst>
          </p:cNvPr>
          <p:cNvSpPr/>
          <p:nvPr/>
        </p:nvSpPr>
        <p:spPr>
          <a:xfrm>
            <a:off x="4647563" y="1550646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val 22">
            <a:extLst>
              <a:ext uri="{FF2B5EF4-FFF2-40B4-BE49-F238E27FC236}">
                <a16:creationId xmlns:a16="http://schemas.microsoft.com/office/drawing/2014/main" xmlns="" id="{E2CB2DD0-89F3-16E6-2AD8-8266FE1EF2A3}"/>
              </a:ext>
            </a:extLst>
          </p:cNvPr>
          <p:cNvSpPr/>
          <p:nvPr/>
        </p:nvSpPr>
        <p:spPr>
          <a:xfrm>
            <a:off x="4647563" y="1866026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xmlns="" id="{6849C71F-DB58-B5E5-92D2-4E706DAB2F90}"/>
              </a:ext>
            </a:extLst>
          </p:cNvPr>
          <p:cNvSpPr/>
          <p:nvPr/>
        </p:nvSpPr>
        <p:spPr>
          <a:xfrm>
            <a:off x="8156887" y="1421817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бъект 2">
            <a:extLst>
              <a:ext uri="{FF2B5EF4-FFF2-40B4-BE49-F238E27FC236}">
                <a16:creationId xmlns:a16="http://schemas.microsoft.com/office/drawing/2014/main" xmlns="" id="{34AEA1E8-7C4F-2B55-249D-E6AB444179E7}"/>
              </a:ext>
            </a:extLst>
          </p:cNvPr>
          <p:cNvSpPr txBox="1">
            <a:spLocks/>
          </p:cNvSpPr>
          <p:nvPr/>
        </p:nvSpPr>
        <p:spPr>
          <a:xfrm>
            <a:off x="4887292" y="2599861"/>
            <a:ext cx="2618114" cy="576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Член торгово-промышленной палаты ХМАО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2" name="Oval 26">
            <a:extLst>
              <a:ext uri="{FF2B5EF4-FFF2-40B4-BE49-F238E27FC236}">
                <a16:creationId xmlns:a16="http://schemas.microsoft.com/office/drawing/2014/main" xmlns="" id="{28A24C02-5892-F50A-D4C9-F5F78C12EA9D}"/>
              </a:ext>
            </a:extLst>
          </p:cNvPr>
          <p:cNvSpPr/>
          <p:nvPr/>
        </p:nvSpPr>
        <p:spPr>
          <a:xfrm>
            <a:off x="4647563" y="2656474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xmlns="" id="{46199737-D094-C8F4-945C-41D30439CCAE}"/>
              </a:ext>
            </a:extLst>
          </p:cNvPr>
          <p:cNvSpPr txBox="1">
            <a:spLocks/>
          </p:cNvSpPr>
          <p:nvPr/>
        </p:nvSpPr>
        <p:spPr>
          <a:xfrm>
            <a:off x="4887292" y="3135063"/>
            <a:ext cx="2927075" cy="542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Член Ассоциации Лидеров социальных проектов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4" name="Oval 26">
            <a:extLst>
              <a:ext uri="{FF2B5EF4-FFF2-40B4-BE49-F238E27FC236}">
                <a16:creationId xmlns:a16="http://schemas.microsoft.com/office/drawing/2014/main" xmlns="" id="{28A24C02-5892-F50A-D4C9-F5F78C12EA9D}"/>
              </a:ext>
            </a:extLst>
          </p:cNvPr>
          <p:cNvSpPr/>
          <p:nvPr/>
        </p:nvSpPr>
        <p:spPr>
          <a:xfrm>
            <a:off x="4647563" y="3148561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ъект 2">
            <a:extLst>
              <a:ext uri="{FF2B5EF4-FFF2-40B4-BE49-F238E27FC236}">
                <a16:creationId xmlns:a16="http://schemas.microsoft.com/office/drawing/2014/main" xmlns="" id="{F0B5E834-1259-1C29-C66C-66D5B926C10A}"/>
              </a:ext>
            </a:extLst>
          </p:cNvPr>
          <p:cNvSpPr txBox="1">
            <a:spLocks/>
          </p:cNvSpPr>
          <p:nvPr/>
        </p:nvSpPr>
        <p:spPr>
          <a:xfrm>
            <a:off x="4866585" y="76149"/>
            <a:ext cx="3255332" cy="6836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Создатель социальной франшизы</a:t>
            </a:r>
          </a:p>
          <a:p>
            <a:pPr marL="0" indent="0">
              <a:buNone/>
            </a:pP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xmlns="" id="{46199737-D094-C8F4-945C-41D30439CCAE}"/>
              </a:ext>
            </a:extLst>
          </p:cNvPr>
          <p:cNvSpPr txBox="1">
            <a:spLocks/>
          </p:cNvSpPr>
          <p:nvPr/>
        </p:nvSpPr>
        <p:spPr>
          <a:xfrm>
            <a:off x="8382353" y="-6830"/>
            <a:ext cx="3809647" cy="665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Участник пленарного заседания, организаторы «ВЭБ», «</a:t>
            </a:r>
            <a:r>
              <a:rPr lang="ru-RU" sz="14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Росконгресс</a:t>
            </a: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»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2" name="Объект 2">
            <a:extLst>
              <a:ext uri="{FF2B5EF4-FFF2-40B4-BE49-F238E27FC236}">
                <a16:creationId xmlns:a16="http://schemas.microsoft.com/office/drawing/2014/main" xmlns="" id="{46199737-D094-C8F4-945C-41D30439CCAE}"/>
              </a:ext>
            </a:extLst>
          </p:cNvPr>
          <p:cNvSpPr txBox="1">
            <a:spLocks/>
          </p:cNvSpPr>
          <p:nvPr/>
        </p:nvSpPr>
        <p:spPr>
          <a:xfrm>
            <a:off x="4866585" y="2122136"/>
            <a:ext cx="2927075" cy="542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Член Ассоциации Женщин предпринимателей </a:t>
            </a:r>
            <a:r>
              <a:rPr lang="ru-RU" sz="14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Югры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3" name="Oval 26">
            <a:extLst>
              <a:ext uri="{FF2B5EF4-FFF2-40B4-BE49-F238E27FC236}">
                <a16:creationId xmlns:a16="http://schemas.microsoft.com/office/drawing/2014/main" xmlns="" id="{28A24C02-5892-F50A-D4C9-F5F78C12EA9D}"/>
              </a:ext>
            </a:extLst>
          </p:cNvPr>
          <p:cNvSpPr/>
          <p:nvPr/>
        </p:nvSpPr>
        <p:spPr>
          <a:xfrm>
            <a:off x="4647563" y="3638047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бъект 2">
            <a:extLst>
              <a:ext uri="{FF2B5EF4-FFF2-40B4-BE49-F238E27FC236}">
                <a16:creationId xmlns:a16="http://schemas.microsoft.com/office/drawing/2014/main" xmlns="" id="{46199737-D094-C8F4-945C-41D30439CCAE}"/>
              </a:ext>
            </a:extLst>
          </p:cNvPr>
          <p:cNvSpPr txBox="1">
            <a:spLocks/>
          </p:cNvSpPr>
          <p:nvPr/>
        </p:nvSpPr>
        <p:spPr>
          <a:xfrm>
            <a:off x="4866585" y="816923"/>
            <a:ext cx="2927075" cy="542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Член экспертного совета АСИ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6" name="Объект 2">
            <a:extLst>
              <a:ext uri="{FF2B5EF4-FFF2-40B4-BE49-F238E27FC236}">
                <a16:creationId xmlns:a16="http://schemas.microsoft.com/office/drawing/2014/main" xmlns="" id="{46199737-D094-C8F4-945C-41D30439CCAE}"/>
              </a:ext>
            </a:extLst>
          </p:cNvPr>
          <p:cNvSpPr txBox="1">
            <a:spLocks/>
          </p:cNvSpPr>
          <p:nvPr/>
        </p:nvSpPr>
        <p:spPr>
          <a:xfrm>
            <a:off x="4866585" y="1088078"/>
            <a:ext cx="2927075" cy="542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Член сообщества инклюзивного бизнеса АСИ «Открыто для всех»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7" name="Объект 2">
            <a:extLst>
              <a:ext uri="{FF2B5EF4-FFF2-40B4-BE49-F238E27FC236}">
                <a16:creationId xmlns:a16="http://schemas.microsoft.com/office/drawing/2014/main" xmlns="" id="{46199737-D094-C8F4-945C-41D30439CCAE}"/>
              </a:ext>
            </a:extLst>
          </p:cNvPr>
          <p:cNvSpPr txBox="1">
            <a:spLocks/>
          </p:cNvSpPr>
          <p:nvPr/>
        </p:nvSpPr>
        <p:spPr>
          <a:xfrm>
            <a:off x="4866585" y="1550646"/>
            <a:ext cx="3199972" cy="542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Член Бизнес-клуба «Академия МСП»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xmlns="" id="{46199737-D094-C8F4-945C-41D30439CCAE}"/>
              </a:ext>
            </a:extLst>
          </p:cNvPr>
          <p:cNvSpPr txBox="1">
            <a:spLocks/>
          </p:cNvSpPr>
          <p:nvPr/>
        </p:nvSpPr>
        <p:spPr>
          <a:xfrm>
            <a:off x="4887292" y="1840307"/>
            <a:ext cx="2927075" cy="542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Член Союза Женщин России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xmlns="" id="{46199737-D094-C8F4-945C-41D30439CCAE}"/>
              </a:ext>
            </a:extLst>
          </p:cNvPr>
          <p:cNvSpPr txBox="1">
            <a:spLocks/>
          </p:cNvSpPr>
          <p:nvPr/>
        </p:nvSpPr>
        <p:spPr>
          <a:xfrm>
            <a:off x="4877244" y="3638047"/>
            <a:ext cx="2927075" cy="542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Эксперт </a:t>
            </a:r>
            <a:r>
              <a:rPr lang="ru-RU" sz="14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крауд-платформы</a:t>
            </a: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АСИ, </a:t>
            </a:r>
            <a:r>
              <a:rPr lang="ru-RU" sz="14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Смартеки</a:t>
            </a: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 Топ-100 лучших экспертов 2024г)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xmlns="" id="{46199737-D094-C8F4-945C-41D30439CCAE}"/>
              </a:ext>
            </a:extLst>
          </p:cNvPr>
          <p:cNvSpPr txBox="1">
            <a:spLocks/>
          </p:cNvSpPr>
          <p:nvPr/>
        </p:nvSpPr>
        <p:spPr>
          <a:xfrm>
            <a:off x="8368090" y="1359233"/>
            <a:ext cx="3536615" cy="542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Участник Всероссийского форума « Инклюзивная школа. Успешность каждого ребенка», в качестве эксперта и спикера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1" name="Oval 25">
            <a:extLst>
              <a:ext uri="{FF2B5EF4-FFF2-40B4-BE49-F238E27FC236}">
                <a16:creationId xmlns:a16="http://schemas.microsoft.com/office/drawing/2014/main" xmlns="" id="{6849C71F-DB58-B5E5-92D2-4E706DAB2F90}"/>
              </a:ext>
            </a:extLst>
          </p:cNvPr>
          <p:cNvSpPr/>
          <p:nvPr/>
        </p:nvSpPr>
        <p:spPr>
          <a:xfrm>
            <a:off x="8156889" y="2918311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Oval 25">
            <a:extLst>
              <a:ext uri="{FF2B5EF4-FFF2-40B4-BE49-F238E27FC236}">
                <a16:creationId xmlns:a16="http://schemas.microsoft.com/office/drawing/2014/main" xmlns="" id="{6849C71F-DB58-B5E5-92D2-4E706DAB2F90}"/>
              </a:ext>
            </a:extLst>
          </p:cNvPr>
          <p:cNvSpPr/>
          <p:nvPr/>
        </p:nvSpPr>
        <p:spPr>
          <a:xfrm>
            <a:off x="8156887" y="2471032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бъект 2">
            <a:extLst>
              <a:ext uri="{FF2B5EF4-FFF2-40B4-BE49-F238E27FC236}">
                <a16:creationId xmlns:a16="http://schemas.microsoft.com/office/drawing/2014/main" xmlns="" id="{043D7FF1-25B7-5BE2-EF35-DF1B742E176F}"/>
              </a:ext>
            </a:extLst>
          </p:cNvPr>
          <p:cNvSpPr txBox="1">
            <a:spLocks/>
          </p:cNvSpPr>
          <p:nvPr/>
        </p:nvSpPr>
        <p:spPr>
          <a:xfrm>
            <a:off x="8396617" y="2382617"/>
            <a:ext cx="3522353" cy="5052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Наставник проекта «Наставничество –</a:t>
            </a:r>
            <a:r>
              <a:rPr lang="ru-RU" sz="14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Югра</a:t>
            </a: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2023-2024гг</a:t>
            </a:r>
          </a:p>
          <a:p>
            <a:pPr marL="0" indent="0">
              <a:buNone/>
            </a:pPr>
            <a:endParaRPr lang="ru-RU" sz="14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4" name="Объект 2">
            <a:extLst>
              <a:ext uri="{FF2B5EF4-FFF2-40B4-BE49-F238E27FC236}">
                <a16:creationId xmlns:a16="http://schemas.microsoft.com/office/drawing/2014/main" xmlns="" id="{043D7FF1-25B7-5BE2-EF35-DF1B742E176F}"/>
              </a:ext>
            </a:extLst>
          </p:cNvPr>
          <p:cNvSpPr txBox="1">
            <a:spLocks/>
          </p:cNvSpPr>
          <p:nvPr/>
        </p:nvSpPr>
        <p:spPr>
          <a:xfrm>
            <a:off x="8396618" y="2882413"/>
            <a:ext cx="3522352" cy="5052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Выпускник школы социального предпринимателя 2023г.</a:t>
            </a:r>
          </a:p>
          <a:p>
            <a:pPr>
              <a:buFont typeface="Arial" panose="020B0604020202020204" pitchFamily="34" charset="0"/>
              <a:buNone/>
            </a:pP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5" name="Oval 25">
            <a:extLst>
              <a:ext uri="{FF2B5EF4-FFF2-40B4-BE49-F238E27FC236}">
                <a16:creationId xmlns:a16="http://schemas.microsoft.com/office/drawing/2014/main" xmlns="" id="{6849C71F-DB58-B5E5-92D2-4E706DAB2F90}"/>
              </a:ext>
            </a:extLst>
          </p:cNvPr>
          <p:cNvSpPr/>
          <p:nvPr/>
        </p:nvSpPr>
        <p:spPr>
          <a:xfrm>
            <a:off x="8156889" y="3406218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бъект 2">
            <a:extLst>
              <a:ext uri="{FF2B5EF4-FFF2-40B4-BE49-F238E27FC236}">
                <a16:creationId xmlns:a16="http://schemas.microsoft.com/office/drawing/2014/main" xmlns="" id="{043D7FF1-25B7-5BE2-EF35-DF1B742E176F}"/>
              </a:ext>
            </a:extLst>
          </p:cNvPr>
          <p:cNvSpPr txBox="1">
            <a:spLocks/>
          </p:cNvSpPr>
          <p:nvPr/>
        </p:nvSpPr>
        <p:spPr>
          <a:xfrm>
            <a:off x="8382353" y="3380389"/>
            <a:ext cx="3522352" cy="5052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Выпускник Акселератора ФПСП 2022г</a:t>
            </a:r>
          </a:p>
          <a:p>
            <a:pPr>
              <a:buFont typeface="Arial" panose="020B0604020202020204" pitchFamily="34" charset="0"/>
              <a:buNone/>
            </a:pP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7" name="Oval 25">
            <a:extLst>
              <a:ext uri="{FF2B5EF4-FFF2-40B4-BE49-F238E27FC236}">
                <a16:creationId xmlns:a16="http://schemas.microsoft.com/office/drawing/2014/main" xmlns="" id="{6849C71F-DB58-B5E5-92D2-4E706DAB2F90}"/>
              </a:ext>
            </a:extLst>
          </p:cNvPr>
          <p:cNvSpPr/>
          <p:nvPr/>
        </p:nvSpPr>
        <p:spPr>
          <a:xfrm>
            <a:off x="8156889" y="3756859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Oval 25">
            <a:extLst>
              <a:ext uri="{FF2B5EF4-FFF2-40B4-BE49-F238E27FC236}">
                <a16:creationId xmlns:a16="http://schemas.microsoft.com/office/drawing/2014/main" xmlns="" id="{6849C71F-DB58-B5E5-92D2-4E706DAB2F90}"/>
              </a:ext>
            </a:extLst>
          </p:cNvPr>
          <p:cNvSpPr/>
          <p:nvPr/>
        </p:nvSpPr>
        <p:spPr>
          <a:xfrm>
            <a:off x="8156889" y="4192166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Oval 25">
            <a:extLst>
              <a:ext uri="{FF2B5EF4-FFF2-40B4-BE49-F238E27FC236}">
                <a16:creationId xmlns:a16="http://schemas.microsoft.com/office/drawing/2014/main" xmlns="" id="{6849C71F-DB58-B5E5-92D2-4E706DAB2F90}"/>
              </a:ext>
            </a:extLst>
          </p:cNvPr>
          <p:cNvSpPr/>
          <p:nvPr/>
        </p:nvSpPr>
        <p:spPr>
          <a:xfrm>
            <a:off x="4647563" y="4320994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Oval 25">
            <a:extLst>
              <a:ext uri="{FF2B5EF4-FFF2-40B4-BE49-F238E27FC236}">
                <a16:creationId xmlns:a16="http://schemas.microsoft.com/office/drawing/2014/main" xmlns="" id="{6849C71F-DB58-B5E5-92D2-4E706DAB2F90}"/>
              </a:ext>
            </a:extLst>
          </p:cNvPr>
          <p:cNvSpPr/>
          <p:nvPr/>
        </p:nvSpPr>
        <p:spPr>
          <a:xfrm>
            <a:off x="8156888" y="4635104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бъект 2">
            <a:extLst>
              <a:ext uri="{FF2B5EF4-FFF2-40B4-BE49-F238E27FC236}">
                <a16:creationId xmlns:a16="http://schemas.microsoft.com/office/drawing/2014/main" xmlns="" id="{043D7FF1-25B7-5BE2-EF35-DF1B742E176F}"/>
              </a:ext>
            </a:extLst>
          </p:cNvPr>
          <p:cNvSpPr txBox="1">
            <a:spLocks/>
          </p:cNvSpPr>
          <p:nvPr/>
        </p:nvSpPr>
        <p:spPr>
          <a:xfrm>
            <a:off x="8366427" y="3677373"/>
            <a:ext cx="3522352" cy="5052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Выпускник Акселератора Социальных проектов МСП 2023г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2" name="Объект 2">
            <a:extLst>
              <a:ext uri="{FF2B5EF4-FFF2-40B4-BE49-F238E27FC236}">
                <a16:creationId xmlns:a16="http://schemas.microsoft.com/office/drawing/2014/main" xmlns="" id="{043D7FF1-25B7-5BE2-EF35-DF1B742E176F}"/>
              </a:ext>
            </a:extLst>
          </p:cNvPr>
          <p:cNvSpPr txBox="1">
            <a:spLocks/>
          </p:cNvSpPr>
          <p:nvPr/>
        </p:nvSpPr>
        <p:spPr>
          <a:xfrm>
            <a:off x="8396618" y="4155389"/>
            <a:ext cx="3522352" cy="5052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Выпускник Акселератора «Бизнес-спринт» 2023г</a:t>
            </a:r>
          </a:p>
          <a:p>
            <a:pPr>
              <a:buFont typeface="Arial" panose="020B0604020202020204" pitchFamily="34" charset="0"/>
              <a:buNone/>
            </a:pP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4" name="Объект 2">
            <a:extLst>
              <a:ext uri="{FF2B5EF4-FFF2-40B4-BE49-F238E27FC236}">
                <a16:creationId xmlns:a16="http://schemas.microsoft.com/office/drawing/2014/main" xmlns="" id="{043D7FF1-25B7-5BE2-EF35-DF1B742E176F}"/>
              </a:ext>
            </a:extLst>
          </p:cNvPr>
          <p:cNvSpPr txBox="1">
            <a:spLocks/>
          </p:cNvSpPr>
          <p:nvPr/>
        </p:nvSpPr>
        <p:spPr>
          <a:xfrm>
            <a:off x="8396618" y="4578651"/>
            <a:ext cx="3795382" cy="5052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Выпускник « </a:t>
            </a:r>
            <a:r>
              <a:rPr lang="ru-RU" sz="14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Преакселерационной</a:t>
            </a: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программы АНО «АСИ» по продвижению новых проектов в рамках форума 2024г </a:t>
            </a:r>
          </a:p>
          <a:p>
            <a:pPr marL="0" indent="0">
              <a:buNone/>
            </a:pPr>
            <a:endParaRPr lang="ru-RU" sz="14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xmlns="" id="{34AEA1E8-7C4F-2B55-249D-E6AB444179E7}"/>
              </a:ext>
            </a:extLst>
          </p:cNvPr>
          <p:cNvSpPr txBox="1">
            <a:spLocks/>
          </p:cNvSpPr>
          <p:nvPr/>
        </p:nvSpPr>
        <p:spPr>
          <a:xfrm>
            <a:off x="8409646" y="5716166"/>
            <a:ext cx="3522353" cy="576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Участник Петербургского международного экономического форума-2024г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3" name="Объект 2">
            <a:extLst>
              <a:ext uri="{FF2B5EF4-FFF2-40B4-BE49-F238E27FC236}">
                <a16:creationId xmlns:a16="http://schemas.microsoft.com/office/drawing/2014/main" xmlns="" id="{34AEA1E8-7C4F-2B55-249D-E6AB444179E7}"/>
              </a:ext>
            </a:extLst>
          </p:cNvPr>
          <p:cNvSpPr txBox="1">
            <a:spLocks/>
          </p:cNvSpPr>
          <p:nvPr/>
        </p:nvSpPr>
        <p:spPr>
          <a:xfrm>
            <a:off x="4815009" y="4951426"/>
            <a:ext cx="3522353" cy="576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Победитель Всероссийского конкурса «Мой добрый бизнес», федеральный этап, в специальной номинации «Лучшая социальная франшиза»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5" name="Объект 2">
            <a:extLst>
              <a:ext uri="{FF2B5EF4-FFF2-40B4-BE49-F238E27FC236}">
                <a16:creationId xmlns:a16="http://schemas.microsoft.com/office/drawing/2014/main" xmlns="" id="{34AEA1E8-7C4F-2B55-249D-E6AB444179E7}"/>
              </a:ext>
            </a:extLst>
          </p:cNvPr>
          <p:cNvSpPr txBox="1">
            <a:spLocks/>
          </p:cNvSpPr>
          <p:nvPr/>
        </p:nvSpPr>
        <p:spPr>
          <a:xfrm>
            <a:off x="8409646" y="5236795"/>
            <a:ext cx="3522353" cy="576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Наставник проект «</a:t>
            </a:r>
            <a:r>
              <a:rPr lang="ru-RU" sz="14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Наставничество-Югра</a:t>
            </a: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2023-2024г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6" name="Объект 2">
            <a:extLst>
              <a:ext uri="{FF2B5EF4-FFF2-40B4-BE49-F238E27FC236}">
                <a16:creationId xmlns:a16="http://schemas.microsoft.com/office/drawing/2014/main" xmlns="" id="{34AEA1E8-7C4F-2B55-249D-E6AB444179E7}"/>
              </a:ext>
            </a:extLst>
          </p:cNvPr>
          <p:cNvSpPr txBox="1">
            <a:spLocks/>
          </p:cNvSpPr>
          <p:nvPr/>
        </p:nvSpPr>
        <p:spPr>
          <a:xfrm>
            <a:off x="4887293" y="5812902"/>
            <a:ext cx="3522353" cy="576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Участник проекта «Забота» 2024г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7" name="Oval 25">
            <a:extLst>
              <a:ext uri="{FF2B5EF4-FFF2-40B4-BE49-F238E27FC236}">
                <a16:creationId xmlns:a16="http://schemas.microsoft.com/office/drawing/2014/main" xmlns="" id="{6849C71F-DB58-B5E5-92D2-4E706DAB2F90}"/>
              </a:ext>
            </a:extLst>
          </p:cNvPr>
          <p:cNvSpPr/>
          <p:nvPr/>
        </p:nvSpPr>
        <p:spPr>
          <a:xfrm>
            <a:off x="4637515" y="4995724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Oval 25">
            <a:extLst>
              <a:ext uri="{FF2B5EF4-FFF2-40B4-BE49-F238E27FC236}">
                <a16:creationId xmlns:a16="http://schemas.microsoft.com/office/drawing/2014/main" xmlns="" id="{6849C71F-DB58-B5E5-92D2-4E706DAB2F90}"/>
              </a:ext>
            </a:extLst>
          </p:cNvPr>
          <p:cNvSpPr/>
          <p:nvPr/>
        </p:nvSpPr>
        <p:spPr>
          <a:xfrm>
            <a:off x="4626856" y="5812902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Oval 25">
            <a:extLst>
              <a:ext uri="{FF2B5EF4-FFF2-40B4-BE49-F238E27FC236}">
                <a16:creationId xmlns:a16="http://schemas.microsoft.com/office/drawing/2014/main" xmlns="" id="{6849C71F-DB58-B5E5-92D2-4E706DAB2F90}"/>
              </a:ext>
            </a:extLst>
          </p:cNvPr>
          <p:cNvSpPr/>
          <p:nvPr/>
        </p:nvSpPr>
        <p:spPr>
          <a:xfrm>
            <a:off x="8169917" y="5269876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Oval 25">
            <a:extLst>
              <a:ext uri="{FF2B5EF4-FFF2-40B4-BE49-F238E27FC236}">
                <a16:creationId xmlns:a16="http://schemas.microsoft.com/office/drawing/2014/main" xmlns="" id="{6849C71F-DB58-B5E5-92D2-4E706DAB2F90}"/>
              </a:ext>
            </a:extLst>
          </p:cNvPr>
          <p:cNvSpPr/>
          <p:nvPr/>
        </p:nvSpPr>
        <p:spPr>
          <a:xfrm>
            <a:off x="8169917" y="5716166"/>
            <a:ext cx="239729" cy="257657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3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31D51495-B0AF-CA4C-EA9C-FC7CCB8685B8}"/>
              </a:ext>
            </a:extLst>
          </p:cNvPr>
          <p:cNvSpPr/>
          <p:nvPr/>
        </p:nvSpPr>
        <p:spPr>
          <a:xfrm>
            <a:off x="-1181387" y="5124553"/>
            <a:ext cx="2474043" cy="2474043"/>
          </a:xfrm>
          <a:prstGeom prst="ellipse">
            <a:avLst/>
          </a:prstGeom>
          <a:noFill/>
          <a:ln w="381000">
            <a:solidFill>
              <a:srgbClr val="172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2">
            <a:extLst>
              <a:ext uri="{FF2B5EF4-FFF2-40B4-BE49-F238E27FC236}">
                <a16:creationId xmlns:a16="http://schemas.microsoft.com/office/drawing/2014/main" xmlns="" id="{F4776503-55C9-718C-BB95-9C061DEC5857}"/>
              </a:ext>
            </a:extLst>
          </p:cNvPr>
          <p:cNvSpPr/>
          <p:nvPr/>
        </p:nvSpPr>
        <p:spPr>
          <a:xfrm>
            <a:off x="1564886" y="4320791"/>
            <a:ext cx="9201489" cy="2308928"/>
          </a:xfrm>
          <a:prstGeom prst="roundRect">
            <a:avLst>
              <a:gd name="adj" fmla="val 10000"/>
            </a:avLst>
          </a:prstGeom>
          <a:solidFill>
            <a:srgbClr val="172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52A0A84A-D1CA-9896-2F08-FC89EB935925}"/>
              </a:ext>
            </a:extLst>
          </p:cNvPr>
          <p:cNvSpPr/>
          <p:nvPr/>
        </p:nvSpPr>
        <p:spPr>
          <a:xfrm>
            <a:off x="11082532" y="4635104"/>
            <a:ext cx="2677438" cy="2677438"/>
          </a:xfrm>
          <a:prstGeom prst="ellipse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E615FF93-0244-9BA1-7CB9-7E0E7EBE1DBE}"/>
              </a:ext>
            </a:extLst>
          </p:cNvPr>
          <p:cNvSpPr txBox="1">
            <a:spLocks/>
          </p:cNvSpPr>
          <p:nvPr/>
        </p:nvSpPr>
        <p:spPr>
          <a:xfrm>
            <a:off x="1785026" y="4461468"/>
            <a:ext cx="8453320" cy="19895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Автор проекта «Государственная программа развития социальных франшиз» 2024г.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Проект вошел в топ-100 лучших проектов из 30 000 и был представлен на пленарном заседании презенту РФ Путину В. В., поддержан губернатором ХМАО Комаровой Н. В.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«</a:t>
            </a:r>
            <a:r>
              <a:rPr lang="ru-RU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Обучение и предоставление рабочих мест для людей с ОВЗ». На федеральном форуме «Идеи нового времени» ТОП-10 регион, 3 место по региону. Идея вошла в список поддержанных идей региональными </a:t>
            </a:r>
            <a:r>
              <a:rPr lang="ru-RU" sz="1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властями</a:t>
            </a:r>
            <a:endParaRPr lang="ru-RU" sz="1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0" name="Рисунок 79" descr="Рекомендательное письмо проект ТОП-100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61" y="110252"/>
            <a:ext cx="2855247" cy="4039717"/>
          </a:xfrm>
          <a:prstGeom prst="rect">
            <a:avLst/>
          </a:prstGeom>
        </p:spPr>
      </p:pic>
      <p:pic>
        <p:nvPicPr>
          <p:cNvPr id="82" name="Рисунок 81" descr="Сертификат эксперта 1 (6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933" y="974619"/>
            <a:ext cx="3924734" cy="2773417"/>
          </a:xfrm>
          <a:prstGeom prst="rect">
            <a:avLst/>
          </a:prstGeom>
        </p:spPr>
      </p:pic>
      <p:pic>
        <p:nvPicPr>
          <p:cNvPr id="83" name="Рисунок 82" descr="Сертификат эксперта 2 (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214" y="1406769"/>
            <a:ext cx="388197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3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39D1071-482E-0164-F59C-BD3E42233FA1}"/>
              </a:ext>
            </a:extLst>
          </p:cNvPr>
          <p:cNvSpPr txBox="1"/>
          <p:nvPr/>
        </p:nvSpPr>
        <p:spPr>
          <a:xfrm>
            <a:off x="3029203" y="593387"/>
            <a:ext cx="6166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Наши награды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446025B-26A1-85AF-B53D-0C23884078EB}"/>
              </a:ext>
            </a:extLst>
          </p:cNvPr>
          <p:cNvSpPr txBox="1"/>
          <p:nvPr/>
        </p:nvSpPr>
        <p:spPr>
          <a:xfrm>
            <a:off x="4481626" y="1609050"/>
            <a:ext cx="2807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202</a:t>
            </a:r>
            <a:r>
              <a:rPr lang="en-US" sz="2800" b="1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</a:t>
            </a:r>
            <a:r>
              <a:rPr lang="ru-RU" sz="2800" b="1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-202</a:t>
            </a:r>
            <a:r>
              <a:rPr lang="en-US" sz="2800" b="1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4</a:t>
            </a:r>
            <a:endParaRPr lang="ru-RU" sz="2800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67DE74C1-4105-EDDF-942C-26E263E0C932}"/>
              </a:ext>
            </a:extLst>
          </p:cNvPr>
          <p:cNvGrpSpPr/>
          <p:nvPr/>
        </p:nvGrpSpPr>
        <p:grpSpPr>
          <a:xfrm>
            <a:off x="3435072" y="4302783"/>
            <a:ext cx="2385416" cy="1479580"/>
            <a:chOff x="596900" y="1958945"/>
            <a:chExt cx="2385416" cy="1479580"/>
          </a:xfrm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="" xmlns:a16="http://schemas.microsoft.com/office/drawing/2014/main" id="{4FC61DEC-2D0A-3793-502E-AE96D0AC4ED4}"/>
                </a:ext>
              </a:extLst>
            </p:cNvPr>
            <p:cNvSpPr/>
            <p:nvPr/>
          </p:nvSpPr>
          <p:spPr>
            <a:xfrm>
              <a:off x="596900" y="2026777"/>
              <a:ext cx="2332611" cy="1411748"/>
            </a:xfrm>
            <a:prstGeom prst="roundRect">
              <a:avLst>
                <a:gd name="adj" fmla="val 0"/>
              </a:avLst>
            </a:prstGeom>
            <a:solidFill>
              <a:srgbClr val="172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23047"/>
                </a:solidFill>
              </a:endParaRPr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="" xmlns:a16="http://schemas.microsoft.com/office/drawing/2014/main" id="{A5F8ADCF-0A36-EE6C-23F6-38025895622D}"/>
                </a:ext>
              </a:extLst>
            </p:cNvPr>
            <p:cNvSpPr/>
            <p:nvPr/>
          </p:nvSpPr>
          <p:spPr>
            <a:xfrm rot="10800000">
              <a:off x="2144113" y="1958945"/>
              <a:ext cx="838203" cy="883084"/>
            </a:xfrm>
            <a:prstGeom prst="rtTriangl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EC3F037-1691-CF93-3559-762070BBF1E2}"/>
              </a:ext>
            </a:extLst>
          </p:cNvPr>
          <p:cNvGrpSpPr/>
          <p:nvPr/>
        </p:nvGrpSpPr>
        <p:grpSpPr>
          <a:xfrm>
            <a:off x="559335" y="4322731"/>
            <a:ext cx="2385416" cy="1479580"/>
            <a:chOff x="596900" y="1958945"/>
            <a:chExt cx="2385416" cy="1479580"/>
          </a:xfrm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="" xmlns:a16="http://schemas.microsoft.com/office/drawing/2014/main" id="{F80A2CA8-CFA4-3C32-6A7A-D4C9543C926B}"/>
                </a:ext>
              </a:extLst>
            </p:cNvPr>
            <p:cNvSpPr/>
            <p:nvPr/>
          </p:nvSpPr>
          <p:spPr>
            <a:xfrm>
              <a:off x="596900" y="2026777"/>
              <a:ext cx="2332611" cy="1411748"/>
            </a:xfrm>
            <a:prstGeom prst="roundRect">
              <a:avLst>
                <a:gd name="adj" fmla="val 0"/>
              </a:avLst>
            </a:prstGeom>
            <a:solidFill>
              <a:srgbClr val="172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23047"/>
                </a:solidFill>
              </a:endParaRPr>
            </a:p>
          </p:txBody>
        </p:sp>
        <p:sp>
          <p:nvSpPr>
            <p:cNvPr id="36" name="Прямоугольный треугольник 35">
              <a:extLst>
                <a:ext uri="{FF2B5EF4-FFF2-40B4-BE49-F238E27FC236}">
                  <a16:creationId xmlns="" xmlns:a16="http://schemas.microsoft.com/office/drawing/2014/main" id="{728A545D-074D-4808-C9A5-014DA8F93F83}"/>
                </a:ext>
              </a:extLst>
            </p:cNvPr>
            <p:cNvSpPr/>
            <p:nvPr/>
          </p:nvSpPr>
          <p:spPr>
            <a:xfrm rot="10800000">
              <a:off x="2144113" y="1958945"/>
              <a:ext cx="838203" cy="883084"/>
            </a:xfrm>
            <a:prstGeom prst="rtTriangl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F0820FD9-AD92-C756-824B-FB5C33A2C00B}"/>
              </a:ext>
            </a:extLst>
          </p:cNvPr>
          <p:cNvGrpSpPr/>
          <p:nvPr/>
        </p:nvGrpSpPr>
        <p:grpSpPr>
          <a:xfrm>
            <a:off x="6314619" y="4302783"/>
            <a:ext cx="2385416" cy="1479580"/>
            <a:chOff x="596900" y="1958945"/>
            <a:chExt cx="2385416" cy="1479580"/>
          </a:xfrm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="" xmlns:a16="http://schemas.microsoft.com/office/drawing/2014/main" id="{B08B6D8A-CEC6-9FD0-327F-725393D44A72}"/>
                </a:ext>
              </a:extLst>
            </p:cNvPr>
            <p:cNvSpPr/>
            <p:nvPr/>
          </p:nvSpPr>
          <p:spPr>
            <a:xfrm>
              <a:off x="596900" y="2026777"/>
              <a:ext cx="2332611" cy="1411748"/>
            </a:xfrm>
            <a:prstGeom prst="roundRect">
              <a:avLst>
                <a:gd name="adj" fmla="val 0"/>
              </a:avLst>
            </a:prstGeom>
            <a:solidFill>
              <a:srgbClr val="172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23047"/>
                </a:solidFill>
              </a:endParaRPr>
            </a:p>
          </p:txBody>
        </p:sp>
        <p:sp>
          <p:nvSpPr>
            <p:cNvPr id="39" name="Прямоугольный треугольник 38">
              <a:extLst>
                <a:ext uri="{FF2B5EF4-FFF2-40B4-BE49-F238E27FC236}">
                  <a16:creationId xmlns="" xmlns:a16="http://schemas.microsoft.com/office/drawing/2014/main" id="{28DD1548-9A0A-9DCD-162A-EA66CE6FD28F}"/>
                </a:ext>
              </a:extLst>
            </p:cNvPr>
            <p:cNvSpPr/>
            <p:nvPr/>
          </p:nvSpPr>
          <p:spPr>
            <a:xfrm rot="10800000">
              <a:off x="2144113" y="1958945"/>
              <a:ext cx="838203" cy="883084"/>
            </a:xfrm>
            <a:prstGeom prst="rtTriangl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="" xmlns:a16="http://schemas.microsoft.com/office/drawing/2014/main" id="{EFBBDA42-11A5-F5B0-E909-5E4B6B8D3632}"/>
              </a:ext>
            </a:extLst>
          </p:cNvPr>
          <p:cNvSpPr txBox="1">
            <a:spLocks/>
          </p:cNvSpPr>
          <p:nvPr/>
        </p:nvSpPr>
        <p:spPr>
          <a:xfrm>
            <a:off x="481672" y="4730475"/>
            <a:ext cx="2463079" cy="8858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Диплом участника федерального форума «Идеи нового времени» (ТОП-10 регион)</a:t>
            </a:r>
            <a:endParaRPr lang="ru-RU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2" name="Объект 2">
            <a:extLst>
              <a:ext uri="{FF2B5EF4-FFF2-40B4-BE49-F238E27FC236}">
                <a16:creationId xmlns="" xmlns:a16="http://schemas.microsoft.com/office/drawing/2014/main" id="{568A164F-ABB5-CB1A-7DDD-1715BE7CADA9}"/>
              </a:ext>
            </a:extLst>
          </p:cNvPr>
          <p:cNvSpPr txBox="1">
            <a:spLocks/>
          </p:cNvSpPr>
          <p:nvPr/>
        </p:nvSpPr>
        <p:spPr>
          <a:xfrm>
            <a:off x="6453983" y="4665534"/>
            <a:ext cx="2019356" cy="8939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Диплом победителя окружного конкурса «Лучший товар </a:t>
            </a:r>
            <a:b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Югры-2022г»</a:t>
            </a:r>
          </a:p>
          <a:p>
            <a:pPr algn="ctr">
              <a:buFont typeface="Arial" panose="020B0604020202020204" pitchFamily="34" charset="0"/>
              <a:buNone/>
            </a:pPr>
            <a:endParaRPr lang="ru-RU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06706B61-2FD6-DE86-0D15-2303B938720E}"/>
              </a:ext>
            </a:extLst>
          </p:cNvPr>
          <p:cNvGrpSpPr/>
          <p:nvPr/>
        </p:nvGrpSpPr>
        <p:grpSpPr>
          <a:xfrm>
            <a:off x="559335" y="2376517"/>
            <a:ext cx="11022226" cy="1837579"/>
            <a:chOff x="612140" y="2564470"/>
            <a:chExt cx="11022226" cy="1837579"/>
          </a:xfrm>
        </p:grpSpPr>
        <p:grpSp>
          <p:nvGrpSpPr>
            <p:cNvPr id="27" name="Группа 26">
              <a:extLst>
                <a:ext uri="{FF2B5EF4-FFF2-40B4-BE49-F238E27FC236}">
                  <a16:creationId xmlns="" xmlns:a16="http://schemas.microsoft.com/office/drawing/2014/main" id="{00141C64-F203-2A95-34EC-B191E23B396E}"/>
                </a:ext>
              </a:extLst>
            </p:cNvPr>
            <p:cNvGrpSpPr/>
            <p:nvPr/>
          </p:nvGrpSpPr>
          <p:grpSpPr>
            <a:xfrm>
              <a:off x="612140" y="2573995"/>
              <a:ext cx="2385416" cy="1479580"/>
              <a:chOff x="596900" y="1958945"/>
              <a:chExt cx="2385416" cy="1479580"/>
            </a:xfrm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="" xmlns:a16="http://schemas.microsoft.com/office/drawing/2014/main" id="{FA6CBED9-D41F-6217-D171-8AB213027892}"/>
                  </a:ext>
                </a:extLst>
              </p:cNvPr>
              <p:cNvSpPr/>
              <p:nvPr/>
            </p:nvSpPr>
            <p:spPr>
              <a:xfrm>
                <a:off x="596900" y="2026777"/>
                <a:ext cx="2332611" cy="1411748"/>
              </a:xfrm>
              <a:prstGeom prst="roundRect">
                <a:avLst>
                  <a:gd name="adj" fmla="val 0"/>
                </a:avLst>
              </a:prstGeom>
              <a:solidFill>
                <a:srgbClr val="172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23047"/>
                  </a:solidFill>
                </a:endParaRPr>
              </a:p>
            </p:txBody>
          </p:sp>
          <p:sp>
            <p:nvSpPr>
              <p:cNvPr id="19" name="Прямоугольный треугольник 18">
                <a:extLst>
                  <a:ext uri="{FF2B5EF4-FFF2-40B4-BE49-F238E27FC236}">
                    <a16:creationId xmlns="" xmlns:a16="http://schemas.microsoft.com/office/drawing/2014/main" id="{D8276B14-A07F-2829-5E53-EFC8D984E735}"/>
                  </a:ext>
                </a:extLst>
              </p:cNvPr>
              <p:cNvSpPr/>
              <p:nvPr/>
            </p:nvSpPr>
            <p:spPr>
              <a:xfrm rot="10800000">
                <a:off x="2144113" y="1958945"/>
                <a:ext cx="838203" cy="883084"/>
              </a:xfrm>
              <a:prstGeom prst="rtTriangl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" name="Группа 39">
              <a:extLst>
                <a:ext uri="{FF2B5EF4-FFF2-40B4-BE49-F238E27FC236}">
                  <a16:creationId xmlns="" xmlns:a16="http://schemas.microsoft.com/office/drawing/2014/main" id="{20DD8191-7226-B78D-378C-E47573B892FC}"/>
                </a:ext>
              </a:extLst>
            </p:cNvPr>
            <p:cNvGrpSpPr/>
            <p:nvPr/>
          </p:nvGrpSpPr>
          <p:grpSpPr>
            <a:xfrm>
              <a:off x="3487877" y="2573995"/>
              <a:ext cx="2385416" cy="1479580"/>
              <a:chOff x="596900" y="1958945"/>
              <a:chExt cx="2385416" cy="1479580"/>
            </a:xfrm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="" xmlns:a16="http://schemas.microsoft.com/office/drawing/2014/main" id="{3668CC46-3F98-EC51-41DF-13F053ABE196}"/>
                  </a:ext>
                </a:extLst>
              </p:cNvPr>
              <p:cNvSpPr/>
              <p:nvPr/>
            </p:nvSpPr>
            <p:spPr>
              <a:xfrm>
                <a:off x="596900" y="2026777"/>
                <a:ext cx="2332611" cy="1411748"/>
              </a:xfrm>
              <a:prstGeom prst="roundRect">
                <a:avLst>
                  <a:gd name="adj" fmla="val 0"/>
                </a:avLst>
              </a:prstGeom>
              <a:solidFill>
                <a:srgbClr val="172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23047"/>
                  </a:solidFill>
                </a:endParaRPr>
              </a:p>
            </p:txBody>
          </p:sp>
          <p:sp>
            <p:nvSpPr>
              <p:cNvPr id="42" name="Прямоугольный треугольник 41">
                <a:extLst>
                  <a:ext uri="{FF2B5EF4-FFF2-40B4-BE49-F238E27FC236}">
                    <a16:creationId xmlns="" xmlns:a16="http://schemas.microsoft.com/office/drawing/2014/main" id="{661A17DD-F8FD-4BFA-BE7D-1C05E76BD609}"/>
                  </a:ext>
                </a:extLst>
              </p:cNvPr>
              <p:cNvSpPr/>
              <p:nvPr/>
            </p:nvSpPr>
            <p:spPr>
              <a:xfrm rot="10800000">
                <a:off x="2144113" y="1958945"/>
                <a:ext cx="838203" cy="883084"/>
              </a:xfrm>
              <a:prstGeom prst="rtTriangl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>
              <a:extLst>
                <a:ext uri="{FF2B5EF4-FFF2-40B4-BE49-F238E27FC236}">
                  <a16:creationId xmlns="" xmlns:a16="http://schemas.microsoft.com/office/drawing/2014/main" id="{DB82412B-1F10-060C-B5FC-3210EC5CF462}"/>
                </a:ext>
              </a:extLst>
            </p:cNvPr>
            <p:cNvGrpSpPr/>
            <p:nvPr/>
          </p:nvGrpSpPr>
          <p:grpSpPr>
            <a:xfrm>
              <a:off x="6367424" y="2573995"/>
              <a:ext cx="2385416" cy="1479580"/>
              <a:chOff x="596900" y="1958945"/>
              <a:chExt cx="2385416" cy="1479580"/>
            </a:xfrm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="" xmlns:a16="http://schemas.microsoft.com/office/drawing/2014/main" id="{DEA1B8A4-3A99-FCCF-D19A-E0A6A60AE304}"/>
                  </a:ext>
                </a:extLst>
              </p:cNvPr>
              <p:cNvSpPr/>
              <p:nvPr/>
            </p:nvSpPr>
            <p:spPr>
              <a:xfrm>
                <a:off x="596900" y="2026777"/>
                <a:ext cx="2332611" cy="1411748"/>
              </a:xfrm>
              <a:prstGeom prst="roundRect">
                <a:avLst>
                  <a:gd name="adj" fmla="val 0"/>
                </a:avLst>
              </a:prstGeom>
              <a:solidFill>
                <a:srgbClr val="172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23047"/>
                  </a:solidFill>
                </a:endParaRPr>
              </a:p>
            </p:txBody>
          </p:sp>
          <p:sp>
            <p:nvSpPr>
              <p:cNvPr id="46" name="Прямоугольный треугольник 45">
                <a:extLst>
                  <a:ext uri="{FF2B5EF4-FFF2-40B4-BE49-F238E27FC236}">
                    <a16:creationId xmlns="" xmlns:a16="http://schemas.microsoft.com/office/drawing/2014/main" id="{7D64F897-7A95-85C4-87B3-C08E18DEE08F}"/>
                  </a:ext>
                </a:extLst>
              </p:cNvPr>
              <p:cNvSpPr/>
              <p:nvPr/>
            </p:nvSpPr>
            <p:spPr>
              <a:xfrm rot="10800000">
                <a:off x="2144113" y="1958945"/>
                <a:ext cx="838203" cy="883084"/>
              </a:xfrm>
              <a:prstGeom prst="rtTriangl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7" name="Группа 46">
              <a:extLst>
                <a:ext uri="{FF2B5EF4-FFF2-40B4-BE49-F238E27FC236}">
                  <a16:creationId xmlns="" xmlns:a16="http://schemas.microsoft.com/office/drawing/2014/main" id="{18750B41-F63E-AFE4-0268-1483C9DF42DF}"/>
                </a:ext>
              </a:extLst>
            </p:cNvPr>
            <p:cNvGrpSpPr/>
            <p:nvPr/>
          </p:nvGrpSpPr>
          <p:grpSpPr>
            <a:xfrm>
              <a:off x="9248950" y="2564470"/>
              <a:ext cx="2385416" cy="1479580"/>
              <a:chOff x="596900" y="1958945"/>
              <a:chExt cx="2385416" cy="1479580"/>
            </a:xfrm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48" name="Прямоугольник: скругленные углы 47">
                <a:extLst>
                  <a:ext uri="{FF2B5EF4-FFF2-40B4-BE49-F238E27FC236}">
                    <a16:creationId xmlns="" xmlns:a16="http://schemas.microsoft.com/office/drawing/2014/main" id="{ABE32C50-24DD-4EBA-1318-657734E8D520}"/>
                  </a:ext>
                </a:extLst>
              </p:cNvPr>
              <p:cNvSpPr/>
              <p:nvPr/>
            </p:nvSpPr>
            <p:spPr>
              <a:xfrm>
                <a:off x="596900" y="2026777"/>
                <a:ext cx="2332611" cy="1411748"/>
              </a:xfrm>
              <a:prstGeom prst="roundRect">
                <a:avLst>
                  <a:gd name="adj" fmla="val 0"/>
                </a:avLst>
              </a:prstGeom>
              <a:solidFill>
                <a:srgbClr val="1721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23047"/>
                  </a:solidFill>
                </a:endParaRPr>
              </a:p>
            </p:txBody>
          </p:sp>
          <p:sp>
            <p:nvSpPr>
              <p:cNvPr id="49" name="Прямоугольный треугольник 48">
                <a:extLst>
                  <a:ext uri="{FF2B5EF4-FFF2-40B4-BE49-F238E27FC236}">
                    <a16:creationId xmlns="" xmlns:a16="http://schemas.microsoft.com/office/drawing/2014/main" id="{6226AE85-A4DD-41AE-70B5-070F6D72C9D7}"/>
                  </a:ext>
                </a:extLst>
              </p:cNvPr>
              <p:cNvSpPr/>
              <p:nvPr/>
            </p:nvSpPr>
            <p:spPr>
              <a:xfrm rot="10800000">
                <a:off x="2144113" y="1958945"/>
                <a:ext cx="838203" cy="883084"/>
              </a:xfrm>
              <a:prstGeom prst="rtTriangl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бъект 2">
              <a:extLst>
                <a:ext uri="{FF2B5EF4-FFF2-40B4-BE49-F238E27FC236}">
                  <a16:creationId xmlns="" xmlns:a16="http://schemas.microsoft.com/office/drawing/2014/main" id="{BCE1D6F1-B05D-7114-B1B5-374B05668ABC}"/>
                </a:ext>
              </a:extLst>
            </p:cNvPr>
            <p:cNvSpPr txBox="1">
              <a:spLocks/>
            </p:cNvSpPr>
            <p:nvPr/>
          </p:nvSpPr>
          <p:spPr>
            <a:xfrm>
              <a:off x="9479515" y="3167678"/>
              <a:ext cx="2000157" cy="123437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4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Диплом </a:t>
              </a:r>
              <a:r>
                <a:rPr lang="ru-RU" sz="1400" dirty="0" smtClean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финалиста конкурса «Мой добрый бизнес 3 место 2023г</a:t>
              </a:r>
              <a:endPara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algn="ctr">
                <a:buFont typeface="Arial" panose="020B0604020202020204" pitchFamily="34" charset="0"/>
                <a:buNone/>
              </a:pPr>
              <a:endPara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pic>
          <p:nvPicPr>
            <p:cNvPr id="66" name="Рисунок 65" descr="Кубок со сплошной заливкой">
              <a:extLst>
                <a:ext uri="{FF2B5EF4-FFF2-40B4-BE49-F238E27FC236}">
                  <a16:creationId xmlns="" xmlns:a16="http://schemas.microsoft.com/office/drawing/2014/main" id="{A28144B8-2CE4-3DCE-B0DA-ABE0B0A96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30834" y="2666567"/>
              <a:ext cx="318681" cy="318681"/>
            </a:xfrm>
            <a:prstGeom prst="rect">
              <a:avLst/>
            </a:prstGeom>
          </p:spPr>
        </p:pic>
        <p:pic>
          <p:nvPicPr>
            <p:cNvPr id="67" name="Рисунок 66" descr="Кубок со сплошной заливкой">
              <a:extLst>
                <a:ext uri="{FF2B5EF4-FFF2-40B4-BE49-F238E27FC236}">
                  <a16:creationId xmlns="" xmlns:a16="http://schemas.microsoft.com/office/drawing/2014/main" id="{2550DF1F-A33F-C24E-50F7-EACBCE3B9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08220" y="2666567"/>
              <a:ext cx="318681" cy="318681"/>
            </a:xfrm>
            <a:prstGeom prst="rect">
              <a:avLst/>
            </a:prstGeom>
          </p:spPr>
        </p:pic>
        <p:pic>
          <p:nvPicPr>
            <p:cNvPr id="68" name="Рисунок 67" descr="Кубок со сплошной заливкой">
              <a:extLst>
                <a:ext uri="{FF2B5EF4-FFF2-40B4-BE49-F238E27FC236}">
                  <a16:creationId xmlns="" xmlns:a16="http://schemas.microsoft.com/office/drawing/2014/main" id="{0137933C-87D0-8450-B4BE-C4565E60F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83462" y="2666567"/>
              <a:ext cx="318681" cy="318681"/>
            </a:xfrm>
            <a:prstGeom prst="rect">
              <a:avLst/>
            </a:prstGeom>
          </p:spPr>
        </p:pic>
        <p:pic>
          <p:nvPicPr>
            <p:cNvPr id="69" name="Рисунок 68" descr="Кубок со сплошной заливкой">
              <a:extLst>
                <a:ext uri="{FF2B5EF4-FFF2-40B4-BE49-F238E27FC236}">
                  <a16:creationId xmlns="" xmlns:a16="http://schemas.microsoft.com/office/drawing/2014/main" id="{C6A29A16-EFE8-FD3D-847D-ED297E5ED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160991" y="2666770"/>
              <a:ext cx="318681" cy="318681"/>
            </a:xfrm>
            <a:prstGeom prst="rect">
              <a:avLst/>
            </a:prstGeom>
          </p:spPr>
        </p:pic>
      </p:grpSp>
      <p:pic>
        <p:nvPicPr>
          <p:cNvPr id="72" name="Рисунок 71" descr="Кубок со сплошной заливкой">
            <a:extLst>
              <a:ext uri="{FF2B5EF4-FFF2-40B4-BE49-F238E27FC236}">
                <a16:creationId xmlns="" xmlns:a16="http://schemas.microsoft.com/office/drawing/2014/main" id="{F13881B7-5C6A-35C7-EAE8-ADA975F0C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8029" y="4425159"/>
            <a:ext cx="318681" cy="318681"/>
          </a:xfrm>
          <a:prstGeom prst="rect">
            <a:avLst/>
          </a:prstGeom>
        </p:spPr>
      </p:pic>
      <p:pic>
        <p:nvPicPr>
          <p:cNvPr id="74" name="Рисунок 73" descr="Кубок со сплошной заливкой">
            <a:extLst>
              <a:ext uri="{FF2B5EF4-FFF2-40B4-BE49-F238E27FC236}">
                <a16:creationId xmlns="" xmlns:a16="http://schemas.microsoft.com/office/drawing/2014/main" id="{A4E429A0-DBA5-12D5-394F-00E4C8747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5415" y="4425159"/>
            <a:ext cx="318681" cy="318681"/>
          </a:xfrm>
          <a:prstGeom prst="rect">
            <a:avLst/>
          </a:prstGeom>
        </p:spPr>
      </p:pic>
      <p:pic>
        <p:nvPicPr>
          <p:cNvPr id="75" name="Рисунок 74" descr="Кубок со сплошной заливкой">
            <a:extLst>
              <a:ext uri="{FF2B5EF4-FFF2-40B4-BE49-F238E27FC236}">
                <a16:creationId xmlns="" xmlns:a16="http://schemas.microsoft.com/office/drawing/2014/main" id="{23AB88AC-08E2-8BBF-A996-EFFEEA68A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3998" y="4425018"/>
            <a:ext cx="318681" cy="318681"/>
          </a:xfrm>
          <a:prstGeom prst="rect">
            <a:avLst/>
          </a:prstGeom>
        </p:spPr>
      </p:pic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10B87611-708F-0F05-0E9E-6C87F7A9CF3E}"/>
              </a:ext>
            </a:extLst>
          </p:cNvPr>
          <p:cNvSpPr/>
          <p:nvPr/>
        </p:nvSpPr>
        <p:spPr>
          <a:xfrm>
            <a:off x="10969338" y="-1224062"/>
            <a:ext cx="2474043" cy="2474043"/>
          </a:xfrm>
          <a:prstGeom prst="ellipse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0A93959F-D61B-375B-9E1C-4202F6A12E79}"/>
              </a:ext>
            </a:extLst>
          </p:cNvPr>
          <p:cNvSpPr txBox="1"/>
          <p:nvPr/>
        </p:nvSpPr>
        <p:spPr>
          <a:xfrm>
            <a:off x="-100452" y="466905"/>
            <a:ext cx="23326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ED7D31"/>
                </a:solidFill>
                <a:latin typeface="Comic Sans MS" panose="030F0702030302020204" pitchFamily="66" charset="0"/>
                <a:ea typeface="Roboto Light" panose="02000000000000000000" pitchFamily="2" charset="0"/>
                <a:cs typeface="Roboto Light" panose="02000000000000000000" pitchFamily="2" charset="0"/>
              </a:rPr>
              <a:t>Ключеефф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CEC3F037-1691-CF93-3559-762070BBF1E2}"/>
              </a:ext>
            </a:extLst>
          </p:cNvPr>
          <p:cNvGrpSpPr/>
          <p:nvPr/>
        </p:nvGrpSpPr>
        <p:grpSpPr>
          <a:xfrm>
            <a:off x="9196145" y="4302783"/>
            <a:ext cx="2385416" cy="1458731"/>
            <a:chOff x="596900" y="1958945"/>
            <a:chExt cx="2385416" cy="1479580"/>
          </a:xfrm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grpSpPr>
        <p:sp>
          <p:nvSpPr>
            <p:cNvPr id="50" name="Прямоугольник: скругленные углы 34">
              <a:extLst>
                <a:ext uri="{FF2B5EF4-FFF2-40B4-BE49-F238E27FC236}">
                  <a16:creationId xmlns="" xmlns:a16="http://schemas.microsoft.com/office/drawing/2014/main" id="{F80A2CA8-CFA4-3C32-6A7A-D4C9543C926B}"/>
                </a:ext>
              </a:extLst>
            </p:cNvPr>
            <p:cNvSpPr/>
            <p:nvPr/>
          </p:nvSpPr>
          <p:spPr>
            <a:xfrm>
              <a:off x="596900" y="2026777"/>
              <a:ext cx="2332611" cy="1411748"/>
            </a:xfrm>
            <a:prstGeom prst="roundRect">
              <a:avLst>
                <a:gd name="adj" fmla="val 0"/>
              </a:avLst>
            </a:prstGeom>
            <a:solidFill>
              <a:srgbClr val="172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23047"/>
                </a:solidFill>
              </a:endParaRPr>
            </a:p>
          </p:txBody>
        </p:sp>
        <p:sp>
          <p:nvSpPr>
            <p:cNvPr id="51" name="Прямоугольный треугольник 50">
              <a:extLst>
                <a:ext uri="{FF2B5EF4-FFF2-40B4-BE49-F238E27FC236}">
                  <a16:creationId xmlns="" xmlns:a16="http://schemas.microsoft.com/office/drawing/2014/main" id="{728A545D-074D-4808-C9A5-014DA8F93F83}"/>
                </a:ext>
              </a:extLst>
            </p:cNvPr>
            <p:cNvSpPr/>
            <p:nvPr/>
          </p:nvSpPr>
          <p:spPr>
            <a:xfrm rot="10800000">
              <a:off x="2144113" y="1958945"/>
              <a:ext cx="838203" cy="883084"/>
            </a:xfrm>
            <a:prstGeom prst="rtTriangl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3" name="Рисунок 52" descr="Кубок со сплошной заливкой">
            <a:extLst>
              <a:ext uri="{FF2B5EF4-FFF2-40B4-BE49-F238E27FC236}">
                <a16:creationId xmlns="" xmlns:a16="http://schemas.microsoft.com/office/drawing/2014/main" id="{23AB88AC-08E2-8BBF-A996-EFFEEA68A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3700" y="4418077"/>
            <a:ext cx="318681" cy="318681"/>
          </a:xfrm>
          <a:prstGeom prst="rect">
            <a:avLst/>
          </a:prstGeom>
        </p:spPr>
      </p:pic>
      <p:sp>
        <p:nvSpPr>
          <p:cNvPr id="55" name="Объект 2">
            <a:extLst>
              <a:ext uri="{FF2B5EF4-FFF2-40B4-BE49-F238E27FC236}">
                <a16:creationId xmlns="" xmlns:a16="http://schemas.microsoft.com/office/drawing/2014/main" id="{568A164F-ABB5-CB1A-7DDD-1715BE7CADA9}"/>
              </a:ext>
            </a:extLst>
          </p:cNvPr>
          <p:cNvSpPr txBox="1">
            <a:spLocks/>
          </p:cNvSpPr>
          <p:nvPr/>
        </p:nvSpPr>
        <p:spPr>
          <a:xfrm>
            <a:off x="9355486" y="4665534"/>
            <a:ext cx="2007555" cy="8939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Диплом участника конкурса «Лучший бренд» 2023-2024</a:t>
            </a:r>
            <a:endParaRPr lang="ru-RU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1" name="Объект 2">
            <a:extLst>
              <a:ext uri="{FF2B5EF4-FFF2-40B4-BE49-F238E27FC236}">
                <a16:creationId xmlns="" xmlns:a16="http://schemas.microsoft.com/office/drawing/2014/main" id="{EFBBDA42-11A5-F5B0-E909-5E4B6B8D3632}"/>
              </a:ext>
            </a:extLst>
          </p:cNvPr>
          <p:cNvSpPr txBox="1">
            <a:spLocks/>
          </p:cNvSpPr>
          <p:nvPr/>
        </p:nvSpPr>
        <p:spPr>
          <a:xfrm>
            <a:off x="428867" y="2979725"/>
            <a:ext cx="2463079" cy="8858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Благодарственным письмом Советника Президента Российской Федерации А. Кобяковым 2024г</a:t>
            </a:r>
          </a:p>
          <a:p>
            <a:pPr marL="0" indent="0" algn="ctr">
              <a:buNone/>
            </a:pPr>
            <a:endParaRPr lang="ru-RU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3" name="Объект 2">
            <a:extLst>
              <a:ext uri="{FF2B5EF4-FFF2-40B4-BE49-F238E27FC236}">
                <a16:creationId xmlns="" xmlns:a16="http://schemas.microsoft.com/office/drawing/2014/main" id="{EFBBDA42-11A5-F5B0-E909-5E4B6B8D3632}"/>
              </a:ext>
            </a:extLst>
          </p:cNvPr>
          <p:cNvSpPr txBox="1">
            <a:spLocks/>
          </p:cNvSpPr>
          <p:nvPr/>
        </p:nvSpPr>
        <p:spPr>
          <a:xfrm>
            <a:off x="3357409" y="2979725"/>
            <a:ext cx="2463079" cy="8858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Благодарственным письмом Губернатора </a:t>
            </a:r>
            <a:r>
              <a:rPr lang="ru-RU" sz="14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ХМАО-Югры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Н.В. Комаровой 2024г </a:t>
            </a: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 algn="ctr">
              <a:buNone/>
            </a:pPr>
            <a:endParaRPr lang="ru-RU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7" name="Объект 2">
            <a:extLst>
              <a:ext uri="{FF2B5EF4-FFF2-40B4-BE49-F238E27FC236}">
                <a16:creationId xmlns="" xmlns:a16="http://schemas.microsoft.com/office/drawing/2014/main" id="{EFBBDA42-11A5-F5B0-E909-5E4B6B8D3632}"/>
              </a:ext>
            </a:extLst>
          </p:cNvPr>
          <p:cNvSpPr txBox="1">
            <a:spLocks/>
          </p:cNvSpPr>
          <p:nvPr/>
        </p:nvSpPr>
        <p:spPr>
          <a:xfrm>
            <a:off x="6236956" y="2979725"/>
            <a:ext cx="2463079" cy="8858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Благодарственным письмом Генеральным директором АСИ С. В. </a:t>
            </a:r>
            <a:r>
              <a:rPr lang="ru-RU" sz="14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Чупшевой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2024г</a:t>
            </a: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 algn="ctr">
              <a:buNone/>
            </a:pPr>
            <a:endParaRPr lang="ru-RU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8" name="Объект 2">
            <a:extLst>
              <a:ext uri="{FF2B5EF4-FFF2-40B4-BE49-F238E27FC236}">
                <a16:creationId xmlns="" xmlns:a16="http://schemas.microsoft.com/office/drawing/2014/main" id="{EFBBDA42-11A5-F5B0-E909-5E4B6B8D3632}"/>
              </a:ext>
            </a:extLst>
          </p:cNvPr>
          <p:cNvSpPr txBox="1">
            <a:spLocks/>
          </p:cNvSpPr>
          <p:nvPr/>
        </p:nvSpPr>
        <p:spPr>
          <a:xfrm>
            <a:off x="3357409" y="4762866"/>
            <a:ext cx="2463079" cy="8858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Диплом участника федерального форума «Идеи нового времени» (ТОП-100  2024)</a:t>
            </a: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 algn="ctr">
              <a:buNone/>
            </a:pPr>
            <a:endParaRPr lang="ru-RU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25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461C4560-D9D2-CAE2-DC8E-0FE5CEDED710}"/>
              </a:ext>
            </a:extLst>
          </p:cNvPr>
          <p:cNvSpPr/>
          <p:nvPr/>
        </p:nvSpPr>
        <p:spPr>
          <a:xfrm rot="12922295">
            <a:off x="-1125537" y="5866077"/>
            <a:ext cx="2251076" cy="2203450"/>
          </a:xfrm>
          <a:custGeom>
            <a:avLst/>
            <a:gdLst>
              <a:gd name="connsiteX0" fmla="*/ 1138237 w 2251076"/>
              <a:gd name="connsiteY0" fmla="*/ 127000 h 2203450"/>
              <a:gd name="connsiteX1" fmla="*/ 185737 w 2251076"/>
              <a:gd name="connsiteY1" fmla="*/ 1079500 h 2203450"/>
              <a:gd name="connsiteX2" fmla="*/ 1138237 w 2251076"/>
              <a:gd name="connsiteY2" fmla="*/ 2032000 h 2203450"/>
              <a:gd name="connsiteX3" fmla="*/ 2090737 w 2251076"/>
              <a:gd name="connsiteY3" fmla="*/ 1079500 h 2203450"/>
              <a:gd name="connsiteX4" fmla="*/ 1138237 w 2251076"/>
              <a:gd name="connsiteY4" fmla="*/ 127000 h 2203450"/>
              <a:gd name="connsiteX5" fmla="*/ 1125538 w 2251076"/>
              <a:gd name="connsiteY5" fmla="*/ 0 h 2203450"/>
              <a:gd name="connsiteX6" fmla="*/ 2251076 w 2251076"/>
              <a:gd name="connsiteY6" fmla="*/ 1101725 h 2203450"/>
              <a:gd name="connsiteX7" fmla="*/ 1125538 w 2251076"/>
              <a:gd name="connsiteY7" fmla="*/ 2203450 h 2203450"/>
              <a:gd name="connsiteX8" fmla="*/ 0 w 2251076"/>
              <a:gd name="connsiteY8" fmla="*/ 1101725 h 2203450"/>
              <a:gd name="connsiteX9" fmla="*/ 1125538 w 2251076"/>
              <a:gd name="connsiteY9" fmla="*/ 0 h 2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1076" h="2203450">
                <a:moveTo>
                  <a:pt x="1138237" y="127000"/>
                </a:moveTo>
                <a:cubicBezTo>
                  <a:pt x="612186" y="127000"/>
                  <a:pt x="185737" y="553449"/>
                  <a:pt x="185737" y="1079500"/>
                </a:cubicBezTo>
                <a:cubicBezTo>
                  <a:pt x="185737" y="1605551"/>
                  <a:pt x="612186" y="2032000"/>
                  <a:pt x="1138237" y="2032000"/>
                </a:cubicBezTo>
                <a:cubicBezTo>
                  <a:pt x="1664288" y="2032000"/>
                  <a:pt x="2090737" y="1605551"/>
                  <a:pt x="2090737" y="1079500"/>
                </a:cubicBezTo>
                <a:cubicBezTo>
                  <a:pt x="2090737" y="553449"/>
                  <a:pt x="1664288" y="127000"/>
                  <a:pt x="1138237" y="127000"/>
                </a:cubicBezTo>
                <a:close/>
                <a:moveTo>
                  <a:pt x="1125538" y="0"/>
                </a:moveTo>
                <a:cubicBezTo>
                  <a:pt x="1747155" y="0"/>
                  <a:pt x="2251076" y="493259"/>
                  <a:pt x="2251076" y="1101725"/>
                </a:cubicBezTo>
                <a:cubicBezTo>
                  <a:pt x="2251076" y="1710191"/>
                  <a:pt x="1747155" y="2203450"/>
                  <a:pt x="1125538" y="2203450"/>
                </a:cubicBezTo>
                <a:cubicBezTo>
                  <a:pt x="503921" y="2203450"/>
                  <a:pt x="0" y="1710191"/>
                  <a:pt x="0" y="1101725"/>
                </a:cubicBezTo>
                <a:cubicBezTo>
                  <a:pt x="0" y="493259"/>
                  <a:pt x="503921" y="0"/>
                  <a:pt x="11255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664904B-2B6A-712C-7BBB-8BFA169FA7DB}"/>
              </a:ext>
            </a:extLst>
          </p:cNvPr>
          <p:cNvSpPr txBox="1"/>
          <p:nvPr/>
        </p:nvSpPr>
        <p:spPr>
          <a:xfrm>
            <a:off x="726094" y="2011430"/>
            <a:ext cx="4856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Представляет  услуги мастерских по ремонту ключей любого уровня  сложности и заточки любых видов инструментов. </a:t>
            </a:r>
          </a:p>
          <a:p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 Нижневартовске работает 3 мастерских, сервис и услуги которых имеют множество положительных отзывов клиентов.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43D5F3A9-D8EA-C2EC-4B03-10E0FB61E3CB}"/>
              </a:ext>
            </a:extLst>
          </p:cNvPr>
          <p:cNvGrpSpPr/>
          <p:nvPr/>
        </p:nvGrpSpPr>
        <p:grpSpPr>
          <a:xfrm>
            <a:off x="1382094" y="3178108"/>
            <a:ext cx="5223018" cy="325875"/>
            <a:chOff x="1242392" y="2876771"/>
            <a:chExt cx="5223018" cy="325875"/>
          </a:xfrm>
        </p:grpSpPr>
        <p:grpSp>
          <p:nvGrpSpPr>
            <p:cNvPr id="32" name="Группа 31">
              <a:extLst>
                <a:ext uri="{FF2B5EF4-FFF2-40B4-BE49-F238E27FC236}">
                  <a16:creationId xmlns="" xmlns:a16="http://schemas.microsoft.com/office/drawing/2014/main" id="{3F55D1DF-340B-3C54-1C9D-7FB8D0689D61}"/>
                </a:ext>
              </a:extLst>
            </p:cNvPr>
            <p:cNvGrpSpPr/>
            <p:nvPr/>
          </p:nvGrpSpPr>
          <p:grpSpPr>
            <a:xfrm>
              <a:off x="1242392" y="2876771"/>
              <a:ext cx="325875" cy="325875"/>
              <a:chOff x="1212420" y="4182625"/>
              <a:chExt cx="325875" cy="325875"/>
            </a:xfrm>
          </p:grpSpPr>
          <p:sp>
            <p:nvSpPr>
              <p:cNvPr id="33" name="Овал 32">
                <a:extLst>
                  <a:ext uri="{FF2B5EF4-FFF2-40B4-BE49-F238E27FC236}">
                    <a16:creationId xmlns="" xmlns:a16="http://schemas.microsoft.com/office/drawing/2014/main" id="{CA5B2C9C-3062-2C28-EB1B-99AE8C64760F}"/>
                  </a:ext>
                </a:extLst>
              </p:cNvPr>
              <p:cNvSpPr/>
              <p:nvPr/>
            </p:nvSpPr>
            <p:spPr>
              <a:xfrm>
                <a:off x="1212420" y="4182625"/>
                <a:ext cx="325875" cy="325875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 descr="Флажок со сплошной заливкой">
                <a:extLst>
                  <a:ext uri="{FF2B5EF4-FFF2-40B4-BE49-F238E27FC236}">
                    <a16:creationId xmlns="" xmlns:a16="http://schemas.microsoft.com/office/drawing/2014/main" id="{40EBED36-A269-5B26-8A8C-64B42CEBF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8461" y="4228666"/>
                <a:ext cx="233791" cy="23379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18000"/>
                  </a:prstClr>
                </a:outerShdw>
              </a:effectLst>
            </p:spPr>
          </p:pic>
        </p:grpSp>
        <p:sp>
          <p:nvSpPr>
            <p:cNvPr id="27" name="Заголовок 1">
              <a:extLst>
                <a:ext uri="{FF2B5EF4-FFF2-40B4-BE49-F238E27FC236}">
                  <a16:creationId xmlns="" xmlns:a16="http://schemas.microsoft.com/office/drawing/2014/main" id="{A22611F5-42B3-F762-1FD0-B1DC69ACA186}"/>
                </a:ext>
              </a:extLst>
            </p:cNvPr>
            <p:cNvSpPr txBox="1">
              <a:spLocks/>
            </p:cNvSpPr>
            <p:nvPr/>
          </p:nvSpPr>
          <p:spPr>
            <a:xfrm>
              <a:off x="1608930" y="2901830"/>
              <a:ext cx="4856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>
                  <a:latin typeface="Montserrat Light" panose="00000400000000000000" pitchFamily="2" charset="-52"/>
                </a:defRPr>
              </a:lvl1pPr>
            </a:lstStyle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Опыт работы с 2015 года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5383D10D-D283-A1D7-E626-DE7681721450}"/>
              </a:ext>
            </a:extLst>
          </p:cNvPr>
          <p:cNvGrpSpPr/>
          <p:nvPr/>
        </p:nvGrpSpPr>
        <p:grpSpPr>
          <a:xfrm>
            <a:off x="1383563" y="3680963"/>
            <a:ext cx="5228396" cy="325875"/>
            <a:chOff x="1243861" y="3379626"/>
            <a:chExt cx="5228396" cy="325875"/>
          </a:xfrm>
        </p:grpSpPr>
        <p:grpSp>
          <p:nvGrpSpPr>
            <p:cNvPr id="21" name="Группа 20">
              <a:extLst>
                <a:ext uri="{FF2B5EF4-FFF2-40B4-BE49-F238E27FC236}">
                  <a16:creationId xmlns="" xmlns:a16="http://schemas.microsoft.com/office/drawing/2014/main" id="{A5440DA8-F068-3428-D7CA-F0E4907ABC5B}"/>
                </a:ext>
              </a:extLst>
            </p:cNvPr>
            <p:cNvGrpSpPr/>
            <p:nvPr/>
          </p:nvGrpSpPr>
          <p:grpSpPr>
            <a:xfrm>
              <a:off x="1243861" y="3379626"/>
              <a:ext cx="325875" cy="325875"/>
              <a:chOff x="1212420" y="4182625"/>
              <a:chExt cx="325875" cy="325875"/>
            </a:xfrm>
          </p:grpSpPr>
          <p:sp>
            <p:nvSpPr>
              <p:cNvPr id="22" name="Овал 21">
                <a:extLst>
                  <a:ext uri="{FF2B5EF4-FFF2-40B4-BE49-F238E27FC236}">
                    <a16:creationId xmlns="" xmlns:a16="http://schemas.microsoft.com/office/drawing/2014/main" id="{4D642C20-10EA-CD7C-68DA-F6AFC654A7B1}"/>
                  </a:ext>
                </a:extLst>
              </p:cNvPr>
              <p:cNvSpPr/>
              <p:nvPr/>
            </p:nvSpPr>
            <p:spPr>
              <a:xfrm>
                <a:off x="1212420" y="4182625"/>
                <a:ext cx="325875" cy="325875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Рисунок 22" descr="Флажок со сплошной заливкой">
                <a:extLst>
                  <a:ext uri="{FF2B5EF4-FFF2-40B4-BE49-F238E27FC236}">
                    <a16:creationId xmlns="" xmlns:a16="http://schemas.microsoft.com/office/drawing/2014/main" id="{12DA72B0-6AA0-3EF6-7404-4FC76271F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8461" y="4228666"/>
                <a:ext cx="233791" cy="23379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18000"/>
                  </a:prstClr>
                </a:outerShdw>
              </a:effectLst>
            </p:spPr>
          </p:pic>
        </p:grpSp>
        <p:sp>
          <p:nvSpPr>
            <p:cNvPr id="28" name="Заголовок 1">
              <a:extLst>
                <a:ext uri="{FF2B5EF4-FFF2-40B4-BE49-F238E27FC236}">
                  <a16:creationId xmlns="" xmlns:a16="http://schemas.microsoft.com/office/drawing/2014/main" id="{F8BC6B51-E126-73E7-99C6-24CD85B27456}"/>
                </a:ext>
              </a:extLst>
            </p:cNvPr>
            <p:cNvSpPr txBox="1">
              <a:spLocks/>
            </p:cNvSpPr>
            <p:nvPr/>
          </p:nvSpPr>
          <p:spPr>
            <a:xfrm>
              <a:off x="1615777" y="3397765"/>
              <a:ext cx="4856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>
                  <a:latin typeface="Montserrat Light" panose="00000400000000000000" pitchFamily="2" charset="-52"/>
                </a:defRPr>
              </a:lvl1pPr>
            </a:lstStyle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Зарегистрированный товарный знак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D5D07213-E729-41F1-D947-5273C575C75E}"/>
              </a:ext>
            </a:extLst>
          </p:cNvPr>
          <p:cNvGrpSpPr/>
          <p:nvPr/>
        </p:nvGrpSpPr>
        <p:grpSpPr>
          <a:xfrm>
            <a:off x="1381235" y="4178636"/>
            <a:ext cx="5280342" cy="325875"/>
            <a:chOff x="1241533" y="3877299"/>
            <a:chExt cx="5280342" cy="325875"/>
          </a:xfrm>
        </p:grpSpPr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2D6EB0FE-C171-1940-0F59-50AC83928369}"/>
                </a:ext>
              </a:extLst>
            </p:cNvPr>
            <p:cNvGrpSpPr/>
            <p:nvPr/>
          </p:nvGrpSpPr>
          <p:grpSpPr>
            <a:xfrm>
              <a:off x="1241533" y="3877299"/>
              <a:ext cx="325875" cy="325875"/>
              <a:chOff x="1212420" y="4182625"/>
              <a:chExt cx="325875" cy="325875"/>
            </a:xfrm>
          </p:grpSpPr>
          <p:sp>
            <p:nvSpPr>
              <p:cNvPr id="8" name="Овал 7">
                <a:extLst>
                  <a:ext uri="{FF2B5EF4-FFF2-40B4-BE49-F238E27FC236}">
                    <a16:creationId xmlns="" xmlns:a16="http://schemas.microsoft.com/office/drawing/2014/main" id="{023B3B76-E665-0544-3770-ECE28610E22E}"/>
                  </a:ext>
                </a:extLst>
              </p:cNvPr>
              <p:cNvSpPr/>
              <p:nvPr/>
            </p:nvSpPr>
            <p:spPr>
              <a:xfrm>
                <a:off x="1212420" y="4182625"/>
                <a:ext cx="325875" cy="325875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 descr="Флажок со сплошной заливкой">
                <a:extLst>
                  <a:ext uri="{FF2B5EF4-FFF2-40B4-BE49-F238E27FC236}">
                    <a16:creationId xmlns="" xmlns:a16="http://schemas.microsoft.com/office/drawing/2014/main" id="{71F6193A-602D-D74C-C2E5-B7646B069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8461" y="4228666"/>
                <a:ext cx="233791" cy="23379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18000"/>
                  </a:prstClr>
                </a:outerShdw>
              </a:effectLst>
            </p:spPr>
          </p:pic>
        </p:grpSp>
        <p:sp>
          <p:nvSpPr>
            <p:cNvPr id="36" name="Заголовок 1">
              <a:extLst>
                <a:ext uri="{FF2B5EF4-FFF2-40B4-BE49-F238E27FC236}">
                  <a16:creationId xmlns="" xmlns:a16="http://schemas.microsoft.com/office/drawing/2014/main" id="{FF167D93-9838-D7BE-0EE2-A9F95F8AFE77}"/>
                </a:ext>
              </a:extLst>
            </p:cNvPr>
            <p:cNvSpPr txBox="1">
              <a:spLocks/>
            </p:cNvSpPr>
            <p:nvPr/>
          </p:nvSpPr>
          <p:spPr>
            <a:xfrm>
              <a:off x="1665395" y="3923340"/>
              <a:ext cx="4856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>
                  <a:latin typeface="Montserrat Light" panose="00000400000000000000" pitchFamily="2" charset="-52"/>
                </a:defRPr>
              </a:lvl1pPr>
            </a:lstStyle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Бизнес рядом с домом 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535BBF36-1D3A-DDF4-05A4-D7BBD5BF781D}"/>
              </a:ext>
            </a:extLst>
          </p:cNvPr>
          <p:cNvGrpSpPr/>
          <p:nvPr/>
        </p:nvGrpSpPr>
        <p:grpSpPr>
          <a:xfrm>
            <a:off x="1381233" y="4682416"/>
            <a:ext cx="5228396" cy="325875"/>
            <a:chOff x="1241531" y="4381079"/>
            <a:chExt cx="5228396" cy="325875"/>
          </a:xfrm>
        </p:grpSpPr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C69D2958-79DD-B12B-B1AA-EBFAF0A27859}"/>
                </a:ext>
              </a:extLst>
            </p:cNvPr>
            <p:cNvGrpSpPr/>
            <p:nvPr/>
          </p:nvGrpSpPr>
          <p:grpSpPr>
            <a:xfrm>
              <a:off x="1241531" y="4381079"/>
              <a:ext cx="325875" cy="325875"/>
              <a:chOff x="1212420" y="4182625"/>
              <a:chExt cx="325875" cy="325875"/>
            </a:xfrm>
          </p:grpSpPr>
          <p:sp>
            <p:nvSpPr>
              <p:cNvPr id="13" name="Овал 12">
                <a:extLst>
                  <a:ext uri="{FF2B5EF4-FFF2-40B4-BE49-F238E27FC236}">
                    <a16:creationId xmlns="" xmlns:a16="http://schemas.microsoft.com/office/drawing/2014/main" id="{CE6E4238-3043-823B-F5AF-9FCF62E15EC3}"/>
                  </a:ext>
                </a:extLst>
              </p:cNvPr>
              <p:cNvSpPr/>
              <p:nvPr/>
            </p:nvSpPr>
            <p:spPr>
              <a:xfrm>
                <a:off x="1212420" y="4182625"/>
                <a:ext cx="325875" cy="325875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 descr="Флажок со сплошной заливкой">
                <a:extLst>
                  <a:ext uri="{FF2B5EF4-FFF2-40B4-BE49-F238E27FC236}">
                    <a16:creationId xmlns="" xmlns:a16="http://schemas.microsoft.com/office/drawing/2014/main" id="{6FA3F32E-D513-1C4B-8C18-3B3DAAD8A5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8461" y="4228666"/>
                <a:ext cx="233791" cy="23379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18000"/>
                  </a:prstClr>
                </a:outerShdw>
              </a:effectLst>
            </p:spPr>
          </p:pic>
        </p:grpSp>
        <p:sp>
          <p:nvSpPr>
            <p:cNvPr id="37" name="Заголовок 1">
              <a:extLst>
                <a:ext uri="{FF2B5EF4-FFF2-40B4-BE49-F238E27FC236}">
                  <a16:creationId xmlns="" xmlns:a16="http://schemas.microsoft.com/office/drawing/2014/main" id="{D8ECE9C9-A5CA-8451-7ABA-80870754E045}"/>
                </a:ext>
              </a:extLst>
            </p:cNvPr>
            <p:cNvSpPr txBox="1">
              <a:spLocks/>
            </p:cNvSpPr>
            <p:nvPr/>
          </p:nvSpPr>
          <p:spPr>
            <a:xfrm>
              <a:off x="1613447" y="4405713"/>
              <a:ext cx="4856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>
                  <a:latin typeface="Montserrat Light" panose="00000400000000000000" pitchFamily="2" charset="-52"/>
                </a:defRPr>
              </a:lvl1pPr>
            </a:lstStyle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Стабильный доход и постоянные клиенты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872565D9-BFA6-1A2C-D865-536E0276B392}"/>
              </a:ext>
            </a:extLst>
          </p:cNvPr>
          <p:cNvGrpSpPr/>
          <p:nvPr/>
        </p:nvGrpSpPr>
        <p:grpSpPr>
          <a:xfrm>
            <a:off x="1381811" y="5185358"/>
            <a:ext cx="5215859" cy="325875"/>
            <a:chOff x="1242109" y="4884021"/>
            <a:chExt cx="5215859" cy="325875"/>
          </a:xfrm>
        </p:grpSpPr>
        <p:grpSp>
          <p:nvGrpSpPr>
            <p:cNvPr id="15" name="Группа 14">
              <a:extLst>
                <a:ext uri="{FF2B5EF4-FFF2-40B4-BE49-F238E27FC236}">
                  <a16:creationId xmlns="" xmlns:a16="http://schemas.microsoft.com/office/drawing/2014/main" id="{F974BFE5-C06D-B059-B870-5D4C7CE2B6EE}"/>
                </a:ext>
              </a:extLst>
            </p:cNvPr>
            <p:cNvGrpSpPr/>
            <p:nvPr/>
          </p:nvGrpSpPr>
          <p:grpSpPr>
            <a:xfrm>
              <a:off x="1242109" y="4884021"/>
              <a:ext cx="325875" cy="325875"/>
              <a:chOff x="1212420" y="4182625"/>
              <a:chExt cx="325875" cy="325875"/>
            </a:xfrm>
          </p:grpSpPr>
          <p:sp>
            <p:nvSpPr>
              <p:cNvPr id="16" name="Овал 15">
                <a:extLst>
                  <a:ext uri="{FF2B5EF4-FFF2-40B4-BE49-F238E27FC236}">
                    <a16:creationId xmlns="" xmlns:a16="http://schemas.microsoft.com/office/drawing/2014/main" id="{DA0793AD-9F7C-C75A-D7F5-F4351445344C}"/>
                  </a:ext>
                </a:extLst>
              </p:cNvPr>
              <p:cNvSpPr/>
              <p:nvPr/>
            </p:nvSpPr>
            <p:spPr>
              <a:xfrm>
                <a:off x="1212420" y="4182625"/>
                <a:ext cx="325875" cy="325875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 descr="Флажок со сплошной заливкой">
                <a:extLst>
                  <a:ext uri="{FF2B5EF4-FFF2-40B4-BE49-F238E27FC236}">
                    <a16:creationId xmlns="" xmlns:a16="http://schemas.microsoft.com/office/drawing/2014/main" id="{A0E96ED0-A0F4-D115-701A-A9CC210A83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8461" y="4228666"/>
                <a:ext cx="233791" cy="23379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18000"/>
                  </a:prstClr>
                </a:outerShdw>
              </a:effectLst>
            </p:spPr>
          </p:pic>
        </p:grpSp>
        <p:sp>
          <p:nvSpPr>
            <p:cNvPr id="38" name="Заголовок 1">
              <a:extLst>
                <a:ext uri="{FF2B5EF4-FFF2-40B4-BE49-F238E27FC236}">
                  <a16:creationId xmlns="" xmlns:a16="http://schemas.microsoft.com/office/drawing/2014/main" id="{7EFF50B5-B32F-40CA-DC9E-E9B9A7D534ED}"/>
                </a:ext>
              </a:extLst>
            </p:cNvPr>
            <p:cNvSpPr txBox="1">
              <a:spLocks/>
            </p:cNvSpPr>
            <p:nvPr/>
          </p:nvSpPr>
          <p:spPr>
            <a:xfrm>
              <a:off x="1601488" y="4911008"/>
              <a:ext cx="4856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>
                  <a:latin typeface="Montserrat Light" panose="00000400000000000000" pitchFamily="2" charset="-52"/>
                </a:defRPr>
              </a:lvl1pPr>
            </a:lstStyle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Решение социальных задач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26AA1B8B-3761-C076-ECC6-951D74DBBF76}"/>
              </a:ext>
            </a:extLst>
          </p:cNvPr>
          <p:cNvGrpSpPr/>
          <p:nvPr/>
        </p:nvGrpSpPr>
        <p:grpSpPr>
          <a:xfrm>
            <a:off x="1381523" y="5690130"/>
            <a:ext cx="5218426" cy="325875"/>
            <a:chOff x="1241821" y="5388793"/>
            <a:chExt cx="5218426" cy="325875"/>
          </a:xfrm>
        </p:grpSpPr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8D9EA960-3595-18D1-E932-6634487CAD39}"/>
                </a:ext>
              </a:extLst>
            </p:cNvPr>
            <p:cNvGrpSpPr/>
            <p:nvPr/>
          </p:nvGrpSpPr>
          <p:grpSpPr>
            <a:xfrm>
              <a:off x="1241821" y="5388793"/>
              <a:ext cx="325875" cy="325875"/>
              <a:chOff x="1212420" y="4182625"/>
              <a:chExt cx="325875" cy="325875"/>
            </a:xfrm>
          </p:grpSpPr>
          <p:sp>
            <p:nvSpPr>
              <p:cNvPr id="19" name="Овал 18">
                <a:extLst>
                  <a:ext uri="{FF2B5EF4-FFF2-40B4-BE49-F238E27FC236}">
                    <a16:creationId xmlns="" xmlns:a16="http://schemas.microsoft.com/office/drawing/2014/main" id="{8D9DAA84-6FBD-D9C9-80AF-344B41719BF7}"/>
                  </a:ext>
                </a:extLst>
              </p:cNvPr>
              <p:cNvSpPr/>
              <p:nvPr/>
            </p:nvSpPr>
            <p:spPr>
              <a:xfrm>
                <a:off x="1212420" y="4182625"/>
                <a:ext cx="325875" cy="325875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 descr="Флажок со сплошной заливкой">
                <a:extLst>
                  <a:ext uri="{FF2B5EF4-FFF2-40B4-BE49-F238E27FC236}">
                    <a16:creationId xmlns="" xmlns:a16="http://schemas.microsoft.com/office/drawing/2014/main" id="{3C06F139-EE31-ABFD-B12D-468321DCF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8461" y="4228666"/>
                <a:ext cx="233791" cy="23379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18000"/>
                  </a:prstClr>
                </a:outerShdw>
              </a:effectLst>
            </p:spPr>
          </p:pic>
        </p:grpSp>
        <p:sp>
          <p:nvSpPr>
            <p:cNvPr id="39" name="Заголовок 1">
              <a:extLst>
                <a:ext uri="{FF2B5EF4-FFF2-40B4-BE49-F238E27FC236}">
                  <a16:creationId xmlns="" xmlns:a16="http://schemas.microsoft.com/office/drawing/2014/main" id="{CDEEDD1D-FD7A-DF72-B9D1-FBFD3882E977}"/>
                </a:ext>
              </a:extLst>
            </p:cNvPr>
            <p:cNvSpPr txBox="1">
              <a:spLocks/>
            </p:cNvSpPr>
            <p:nvPr/>
          </p:nvSpPr>
          <p:spPr>
            <a:xfrm>
              <a:off x="1603767" y="5408466"/>
              <a:ext cx="4856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>
                  <a:latin typeface="Montserrat Light" panose="00000400000000000000" pitchFamily="2" charset="-52"/>
                </a:defRPr>
              </a:lvl1pPr>
            </a:lstStyle>
            <a:p>
              <a:r>
                <a:rPr lang="ru-RU" b="1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Профессиональная команда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2B76D21-5A72-E0DC-1C99-4C83DCF24022}"/>
              </a:ext>
            </a:extLst>
          </p:cNvPr>
          <p:cNvSpPr txBox="1"/>
          <p:nvPr/>
        </p:nvSpPr>
        <p:spPr>
          <a:xfrm>
            <a:off x="1481167" y="-547470"/>
            <a:ext cx="4614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 городе Нижневартовске</a:t>
            </a:r>
          </a:p>
        </p:txBody>
      </p:sp>
      <p:pic>
        <p:nvPicPr>
          <p:cNvPr id="48" name="Рисунок 47" descr="Изображение выглядит как машина, швейная машинка, шитье, инструме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015DFF2-494F-EBCD-9BD9-73501BCD41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56" r="40952"/>
          <a:stretch/>
        </p:blipFill>
        <p:spPr>
          <a:xfrm>
            <a:off x="6096001" y="0"/>
            <a:ext cx="6096000" cy="5619750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="" xmlns:a16="http://schemas.microsoft.com/office/drawing/2014/main" id="{F9518D88-21B2-106E-F341-82F7E4CF8E6D}"/>
              </a:ext>
            </a:extLst>
          </p:cNvPr>
          <p:cNvSpPr/>
          <p:nvPr/>
        </p:nvSpPr>
        <p:spPr>
          <a:xfrm>
            <a:off x="7334250" y="4458468"/>
            <a:ext cx="3546792" cy="1850257"/>
          </a:xfrm>
          <a:prstGeom prst="roundRect">
            <a:avLst>
              <a:gd name="adj" fmla="val 992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5173006-82FD-1341-9C67-0D5770020B20}"/>
              </a:ext>
            </a:extLst>
          </p:cNvPr>
          <p:cNvSpPr txBox="1"/>
          <p:nvPr/>
        </p:nvSpPr>
        <p:spPr>
          <a:xfrm>
            <a:off x="7759014" y="5557787"/>
            <a:ext cx="274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Сервис и услуги имеют множество положительных отзывов клиентов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84FD56F-AD1A-7F12-8444-A256820195E1}"/>
              </a:ext>
            </a:extLst>
          </p:cNvPr>
          <p:cNvSpPr txBox="1"/>
          <p:nvPr/>
        </p:nvSpPr>
        <p:spPr>
          <a:xfrm>
            <a:off x="8856023" y="4476482"/>
            <a:ext cx="519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172144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5350639-EC73-D778-F7AA-2EE3B28D8EFB}"/>
              </a:ext>
            </a:extLst>
          </p:cNvPr>
          <p:cNvSpPr txBox="1"/>
          <p:nvPr/>
        </p:nvSpPr>
        <p:spPr>
          <a:xfrm>
            <a:off x="7875382" y="5243553"/>
            <a:ext cx="2501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Мастерских в Нижневартовске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8BA5EA7-0127-6117-CADC-A42079E81232}"/>
              </a:ext>
            </a:extLst>
          </p:cNvPr>
          <p:cNvSpPr txBox="1"/>
          <p:nvPr/>
        </p:nvSpPr>
        <p:spPr>
          <a:xfrm>
            <a:off x="-96685" y="431559"/>
            <a:ext cx="23326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ED7D31"/>
                </a:solidFill>
                <a:latin typeface="Comic Sans MS" panose="030F0702030302020204" pitchFamily="66" charset="0"/>
                <a:ea typeface="Roboto Light" panose="02000000000000000000" pitchFamily="2" charset="0"/>
                <a:cs typeface="Roboto Light" panose="02000000000000000000" pitchFamily="2" charset="0"/>
              </a:rPr>
              <a:t>Ключеефф</a:t>
            </a:r>
          </a:p>
        </p:txBody>
      </p:sp>
      <p:pic>
        <p:nvPicPr>
          <p:cNvPr id="30" name="object 6">
            <a:extLst>
              <a:ext uri="{FF2B5EF4-FFF2-40B4-BE49-F238E27FC236}">
                <a16:creationId xmlns="" xmlns:a16="http://schemas.microsoft.com/office/drawing/2014/main" id="{9EEBAFDF-62E0-8B75-7121-E4A925599EE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" y="987070"/>
            <a:ext cx="4443112" cy="7358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4670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C6BC92C-1FD2-CCF2-146C-27C59C348C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335" r="10335"/>
          <a:stretch>
            <a:fillRect/>
          </a:stretch>
        </p:blipFill>
        <p:spPr>
          <a:xfrm>
            <a:off x="0" y="706436"/>
            <a:ext cx="4319588" cy="544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2C3D9969-2AA1-4CDF-8BA2-E8E00691EE2A}"/>
              </a:ext>
            </a:extLst>
          </p:cNvPr>
          <p:cNvSpPr/>
          <p:nvPr/>
        </p:nvSpPr>
        <p:spPr>
          <a:xfrm>
            <a:off x="6096000" y="4135582"/>
            <a:ext cx="5508625" cy="1844304"/>
          </a:xfrm>
          <a:prstGeom prst="roundRect">
            <a:avLst>
              <a:gd name="adj" fmla="val 8010"/>
            </a:avLst>
          </a:prstGeom>
          <a:solidFill>
            <a:srgbClr val="172144"/>
          </a:solidFill>
          <a:ln>
            <a:noFill/>
          </a:ln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29223C-A2B3-9F39-D083-DCFC872F4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27" y="252919"/>
            <a:ext cx="1340773" cy="1335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712CBC-F5F9-6BB1-5AF0-5264F061F803}"/>
              </a:ext>
            </a:extLst>
          </p:cNvPr>
          <p:cNvSpPr txBox="1"/>
          <p:nvPr/>
        </p:nvSpPr>
        <p:spPr>
          <a:xfrm>
            <a:off x="5997114" y="990129"/>
            <a:ext cx="49086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80C15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Лучший товар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Югры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C380C9-C318-05A3-3EE7-5F6181E2C011}"/>
              </a:ext>
            </a:extLst>
          </p:cNvPr>
          <p:cNvSpPr txBox="1"/>
          <p:nvPr/>
        </p:nvSpPr>
        <p:spPr>
          <a:xfrm>
            <a:off x="5997114" y="2640843"/>
            <a:ext cx="56075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 2022 году бренд «Ключеефф» получил знак качества «Лучший товар Югры» в номинации «Услуги бытового сервиса», а также был отмечен премией ТПП ХМАО-Югры, которая поможет компании и дальше эффективно развиваться.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D313377E-6565-5169-5A45-BD42E55F5788}"/>
              </a:ext>
            </a:extLst>
          </p:cNvPr>
          <p:cNvGrpSpPr/>
          <p:nvPr/>
        </p:nvGrpSpPr>
        <p:grpSpPr>
          <a:xfrm>
            <a:off x="6183450" y="4555183"/>
            <a:ext cx="1066800" cy="1066800"/>
            <a:chOff x="6397901" y="4548187"/>
            <a:chExt cx="1066800" cy="1066800"/>
          </a:xfrm>
        </p:grpSpPr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D87F209E-17C8-9E53-F559-5183DA52F16B}"/>
                </a:ext>
              </a:extLst>
            </p:cNvPr>
            <p:cNvSpPr/>
            <p:nvPr/>
          </p:nvSpPr>
          <p:spPr>
            <a:xfrm>
              <a:off x="6397901" y="4548187"/>
              <a:ext cx="1066800" cy="10668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7D31"/>
                </a:solidFill>
              </a:endParaRPr>
            </a:p>
          </p:txBody>
        </p:sp>
        <p:pic>
          <p:nvPicPr>
            <p:cNvPr id="13" name="Рисунок 12" descr="Кубок со сплошной заливкой">
              <a:extLst>
                <a:ext uri="{FF2B5EF4-FFF2-40B4-BE49-F238E27FC236}">
                  <a16:creationId xmlns="" xmlns:a16="http://schemas.microsoft.com/office/drawing/2014/main" id="{696FCA6D-55DF-A5A8-1D15-D51445DFB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12351" y="4765813"/>
              <a:ext cx="637899" cy="63789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58B9CC-53B5-0514-66D3-425BE0E73AD0}"/>
              </a:ext>
            </a:extLst>
          </p:cNvPr>
          <p:cNvSpPr txBox="1"/>
          <p:nvPr/>
        </p:nvSpPr>
        <p:spPr>
          <a:xfrm>
            <a:off x="9602755" y="398659"/>
            <a:ext cx="23326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ED7D31"/>
                </a:solidFill>
                <a:latin typeface="Comic Sans MS" panose="030F0702030302020204" pitchFamily="66" charset="0"/>
                <a:ea typeface="Roboto Light" panose="02000000000000000000" pitchFamily="2" charset="0"/>
                <a:cs typeface="Roboto Light" panose="02000000000000000000" pitchFamily="2" charset="0"/>
              </a:rPr>
              <a:t>Ключеефф</a:t>
            </a:r>
          </a:p>
        </p:txBody>
      </p:sp>
      <p:pic>
        <p:nvPicPr>
          <p:cNvPr id="12" name="Рисунок 11" descr="1713527724638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400" y="4393357"/>
            <a:ext cx="2200733" cy="23409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8A9DEE-94DC-BEFE-DC03-4892A8DADC2E}"/>
              </a:ext>
            </a:extLst>
          </p:cNvPr>
          <p:cNvSpPr txBox="1"/>
          <p:nvPr/>
        </p:nvSpPr>
        <p:spPr>
          <a:xfrm>
            <a:off x="7035800" y="4555183"/>
            <a:ext cx="4899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</a:rPr>
              <a:t>Диплом победителя окружного конкурса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«</a:t>
            </a:r>
            <a:r>
              <a:rPr lang="ru-RU" sz="2000" b="1" dirty="0">
                <a:solidFill>
                  <a:schemeClr val="bg1"/>
                </a:solidFill>
              </a:rPr>
              <a:t>Лучший товар Югры-2022г»</a:t>
            </a:r>
          </a:p>
        </p:txBody>
      </p:sp>
    </p:spTree>
    <p:extLst>
      <p:ext uri="{BB962C8B-B14F-4D97-AF65-F5344CB8AC3E}">
        <p14:creationId xmlns="" xmlns:p14="http://schemas.microsoft.com/office/powerpoint/2010/main" val="256409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2C3D9969-2AA1-4CDF-8BA2-E8E00691EE2A}"/>
              </a:ext>
            </a:extLst>
          </p:cNvPr>
          <p:cNvSpPr/>
          <p:nvPr/>
        </p:nvSpPr>
        <p:spPr>
          <a:xfrm>
            <a:off x="6096000" y="4135582"/>
            <a:ext cx="5508625" cy="1844304"/>
          </a:xfrm>
          <a:prstGeom prst="roundRect">
            <a:avLst>
              <a:gd name="adj" fmla="val 8010"/>
            </a:avLst>
          </a:prstGeom>
          <a:solidFill>
            <a:srgbClr val="172144"/>
          </a:solidFill>
          <a:ln>
            <a:noFill/>
          </a:ln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712CBC-F5F9-6BB1-5AF0-5264F061F803}"/>
              </a:ext>
            </a:extLst>
          </p:cNvPr>
          <p:cNvSpPr txBox="1"/>
          <p:nvPr/>
        </p:nvSpPr>
        <p:spPr>
          <a:xfrm>
            <a:off x="6096000" y="1157591"/>
            <a:ext cx="5952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7426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Лучшая социальная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EE7426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EE7426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франшиза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EE7426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7" name="Группа 13">
            <a:extLst>
              <a:ext uri="{FF2B5EF4-FFF2-40B4-BE49-F238E27FC236}">
                <a16:creationId xmlns="" xmlns:a16="http://schemas.microsoft.com/office/drawing/2014/main" id="{D313377E-6565-5169-5A45-BD42E55F5788}"/>
              </a:ext>
            </a:extLst>
          </p:cNvPr>
          <p:cNvGrpSpPr/>
          <p:nvPr/>
        </p:nvGrpSpPr>
        <p:grpSpPr>
          <a:xfrm>
            <a:off x="6183450" y="4555183"/>
            <a:ext cx="1066800" cy="1066800"/>
            <a:chOff x="6397901" y="4548187"/>
            <a:chExt cx="1066800" cy="1066800"/>
          </a:xfrm>
        </p:grpSpPr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D87F209E-17C8-9E53-F559-5183DA52F16B}"/>
                </a:ext>
              </a:extLst>
            </p:cNvPr>
            <p:cNvSpPr/>
            <p:nvPr/>
          </p:nvSpPr>
          <p:spPr>
            <a:xfrm>
              <a:off x="6397901" y="4548187"/>
              <a:ext cx="1066800" cy="10668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ED7D31"/>
                </a:solidFill>
              </a:endParaRPr>
            </a:p>
          </p:txBody>
        </p:sp>
        <p:pic>
          <p:nvPicPr>
            <p:cNvPr id="13" name="Рисунок 12" descr="Кубок со сплошной заливкой">
              <a:extLst>
                <a:ext uri="{FF2B5EF4-FFF2-40B4-BE49-F238E27FC236}">
                  <a16:creationId xmlns="" xmlns:a16="http://schemas.microsoft.com/office/drawing/2014/main" id="{696FCA6D-55DF-A5A8-1D15-D51445DFB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12351" y="4765813"/>
              <a:ext cx="637899" cy="63789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58B9CC-53B5-0514-66D3-425BE0E73AD0}"/>
              </a:ext>
            </a:extLst>
          </p:cNvPr>
          <p:cNvSpPr txBox="1"/>
          <p:nvPr/>
        </p:nvSpPr>
        <p:spPr>
          <a:xfrm>
            <a:off x="9602755" y="398659"/>
            <a:ext cx="23326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ED7D31"/>
                </a:solidFill>
                <a:latin typeface="Comic Sans MS" panose="030F0702030302020204" pitchFamily="66" charset="0"/>
                <a:ea typeface="Roboto Light" panose="02000000000000000000" pitchFamily="2" charset="0"/>
                <a:cs typeface="Roboto Light" panose="02000000000000000000" pitchFamily="2" charset="0"/>
              </a:rPr>
              <a:t>Ключеефф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8A9DEE-94DC-BEFE-DC03-4892A8DADC2E}"/>
              </a:ext>
            </a:extLst>
          </p:cNvPr>
          <p:cNvSpPr txBox="1"/>
          <p:nvPr/>
        </p:nvSpPr>
        <p:spPr>
          <a:xfrm>
            <a:off x="7250249" y="4435813"/>
            <a:ext cx="43543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/>
            <a:r>
              <a:rPr lang="ru-RU" sz="2000" dirty="0">
                <a:solidFill>
                  <a:schemeClr val="bg1"/>
                </a:solidFill>
              </a:rPr>
              <a:t>Диплом победителя </a:t>
            </a:r>
            <a:r>
              <a:rPr lang="ru-RU" sz="2000" dirty="0" smtClean="0">
                <a:solidFill>
                  <a:schemeClr val="bg1"/>
                </a:solidFill>
              </a:rPr>
              <a:t>Всероссийского конкурса проектов в области социального предпринимательства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« Мой добрый бизнес»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AC380C9-C318-05A3-3EE7-5F6181E2C011}"/>
              </a:ext>
            </a:extLst>
          </p:cNvPr>
          <p:cNvSpPr txBox="1"/>
          <p:nvPr/>
        </p:nvSpPr>
        <p:spPr>
          <a:xfrm>
            <a:off x="6183450" y="2640843"/>
            <a:ext cx="57928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 </a:t>
            </a: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2024 на форуме «Больше, чем бизнес» состоялась церемония награждения победителей наш проект мастерские «Ключеефф» стал победителем специальной номинации «Лучшая социальная франшиза»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7" name="Рисунок 16" descr="p7J_c5zsWr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66" y="554477"/>
            <a:ext cx="5067506" cy="5067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409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B9DD9440-187F-760A-8A38-36F409858995}"/>
              </a:ext>
            </a:extLst>
          </p:cNvPr>
          <p:cNvSpPr/>
          <p:nvPr/>
        </p:nvSpPr>
        <p:spPr>
          <a:xfrm>
            <a:off x="948720" y="-206461"/>
            <a:ext cx="12325351" cy="7270922"/>
          </a:xfrm>
          <a:custGeom>
            <a:avLst/>
            <a:gdLst>
              <a:gd name="connsiteX0" fmla="*/ 0 w 12325351"/>
              <a:gd name="connsiteY0" fmla="*/ 0 h 7270922"/>
              <a:gd name="connsiteX1" fmla="*/ 8689890 w 12325351"/>
              <a:gd name="connsiteY1" fmla="*/ 0 h 7270922"/>
              <a:gd name="connsiteX2" fmla="*/ 12325351 w 12325351"/>
              <a:gd name="connsiteY2" fmla="*/ 3635461 h 7270922"/>
              <a:gd name="connsiteX3" fmla="*/ 8689890 w 12325351"/>
              <a:gd name="connsiteY3" fmla="*/ 7270922 h 7270922"/>
              <a:gd name="connsiteX4" fmla="*/ 0 w 12325351"/>
              <a:gd name="connsiteY4" fmla="*/ 7270922 h 727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5351" h="7270922">
                <a:moveTo>
                  <a:pt x="0" y="0"/>
                </a:moveTo>
                <a:lnTo>
                  <a:pt x="8689890" y="0"/>
                </a:lnTo>
                <a:cubicBezTo>
                  <a:pt x="10697701" y="0"/>
                  <a:pt x="12325351" y="1627651"/>
                  <a:pt x="12325351" y="3635461"/>
                </a:cubicBezTo>
                <a:cubicBezTo>
                  <a:pt x="12325351" y="5643271"/>
                  <a:pt x="10697701" y="7270922"/>
                  <a:pt x="8689890" y="7270922"/>
                </a:cubicBezTo>
                <a:lnTo>
                  <a:pt x="0" y="7270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88900" algn="ctr" rotWithShape="0">
              <a:srgbClr val="080C15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C525E6D5-44C0-3C30-9710-D29F502F1497}"/>
              </a:ext>
            </a:extLst>
          </p:cNvPr>
          <p:cNvSpPr/>
          <p:nvPr/>
        </p:nvSpPr>
        <p:spPr>
          <a:xfrm>
            <a:off x="0" y="0"/>
            <a:ext cx="12931168" cy="6858000"/>
          </a:xfrm>
          <a:custGeom>
            <a:avLst/>
            <a:gdLst>
              <a:gd name="connsiteX0" fmla="*/ 0 w 12931168"/>
              <a:gd name="connsiteY0" fmla="*/ 0 h 6858000"/>
              <a:gd name="connsiteX1" fmla="*/ 324831 w 12931168"/>
              <a:gd name="connsiteY1" fmla="*/ 0 h 6858000"/>
              <a:gd name="connsiteX2" fmla="*/ 365196 w 12931168"/>
              <a:gd name="connsiteY2" fmla="*/ 0 h 6858000"/>
              <a:gd name="connsiteX3" fmla="*/ 948719 w 12931168"/>
              <a:gd name="connsiteY3" fmla="*/ 0 h 6858000"/>
              <a:gd name="connsiteX4" fmla="*/ 1158269 w 12931168"/>
              <a:gd name="connsiteY4" fmla="*/ 0 h 6858000"/>
              <a:gd name="connsiteX5" fmla="*/ 1317019 w 12931168"/>
              <a:gd name="connsiteY5" fmla="*/ 0 h 6858000"/>
              <a:gd name="connsiteX6" fmla="*/ 9502169 w 12931168"/>
              <a:gd name="connsiteY6" fmla="*/ 0 h 6858000"/>
              <a:gd name="connsiteX7" fmla="*/ 12931168 w 12931168"/>
              <a:gd name="connsiteY7" fmla="*/ 3429000 h 6858000"/>
              <a:gd name="connsiteX8" fmla="*/ 9502169 w 12931168"/>
              <a:gd name="connsiteY8" fmla="*/ 6858000 h 6858000"/>
              <a:gd name="connsiteX9" fmla="*/ 1317019 w 12931168"/>
              <a:gd name="connsiteY9" fmla="*/ 6858000 h 6858000"/>
              <a:gd name="connsiteX10" fmla="*/ 1158269 w 12931168"/>
              <a:gd name="connsiteY10" fmla="*/ 6858000 h 6858000"/>
              <a:gd name="connsiteX11" fmla="*/ 948719 w 12931168"/>
              <a:gd name="connsiteY11" fmla="*/ 6858000 h 6858000"/>
              <a:gd name="connsiteX12" fmla="*/ 365196 w 12931168"/>
              <a:gd name="connsiteY12" fmla="*/ 6858000 h 6858000"/>
              <a:gd name="connsiteX13" fmla="*/ 324831 w 12931168"/>
              <a:gd name="connsiteY13" fmla="*/ 6858000 h 6858000"/>
              <a:gd name="connsiteX14" fmla="*/ 0 w 12931168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31168" h="6858000">
                <a:moveTo>
                  <a:pt x="0" y="0"/>
                </a:moveTo>
                <a:lnTo>
                  <a:pt x="324831" y="0"/>
                </a:lnTo>
                <a:lnTo>
                  <a:pt x="365196" y="0"/>
                </a:lnTo>
                <a:lnTo>
                  <a:pt x="948719" y="0"/>
                </a:lnTo>
                <a:lnTo>
                  <a:pt x="1158269" y="0"/>
                </a:lnTo>
                <a:lnTo>
                  <a:pt x="1317019" y="0"/>
                </a:lnTo>
                <a:lnTo>
                  <a:pt x="9502169" y="0"/>
                </a:lnTo>
                <a:cubicBezTo>
                  <a:pt x="11395952" y="0"/>
                  <a:pt x="12931168" y="1535216"/>
                  <a:pt x="12931168" y="3429000"/>
                </a:cubicBezTo>
                <a:cubicBezTo>
                  <a:pt x="12931168" y="5322784"/>
                  <a:pt x="11395952" y="6858000"/>
                  <a:pt x="9502169" y="6858000"/>
                </a:cubicBezTo>
                <a:lnTo>
                  <a:pt x="1317019" y="6858000"/>
                </a:lnTo>
                <a:lnTo>
                  <a:pt x="1158269" y="6858000"/>
                </a:lnTo>
                <a:lnTo>
                  <a:pt x="948719" y="6858000"/>
                </a:lnTo>
                <a:lnTo>
                  <a:pt x="365196" y="6858000"/>
                </a:lnTo>
                <a:lnTo>
                  <a:pt x="32483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2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963E96FF-CA4D-3AB1-4B42-63D5512B687C}"/>
              </a:ext>
            </a:extLst>
          </p:cNvPr>
          <p:cNvSpPr/>
          <p:nvPr/>
        </p:nvSpPr>
        <p:spPr>
          <a:xfrm>
            <a:off x="623888" y="2256883"/>
            <a:ext cx="7138987" cy="3062118"/>
          </a:xfrm>
          <a:prstGeom prst="roundRect">
            <a:avLst>
              <a:gd name="adj" fmla="val 6291"/>
            </a:avLst>
          </a:prstGeom>
          <a:solidFill>
            <a:schemeClr val="bg1"/>
          </a:solidFill>
          <a:ln>
            <a:noFill/>
          </a:ln>
          <a:effectLst>
            <a:outerShdw blurRad="254000" dist="88900" dir="2700000" algn="ctr" rotWithShape="0">
              <a:srgbClr val="080C15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F08E7AA5-FA77-95F7-8155-EAAE61D34D10}"/>
              </a:ext>
            </a:extLst>
          </p:cNvPr>
          <p:cNvSpPr/>
          <p:nvPr/>
        </p:nvSpPr>
        <p:spPr>
          <a:xfrm>
            <a:off x="623762" y="2899746"/>
            <a:ext cx="81912" cy="1796714"/>
          </a:xfrm>
          <a:prstGeom prst="roundRect">
            <a:avLst>
              <a:gd name="adj" fmla="val 3275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374634BC-8727-AF80-1153-B2353BD38B9B}"/>
              </a:ext>
            </a:extLst>
          </p:cNvPr>
          <p:cNvGrpSpPr/>
          <p:nvPr/>
        </p:nvGrpSpPr>
        <p:grpSpPr>
          <a:xfrm>
            <a:off x="1060690" y="2580106"/>
            <a:ext cx="4971343" cy="2224426"/>
            <a:chOff x="1059242" y="2402369"/>
            <a:chExt cx="4971343" cy="2224426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8A6D69E-849B-AB1B-EC50-923074EA08C4}"/>
                </a:ext>
              </a:extLst>
            </p:cNvPr>
            <p:cNvSpPr txBox="1"/>
            <p:nvPr/>
          </p:nvSpPr>
          <p:spPr>
            <a:xfrm>
              <a:off x="1059242" y="3426466"/>
              <a:ext cx="49713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srgbClr val="080C15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rPr>
                <a:t>Зарегистрирован товарный знак и логотип «Ключеефф» в  Государственном реестре товарных знаков обслуживания №2021749481 11 января 2022г.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C5E1E9D-625A-4E9B-2943-10032F5D4A09}"/>
                </a:ext>
              </a:extLst>
            </p:cNvPr>
            <p:cNvSpPr txBox="1"/>
            <p:nvPr/>
          </p:nvSpPr>
          <p:spPr>
            <a:xfrm>
              <a:off x="1059242" y="2402369"/>
              <a:ext cx="49713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Регистрация торгового знака</a:t>
              </a: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2B8997F6-A5CB-EEA7-1D20-9246CCE35911}"/>
                </a:ext>
              </a:extLst>
            </p:cNvPr>
            <p:cNvCxnSpPr>
              <a:cxnSpLocks/>
            </p:cNvCxnSpPr>
            <p:nvPr/>
          </p:nvCxnSpPr>
          <p:spPr>
            <a:xfrm>
              <a:off x="1173542" y="3415974"/>
              <a:ext cx="4490055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3F46EBF-BC24-7161-B4D1-09CFCA6A5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9905" b="5444"/>
          <a:stretch/>
        </p:blipFill>
        <p:spPr>
          <a:xfrm>
            <a:off x="6248704" y="216423"/>
            <a:ext cx="6384924" cy="6384924"/>
          </a:xfrm>
          <a:custGeom>
            <a:avLst/>
            <a:gdLst>
              <a:gd name="connsiteX0" fmla="*/ 3192462 w 6384924"/>
              <a:gd name="connsiteY0" fmla="*/ 0 h 6384924"/>
              <a:gd name="connsiteX1" fmla="*/ 6384924 w 6384924"/>
              <a:gd name="connsiteY1" fmla="*/ 3192462 h 6384924"/>
              <a:gd name="connsiteX2" fmla="*/ 3192462 w 6384924"/>
              <a:gd name="connsiteY2" fmla="*/ 6384924 h 6384924"/>
              <a:gd name="connsiteX3" fmla="*/ 0 w 6384924"/>
              <a:gd name="connsiteY3" fmla="*/ 3192462 h 6384924"/>
              <a:gd name="connsiteX4" fmla="*/ 3192462 w 6384924"/>
              <a:gd name="connsiteY4" fmla="*/ 0 h 638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4924" h="6384924">
                <a:moveTo>
                  <a:pt x="3192462" y="0"/>
                </a:moveTo>
                <a:cubicBezTo>
                  <a:pt x="4955610" y="0"/>
                  <a:pt x="6384924" y="1429314"/>
                  <a:pt x="6384924" y="3192462"/>
                </a:cubicBezTo>
                <a:cubicBezTo>
                  <a:pt x="6384924" y="4955610"/>
                  <a:pt x="4955610" y="6384924"/>
                  <a:pt x="3192462" y="6384924"/>
                </a:cubicBezTo>
                <a:cubicBezTo>
                  <a:pt x="1429314" y="6384924"/>
                  <a:pt x="0" y="4955610"/>
                  <a:pt x="0" y="3192462"/>
                </a:cubicBezTo>
                <a:cubicBezTo>
                  <a:pt x="0" y="1429314"/>
                  <a:pt x="1429314" y="0"/>
                  <a:pt x="3192462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BD8B93-58B1-CA12-3DE2-6F05004AF6C7}"/>
              </a:ext>
            </a:extLst>
          </p:cNvPr>
          <p:cNvSpPr txBox="1"/>
          <p:nvPr/>
        </p:nvSpPr>
        <p:spPr>
          <a:xfrm>
            <a:off x="-105616" y="423033"/>
            <a:ext cx="23326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ED7D31"/>
                </a:solidFill>
                <a:latin typeface="Comic Sans MS" panose="030F0702030302020204" pitchFamily="66" charset="0"/>
                <a:ea typeface="Roboto Light" panose="02000000000000000000" pitchFamily="2" charset="0"/>
                <a:cs typeface="Roboto Light" panose="02000000000000000000" pitchFamily="2" charset="0"/>
              </a:rPr>
              <a:t>Ключеефф</a:t>
            </a:r>
          </a:p>
        </p:txBody>
      </p:sp>
    </p:spTree>
    <p:extLst>
      <p:ext uri="{BB962C8B-B14F-4D97-AF65-F5344CB8AC3E}">
        <p14:creationId xmlns="" xmlns:p14="http://schemas.microsoft.com/office/powerpoint/2010/main" val="2862527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0">
      <a:majorFont>
        <a:latin typeface="TT Norms Bold"/>
        <a:ea typeface=""/>
        <a:cs typeface=""/>
      </a:majorFont>
      <a:minorFont>
        <a:latin typeface="TT Norms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5021</TotalTime>
  <Words>665</Words>
  <Application>Microsoft Office PowerPoint</Application>
  <PresentationFormat>Произвольный</PresentationFormat>
  <Paragraphs>116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</dc:title>
  <dc:creator>Игнатович Игнат</dc:creator>
  <cp:lastModifiedBy>Первый</cp:lastModifiedBy>
  <cp:revision>279</cp:revision>
  <dcterms:created xsi:type="dcterms:W3CDTF">2021-08-11T18:53:56Z</dcterms:created>
  <dcterms:modified xsi:type="dcterms:W3CDTF">2024-07-10T07:38:36Z</dcterms:modified>
</cp:coreProperties>
</file>