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75" r:id="rId4"/>
    <p:sldId id="263" r:id="rId5"/>
    <p:sldId id="270" r:id="rId6"/>
    <p:sldId id="267" r:id="rId7"/>
    <p:sldId id="260" r:id="rId8"/>
    <p:sldId id="261" r:id="rId9"/>
    <p:sldId id="262" r:id="rId10"/>
    <p:sldId id="277" r:id="rId11"/>
    <p:sldId id="278" r:id="rId12"/>
    <p:sldId id="27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D8B"/>
    <a:srgbClr val="9AF793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20BA-C6FA-4118-B373-6DABB60FE2D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8470-AF1E-4F20-84F4-90E9BE87A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9D53-4B71-4013-AEE0-A0DD1006220E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594C-9AD8-4E37-A139-F61390FA5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D71A-4F8C-4C6C-B543-40E38ED5FD0A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EF94-1BEB-4A41-A744-17C70FE2E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BBB5-0E35-43F7-8F68-2194E5C05A0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04E4-000F-4827-8105-30B8D81D8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E723-21EB-4187-95D0-405394A7F779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9124-92E3-4161-8A93-47F4719B3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5EAC-71C7-4C40-9C8B-08EFA1639EC2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7EF7-FF94-4FBD-B97F-87776A3F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5365-6F0D-4B79-8963-9DDB2286A310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26A6-B024-4B33-B442-D8B1B253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503A-1E1C-4B31-B764-3B88D16C02CD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090B-03A6-41FD-A167-2A9961A8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B3FF-4860-4B14-A4C4-8639CD370FAE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44FD-BF60-45C2-81E4-1AED37E6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600D-F932-4F12-8EF1-A8BA58A48E58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4122-A1A0-4CC0-8D59-797E89CA8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D300-301E-4A42-AEC1-F7BD155B1486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1642-CA17-423B-B27A-FC883537D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0">
              <a:srgbClr val="85C2FF"/>
            </a:gs>
            <a:gs pos="47000">
              <a:schemeClr val="bg1"/>
            </a:gs>
            <a:gs pos="4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EE506-6BED-4A77-BD19-D4ECB00D3742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D8FF5-B53E-4968-9DA1-AF9A8ECE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0">
              <a:srgbClr val="85C2FF"/>
            </a:gs>
            <a:gs pos="47000">
              <a:schemeClr val="bg1"/>
            </a:gs>
            <a:gs pos="4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2420938"/>
            <a:ext cx="7921625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200" b="1" smtClean="0">
                <a:latin typeface="Monotype Corsiva" pitchFamily="66" charset="0"/>
              </a:rPr>
              <a:t>Обучение навыкам самообслуживания</a:t>
            </a:r>
            <a:br>
              <a:rPr lang="ru-RU" sz="4200" b="1" smtClean="0">
                <a:latin typeface="Monotype Corsiva" pitchFamily="66" charset="0"/>
              </a:rPr>
            </a:br>
            <a:r>
              <a:rPr lang="ru-RU" sz="4200" b="1" smtClean="0">
                <a:latin typeface="Monotype Corsiva" pitchFamily="66" charset="0"/>
              </a:rPr>
              <a:t>в интеграционной </a:t>
            </a:r>
            <a:br>
              <a:rPr lang="ru-RU" sz="4200" b="1" smtClean="0">
                <a:latin typeface="Monotype Corsiva" pitchFamily="66" charset="0"/>
              </a:rPr>
            </a:br>
            <a:r>
              <a:rPr lang="ru-RU" sz="4200" b="1" smtClean="0">
                <a:latin typeface="Monotype Corsiva" pitchFamily="66" charset="0"/>
              </a:rPr>
              <a:t>кулинарной мастерской: </a:t>
            </a:r>
            <a:br>
              <a:rPr lang="ru-RU" sz="4200" b="1" smtClean="0">
                <a:latin typeface="Monotype Corsiva" pitchFamily="66" charset="0"/>
              </a:rPr>
            </a:br>
            <a:r>
              <a:rPr lang="ru-RU" sz="6900" b="1" smtClean="0">
                <a:latin typeface="Monotype Corsiva" pitchFamily="66" charset="0"/>
              </a:rPr>
              <a:t>«Готовим дома»</a:t>
            </a: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887413" y="673100"/>
            <a:ext cx="75723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latin typeface="Monotype Corsiva" pitchFamily="66" charset="0"/>
              </a:rPr>
              <a:t>Министерство социальной политики Нижегородской области</a:t>
            </a:r>
          </a:p>
          <a:p>
            <a:pPr algn="ctr">
              <a:lnSpc>
                <a:spcPct val="90000"/>
              </a:lnSpc>
            </a:pPr>
            <a:endParaRPr lang="ru-RU" sz="2000" b="1">
              <a:latin typeface="Monotype Corsiva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>
                <a:latin typeface="Monotype Corsiva" pitchFamily="66" charset="0"/>
              </a:rPr>
              <a:t>Государственное бюджетное учреждение 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latin typeface="Monotype Corsiva" pitchFamily="66" charset="0"/>
              </a:rPr>
              <a:t>«Комплексный центр социального обслуживания населения 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latin typeface="Monotype Corsiva" pitchFamily="66" charset="0"/>
              </a:rPr>
              <a:t>городского округа город Выкса»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1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8509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Результаты внедрения практики: 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3788" cy="5543550"/>
          </a:xfrm>
        </p:spPr>
        <p:txBody>
          <a:bodyPr/>
          <a:lstStyle/>
          <a:p>
            <a:pPr marL="0" indent="354013" algn="just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Monotype Corsiva" pitchFamily="66" charset="0"/>
              </a:rPr>
              <a:t>Детям, которые испытывали сложности в самообслуживании, на занятиях в кулинарной мастерской  удалось добиться следующих результатов:</a:t>
            </a:r>
          </a:p>
          <a:p>
            <a:r>
              <a:rPr lang="ru-RU" sz="2400" dirty="0" smtClean="0">
                <a:latin typeface="Monotype Corsiva" pitchFamily="66" charset="0"/>
              </a:rPr>
              <a:t>выработана </a:t>
            </a:r>
            <a:r>
              <a:rPr lang="ru-RU" sz="2400" dirty="0">
                <a:latin typeface="Monotype Corsiva" pitchFamily="66" charset="0"/>
              </a:rPr>
              <a:t>самостоятельность в самообслуживании и приготовлении </a:t>
            </a:r>
            <a:r>
              <a:rPr lang="ru-RU" sz="2400" dirty="0" smtClean="0">
                <a:latin typeface="Monotype Corsiva" pitchFamily="66" charset="0"/>
              </a:rPr>
              <a:t>блюд;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сформирована </a:t>
            </a:r>
            <a:r>
              <a:rPr lang="ru-RU" sz="2400" dirty="0">
                <a:latin typeface="Monotype Corsiva" pitchFamily="66" charset="0"/>
              </a:rPr>
              <a:t>инициативность и уверенность в своих </a:t>
            </a:r>
            <a:r>
              <a:rPr lang="ru-RU" sz="2400" dirty="0" smtClean="0">
                <a:latin typeface="Monotype Corsiva" pitchFamily="66" charset="0"/>
              </a:rPr>
              <a:t>силах;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позитивное </a:t>
            </a:r>
            <a:r>
              <a:rPr lang="ru-RU" sz="2400" dirty="0">
                <a:latin typeface="Monotype Corsiva" pitchFamily="66" charset="0"/>
              </a:rPr>
              <a:t>отношение к самому </a:t>
            </a:r>
            <a:r>
              <a:rPr lang="ru-RU" sz="2400" dirty="0" smtClean="0">
                <a:latin typeface="Monotype Corsiva" pitchFamily="66" charset="0"/>
              </a:rPr>
              <a:t>себе;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выработано </a:t>
            </a:r>
            <a:r>
              <a:rPr lang="ru-RU" sz="2400" dirty="0">
                <a:latin typeface="Monotype Corsiva" pitchFamily="66" charset="0"/>
              </a:rPr>
              <a:t>умение выполнять бытовые задачи без посторонней </a:t>
            </a:r>
            <a:r>
              <a:rPr lang="ru-RU" sz="2400" dirty="0" smtClean="0">
                <a:latin typeface="Monotype Corsiva" pitchFamily="66" charset="0"/>
              </a:rPr>
              <a:t>помощи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7950" y="-161925"/>
            <a:ext cx="8856663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Отзывы получателей социальных услуг</a:t>
            </a: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195513" y="836613"/>
            <a:ext cx="68405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Елена: «Благодаря </a:t>
            </a:r>
            <a:r>
              <a:rPr lang="ru-RU" sz="2400" dirty="0">
                <a:latin typeface="Monotype Corsiva" pitchFamily="66" charset="0"/>
              </a:rPr>
              <a:t>вашим занятиям мой ребенок стал более самостоятельным и </a:t>
            </a:r>
            <a:r>
              <a:rPr lang="ru-RU" sz="2400" dirty="0" smtClean="0">
                <a:latin typeface="Monotype Corsiva" pitchFamily="66" charset="0"/>
              </a:rPr>
              <a:t>с  большим удовольствием помогает мне на кухне».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323850" y="2924175"/>
            <a:ext cx="68405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Ирина: «Мой </a:t>
            </a:r>
            <a:r>
              <a:rPr lang="ru-RU" sz="2400" dirty="0">
                <a:latin typeface="Monotype Corsiva" pitchFamily="66" charset="0"/>
              </a:rPr>
              <a:t>ребенок на кулинарных занятиях научился готовить простые блюда без моей </a:t>
            </a:r>
            <a:r>
              <a:rPr lang="ru-RU" sz="2400" dirty="0" smtClean="0">
                <a:latin typeface="Monotype Corsiva" pitchFamily="66" charset="0"/>
              </a:rPr>
              <a:t>помощи».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5604" name="Picture 2" descr="https://sun9-16.userapi.com/impg/fE5DmqEaHk6AN7wdLwbfzINKSK3GMjCS9spaUw/XH-nhmFJXnc.jpg?size=1080x1080&amp;quality=96&amp;sign=6d462bf75e7aabd58c0668daeaa5c6b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s://sun9-31.userapi.com/impg/NilQaHEzVxOaLq_5LecycsFIfLapJW18Ks-ROw/C9NUl21VkUk.jpg?size=607x1080&amp;quality=95&amp;sign=f725718974bc29aa45e7b6e664e9d0b5&amp;type=album"/>
          <p:cNvPicPr>
            <a:picLocks noChangeAspect="1" noChangeArrowheads="1"/>
          </p:cNvPicPr>
          <p:nvPr/>
        </p:nvPicPr>
        <p:blipFill>
          <a:blip r:embed="rId3"/>
          <a:srcRect t="12672" b="5254"/>
          <a:stretch>
            <a:fillRect/>
          </a:stretch>
        </p:blipFill>
        <p:spPr bwMode="auto">
          <a:xfrm>
            <a:off x="7235825" y="2486025"/>
            <a:ext cx="1435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2339975" y="4508500"/>
            <a:ext cx="6553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Марина «В </a:t>
            </a:r>
            <a:r>
              <a:rPr lang="ru-RU" sz="2400" dirty="0">
                <a:latin typeface="Monotype Corsiva" pitchFamily="66" charset="0"/>
              </a:rPr>
              <a:t>кулинарной мастерской специалисты очень хорошо ладят с детьми, в процессе приготовления блюд весело, интересно и </a:t>
            </a:r>
            <a:r>
              <a:rPr lang="ru-RU" sz="2400" dirty="0" smtClean="0">
                <a:latin typeface="Monotype Corsiva" pitchFamily="66" charset="0"/>
              </a:rPr>
              <a:t>вкусно.</a:t>
            </a:r>
            <a:endParaRPr lang="ru-RU" sz="2400" dirty="0">
              <a:latin typeface="Monotype Corsiva" pitchFamily="66" charset="0"/>
            </a:endParaRPr>
          </a:p>
          <a:p>
            <a:pPr algn="just"/>
            <a:r>
              <a:rPr lang="ru-RU" sz="2400" dirty="0">
                <a:latin typeface="Monotype Corsiva" pitchFamily="66" charset="0"/>
              </a:rPr>
              <a:t>И родителям удобно – во время занятия можно отлучиться по важным </a:t>
            </a:r>
            <a:r>
              <a:rPr lang="ru-RU" sz="2400" dirty="0" smtClean="0">
                <a:latin typeface="Monotype Corsiva" pitchFamily="66" charset="0"/>
              </a:rPr>
              <a:t>делам».  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7" name="Picture 10" descr="https://sun9-33.userapi.com/impg/8Sjk5GiqQhVdRxrwLYfJsPwPby414H8tbioYBg/LTEM9jeLZl8.jpg?size=807x1080&amp;quality=95&amp;sign=2006178fdcf0312b74065babf80ad717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437063"/>
            <a:ext cx="1676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84213" y="-26988"/>
            <a:ext cx="7920037" cy="1143001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Monotype Corsiva" pitchFamily="66" charset="0"/>
              </a:rPr>
              <a:t>Тиражирование практики</a:t>
            </a:r>
          </a:p>
        </p:txBody>
      </p:sp>
      <p:pic>
        <p:nvPicPr>
          <p:cNvPr id="26626" name="Picture 2" descr="C:\Users\Vadim\Desktop\DSC_0025.JPG"/>
          <p:cNvPicPr>
            <a:picLocks noChangeAspect="1" noChangeArrowheads="1"/>
          </p:cNvPicPr>
          <p:nvPr/>
        </p:nvPicPr>
        <p:blipFill>
          <a:blip r:embed="rId2"/>
          <a:srcRect r="2306"/>
          <a:stretch>
            <a:fillRect/>
          </a:stretch>
        </p:blipFill>
        <p:spPr bwMode="auto">
          <a:xfrm>
            <a:off x="592138" y="981075"/>
            <a:ext cx="808355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11188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Tm="51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91800" y="1268760"/>
            <a:ext cx="83534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Цель практики: Интенсивное формирование у людей с РАС знаний, трудовых умений и навыков, повышение уровня социализации </a:t>
            </a:r>
          </a:p>
          <a:p>
            <a:pPr algn="just"/>
            <a:endParaRPr lang="ru-RU" sz="12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Задачи  практики:   </a:t>
            </a:r>
          </a:p>
          <a:p>
            <a:r>
              <a:rPr lang="ru-RU" sz="2400" dirty="0" smtClean="0">
                <a:latin typeface="Monotype Corsiva" pitchFamily="66" charset="0"/>
              </a:rPr>
              <a:t>1. Корректировать </a:t>
            </a:r>
            <a:r>
              <a:rPr lang="ru-RU" sz="2400" dirty="0">
                <a:latin typeface="Monotype Corsiva" pitchFamily="66" charset="0"/>
              </a:rPr>
              <a:t>недостатки трудовой и познавательной деятельности </a:t>
            </a:r>
            <a:r>
              <a:rPr lang="ru-RU" sz="2400" dirty="0" smtClean="0">
                <a:latin typeface="Monotype Corsiva" pitchFamily="66" charset="0"/>
              </a:rPr>
              <a:t>обучающихся.</a:t>
            </a:r>
          </a:p>
          <a:p>
            <a:r>
              <a:rPr lang="ru-RU" sz="2400" dirty="0" smtClean="0">
                <a:latin typeface="Monotype Corsiva" pitchFamily="66" charset="0"/>
              </a:rPr>
              <a:t>2</a:t>
            </a:r>
            <a:r>
              <a:rPr lang="ru-RU" sz="2400" dirty="0">
                <a:latin typeface="Monotype Corsiva" pitchFamily="66" charset="0"/>
              </a:rPr>
              <a:t>. Формировать интерес к хозяйственно – бытовому </a:t>
            </a:r>
            <a:r>
              <a:rPr lang="ru-RU" sz="2400" dirty="0" smtClean="0">
                <a:latin typeface="Monotype Corsiva" pitchFamily="66" charset="0"/>
              </a:rPr>
              <a:t>труду.</a:t>
            </a:r>
          </a:p>
          <a:p>
            <a:r>
              <a:rPr lang="ru-RU" sz="2400" dirty="0">
                <a:latin typeface="Monotype Corsiva" pitchFamily="66" charset="0"/>
              </a:rPr>
              <a:t>3. Развивать творческой активности через индивидуальное раскрытие кулинарных способностей каждого </a:t>
            </a:r>
            <a:r>
              <a:rPr lang="ru-RU" sz="2400" dirty="0" smtClean="0">
                <a:latin typeface="Monotype Corsiva" pitchFamily="66" charset="0"/>
              </a:rPr>
              <a:t>воспитанника.</a:t>
            </a:r>
          </a:p>
          <a:p>
            <a:r>
              <a:rPr lang="ru-RU" sz="2400" dirty="0" smtClean="0">
                <a:latin typeface="Monotype Corsiva" pitchFamily="66" charset="0"/>
              </a:rPr>
              <a:t>4</a:t>
            </a:r>
            <a:r>
              <a:rPr lang="ru-RU" sz="2400" dirty="0">
                <a:latin typeface="Monotype Corsiva" pitchFamily="66" charset="0"/>
              </a:rPr>
              <a:t>. Обучение правилам поведения за столом и сервировке </a:t>
            </a:r>
            <a:r>
              <a:rPr lang="ru-RU" sz="2400" dirty="0" smtClean="0">
                <a:latin typeface="Monotype Corsiva" pitchFamily="66" charset="0"/>
              </a:rPr>
              <a:t>стола</a:t>
            </a:r>
          </a:p>
          <a:p>
            <a:endParaRPr lang="ru-RU" sz="2400" dirty="0">
              <a:latin typeface="Monotype Corsiva" pitchFamily="66" charset="0"/>
            </a:endParaRP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Monotype Corsiva" pitchFamily="66" charset="0"/>
              </a:rPr>
              <a:t>Целевая аудитория: </a:t>
            </a:r>
            <a:r>
              <a:rPr lang="ru-RU" sz="2400" dirty="0">
                <a:solidFill>
                  <a:prstClr val="black"/>
                </a:solidFill>
                <a:latin typeface="Monotype Corsiva" pitchFamily="66" charset="0"/>
              </a:rPr>
              <a:t>Люди с РАС и другими ментальными нарушениями в возрасте от 10 до 25 лет, проживающие на территории городского округа город Выкса. 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38138" y="334963"/>
            <a:ext cx="8424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Приготовление и прием пищи - это ежедневная возможность самореализации и саморазвития для людей с РАС. Время приготовления пищи - это время ежедневных тренировок для каждого человека, возможность осваивать технологические операции обработки продуктов и приготовления блюд постепенно и поступательно: от простого к сложному. Приобретение кулинарных навыков расширит трудовые возможности обучающихся через усвоение новых технических требований, инструкций и </a:t>
            </a:r>
            <a:r>
              <a:rPr lang="ru-RU" sz="2400" dirty="0" smtClean="0">
                <a:latin typeface="Monotype Corsiva" pitchFamily="66" charset="0"/>
              </a:rPr>
              <a:t>технологий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7410" name="Picture 5" descr="C:\Users\Vadim\Desktop\AkLR62D22z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3352800"/>
            <a:ext cx="29083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Vadim\Desktop\презент1\АРТ-терапия\Кулинарная мастерская\PzrxD9TmjiG8M9pnzDKu990Rco5CrNBGPJ6sRRMIs6oCtFLr1y6wRWyjV-exPwXfnxjdEQ95Y79Pcev-0D175ai2.jpg"/>
          <p:cNvPicPr>
            <a:picLocks noChangeAspect="1" noChangeArrowheads="1"/>
          </p:cNvPicPr>
          <p:nvPr/>
        </p:nvPicPr>
        <p:blipFill>
          <a:blip r:embed="rId2"/>
          <a:srcRect t="3824"/>
          <a:stretch>
            <a:fillRect/>
          </a:stretch>
        </p:blipFill>
        <p:spPr bwMode="auto">
          <a:xfrm>
            <a:off x="595313" y="2205038"/>
            <a:ext cx="25368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54050" y="5572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200" b="1" dirty="0" smtClean="0">
                <a:latin typeface="Monotype Corsiva" pitchFamily="66" charset="0"/>
              </a:rPr>
              <a:t>Формирование навыков самообслуживания через  разминки и познавательные игры</a:t>
            </a:r>
          </a:p>
        </p:txBody>
      </p:sp>
      <p:pic>
        <p:nvPicPr>
          <p:cNvPr id="18435" name="Picture 3" descr="C:\Users\Vadim\Desktop\IMG_2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05038"/>
            <a:ext cx="57610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Vadim\Desktop\DSC_0031.JPG"/>
          <p:cNvPicPr>
            <a:picLocks noChangeAspect="1" noChangeArrowheads="1"/>
          </p:cNvPicPr>
          <p:nvPr/>
        </p:nvPicPr>
        <p:blipFill>
          <a:blip r:embed="rId2"/>
          <a:srcRect l="2351" r="7661"/>
          <a:stretch>
            <a:fillRect/>
          </a:stretch>
        </p:blipFill>
        <p:spPr bwMode="auto">
          <a:xfrm>
            <a:off x="3563938" y="346075"/>
            <a:ext cx="532923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Vadim\Desktop\IMG_2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59125"/>
            <a:ext cx="4681538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19113" y="53975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Monotype Corsiva" pitchFamily="66" charset="0"/>
              </a:rPr>
              <a:t>От простого к сложному…</a:t>
            </a:r>
          </a:p>
        </p:txBody>
      </p:sp>
      <p:pic>
        <p:nvPicPr>
          <p:cNvPr id="20482" name="Picture 2" descr="https://sun9-16.userapi.com/impg/Q-Vy73-ycaDxl1jEYRXKxQwGehT4QnXHI3Za8Q/puf-_eQB448.jpg?size=1280x963&amp;quality=95&amp;sign=45f67afa9e9e576dd6019106d7e228a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25" y="2024843"/>
            <a:ext cx="4498091" cy="338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E:\фото\кухня\.trashed-1677912976-IMG20230202094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128" y="1304540"/>
            <a:ext cx="3632304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3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19113" y="-17463"/>
            <a:ext cx="8229600" cy="1143001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Monotype Corsiva" pitchFamily="66" charset="0"/>
              </a:rPr>
              <a:t>Учим быть самостоятельными</a:t>
            </a:r>
          </a:p>
        </p:txBody>
      </p:sp>
      <p:pic>
        <p:nvPicPr>
          <p:cNvPr id="21507" name="Picture 2" descr="https://sun9-57.userapi.com/impg/QjURgjDUdQ5caPFfAbMtgZ_lWkBE84No8w6WSA/dpVYH4hWi24.jpg?size=1280x963&amp;quality=95&amp;sign=8b7b3576899b739106d22a322435487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4550" y="900113"/>
            <a:ext cx="37449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Usova\доступная папка\Семья\КУХНЯ\6. Кухня 20.03.2024\0qW1oYAt9C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1"/>
          <a:stretch/>
        </p:blipFill>
        <p:spPr bwMode="auto">
          <a:xfrm>
            <a:off x="4654550" y="3895080"/>
            <a:ext cx="3744913" cy="27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Usova\доступная папка\Семья\КУХНЯ\7. Кухня 21.03.2024\XNCO2bJqRK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4"/>
          <a:stretch/>
        </p:blipFill>
        <p:spPr bwMode="auto">
          <a:xfrm>
            <a:off x="749631" y="3907696"/>
            <a:ext cx="3762044" cy="27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Usova\доступная папка\Семья\КУХНЯ\5. Кухня 19.03.2024\M4x6EPl7_3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5"/>
          <a:stretch/>
        </p:blipFill>
        <p:spPr bwMode="auto">
          <a:xfrm>
            <a:off x="777334" y="900113"/>
            <a:ext cx="3734341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sun9-38.userapi.com/impg/P_1jO40JSliPEhDRltB_22JUq97sHKRz2fOXGA/4yG3MsSZCd4.jpg?size=1280x963&amp;quality=95&amp;sign=f7be8d79189d047cdec9a29909cc885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25" y="314325"/>
            <a:ext cx="41290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s://sun9-20.userapi.com/impg/rq8gwx4liBcDmDFtsWzy8TjVXfDrbvZWuoQbBw/i1mQI-ht4II.jpg?size=1280x960&amp;quality=96&amp;sign=32be4a85f7384261f79a87fa3d48238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573463"/>
            <a:ext cx="4129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E:\фото\фото для ПРЕЗЕНТАЦИЙ\ФОТО 2022\65. 17.11.2022 Готовим дома\_pAGysnIeso.jpg"/>
          <p:cNvPicPr>
            <a:picLocks noChangeAspect="1" noChangeArrowheads="1"/>
          </p:cNvPicPr>
          <p:nvPr/>
        </p:nvPicPr>
        <p:blipFill>
          <a:blip r:embed="rId4"/>
          <a:srcRect l="19284" r="23506"/>
          <a:stretch>
            <a:fillRect/>
          </a:stretch>
        </p:blipFill>
        <p:spPr bwMode="auto">
          <a:xfrm>
            <a:off x="323850" y="692150"/>
            <a:ext cx="41338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4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/>
          </p:cNvSpPr>
          <p:nvPr/>
        </p:nvSpPr>
        <p:spPr bwMode="auto">
          <a:xfrm>
            <a:off x="59213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200" b="1">
                <a:latin typeface="Monotype Corsiva" pitchFamily="66" charset="0"/>
              </a:rPr>
              <a:t>Теперь не страшно одним </a:t>
            </a:r>
          </a:p>
          <a:p>
            <a:pPr algn="ctr">
              <a:lnSpc>
                <a:spcPct val="80000"/>
              </a:lnSpc>
            </a:pPr>
            <a:r>
              <a:rPr lang="ru-RU" sz="4200" b="1">
                <a:latin typeface="Monotype Corsiva" pitchFamily="66" charset="0"/>
              </a:rPr>
              <a:t>остаться дома!</a:t>
            </a:r>
          </a:p>
        </p:txBody>
      </p:sp>
      <p:pic>
        <p:nvPicPr>
          <p:cNvPr id="23554" name="Picture 6" descr="https://sun9-59.userapi.com/impg/CpITzOG_tbdWxVIgiDzq1otOKV3XRT1TD3hGWQ/UhOfR3PjWCA.jpg?size=1280x963&amp;quality=95&amp;sign=5ae3f7884a827d604ab844712d408be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4076700"/>
            <a:ext cx="36099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s://sun9-25.userapi.com/impg/GkYQf_Wy3B0EAJ3JQlVPDor_FKR6C1jg01oEmQ/ML54YqetWh4.jpg?size=610x1080&amp;quality=96&amp;sign=5fa9e919927504baf3853a219672dc7a&amp;type=album"/>
          <p:cNvPicPr>
            <a:picLocks noChangeAspect="1" noChangeArrowheads="1"/>
          </p:cNvPicPr>
          <p:nvPr/>
        </p:nvPicPr>
        <p:blipFill>
          <a:blip r:embed="rId3"/>
          <a:srcRect t="29405" b="16623"/>
          <a:stretch>
            <a:fillRect/>
          </a:stretch>
        </p:blipFill>
        <p:spPr bwMode="auto">
          <a:xfrm>
            <a:off x="896938" y="1268413"/>
            <a:ext cx="28829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https://sun9-32.userapi.com/impg/M0LXkenT1Y8IE6GELTw6pW1yqaTUVxRDcNaplQ/QyVcfp_innE.jpg?size=1280x723&amp;quality=96&amp;sign=aedf16ed082911a02dcc27ac2289a9a7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250950"/>
            <a:ext cx="48768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https://sun9-21.userapi.com/impg/yxG_8iONctJjpgUx7JCBqNJHBNX5k9oJ7l1vng/CWYN-1qZL3Q.jpg?size=1280x960&amp;quality=95&amp;sign=463f33b5bb93e848ff08602fb3c20831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213" y="4097338"/>
            <a:ext cx="3568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9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259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Обучение навыкам самообслуживания в интеграционной  кулинарной мастерской:  «Готовим дома»</vt:lpstr>
      <vt:lpstr>Презентация PowerPoint</vt:lpstr>
      <vt:lpstr>Презентация PowerPoint</vt:lpstr>
      <vt:lpstr>Формирование навыков самообслуживания через  разминки и познавательные игры</vt:lpstr>
      <vt:lpstr>Презентация PowerPoint</vt:lpstr>
      <vt:lpstr>От простого к сложному…</vt:lpstr>
      <vt:lpstr>Учим быть самостоятельными</vt:lpstr>
      <vt:lpstr>Презентация PowerPoint</vt:lpstr>
      <vt:lpstr>Презентация PowerPoint</vt:lpstr>
      <vt:lpstr> Результаты внедрения практики:  </vt:lpstr>
      <vt:lpstr>Отзывы получателей социальных услуг</vt:lpstr>
      <vt:lpstr>Тиражирование практики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Vadim</cp:lastModifiedBy>
  <cp:revision>146</cp:revision>
  <dcterms:created xsi:type="dcterms:W3CDTF">2022-04-26T07:28:27Z</dcterms:created>
  <dcterms:modified xsi:type="dcterms:W3CDTF">2024-08-15T08:07:11Z</dcterms:modified>
</cp:coreProperties>
</file>