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9" r:id="rId2"/>
    <p:sldId id="553" r:id="rId3"/>
    <p:sldId id="337" r:id="rId4"/>
    <p:sldId id="338" r:id="rId5"/>
    <p:sldId id="339" r:id="rId6"/>
    <p:sldId id="340" r:id="rId7"/>
    <p:sldId id="343" r:id="rId8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BA47E24-09DF-44A4-950A-A13058FA395F}">
          <p14:sldIdLst>
            <p14:sldId id="319"/>
            <p14:sldId id="553"/>
            <p14:sldId id="337"/>
            <p14:sldId id="338"/>
            <p14:sldId id="339"/>
            <p14:sldId id="340"/>
            <p14:sldId id="343"/>
          </p14:sldIdLst>
        </p14:section>
        <p14:section name="Обучающий блок" id="{FA14B657-AFD1-4309-8039-C787531C5A8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102">
          <p15:clr>
            <a:srgbClr val="A4A3A4"/>
          </p15:clr>
        </p15:guide>
        <p15:guide id="4" orient="horz" pos="4126">
          <p15:clr>
            <a:srgbClr val="A4A3A4"/>
          </p15:clr>
        </p15:guide>
        <p15:guide id="5" pos="3855">
          <p15:clr>
            <a:srgbClr val="A4A3A4"/>
          </p15:clr>
        </p15:guide>
        <p15:guide id="6" pos="6760">
          <p15:clr>
            <a:srgbClr val="A4A3A4"/>
          </p15:clr>
        </p15:guide>
        <p15:guide id="7" pos="3622">
          <p15:clr>
            <a:srgbClr val="A4A3A4"/>
          </p15:clr>
        </p15:guide>
        <p15:guide id="8" pos="40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сения Кузнецова" initials="КК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D57347"/>
    <a:srgbClr val="000000"/>
    <a:srgbClr val="0C6AB0"/>
    <a:srgbClr val="FFBE9D"/>
    <a:srgbClr val="F4DFD5"/>
    <a:srgbClr val="E9BFAC"/>
    <a:srgbClr val="DE9F83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86395" autoAdjust="0"/>
  </p:normalViewPr>
  <p:slideViewPr>
    <p:cSldViewPr snapToGrid="0">
      <p:cViewPr>
        <p:scale>
          <a:sx n="80" d="100"/>
          <a:sy n="80" d="100"/>
        </p:scale>
        <p:origin x="288" y="-384"/>
      </p:cViewPr>
      <p:guideLst>
        <p:guide orient="horz" pos="2160"/>
        <p:guide pos="3840"/>
        <p:guide orient="horz" pos="1102"/>
        <p:guide orient="horz" pos="4126"/>
        <p:guide pos="3855"/>
        <p:guide pos="6760"/>
        <p:guide pos="3622"/>
        <p:guide pos="4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-2358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участников проекта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B1F-47D2-9828-993947ED4B5F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B1F-47D2-9828-993947ED4B5F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B1F-47D2-9828-993947ED4B5F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B1F-47D2-9828-993947ED4B5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2014-2019 год</c:v>
                </c:pt>
                <c:pt idx="1">
                  <c:v>2020 - 2021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7</c:v>
                </c:pt>
                <c:pt idx="2">
                  <c:v>10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DC-4F72-B225-B3470034B8C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5T12:44:59.154" idx="4">
    <p:pos x="7680" y="0"/>
    <p:text>Разместите тематическое фото при желании. Однако не ограничивайтесь композицией этого слайда. Вы можете разместить фото на фон, совсем убрать фото, использовать графику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E00768-761C-4246-9985-3CFE3E1D381C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82A5214-F9A0-4355-90CE-947B2913F3D5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Февраль - март</a:t>
          </a:r>
        </a:p>
      </dgm:t>
    </dgm:pt>
    <dgm:pt modelId="{F38DA60D-BFF4-4920-80A5-0DDA81542784}" type="parTrans" cxnId="{D0F0BB2C-0401-4B44-B5A6-342CEEB220A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A33BECD-40B3-4330-B527-C4628F8E7D3D}" type="sibTrans" cxnId="{D0F0BB2C-0401-4B44-B5A6-342CEEB220A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6B9E1D-EED7-4D00-A466-1A9F624E43FF}">
      <dgm:prSet phldrT="[Текст]" custT="1"/>
      <dgm:spPr/>
      <dgm:t>
        <a:bodyPr/>
        <a:lstStyle/>
        <a:p>
          <a:r>
            <a:rPr lang="ru-RU" sz="2000" dirty="0"/>
            <a:t>Онлайн вернисаж «Великий буревестник» к юбилею М. Горького</a:t>
          </a:r>
          <a:endParaRPr lang="ru-RU" sz="2000" dirty="0">
            <a:solidFill>
              <a:schemeClr val="tx1"/>
            </a:solidFill>
          </a:endParaRPr>
        </a:p>
      </dgm:t>
    </dgm:pt>
    <dgm:pt modelId="{F19C50E7-88B9-4E58-B337-EE32E9712376}" type="parTrans" cxnId="{9DE43A60-44AB-4E4E-8102-7CF9AD3D43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0920E12-0F81-48DA-8899-424F6A80B506}" type="sibTrans" cxnId="{9DE43A60-44AB-4E4E-8102-7CF9AD3D43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1A7CC1E-394A-4212-9156-B2BA7C904725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Апрель - май</a:t>
          </a:r>
        </a:p>
      </dgm:t>
    </dgm:pt>
    <dgm:pt modelId="{2A26CFEC-1B9B-49F1-9A93-5CD3936260EE}" type="parTrans" cxnId="{C6C47F50-C4C5-46A7-BD36-F35086CC5DA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0B9FB59-93FB-40C2-B7A9-54CAC6C7B59D}" type="sibTrans" cxnId="{C6C47F50-C4C5-46A7-BD36-F35086CC5DA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32D470A-A200-491D-A712-FBF2F7243224}">
      <dgm:prSet phldrT="[Текст]" custT="1"/>
      <dgm:spPr/>
      <dgm:t>
        <a:bodyPr/>
        <a:lstStyle/>
        <a:p>
          <a:r>
            <a:rPr lang="ru-RU" sz="2000" dirty="0"/>
            <a:t>Поэтический баттл «Прекрасен наш союз…» ко дню рождения А.С. Пушкина</a:t>
          </a:r>
          <a:endParaRPr lang="ru-RU" sz="2000" dirty="0">
            <a:solidFill>
              <a:schemeClr val="tx1"/>
            </a:solidFill>
          </a:endParaRPr>
        </a:p>
      </dgm:t>
    </dgm:pt>
    <dgm:pt modelId="{8B4953E7-7A88-4336-A13D-D04D11A911CF}" type="parTrans" cxnId="{F01B2690-3059-41DB-8C4D-51E93131F62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6CE0DF6-EC69-4FDC-B301-5DE7E51F6A90}" type="sibTrans" cxnId="{F01B2690-3059-41DB-8C4D-51E93131F62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397A67C-7F03-4B36-B78B-D4FF34D4F124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Июнь - июль </a:t>
          </a:r>
        </a:p>
      </dgm:t>
    </dgm:pt>
    <dgm:pt modelId="{DF84D38C-23D0-46FF-9C6D-51F6E8EDCB6F}" type="parTrans" cxnId="{170F9878-0726-4EC4-8B2D-776D0D948C6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2BE6B60-AB26-4782-9148-0C61D80D69BB}" type="sibTrans" cxnId="{170F9878-0726-4EC4-8B2D-776D0D948C6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3BF1B98-9C78-4B47-91F1-83D06AD32FFC}">
      <dgm:prSet phldrT="[Текст]" custT="1"/>
      <dgm:spPr/>
      <dgm:t>
        <a:bodyPr/>
        <a:lstStyle/>
        <a:p>
          <a:pPr algn="ctr"/>
          <a:r>
            <a:rPr lang="ru-RU" sz="2000" dirty="0"/>
            <a:t>Видео круиз «Пою мое Отечество» к 1035–</a:t>
          </a:r>
          <a:r>
            <a:rPr lang="ru-RU" sz="2000" dirty="0" err="1"/>
            <a:t>летию</a:t>
          </a:r>
          <a:r>
            <a:rPr lang="ru-RU" sz="2000" dirty="0"/>
            <a:t> со дня Крещения Руси</a:t>
          </a:r>
          <a:endParaRPr lang="ru-RU" sz="2000" dirty="0">
            <a:solidFill>
              <a:schemeClr val="tx1"/>
            </a:solidFill>
          </a:endParaRPr>
        </a:p>
      </dgm:t>
    </dgm:pt>
    <dgm:pt modelId="{9C65FF35-5090-4553-9A6C-B09994CD47CF}" type="parTrans" cxnId="{0DA3C073-473E-44DC-8DE8-A046042DD2E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A602F76-CFF4-4983-A1DD-F1650B35CE8A}" type="sibTrans" cxnId="{0DA3C073-473E-44DC-8DE8-A046042DD2E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07532C9-6123-43FF-8CF2-0513E9FFF3CC}" type="pres">
      <dgm:prSet presAssocID="{82E00768-761C-4246-9985-3CFE3E1D381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2C62089-A652-4FD5-8333-21D9570618F9}" type="pres">
      <dgm:prSet presAssocID="{D82A5214-F9A0-4355-90CE-947B2913F3D5}" presName="horFlow" presStyleCnt="0"/>
      <dgm:spPr/>
    </dgm:pt>
    <dgm:pt modelId="{1D8F1306-4022-43B0-BB08-CE9BA022FD22}" type="pres">
      <dgm:prSet presAssocID="{D82A5214-F9A0-4355-90CE-947B2913F3D5}" presName="bigChev" presStyleLbl="node1" presStyleIdx="0" presStyleCnt="3"/>
      <dgm:spPr/>
    </dgm:pt>
    <dgm:pt modelId="{663044F0-62BE-4FA2-965C-6716A46F0EF2}" type="pres">
      <dgm:prSet presAssocID="{F19C50E7-88B9-4E58-B337-EE32E9712376}" presName="parTrans" presStyleCnt="0"/>
      <dgm:spPr/>
    </dgm:pt>
    <dgm:pt modelId="{3F38E069-D904-482B-9DC5-FF5ED6DAF22F}" type="pres">
      <dgm:prSet presAssocID="{546B9E1D-EED7-4D00-A466-1A9F624E43FF}" presName="node" presStyleLbl="alignAccFollowNode1" presStyleIdx="0" presStyleCnt="3" custScaleX="482618">
        <dgm:presLayoutVars>
          <dgm:bulletEnabled val="1"/>
        </dgm:presLayoutVars>
      </dgm:prSet>
      <dgm:spPr/>
    </dgm:pt>
    <dgm:pt modelId="{C05C1862-5EE2-4E26-91B0-707CD4A00917}" type="pres">
      <dgm:prSet presAssocID="{D82A5214-F9A0-4355-90CE-947B2913F3D5}" presName="vSp" presStyleCnt="0"/>
      <dgm:spPr/>
    </dgm:pt>
    <dgm:pt modelId="{8D2A0A52-528D-4362-9166-FECE17EF83A8}" type="pres">
      <dgm:prSet presAssocID="{21A7CC1E-394A-4212-9156-B2BA7C904725}" presName="horFlow" presStyleCnt="0"/>
      <dgm:spPr/>
    </dgm:pt>
    <dgm:pt modelId="{CD6D7D5A-B425-42E2-BCAA-AE7434EB223E}" type="pres">
      <dgm:prSet presAssocID="{21A7CC1E-394A-4212-9156-B2BA7C904725}" presName="bigChev" presStyleLbl="node1" presStyleIdx="1" presStyleCnt="3"/>
      <dgm:spPr/>
    </dgm:pt>
    <dgm:pt modelId="{4BF6BCFF-424D-4AA8-8A33-6757D5B058FC}" type="pres">
      <dgm:prSet presAssocID="{8B4953E7-7A88-4336-A13D-D04D11A911CF}" presName="parTrans" presStyleCnt="0"/>
      <dgm:spPr/>
    </dgm:pt>
    <dgm:pt modelId="{F8E16F87-C37B-4292-BCF8-FDEA7A2E781C}" type="pres">
      <dgm:prSet presAssocID="{C32D470A-A200-491D-A712-FBF2F7243224}" presName="node" presStyleLbl="alignAccFollowNode1" presStyleIdx="1" presStyleCnt="3" custScaleX="480951">
        <dgm:presLayoutVars>
          <dgm:bulletEnabled val="1"/>
        </dgm:presLayoutVars>
      </dgm:prSet>
      <dgm:spPr/>
    </dgm:pt>
    <dgm:pt modelId="{65967E27-2715-4F2C-9264-8BA42A5E0F4D}" type="pres">
      <dgm:prSet presAssocID="{21A7CC1E-394A-4212-9156-B2BA7C904725}" presName="vSp" presStyleCnt="0"/>
      <dgm:spPr/>
    </dgm:pt>
    <dgm:pt modelId="{3B5537BE-13A2-46FE-BFAC-EB6CF5210D67}" type="pres">
      <dgm:prSet presAssocID="{7397A67C-7F03-4B36-B78B-D4FF34D4F124}" presName="horFlow" presStyleCnt="0"/>
      <dgm:spPr/>
    </dgm:pt>
    <dgm:pt modelId="{102209CE-2E1C-46D8-B7BC-7C0D12E4E3E9}" type="pres">
      <dgm:prSet presAssocID="{7397A67C-7F03-4B36-B78B-D4FF34D4F124}" presName="bigChev" presStyleLbl="node1" presStyleIdx="2" presStyleCnt="3"/>
      <dgm:spPr/>
    </dgm:pt>
    <dgm:pt modelId="{6DCAD7B8-45B0-42AA-8031-51BD54ABF463}" type="pres">
      <dgm:prSet presAssocID="{9C65FF35-5090-4553-9A6C-B09994CD47CF}" presName="parTrans" presStyleCnt="0"/>
      <dgm:spPr/>
    </dgm:pt>
    <dgm:pt modelId="{1DCFF831-7C85-4CA9-9507-A52E3678AC4D}" type="pres">
      <dgm:prSet presAssocID="{63BF1B98-9C78-4B47-91F1-83D06AD32FFC}" presName="node" presStyleLbl="alignAccFollowNode1" presStyleIdx="2" presStyleCnt="3" custScaleX="479604">
        <dgm:presLayoutVars>
          <dgm:bulletEnabled val="1"/>
        </dgm:presLayoutVars>
      </dgm:prSet>
      <dgm:spPr/>
    </dgm:pt>
  </dgm:ptLst>
  <dgm:cxnLst>
    <dgm:cxn modelId="{20222E07-AA26-40A9-B132-EAAE4B783E5F}" type="presOf" srcId="{546B9E1D-EED7-4D00-A466-1A9F624E43FF}" destId="{3F38E069-D904-482B-9DC5-FF5ED6DAF22F}" srcOrd="0" destOrd="0" presId="urn:microsoft.com/office/officeart/2005/8/layout/lProcess3"/>
    <dgm:cxn modelId="{D0F0BB2C-0401-4B44-B5A6-342CEEB220A5}" srcId="{82E00768-761C-4246-9985-3CFE3E1D381C}" destId="{D82A5214-F9A0-4355-90CE-947B2913F3D5}" srcOrd="0" destOrd="0" parTransId="{F38DA60D-BFF4-4920-80A5-0DDA81542784}" sibTransId="{8A33BECD-40B3-4330-B527-C4628F8E7D3D}"/>
    <dgm:cxn modelId="{9DE43A60-44AB-4E4E-8102-7CF9AD3D4365}" srcId="{D82A5214-F9A0-4355-90CE-947B2913F3D5}" destId="{546B9E1D-EED7-4D00-A466-1A9F624E43FF}" srcOrd="0" destOrd="0" parTransId="{F19C50E7-88B9-4E58-B337-EE32E9712376}" sibTransId="{B0920E12-0F81-48DA-8899-424F6A80B506}"/>
    <dgm:cxn modelId="{C6C47F50-C4C5-46A7-BD36-F35086CC5DAF}" srcId="{82E00768-761C-4246-9985-3CFE3E1D381C}" destId="{21A7CC1E-394A-4212-9156-B2BA7C904725}" srcOrd="1" destOrd="0" parTransId="{2A26CFEC-1B9B-49F1-9A93-5CD3936260EE}" sibTransId="{B0B9FB59-93FB-40C2-B7A9-54CAC6C7B59D}"/>
    <dgm:cxn modelId="{0DA3C073-473E-44DC-8DE8-A046042DD2E9}" srcId="{7397A67C-7F03-4B36-B78B-D4FF34D4F124}" destId="{63BF1B98-9C78-4B47-91F1-83D06AD32FFC}" srcOrd="0" destOrd="0" parTransId="{9C65FF35-5090-4553-9A6C-B09994CD47CF}" sibTransId="{5A602F76-CFF4-4983-A1DD-F1650B35CE8A}"/>
    <dgm:cxn modelId="{170F9878-0726-4EC4-8B2D-776D0D948C66}" srcId="{82E00768-761C-4246-9985-3CFE3E1D381C}" destId="{7397A67C-7F03-4B36-B78B-D4FF34D4F124}" srcOrd="2" destOrd="0" parTransId="{DF84D38C-23D0-46FF-9C6D-51F6E8EDCB6F}" sibTransId="{22BE6B60-AB26-4782-9148-0C61D80D69BB}"/>
    <dgm:cxn modelId="{F01B2690-3059-41DB-8C4D-51E93131F627}" srcId="{21A7CC1E-394A-4212-9156-B2BA7C904725}" destId="{C32D470A-A200-491D-A712-FBF2F7243224}" srcOrd="0" destOrd="0" parTransId="{8B4953E7-7A88-4336-A13D-D04D11A911CF}" sibTransId="{B6CE0DF6-EC69-4FDC-B301-5DE7E51F6A90}"/>
    <dgm:cxn modelId="{A4E312A9-EF65-497E-A088-F1234B89884C}" type="presOf" srcId="{21A7CC1E-394A-4212-9156-B2BA7C904725}" destId="{CD6D7D5A-B425-42E2-BCAA-AE7434EB223E}" srcOrd="0" destOrd="0" presId="urn:microsoft.com/office/officeart/2005/8/layout/lProcess3"/>
    <dgm:cxn modelId="{E03ED0BC-8B4C-4F33-A07D-73A5229C574D}" type="presOf" srcId="{7397A67C-7F03-4B36-B78B-D4FF34D4F124}" destId="{102209CE-2E1C-46D8-B7BC-7C0D12E4E3E9}" srcOrd="0" destOrd="0" presId="urn:microsoft.com/office/officeart/2005/8/layout/lProcess3"/>
    <dgm:cxn modelId="{358593C1-8816-4A08-9EA5-DBBD6604758C}" type="presOf" srcId="{C32D470A-A200-491D-A712-FBF2F7243224}" destId="{F8E16F87-C37B-4292-BCF8-FDEA7A2E781C}" srcOrd="0" destOrd="0" presId="urn:microsoft.com/office/officeart/2005/8/layout/lProcess3"/>
    <dgm:cxn modelId="{FC981DC5-CF6D-4D72-891B-B9D226B80AAA}" type="presOf" srcId="{D82A5214-F9A0-4355-90CE-947B2913F3D5}" destId="{1D8F1306-4022-43B0-BB08-CE9BA022FD22}" srcOrd="0" destOrd="0" presId="urn:microsoft.com/office/officeart/2005/8/layout/lProcess3"/>
    <dgm:cxn modelId="{6124B3E9-B5A0-42B8-9D00-58D6214F4AA8}" type="presOf" srcId="{82E00768-761C-4246-9985-3CFE3E1D381C}" destId="{107532C9-6123-43FF-8CF2-0513E9FFF3CC}" srcOrd="0" destOrd="0" presId="urn:microsoft.com/office/officeart/2005/8/layout/lProcess3"/>
    <dgm:cxn modelId="{A39BC3F2-1D3F-4A7D-B6EB-6121A87929E3}" type="presOf" srcId="{63BF1B98-9C78-4B47-91F1-83D06AD32FFC}" destId="{1DCFF831-7C85-4CA9-9507-A52E3678AC4D}" srcOrd="0" destOrd="0" presId="urn:microsoft.com/office/officeart/2005/8/layout/lProcess3"/>
    <dgm:cxn modelId="{527095CC-D10F-4C2F-AA16-404DC899C51D}" type="presParOf" srcId="{107532C9-6123-43FF-8CF2-0513E9FFF3CC}" destId="{82C62089-A652-4FD5-8333-21D9570618F9}" srcOrd="0" destOrd="0" presId="urn:microsoft.com/office/officeart/2005/8/layout/lProcess3"/>
    <dgm:cxn modelId="{C719DB20-97D1-4051-A7AA-842627AE21CF}" type="presParOf" srcId="{82C62089-A652-4FD5-8333-21D9570618F9}" destId="{1D8F1306-4022-43B0-BB08-CE9BA022FD22}" srcOrd="0" destOrd="0" presId="urn:microsoft.com/office/officeart/2005/8/layout/lProcess3"/>
    <dgm:cxn modelId="{483CCD77-503F-4CF9-95F1-B894EE699CE9}" type="presParOf" srcId="{82C62089-A652-4FD5-8333-21D9570618F9}" destId="{663044F0-62BE-4FA2-965C-6716A46F0EF2}" srcOrd="1" destOrd="0" presId="urn:microsoft.com/office/officeart/2005/8/layout/lProcess3"/>
    <dgm:cxn modelId="{3D3A7573-EC70-4E1A-8600-4BBE6F02197D}" type="presParOf" srcId="{82C62089-A652-4FD5-8333-21D9570618F9}" destId="{3F38E069-D904-482B-9DC5-FF5ED6DAF22F}" srcOrd="2" destOrd="0" presId="urn:microsoft.com/office/officeart/2005/8/layout/lProcess3"/>
    <dgm:cxn modelId="{4768295B-8A54-45D5-8F39-883276FF6539}" type="presParOf" srcId="{107532C9-6123-43FF-8CF2-0513E9FFF3CC}" destId="{C05C1862-5EE2-4E26-91B0-707CD4A00917}" srcOrd="1" destOrd="0" presId="urn:microsoft.com/office/officeart/2005/8/layout/lProcess3"/>
    <dgm:cxn modelId="{3CBDB102-BBB4-4874-B2C9-970ED637E44E}" type="presParOf" srcId="{107532C9-6123-43FF-8CF2-0513E9FFF3CC}" destId="{8D2A0A52-528D-4362-9166-FECE17EF83A8}" srcOrd="2" destOrd="0" presId="urn:microsoft.com/office/officeart/2005/8/layout/lProcess3"/>
    <dgm:cxn modelId="{C3BEF0AF-2061-42DD-AA11-E966F18B10BD}" type="presParOf" srcId="{8D2A0A52-528D-4362-9166-FECE17EF83A8}" destId="{CD6D7D5A-B425-42E2-BCAA-AE7434EB223E}" srcOrd="0" destOrd="0" presId="urn:microsoft.com/office/officeart/2005/8/layout/lProcess3"/>
    <dgm:cxn modelId="{CDDAD94F-C337-429F-A667-9C6CF8425692}" type="presParOf" srcId="{8D2A0A52-528D-4362-9166-FECE17EF83A8}" destId="{4BF6BCFF-424D-4AA8-8A33-6757D5B058FC}" srcOrd="1" destOrd="0" presId="urn:microsoft.com/office/officeart/2005/8/layout/lProcess3"/>
    <dgm:cxn modelId="{01B7298D-CECA-44F7-8CA1-F6D7DEB842FB}" type="presParOf" srcId="{8D2A0A52-528D-4362-9166-FECE17EF83A8}" destId="{F8E16F87-C37B-4292-BCF8-FDEA7A2E781C}" srcOrd="2" destOrd="0" presId="urn:microsoft.com/office/officeart/2005/8/layout/lProcess3"/>
    <dgm:cxn modelId="{BDA8360B-DCDB-4E33-90E1-8A06CE9B1309}" type="presParOf" srcId="{107532C9-6123-43FF-8CF2-0513E9FFF3CC}" destId="{65967E27-2715-4F2C-9264-8BA42A5E0F4D}" srcOrd="3" destOrd="0" presId="urn:microsoft.com/office/officeart/2005/8/layout/lProcess3"/>
    <dgm:cxn modelId="{603C4011-E0CF-44AD-989B-497B4B55D419}" type="presParOf" srcId="{107532C9-6123-43FF-8CF2-0513E9FFF3CC}" destId="{3B5537BE-13A2-46FE-BFAC-EB6CF5210D67}" srcOrd="4" destOrd="0" presId="urn:microsoft.com/office/officeart/2005/8/layout/lProcess3"/>
    <dgm:cxn modelId="{1E9962AA-24B1-4535-84A8-BC3C10FA7749}" type="presParOf" srcId="{3B5537BE-13A2-46FE-BFAC-EB6CF5210D67}" destId="{102209CE-2E1C-46D8-B7BC-7C0D12E4E3E9}" srcOrd="0" destOrd="0" presId="urn:microsoft.com/office/officeart/2005/8/layout/lProcess3"/>
    <dgm:cxn modelId="{C4CD9E6E-C0D0-48DE-864B-6004965DD1D8}" type="presParOf" srcId="{3B5537BE-13A2-46FE-BFAC-EB6CF5210D67}" destId="{6DCAD7B8-45B0-42AA-8031-51BD54ABF463}" srcOrd="1" destOrd="0" presId="urn:microsoft.com/office/officeart/2005/8/layout/lProcess3"/>
    <dgm:cxn modelId="{F7905A9D-9423-4CC9-B88F-CCA689CB107F}" type="presParOf" srcId="{3B5537BE-13A2-46FE-BFAC-EB6CF5210D67}" destId="{1DCFF831-7C85-4CA9-9507-A52E3678AC4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E00768-761C-4246-9985-3CFE3E1D381C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82A5214-F9A0-4355-90CE-947B2913F3D5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Август - сентябрь</a:t>
          </a:r>
        </a:p>
      </dgm:t>
    </dgm:pt>
    <dgm:pt modelId="{F38DA60D-BFF4-4920-80A5-0DDA81542784}" type="parTrans" cxnId="{D0F0BB2C-0401-4B44-B5A6-342CEEB220A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A33BECD-40B3-4330-B527-C4628F8E7D3D}" type="sibTrans" cxnId="{D0F0BB2C-0401-4B44-B5A6-342CEEB220A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546B9E1D-EED7-4D00-A466-1A9F624E43FF}">
      <dgm:prSet phldrT="[Текст]" custT="1"/>
      <dgm:spPr/>
      <dgm:t>
        <a:bodyPr/>
        <a:lstStyle/>
        <a:p>
          <a:r>
            <a:rPr lang="ru-RU" sz="2000" dirty="0"/>
            <a:t>Творческие импровизации «Станиславский </a:t>
          </a:r>
          <a:r>
            <a:rPr lang="en-US" sz="2000" dirty="0"/>
            <a:t>ON</a:t>
          </a:r>
          <a:r>
            <a:rPr lang="ru-RU" sz="2000" dirty="0"/>
            <a:t>»</a:t>
          </a:r>
          <a:endParaRPr lang="ru-RU" sz="2000" dirty="0">
            <a:solidFill>
              <a:schemeClr val="tx1"/>
            </a:solidFill>
          </a:endParaRPr>
        </a:p>
      </dgm:t>
    </dgm:pt>
    <dgm:pt modelId="{F19C50E7-88B9-4E58-B337-EE32E9712376}" type="parTrans" cxnId="{9DE43A60-44AB-4E4E-8102-7CF9AD3D436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0920E12-0F81-48DA-8899-424F6A80B506}" type="sibTrans" cxnId="{9DE43A60-44AB-4E4E-8102-7CF9AD3D436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1A7CC1E-394A-4212-9156-B2BA7C904725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Ноябрь - декабрь</a:t>
          </a:r>
        </a:p>
      </dgm:t>
    </dgm:pt>
    <dgm:pt modelId="{2A26CFEC-1B9B-49F1-9A93-5CD3936260EE}" type="parTrans" cxnId="{C6C47F50-C4C5-46A7-BD36-F35086CC5DA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0B9FB59-93FB-40C2-B7A9-54CAC6C7B59D}" type="sibTrans" cxnId="{C6C47F50-C4C5-46A7-BD36-F35086CC5DA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C32D470A-A200-491D-A712-FBF2F7243224}">
      <dgm:prSet phldrT="[Текст]" custT="1"/>
      <dgm:spPr/>
      <dgm:t>
        <a:bodyPr/>
        <a:lstStyle/>
        <a:p>
          <a:r>
            <a:rPr lang="ru-RU" sz="2000" dirty="0"/>
            <a:t>Онлайн капустник «В свете рампы»</a:t>
          </a:r>
          <a:endParaRPr lang="ru-RU" sz="2000" dirty="0">
            <a:solidFill>
              <a:schemeClr val="tx1"/>
            </a:solidFill>
          </a:endParaRPr>
        </a:p>
      </dgm:t>
    </dgm:pt>
    <dgm:pt modelId="{8B4953E7-7A88-4336-A13D-D04D11A911CF}" type="parTrans" cxnId="{F01B2690-3059-41DB-8C4D-51E93131F627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6CE0DF6-EC69-4FDC-B301-5DE7E51F6A90}" type="sibTrans" cxnId="{F01B2690-3059-41DB-8C4D-51E93131F627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397A67C-7F03-4B36-B78B-D4FF34D4F124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Вторая половина декабря</a:t>
          </a:r>
        </a:p>
      </dgm:t>
    </dgm:pt>
    <dgm:pt modelId="{DF84D38C-23D0-46FF-9C6D-51F6E8EDCB6F}" type="parTrans" cxnId="{170F9878-0726-4EC4-8B2D-776D0D948C6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2BE6B60-AB26-4782-9148-0C61D80D69BB}" type="sibTrans" cxnId="{170F9878-0726-4EC4-8B2D-776D0D948C6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63BF1B98-9C78-4B47-91F1-83D06AD32FFC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Анализ проделанной работы. Подведение итогов</a:t>
          </a:r>
        </a:p>
      </dgm:t>
    </dgm:pt>
    <dgm:pt modelId="{9C65FF35-5090-4553-9A6C-B09994CD47CF}" type="parTrans" cxnId="{0DA3C073-473E-44DC-8DE8-A046042DD2E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5A602F76-CFF4-4983-A1DD-F1650B35CE8A}" type="sibTrans" cxnId="{0DA3C073-473E-44DC-8DE8-A046042DD2E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7819EF7-2C3B-4497-9AEE-0A5BE24207C3}" type="pres">
      <dgm:prSet presAssocID="{82E00768-761C-4246-9985-3CFE3E1D381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C205D6A-322F-4D91-A499-2BEED1803BD4}" type="pres">
      <dgm:prSet presAssocID="{D82A5214-F9A0-4355-90CE-947B2913F3D5}" presName="horFlow" presStyleCnt="0"/>
      <dgm:spPr/>
    </dgm:pt>
    <dgm:pt modelId="{24228A23-4173-4343-BE2E-2AAA21DC11AF}" type="pres">
      <dgm:prSet presAssocID="{D82A5214-F9A0-4355-90CE-947B2913F3D5}" presName="bigChev" presStyleLbl="node1" presStyleIdx="0" presStyleCnt="3"/>
      <dgm:spPr/>
    </dgm:pt>
    <dgm:pt modelId="{03EB724B-A4A3-4B2C-B0C6-1AF7FB961745}" type="pres">
      <dgm:prSet presAssocID="{F19C50E7-88B9-4E58-B337-EE32E9712376}" presName="parTrans" presStyleCnt="0"/>
      <dgm:spPr/>
    </dgm:pt>
    <dgm:pt modelId="{E800FA2C-8176-4082-B4CD-187FE7C3375C}" type="pres">
      <dgm:prSet presAssocID="{546B9E1D-EED7-4D00-A466-1A9F624E43FF}" presName="node" presStyleLbl="alignAccFollowNode1" presStyleIdx="0" presStyleCnt="3" custScaleX="478097">
        <dgm:presLayoutVars>
          <dgm:bulletEnabled val="1"/>
        </dgm:presLayoutVars>
      </dgm:prSet>
      <dgm:spPr/>
    </dgm:pt>
    <dgm:pt modelId="{00CF1A69-16F5-44EF-AFC7-69CB38E43EB9}" type="pres">
      <dgm:prSet presAssocID="{D82A5214-F9A0-4355-90CE-947B2913F3D5}" presName="vSp" presStyleCnt="0"/>
      <dgm:spPr/>
    </dgm:pt>
    <dgm:pt modelId="{90E3C675-A76E-462F-B7FA-B1652BBC7CC1}" type="pres">
      <dgm:prSet presAssocID="{21A7CC1E-394A-4212-9156-B2BA7C904725}" presName="horFlow" presStyleCnt="0"/>
      <dgm:spPr/>
    </dgm:pt>
    <dgm:pt modelId="{71CC5C69-B94B-435A-BE8A-2C2B51B965FD}" type="pres">
      <dgm:prSet presAssocID="{21A7CC1E-394A-4212-9156-B2BA7C904725}" presName="bigChev" presStyleLbl="node1" presStyleIdx="1" presStyleCnt="3"/>
      <dgm:spPr/>
    </dgm:pt>
    <dgm:pt modelId="{C8F4E414-5D95-4D11-9253-066CB466AE02}" type="pres">
      <dgm:prSet presAssocID="{8B4953E7-7A88-4336-A13D-D04D11A911CF}" presName="parTrans" presStyleCnt="0"/>
      <dgm:spPr/>
    </dgm:pt>
    <dgm:pt modelId="{E818B00B-E745-44AF-89DF-5DC173D7FA9E}" type="pres">
      <dgm:prSet presAssocID="{C32D470A-A200-491D-A712-FBF2F7243224}" presName="node" presStyleLbl="alignAccFollowNode1" presStyleIdx="1" presStyleCnt="3" custScaleX="479604">
        <dgm:presLayoutVars>
          <dgm:bulletEnabled val="1"/>
        </dgm:presLayoutVars>
      </dgm:prSet>
      <dgm:spPr/>
    </dgm:pt>
    <dgm:pt modelId="{FB0AAD1F-036E-4E0B-B2BB-ED576EFAFDEE}" type="pres">
      <dgm:prSet presAssocID="{21A7CC1E-394A-4212-9156-B2BA7C904725}" presName="vSp" presStyleCnt="0"/>
      <dgm:spPr/>
    </dgm:pt>
    <dgm:pt modelId="{923E9682-A5C3-46BD-B3CC-9D566A0F16A7}" type="pres">
      <dgm:prSet presAssocID="{7397A67C-7F03-4B36-B78B-D4FF34D4F124}" presName="horFlow" presStyleCnt="0"/>
      <dgm:spPr/>
    </dgm:pt>
    <dgm:pt modelId="{6063868C-FD08-4C81-A951-E1C53EAE1940}" type="pres">
      <dgm:prSet presAssocID="{7397A67C-7F03-4B36-B78B-D4FF34D4F124}" presName="bigChev" presStyleLbl="node1" presStyleIdx="2" presStyleCnt="3"/>
      <dgm:spPr/>
    </dgm:pt>
    <dgm:pt modelId="{4E6AD112-D883-42BA-9CAF-D634FD3CFD97}" type="pres">
      <dgm:prSet presAssocID="{9C65FF35-5090-4553-9A6C-B09994CD47CF}" presName="parTrans" presStyleCnt="0"/>
      <dgm:spPr/>
    </dgm:pt>
    <dgm:pt modelId="{993C59FB-D182-4562-8980-4A8859D3D754}" type="pres">
      <dgm:prSet presAssocID="{63BF1B98-9C78-4B47-91F1-83D06AD32FFC}" presName="node" presStyleLbl="alignAccFollowNode1" presStyleIdx="2" presStyleCnt="3" custScaleX="479604">
        <dgm:presLayoutVars>
          <dgm:bulletEnabled val="1"/>
        </dgm:presLayoutVars>
      </dgm:prSet>
      <dgm:spPr/>
    </dgm:pt>
  </dgm:ptLst>
  <dgm:cxnLst>
    <dgm:cxn modelId="{7BEAA104-F226-41C1-B444-12001CE4F05D}" type="presOf" srcId="{82E00768-761C-4246-9985-3CFE3E1D381C}" destId="{77819EF7-2C3B-4497-9AEE-0A5BE24207C3}" srcOrd="0" destOrd="0" presId="urn:microsoft.com/office/officeart/2005/8/layout/lProcess3"/>
    <dgm:cxn modelId="{3669F712-F5F4-4339-8E40-BC240A9952A0}" type="presOf" srcId="{546B9E1D-EED7-4D00-A466-1A9F624E43FF}" destId="{E800FA2C-8176-4082-B4CD-187FE7C3375C}" srcOrd="0" destOrd="0" presId="urn:microsoft.com/office/officeart/2005/8/layout/lProcess3"/>
    <dgm:cxn modelId="{D0F0BB2C-0401-4B44-B5A6-342CEEB220A5}" srcId="{82E00768-761C-4246-9985-3CFE3E1D381C}" destId="{D82A5214-F9A0-4355-90CE-947B2913F3D5}" srcOrd="0" destOrd="0" parTransId="{F38DA60D-BFF4-4920-80A5-0DDA81542784}" sibTransId="{8A33BECD-40B3-4330-B527-C4628F8E7D3D}"/>
    <dgm:cxn modelId="{2BD4D740-AE73-4EFE-AD3A-73AE758852F2}" type="presOf" srcId="{21A7CC1E-394A-4212-9156-B2BA7C904725}" destId="{71CC5C69-B94B-435A-BE8A-2C2B51B965FD}" srcOrd="0" destOrd="0" presId="urn:microsoft.com/office/officeart/2005/8/layout/lProcess3"/>
    <dgm:cxn modelId="{9DE43A60-44AB-4E4E-8102-7CF9AD3D4365}" srcId="{D82A5214-F9A0-4355-90CE-947B2913F3D5}" destId="{546B9E1D-EED7-4D00-A466-1A9F624E43FF}" srcOrd="0" destOrd="0" parTransId="{F19C50E7-88B9-4E58-B337-EE32E9712376}" sibTransId="{B0920E12-0F81-48DA-8899-424F6A80B506}"/>
    <dgm:cxn modelId="{C6C47F50-C4C5-46A7-BD36-F35086CC5DAF}" srcId="{82E00768-761C-4246-9985-3CFE3E1D381C}" destId="{21A7CC1E-394A-4212-9156-B2BA7C904725}" srcOrd="1" destOrd="0" parTransId="{2A26CFEC-1B9B-49F1-9A93-5CD3936260EE}" sibTransId="{B0B9FB59-93FB-40C2-B7A9-54CAC6C7B59D}"/>
    <dgm:cxn modelId="{F07A1F71-AB84-4F50-AA6A-9495C3A4AF21}" type="presOf" srcId="{D82A5214-F9A0-4355-90CE-947B2913F3D5}" destId="{24228A23-4173-4343-BE2E-2AAA21DC11AF}" srcOrd="0" destOrd="0" presId="urn:microsoft.com/office/officeart/2005/8/layout/lProcess3"/>
    <dgm:cxn modelId="{0DA3C073-473E-44DC-8DE8-A046042DD2E9}" srcId="{7397A67C-7F03-4B36-B78B-D4FF34D4F124}" destId="{63BF1B98-9C78-4B47-91F1-83D06AD32FFC}" srcOrd="0" destOrd="0" parTransId="{9C65FF35-5090-4553-9A6C-B09994CD47CF}" sibTransId="{5A602F76-CFF4-4983-A1DD-F1650B35CE8A}"/>
    <dgm:cxn modelId="{170F9878-0726-4EC4-8B2D-776D0D948C66}" srcId="{82E00768-761C-4246-9985-3CFE3E1D381C}" destId="{7397A67C-7F03-4B36-B78B-D4FF34D4F124}" srcOrd="2" destOrd="0" parTransId="{DF84D38C-23D0-46FF-9C6D-51F6E8EDCB6F}" sibTransId="{22BE6B60-AB26-4782-9148-0C61D80D69BB}"/>
    <dgm:cxn modelId="{ACD8CF7E-1ED8-40EF-B420-A05BC8D2CFB6}" type="presOf" srcId="{C32D470A-A200-491D-A712-FBF2F7243224}" destId="{E818B00B-E745-44AF-89DF-5DC173D7FA9E}" srcOrd="0" destOrd="0" presId="urn:microsoft.com/office/officeart/2005/8/layout/lProcess3"/>
    <dgm:cxn modelId="{F01B2690-3059-41DB-8C4D-51E93131F627}" srcId="{21A7CC1E-394A-4212-9156-B2BA7C904725}" destId="{C32D470A-A200-491D-A712-FBF2F7243224}" srcOrd="0" destOrd="0" parTransId="{8B4953E7-7A88-4336-A13D-D04D11A911CF}" sibTransId="{B6CE0DF6-EC69-4FDC-B301-5DE7E51F6A90}"/>
    <dgm:cxn modelId="{C8BDA2BD-3139-4366-A458-FC667F25DCE0}" type="presOf" srcId="{7397A67C-7F03-4B36-B78B-D4FF34D4F124}" destId="{6063868C-FD08-4C81-A951-E1C53EAE1940}" srcOrd="0" destOrd="0" presId="urn:microsoft.com/office/officeart/2005/8/layout/lProcess3"/>
    <dgm:cxn modelId="{848E17ED-7962-45F0-95B1-359464FF4570}" type="presOf" srcId="{63BF1B98-9C78-4B47-91F1-83D06AD32FFC}" destId="{993C59FB-D182-4562-8980-4A8859D3D754}" srcOrd="0" destOrd="0" presId="urn:microsoft.com/office/officeart/2005/8/layout/lProcess3"/>
    <dgm:cxn modelId="{B54F2B57-7851-4DD4-89AA-6C5110A1BA9A}" type="presParOf" srcId="{77819EF7-2C3B-4497-9AEE-0A5BE24207C3}" destId="{EC205D6A-322F-4D91-A499-2BEED1803BD4}" srcOrd="0" destOrd="0" presId="urn:microsoft.com/office/officeart/2005/8/layout/lProcess3"/>
    <dgm:cxn modelId="{9507CF46-3121-4C3B-AF85-9E9ABF3C4353}" type="presParOf" srcId="{EC205D6A-322F-4D91-A499-2BEED1803BD4}" destId="{24228A23-4173-4343-BE2E-2AAA21DC11AF}" srcOrd="0" destOrd="0" presId="urn:microsoft.com/office/officeart/2005/8/layout/lProcess3"/>
    <dgm:cxn modelId="{ED67568C-ADED-4841-BBC4-FC5E26B6E6A9}" type="presParOf" srcId="{EC205D6A-322F-4D91-A499-2BEED1803BD4}" destId="{03EB724B-A4A3-4B2C-B0C6-1AF7FB961745}" srcOrd="1" destOrd="0" presId="urn:microsoft.com/office/officeart/2005/8/layout/lProcess3"/>
    <dgm:cxn modelId="{0664F6C3-CC58-4F5A-A859-EB444F22CB4D}" type="presParOf" srcId="{EC205D6A-322F-4D91-A499-2BEED1803BD4}" destId="{E800FA2C-8176-4082-B4CD-187FE7C3375C}" srcOrd="2" destOrd="0" presId="urn:microsoft.com/office/officeart/2005/8/layout/lProcess3"/>
    <dgm:cxn modelId="{CC17BA4D-AECB-4195-BC1D-3F235786CCE2}" type="presParOf" srcId="{77819EF7-2C3B-4497-9AEE-0A5BE24207C3}" destId="{00CF1A69-16F5-44EF-AFC7-69CB38E43EB9}" srcOrd="1" destOrd="0" presId="urn:microsoft.com/office/officeart/2005/8/layout/lProcess3"/>
    <dgm:cxn modelId="{0B5A2FC8-A30B-4339-BB4C-D8B97D2860B9}" type="presParOf" srcId="{77819EF7-2C3B-4497-9AEE-0A5BE24207C3}" destId="{90E3C675-A76E-462F-B7FA-B1652BBC7CC1}" srcOrd="2" destOrd="0" presId="urn:microsoft.com/office/officeart/2005/8/layout/lProcess3"/>
    <dgm:cxn modelId="{286B0760-8547-4597-B550-C93FC1D7829E}" type="presParOf" srcId="{90E3C675-A76E-462F-B7FA-B1652BBC7CC1}" destId="{71CC5C69-B94B-435A-BE8A-2C2B51B965FD}" srcOrd="0" destOrd="0" presId="urn:microsoft.com/office/officeart/2005/8/layout/lProcess3"/>
    <dgm:cxn modelId="{5A04197D-C634-436E-B24E-057982146DEB}" type="presParOf" srcId="{90E3C675-A76E-462F-B7FA-B1652BBC7CC1}" destId="{C8F4E414-5D95-4D11-9253-066CB466AE02}" srcOrd="1" destOrd="0" presId="urn:microsoft.com/office/officeart/2005/8/layout/lProcess3"/>
    <dgm:cxn modelId="{888ACAC7-5387-427B-A87C-D5DB8D0D5530}" type="presParOf" srcId="{90E3C675-A76E-462F-B7FA-B1652BBC7CC1}" destId="{E818B00B-E745-44AF-89DF-5DC173D7FA9E}" srcOrd="2" destOrd="0" presId="urn:microsoft.com/office/officeart/2005/8/layout/lProcess3"/>
    <dgm:cxn modelId="{88E56F51-949E-4CCC-9954-C6625E26DCC4}" type="presParOf" srcId="{77819EF7-2C3B-4497-9AEE-0A5BE24207C3}" destId="{FB0AAD1F-036E-4E0B-B2BB-ED576EFAFDEE}" srcOrd="3" destOrd="0" presId="urn:microsoft.com/office/officeart/2005/8/layout/lProcess3"/>
    <dgm:cxn modelId="{197A9D1C-7C72-4304-B9AA-E43889C5F11A}" type="presParOf" srcId="{77819EF7-2C3B-4497-9AEE-0A5BE24207C3}" destId="{923E9682-A5C3-46BD-B3CC-9D566A0F16A7}" srcOrd="4" destOrd="0" presId="urn:microsoft.com/office/officeart/2005/8/layout/lProcess3"/>
    <dgm:cxn modelId="{9677E574-FF0E-47AD-8987-C6D287F93CEB}" type="presParOf" srcId="{923E9682-A5C3-46BD-B3CC-9D566A0F16A7}" destId="{6063868C-FD08-4C81-A951-E1C53EAE1940}" srcOrd="0" destOrd="0" presId="urn:microsoft.com/office/officeart/2005/8/layout/lProcess3"/>
    <dgm:cxn modelId="{6586630C-1D80-452E-AF17-F9C269F85C8F}" type="presParOf" srcId="{923E9682-A5C3-46BD-B3CC-9D566A0F16A7}" destId="{4E6AD112-D883-42BA-9CAF-D634FD3CFD97}" srcOrd="1" destOrd="0" presId="urn:microsoft.com/office/officeart/2005/8/layout/lProcess3"/>
    <dgm:cxn modelId="{F73E7418-426F-4BE1-A1D1-95BADEBF5DB9}" type="presParOf" srcId="{923E9682-A5C3-46BD-B3CC-9D566A0F16A7}" destId="{993C59FB-D182-4562-8980-4A8859D3D75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F1306-4022-43B0-BB08-CE9BA022FD22}">
      <dsp:nvSpPr>
        <dsp:cNvPr id="0" name=""/>
        <dsp:cNvSpPr/>
      </dsp:nvSpPr>
      <dsp:spPr>
        <a:xfrm>
          <a:off x="245656" y="973"/>
          <a:ext cx="2182229" cy="87289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Февраль - март</a:t>
          </a:r>
        </a:p>
      </dsp:txBody>
      <dsp:txXfrm>
        <a:off x="682102" y="973"/>
        <a:ext cx="1309338" cy="872891"/>
      </dsp:txXfrm>
    </dsp:sp>
    <dsp:sp modelId="{3F38E069-D904-482B-9DC5-FF5ED6DAF22F}">
      <dsp:nvSpPr>
        <dsp:cNvPr id="0" name=""/>
        <dsp:cNvSpPr/>
      </dsp:nvSpPr>
      <dsp:spPr>
        <a:xfrm>
          <a:off x="2144195" y="75169"/>
          <a:ext cx="8741419" cy="72450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Онлайн вернисаж «Великий буревестник» к юбилею М. Горького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506445" y="75169"/>
        <a:ext cx="8016919" cy="724500"/>
      </dsp:txXfrm>
    </dsp:sp>
    <dsp:sp modelId="{CD6D7D5A-B425-42E2-BCAA-AE7434EB223E}">
      <dsp:nvSpPr>
        <dsp:cNvPr id="0" name=""/>
        <dsp:cNvSpPr/>
      </dsp:nvSpPr>
      <dsp:spPr>
        <a:xfrm>
          <a:off x="245656" y="996070"/>
          <a:ext cx="2182229" cy="872891"/>
        </a:xfrm>
        <a:prstGeom prst="chevron">
          <a:avLst/>
        </a:prstGeom>
        <a:solidFill>
          <a:schemeClr val="accent5">
            <a:hueOff val="-547770"/>
            <a:satOff val="-25555"/>
            <a:lumOff val="-10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Апрель - май</a:t>
          </a:r>
        </a:p>
      </dsp:txBody>
      <dsp:txXfrm>
        <a:off x="682102" y="996070"/>
        <a:ext cx="1309338" cy="872891"/>
      </dsp:txXfrm>
    </dsp:sp>
    <dsp:sp modelId="{F8E16F87-C37B-4292-BCF8-FDEA7A2E781C}">
      <dsp:nvSpPr>
        <dsp:cNvPr id="0" name=""/>
        <dsp:cNvSpPr/>
      </dsp:nvSpPr>
      <dsp:spPr>
        <a:xfrm>
          <a:off x="2144195" y="1070265"/>
          <a:ext cx="8711225" cy="724500"/>
        </a:xfrm>
        <a:prstGeom prst="chevron">
          <a:avLst/>
        </a:prstGeom>
        <a:solidFill>
          <a:schemeClr val="accent5">
            <a:tint val="40000"/>
            <a:alpha val="90000"/>
            <a:hueOff val="-531672"/>
            <a:satOff val="-24815"/>
            <a:lumOff val="-338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31672"/>
              <a:satOff val="-24815"/>
              <a:lumOff val="-33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Поэтический баттл «Прекрасен наш союз…» ко дню рождения А.С. Пушкина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506445" y="1070265"/>
        <a:ext cx="7986725" cy="724500"/>
      </dsp:txXfrm>
    </dsp:sp>
    <dsp:sp modelId="{102209CE-2E1C-46D8-B7BC-7C0D12E4E3E9}">
      <dsp:nvSpPr>
        <dsp:cNvPr id="0" name=""/>
        <dsp:cNvSpPr/>
      </dsp:nvSpPr>
      <dsp:spPr>
        <a:xfrm>
          <a:off x="245656" y="1991166"/>
          <a:ext cx="2182229" cy="872891"/>
        </a:xfrm>
        <a:prstGeom prst="chevron">
          <a:avLst/>
        </a:prstGeom>
        <a:solidFill>
          <a:schemeClr val="accent5">
            <a:hueOff val="-1095541"/>
            <a:satOff val="-51110"/>
            <a:lumOff val="-20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Июнь - июль </a:t>
          </a:r>
        </a:p>
      </dsp:txBody>
      <dsp:txXfrm>
        <a:off x="682102" y="1991166"/>
        <a:ext cx="1309338" cy="872891"/>
      </dsp:txXfrm>
    </dsp:sp>
    <dsp:sp modelId="{1DCFF831-7C85-4CA9-9507-A52E3678AC4D}">
      <dsp:nvSpPr>
        <dsp:cNvPr id="0" name=""/>
        <dsp:cNvSpPr/>
      </dsp:nvSpPr>
      <dsp:spPr>
        <a:xfrm>
          <a:off x="2144195" y="2065362"/>
          <a:ext cx="8686828" cy="724500"/>
        </a:xfrm>
        <a:prstGeom prst="chevron">
          <a:avLst/>
        </a:prstGeom>
        <a:solidFill>
          <a:schemeClr val="accent5">
            <a:tint val="40000"/>
            <a:alpha val="90000"/>
            <a:hueOff val="-1063343"/>
            <a:satOff val="-49630"/>
            <a:lumOff val="-676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063343"/>
              <a:satOff val="-49630"/>
              <a:lumOff val="-6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Видео круиз «Пою мое Отечество» к 1035–</a:t>
          </a:r>
          <a:r>
            <a:rPr lang="ru-RU" sz="2000" kern="1200" dirty="0" err="1"/>
            <a:t>летию</a:t>
          </a:r>
          <a:r>
            <a:rPr lang="ru-RU" sz="2000" kern="1200" dirty="0"/>
            <a:t> со дня Крещения Руси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506445" y="2065362"/>
        <a:ext cx="7962328" cy="724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28A23-4173-4343-BE2E-2AAA21DC11AF}">
      <dsp:nvSpPr>
        <dsp:cNvPr id="0" name=""/>
        <dsp:cNvSpPr/>
      </dsp:nvSpPr>
      <dsp:spPr>
        <a:xfrm>
          <a:off x="272951" y="973"/>
          <a:ext cx="2182229" cy="87289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Август - сентябрь</a:t>
          </a:r>
        </a:p>
      </dsp:txBody>
      <dsp:txXfrm>
        <a:off x="709397" y="973"/>
        <a:ext cx="1309338" cy="872891"/>
      </dsp:txXfrm>
    </dsp:sp>
    <dsp:sp modelId="{E800FA2C-8176-4082-B4CD-187FE7C3375C}">
      <dsp:nvSpPr>
        <dsp:cNvPr id="0" name=""/>
        <dsp:cNvSpPr/>
      </dsp:nvSpPr>
      <dsp:spPr>
        <a:xfrm>
          <a:off x="2171490" y="75169"/>
          <a:ext cx="8659532" cy="72450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Творческие импровизации «Станиславский </a:t>
          </a:r>
          <a:r>
            <a:rPr lang="en-US" sz="2000" kern="1200" dirty="0"/>
            <a:t>ON</a:t>
          </a:r>
          <a:r>
            <a:rPr lang="ru-RU" sz="2000" kern="1200" dirty="0"/>
            <a:t>»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533740" y="75169"/>
        <a:ext cx="7935032" cy="724500"/>
      </dsp:txXfrm>
    </dsp:sp>
    <dsp:sp modelId="{71CC5C69-B94B-435A-BE8A-2C2B51B965FD}">
      <dsp:nvSpPr>
        <dsp:cNvPr id="0" name=""/>
        <dsp:cNvSpPr/>
      </dsp:nvSpPr>
      <dsp:spPr>
        <a:xfrm>
          <a:off x="272951" y="996070"/>
          <a:ext cx="2182229" cy="872891"/>
        </a:xfrm>
        <a:prstGeom prst="chevron">
          <a:avLst/>
        </a:prstGeom>
        <a:solidFill>
          <a:schemeClr val="accent5">
            <a:hueOff val="-547770"/>
            <a:satOff val="-25555"/>
            <a:lumOff val="-10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Ноябрь - декабрь</a:t>
          </a:r>
        </a:p>
      </dsp:txBody>
      <dsp:txXfrm>
        <a:off x="709397" y="996070"/>
        <a:ext cx="1309338" cy="872891"/>
      </dsp:txXfrm>
    </dsp:sp>
    <dsp:sp modelId="{E818B00B-E745-44AF-89DF-5DC173D7FA9E}">
      <dsp:nvSpPr>
        <dsp:cNvPr id="0" name=""/>
        <dsp:cNvSpPr/>
      </dsp:nvSpPr>
      <dsp:spPr>
        <a:xfrm>
          <a:off x="2171490" y="1070265"/>
          <a:ext cx="8686828" cy="724500"/>
        </a:xfrm>
        <a:prstGeom prst="chevron">
          <a:avLst/>
        </a:prstGeom>
        <a:solidFill>
          <a:schemeClr val="accent5">
            <a:tint val="40000"/>
            <a:alpha val="90000"/>
            <a:hueOff val="-531672"/>
            <a:satOff val="-24815"/>
            <a:lumOff val="-338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31672"/>
              <a:satOff val="-24815"/>
              <a:lumOff val="-33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Онлайн капустник «В свете рампы»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533740" y="1070265"/>
        <a:ext cx="7962328" cy="724500"/>
      </dsp:txXfrm>
    </dsp:sp>
    <dsp:sp modelId="{6063868C-FD08-4C81-A951-E1C53EAE1940}">
      <dsp:nvSpPr>
        <dsp:cNvPr id="0" name=""/>
        <dsp:cNvSpPr/>
      </dsp:nvSpPr>
      <dsp:spPr>
        <a:xfrm>
          <a:off x="272951" y="1991166"/>
          <a:ext cx="2182229" cy="872891"/>
        </a:xfrm>
        <a:prstGeom prst="chevron">
          <a:avLst/>
        </a:prstGeom>
        <a:solidFill>
          <a:schemeClr val="accent5">
            <a:hueOff val="-1095541"/>
            <a:satOff val="-51110"/>
            <a:lumOff val="-20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Вторая половина декабря</a:t>
          </a:r>
        </a:p>
      </dsp:txBody>
      <dsp:txXfrm>
        <a:off x="709397" y="1991166"/>
        <a:ext cx="1309338" cy="872891"/>
      </dsp:txXfrm>
    </dsp:sp>
    <dsp:sp modelId="{993C59FB-D182-4562-8980-4A8859D3D754}">
      <dsp:nvSpPr>
        <dsp:cNvPr id="0" name=""/>
        <dsp:cNvSpPr/>
      </dsp:nvSpPr>
      <dsp:spPr>
        <a:xfrm>
          <a:off x="2171490" y="2065362"/>
          <a:ext cx="8686828" cy="724500"/>
        </a:xfrm>
        <a:prstGeom prst="chevron">
          <a:avLst/>
        </a:prstGeom>
        <a:solidFill>
          <a:schemeClr val="accent5">
            <a:tint val="40000"/>
            <a:alpha val="90000"/>
            <a:hueOff val="-1063343"/>
            <a:satOff val="-49630"/>
            <a:lumOff val="-676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063343"/>
              <a:satOff val="-49630"/>
              <a:lumOff val="-6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Анализ проделанной работы. Подведение итогов</a:t>
          </a:r>
        </a:p>
      </dsp:txBody>
      <dsp:txXfrm>
        <a:off x="2533740" y="2065362"/>
        <a:ext cx="7962328" cy="724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093F709-3614-45F7-AB17-FCB5E9A400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012BFE-B846-45C0-9ACD-01394A7D12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0036E-F505-4872-B748-DD9CACC9E92F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FC896B-CB67-4CEA-9DC1-58698745C5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A7EF0E-32AF-4E05-8C29-4189625813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925B0-495E-48F9-B4D1-29829B6F3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2906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77BF6-1108-422D-9D87-0C04493D7C1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D7BD2-C27B-45E5-A3B4-C60588164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7445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45806-1E2E-4758-AEBB-286A486A1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7CE4AA-5AC7-4764-86F8-DF8DBE48D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C7BC13-9D47-4856-8C35-0A4B6F4F9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65AE59-D9A1-4FFE-80EB-F41A5198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C41507-3679-4FFD-8715-2DB97538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4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3EB504-F21A-4CDC-9AA7-749357B7F9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913" y="1254642"/>
            <a:ext cx="11177187" cy="5101708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график, таблица, видео</a:t>
            </a:r>
          </a:p>
          <a:p>
            <a:pPr lvl="0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39A955-9898-B91A-B6F2-17E46B0FC0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3543" y="285702"/>
            <a:ext cx="1138557" cy="4048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750E6E-BD31-B7D3-84DB-FA4229CB52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1392" y="311798"/>
            <a:ext cx="1231964" cy="3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2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лайд переби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F7EDB-CC5D-4B80-9EAB-5F1FE5B8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745304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33AC4D-E169-4DD4-9EA1-08EEBBF10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56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2515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1FA2A1-BE10-4767-9DDC-2E0466517DD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4913" y="1263909"/>
            <a:ext cx="5181600" cy="509244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53DB6B-5615-4060-A638-37DFA243D9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38913" y="1263908"/>
            <a:ext cx="5181600" cy="509244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5999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80195CE-5715-42AD-A0B2-3AB1F14B4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914" y="2059536"/>
            <a:ext cx="4588081" cy="42968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FCDCFAE6-8CF4-43FE-A942-1C1DC17470B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300330" y="512747"/>
            <a:ext cx="6262130" cy="5843603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 txBox="1">
            <a:spLocks/>
          </p:cNvSpPr>
          <p:nvPr userDrawn="1"/>
        </p:nvSpPr>
        <p:spPr>
          <a:xfrm>
            <a:off x="504914" y="365126"/>
            <a:ext cx="4588082" cy="1694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3624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912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912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10285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0121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15494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5330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18650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983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35B0B-D621-420D-A76D-563F118D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59" y="365125"/>
            <a:ext cx="11168641" cy="703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E60053-EE2F-4188-B595-68CCA21C5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459" y="1222049"/>
            <a:ext cx="11168641" cy="4954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B29A96-87E0-4152-ACF4-34571F8D7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7BE590-B8EE-4529-9BAC-4A992742B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80AE11-5358-4161-B1C2-C4DAB59E8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470C9-EE1D-4D1C-8025-4A0C3016A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00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8" r:id="rId6"/>
    <p:sldLayoutId id="2147483659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6.jp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5BC931CB-C805-4F51-B80C-AC2D8324B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939" y="0"/>
            <a:ext cx="5225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средней длины"/>
          <p:cNvSpPr txBox="1"/>
          <p:nvPr/>
        </p:nvSpPr>
        <p:spPr>
          <a:xfrm>
            <a:off x="663155" y="2143715"/>
            <a:ext cx="6076576" cy="2243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7000"/>
              </a:lnSpc>
              <a:spcBef>
                <a:spcPts val="0"/>
              </a:spcBef>
              <a:defRPr sz="7000">
                <a:latin typeface="+mn-lt"/>
                <a:ea typeface="+mn-ea"/>
                <a:cs typeface="+mn-cs"/>
                <a:sym typeface="Gramatika Medium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ru-RU" sz="5400" dirty="0">
                <a:latin typeface="Proxima Nova semibold" panose="02000506030000020004" pitchFamily="2" charset="0"/>
              </a:rPr>
              <a:t>Арт-студия «Серебряный ключ»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99243" y="4869973"/>
            <a:ext cx="5004399" cy="543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400" dirty="0"/>
              <a:t>ГБУ «Центр социального обслуживания граждан пожилого возраста и инвалидов Сергачского района»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7E008D-0CA5-7B9C-035A-F2B4B69571BF}"/>
              </a:ext>
            </a:extLst>
          </p:cNvPr>
          <p:cNvSpPr/>
          <p:nvPr/>
        </p:nvSpPr>
        <p:spPr>
          <a:xfrm>
            <a:off x="1199242" y="6045277"/>
            <a:ext cx="5004399" cy="306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2023 год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99E800-8E8D-9522-1492-68C5F4891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156" y="505779"/>
            <a:ext cx="3057936" cy="88340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26D026-1A7E-875F-C455-95CF6A9AF4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t="4186" r="840" b="1484"/>
          <a:stretch/>
        </p:blipFill>
        <p:spPr>
          <a:xfrm>
            <a:off x="9985578" y="92481"/>
            <a:ext cx="2100405" cy="208431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6903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92156" y="473812"/>
            <a:ext cx="11589508" cy="719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Паспорт проекта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A7B9F93-9BD9-6CDA-A164-4323FE2433AB}"/>
              </a:ext>
            </a:extLst>
          </p:cNvPr>
          <p:cNvCxnSpPr/>
          <p:nvPr/>
        </p:nvCxnSpPr>
        <p:spPr>
          <a:xfrm>
            <a:off x="6070122" y="1276709"/>
            <a:ext cx="0" cy="503782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6D9A2A2-E078-F8EF-C020-8EB33854D4B9}"/>
              </a:ext>
            </a:extLst>
          </p:cNvPr>
          <p:cNvCxnSpPr>
            <a:cxnSpLocks/>
          </p:cNvCxnSpPr>
          <p:nvPr/>
        </p:nvCxnSpPr>
        <p:spPr>
          <a:xfrm>
            <a:off x="638259" y="3792747"/>
            <a:ext cx="10915482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4DAE710-946C-EE1A-9DB1-781CF17CB48E}"/>
              </a:ext>
            </a:extLst>
          </p:cNvPr>
          <p:cNvSpPr txBox="1"/>
          <p:nvPr/>
        </p:nvSpPr>
        <p:spPr>
          <a:xfrm>
            <a:off x="592156" y="1270958"/>
            <a:ext cx="5477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ru-RU" sz="18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n-lt"/>
                <a:ea typeface="+mn-ea"/>
                <a:cs typeface="+mn-cs"/>
              </a:rPr>
              <a:t>ХАРАКТЕРИСТИКА ПРОЕКТА</a:t>
            </a:r>
            <a:endParaRPr lang="ru-RU" sz="1800" kern="12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21CFBB-AAFF-3096-AA86-C9FB78A2E963}"/>
              </a:ext>
            </a:extLst>
          </p:cNvPr>
          <p:cNvSpPr txBox="1"/>
          <p:nvPr/>
        </p:nvSpPr>
        <p:spPr>
          <a:xfrm>
            <a:off x="6182073" y="1270958"/>
            <a:ext cx="5366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ru-RU" sz="18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n-lt"/>
                <a:ea typeface="+mn-ea"/>
                <a:cs typeface="+mn-cs"/>
              </a:rPr>
              <a:t>ОБОСНОВАНИЕ 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AB3B9D-2368-FF0A-C8F4-F7C656DE02C2}"/>
              </a:ext>
            </a:extLst>
          </p:cNvPr>
          <p:cNvSpPr txBox="1"/>
          <p:nvPr/>
        </p:nvSpPr>
        <p:spPr>
          <a:xfrm>
            <a:off x="592156" y="3902127"/>
            <a:ext cx="5477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ru-RU" sz="18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n-lt"/>
                <a:ea typeface="+mn-ea"/>
                <a:cs typeface="+mn-cs"/>
              </a:rPr>
              <a:t>ЦЕЛЕВЫЕ ПОКАЗАТЕЛИ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3475B1-7D94-641B-0A50-2808A3281BF3}"/>
              </a:ext>
            </a:extLst>
          </p:cNvPr>
          <p:cNvSpPr txBox="1"/>
          <p:nvPr/>
        </p:nvSpPr>
        <p:spPr>
          <a:xfrm>
            <a:off x="6182073" y="3902127"/>
            <a:ext cx="5366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ru-RU" sz="18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n-lt"/>
                <a:ea typeface="+mn-ea"/>
                <a:cs typeface="+mn-cs"/>
              </a:rPr>
              <a:t>ПЛАН КОНТРОЛЬНЫХ СОБЫТИЙ</a:t>
            </a:r>
          </a:p>
        </p:txBody>
      </p:sp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FA0AEE39-7AFE-75A4-4F86-E6DA945CE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476809"/>
              </p:ext>
            </p:extLst>
          </p:nvPr>
        </p:nvGraphicFramePr>
        <p:xfrm>
          <a:off x="638259" y="1718040"/>
          <a:ext cx="5112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798889363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200385021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Заказчик проекта: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ГБУ«ЦСОГПВИИ Сергачского района»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78152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Периметр проекта: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roxima nova rg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Сергачский район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75196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Владелец проекта: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roxima nova rg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ГБУ«ЦСОГПВИИ Сергачского района»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70715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Руководитель проекта: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roxima nova rg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Червоннова Е.В.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0847631"/>
                  </a:ext>
                </a:extLst>
              </a:tr>
            </a:tbl>
          </a:graphicData>
        </a:graphic>
      </p:graphicFrame>
      <p:graphicFrame>
        <p:nvGraphicFramePr>
          <p:cNvPr id="15" name="Таблица 15">
            <a:extLst>
              <a:ext uri="{FF2B5EF4-FFF2-40B4-BE49-F238E27FC236}">
                <a16:creationId xmlns:a16="http://schemas.microsoft.com/office/drawing/2014/main" id="{48B5F72A-953D-76B7-9A85-18D3D1FE5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870377"/>
              </p:ext>
            </p:extLst>
          </p:nvPr>
        </p:nvGraphicFramePr>
        <p:xfrm>
          <a:off x="6288655" y="1733797"/>
          <a:ext cx="5366012" cy="1975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3006">
                  <a:extLst>
                    <a:ext uri="{9D8B030D-6E8A-4147-A177-3AD203B41FA5}">
                      <a16:colId xmlns:a16="http://schemas.microsoft.com/office/drawing/2014/main" val="2943535780"/>
                    </a:ext>
                  </a:extLst>
                </a:gridCol>
                <a:gridCol w="2683006">
                  <a:extLst>
                    <a:ext uri="{9D8B030D-6E8A-4147-A177-3AD203B41FA5}">
                      <a16:colId xmlns:a16="http://schemas.microsoft.com/office/drawing/2014/main" val="770979110"/>
                    </a:ext>
                  </a:extLst>
                </a:gridCol>
              </a:tblGrid>
              <a:tr h="32426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Проблемы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19764"/>
                  </a:ext>
                </a:extLst>
              </a:tr>
              <a:tr h="1651187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Ослабление социальных связей</a:t>
                      </a:r>
                    </a:p>
                    <a:p>
                      <a:pPr marL="180975" indent="-180975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Возрастные изменения</a:t>
                      </a:r>
                    </a:p>
                    <a:p>
                      <a:pPr marL="180975" indent="-180975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Ухудшение состояния здоровья</a:t>
                      </a:r>
                    </a:p>
                    <a:p>
                      <a:pPr marL="180975" indent="-180975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Психоэмоциональное напряжение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Социальная абилитация граждан пожилого возраста и инвалидов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indent="-180975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>Психотерапевтическое воздействие</a:t>
                      </a:r>
                    </a:p>
                    <a:p>
                      <a:pPr marL="180975" indent="-180975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>Приобщение граждан пожилого возраста к общекультурным ценностям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973510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0A163B18-E6AB-B173-CB3A-E3352FE59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361643"/>
              </p:ext>
            </p:extLst>
          </p:nvPr>
        </p:nvGraphicFramePr>
        <p:xfrm>
          <a:off x="638258" y="4419172"/>
          <a:ext cx="5267239" cy="1973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1495">
                  <a:extLst>
                    <a:ext uri="{9D8B030D-6E8A-4147-A177-3AD203B41FA5}">
                      <a16:colId xmlns:a16="http://schemas.microsoft.com/office/drawing/2014/main" val="503496546"/>
                    </a:ext>
                  </a:extLst>
                </a:gridCol>
                <a:gridCol w="1275853">
                  <a:extLst>
                    <a:ext uri="{9D8B030D-6E8A-4147-A177-3AD203B41FA5}">
                      <a16:colId xmlns:a16="http://schemas.microsoft.com/office/drawing/2014/main" val="2401293911"/>
                    </a:ext>
                  </a:extLst>
                </a:gridCol>
                <a:gridCol w="1146869">
                  <a:extLst>
                    <a:ext uri="{9D8B030D-6E8A-4147-A177-3AD203B41FA5}">
                      <a16:colId xmlns:a16="http://schemas.microsoft.com/office/drawing/2014/main" val="2877287445"/>
                    </a:ext>
                  </a:extLst>
                </a:gridCol>
                <a:gridCol w="1343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064"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+mj-lt"/>
                        </a:rPr>
                        <a:t>ЦЕЛИ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+mj-lt"/>
                        </a:rPr>
                        <a:t>ТЕКУЩИЙ ПОКАЗАТЕЛЬ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+mj-lt"/>
                        </a:rPr>
                        <a:t>ЦЕЛЕВОЙ ПОКАЗАТЕЛЬ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+mj-lt"/>
                        </a:rPr>
                        <a:t>ИДЕАЛЬНЫЙ ПОКАЗАТЕЛЬ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7738435"/>
                  </a:ext>
                </a:extLst>
              </a:tr>
              <a:tr h="1531052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Социальная абилитация граждан пожилого возраста и инвалидов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1200" dirty="0">
                          <a:latin typeface="+mn-lt"/>
                        </a:rPr>
                        <a:t>Формирование необходимых навыков для повседневной жизни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rg"/>
                          <a:ea typeface="+mn-ea"/>
                          <a:cs typeface="+mn-cs"/>
                        </a:rPr>
                        <a:t>Интеграция в общество граждан пожилого возраста и инвалидов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Использование приобретенных навыков в повседневной жизни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81818"/>
                        </a:solidFill>
                        <a:effectLst/>
                        <a:uLnTx/>
                        <a:uFillTx/>
                        <a:latin typeface="proxima nova rg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6048107"/>
                  </a:ext>
                </a:extLst>
              </a:tr>
            </a:tbl>
          </a:graphicData>
        </a:graphic>
      </p:graphicFrame>
      <p:graphicFrame>
        <p:nvGraphicFramePr>
          <p:cNvPr id="17" name="Таблица 14">
            <a:extLst>
              <a:ext uri="{FF2B5EF4-FFF2-40B4-BE49-F238E27FC236}">
                <a16:creationId xmlns:a16="http://schemas.microsoft.com/office/drawing/2014/main" id="{80C32403-B504-EDC0-36B3-E6224B528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680308"/>
              </p:ext>
            </p:extLst>
          </p:nvPr>
        </p:nvGraphicFramePr>
        <p:xfrm>
          <a:off x="6288655" y="4377745"/>
          <a:ext cx="5259411" cy="200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071">
                  <a:extLst>
                    <a:ext uri="{9D8B030D-6E8A-4147-A177-3AD203B41FA5}">
                      <a16:colId xmlns:a16="http://schemas.microsoft.com/office/drawing/2014/main" val="2798889363"/>
                    </a:ext>
                  </a:extLst>
                </a:gridCol>
                <a:gridCol w="1902340">
                  <a:extLst>
                    <a:ext uri="{9D8B030D-6E8A-4147-A177-3AD203B41FA5}">
                      <a16:colId xmlns:a16="http://schemas.microsoft.com/office/drawing/2014/main" val="2003850212"/>
                    </a:ext>
                  </a:extLst>
                </a:gridCol>
              </a:tblGrid>
              <a:tr h="386208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Старт: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2014 год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781521"/>
                  </a:ext>
                </a:extLst>
              </a:tr>
              <a:tr h="386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Диагностика и планирование: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roxima nova rg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rg"/>
                          <a:ea typeface="+mn-ea"/>
                          <a:cs typeface="+mn-cs"/>
                        </a:rPr>
                        <a:t>2013 год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751969"/>
                  </a:ext>
                </a:extLst>
              </a:tr>
              <a:tr h="386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Внедрение: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roxima nova rg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rg"/>
                          <a:ea typeface="+mn-ea"/>
                          <a:cs typeface="+mn-cs"/>
                        </a:rPr>
                        <a:t>2014 год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707154"/>
                  </a:ext>
                </a:extLst>
              </a:tr>
              <a:tr h="386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Завершение: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roxima nova rg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rg"/>
                          <a:ea typeface="+mn-ea"/>
                          <a:cs typeface="+mn-cs"/>
                        </a:rPr>
                        <a:t>Бессрочно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0847631"/>
                  </a:ext>
                </a:extLst>
              </a:tr>
              <a:tr h="386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Анализ и доработка: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roxima nova rg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rg"/>
                          <a:ea typeface="+mn-ea"/>
                          <a:cs typeface="+mn-cs"/>
                        </a:rPr>
                        <a:t>В ходе реализации проекта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691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47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27CACF-1E74-7611-2E27-0DFB6463B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7" t="15021" r="36750" b="58855"/>
          <a:stretch/>
        </p:blipFill>
        <p:spPr>
          <a:xfrm>
            <a:off x="6315652" y="4318846"/>
            <a:ext cx="1384689" cy="1384689"/>
          </a:xfrm>
          <a:prstGeom prst="ellipse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048A2B-69F4-2095-914C-3571A95C23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1" t="18864" r="31403" b="53966"/>
          <a:stretch/>
        </p:blipFill>
        <p:spPr>
          <a:xfrm>
            <a:off x="954182" y="4294582"/>
            <a:ext cx="1384690" cy="1384690"/>
          </a:xfrm>
          <a:prstGeom prst="ellipse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FC8F91-1A2A-6D7F-7E6A-56D02D4ABA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9" t="8391" r="32455" b="62489"/>
          <a:stretch/>
        </p:blipFill>
        <p:spPr>
          <a:xfrm>
            <a:off x="1027623" y="2226710"/>
            <a:ext cx="1320955" cy="1348536"/>
          </a:xfrm>
          <a:prstGeom prst="flowChartConnector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92156" y="473812"/>
            <a:ext cx="11589508" cy="719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Команда проекта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A4D7AA6-7933-74A6-9E65-C1B856DB1CDF}"/>
              </a:ext>
            </a:extLst>
          </p:cNvPr>
          <p:cNvSpPr/>
          <p:nvPr/>
        </p:nvSpPr>
        <p:spPr>
          <a:xfrm>
            <a:off x="708803" y="1523168"/>
            <a:ext cx="10774393" cy="2163098"/>
          </a:xfrm>
          <a:prstGeom prst="roundRect">
            <a:avLst>
              <a:gd name="adj" fmla="val 9151"/>
            </a:avLst>
          </a:prstGeom>
          <a:noFill/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DCB2EF-1FA1-C1C4-F5C4-391D6E1A74AA}"/>
              </a:ext>
            </a:extLst>
          </p:cNvPr>
          <p:cNvSpPr txBox="1"/>
          <p:nvPr/>
        </p:nvSpPr>
        <p:spPr>
          <a:xfrm>
            <a:off x="907930" y="1544232"/>
            <a:ext cx="28273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Руководитель  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рабочей группы проекта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1DEEC5F9-0E73-BF10-BB3C-AB254D020355}"/>
              </a:ext>
            </a:extLst>
          </p:cNvPr>
          <p:cNvSpPr/>
          <p:nvPr/>
        </p:nvSpPr>
        <p:spPr>
          <a:xfrm>
            <a:off x="1017917" y="2226709"/>
            <a:ext cx="1320955" cy="13485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6E7829-41EE-19B2-8C99-E9B149613248}"/>
              </a:ext>
            </a:extLst>
          </p:cNvPr>
          <p:cNvSpPr txBox="1"/>
          <p:nvPr/>
        </p:nvSpPr>
        <p:spPr>
          <a:xfrm>
            <a:off x="2441278" y="2306343"/>
            <a:ext cx="22838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Червоннова Е.В.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AFD35E-FCE3-9112-8CC2-C19AEF0488B1}"/>
              </a:ext>
            </a:extLst>
          </p:cNvPr>
          <p:cNvSpPr txBox="1"/>
          <p:nvPr/>
        </p:nvSpPr>
        <p:spPr>
          <a:xfrm>
            <a:off x="2441278" y="2585910"/>
            <a:ext cx="2094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Директор ГБУ «ЦСОГПВИИ Сергачского района»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F4CAA3-0F85-22F6-D535-448068E057AB}"/>
              </a:ext>
            </a:extLst>
          </p:cNvPr>
          <p:cNvSpPr txBox="1"/>
          <p:nvPr/>
        </p:nvSpPr>
        <p:spPr>
          <a:xfrm>
            <a:off x="7140979" y="1646621"/>
            <a:ext cx="28273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Куратор проекта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51AC8F48-DBD6-5460-1964-965E5A9D1BF1}"/>
              </a:ext>
            </a:extLst>
          </p:cNvPr>
          <p:cNvSpPr/>
          <p:nvPr/>
        </p:nvSpPr>
        <p:spPr>
          <a:xfrm>
            <a:off x="6194183" y="2266770"/>
            <a:ext cx="1320955" cy="13084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1D35EF-97F9-9D64-25AE-1A245CFEB663}"/>
              </a:ext>
            </a:extLst>
          </p:cNvPr>
          <p:cNvSpPr txBox="1"/>
          <p:nvPr/>
        </p:nvSpPr>
        <p:spPr>
          <a:xfrm>
            <a:off x="4725122" y="3809376"/>
            <a:ext cx="28273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Рабочая группа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8EA80E6-B109-1D4D-5FCB-0D51C0CA5D21}"/>
              </a:ext>
            </a:extLst>
          </p:cNvPr>
          <p:cNvSpPr/>
          <p:nvPr/>
        </p:nvSpPr>
        <p:spPr>
          <a:xfrm>
            <a:off x="954182" y="4294582"/>
            <a:ext cx="1384690" cy="13846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BD13F2AF-F4DC-DD73-925E-DFD2F0F5B048}"/>
              </a:ext>
            </a:extLst>
          </p:cNvPr>
          <p:cNvSpPr/>
          <p:nvPr/>
        </p:nvSpPr>
        <p:spPr>
          <a:xfrm>
            <a:off x="6315652" y="4319216"/>
            <a:ext cx="1384689" cy="13846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86E7829-41EE-19B2-8C99-E9B149613248}"/>
              </a:ext>
            </a:extLst>
          </p:cNvPr>
          <p:cNvSpPr txBox="1"/>
          <p:nvPr/>
        </p:nvSpPr>
        <p:spPr>
          <a:xfrm>
            <a:off x="7607837" y="2300553"/>
            <a:ext cx="22838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Царькова И.В.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AFD35E-FCE3-9112-8CC2-C19AEF0488B1}"/>
              </a:ext>
            </a:extLst>
          </p:cNvPr>
          <p:cNvSpPr txBox="1"/>
          <p:nvPr/>
        </p:nvSpPr>
        <p:spPr>
          <a:xfrm>
            <a:off x="7607837" y="2606731"/>
            <a:ext cx="2094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Специалист УСЗН Сергачского района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6E7829-41EE-19B2-8C99-E9B149613248}"/>
              </a:ext>
            </a:extLst>
          </p:cNvPr>
          <p:cNvSpPr txBox="1"/>
          <p:nvPr/>
        </p:nvSpPr>
        <p:spPr>
          <a:xfrm>
            <a:off x="2461877" y="4975187"/>
            <a:ext cx="22838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err="1">
                <a:latin typeface="+mj-lt"/>
              </a:rPr>
              <a:t>Тортева</a:t>
            </a:r>
            <a:r>
              <a:rPr lang="ru-RU" sz="1600" dirty="0">
                <a:latin typeface="+mj-lt"/>
              </a:rPr>
              <a:t> Г.Н.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1AFD35E-FCE3-9112-8CC2-C19AEF0488B1}"/>
              </a:ext>
            </a:extLst>
          </p:cNvPr>
          <p:cNvSpPr txBox="1"/>
          <p:nvPr/>
        </p:nvSpPr>
        <p:spPr>
          <a:xfrm>
            <a:off x="2441278" y="5313741"/>
            <a:ext cx="2094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Специалист ГБУ «ЦСОГПВИИ Сергачского района»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86E7829-41EE-19B2-8C99-E9B149613248}"/>
              </a:ext>
            </a:extLst>
          </p:cNvPr>
          <p:cNvSpPr txBox="1"/>
          <p:nvPr/>
        </p:nvSpPr>
        <p:spPr>
          <a:xfrm>
            <a:off x="7922353" y="4975187"/>
            <a:ext cx="22838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Сушкова Ю.В.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1AFD35E-FCE3-9112-8CC2-C19AEF0488B1}"/>
              </a:ext>
            </a:extLst>
          </p:cNvPr>
          <p:cNvSpPr txBox="1"/>
          <p:nvPr/>
        </p:nvSpPr>
        <p:spPr>
          <a:xfrm>
            <a:off x="7922353" y="5313741"/>
            <a:ext cx="2094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Специалист ГБУ «ЦСОГПВИИ Сергачского района»</a:t>
            </a:r>
          </a:p>
        </p:txBody>
      </p:sp>
    </p:spTree>
    <p:extLst>
      <p:ext uri="{BB962C8B-B14F-4D97-AF65-F5344CB8AC3E}">
        <p14:creationId xmlns:p14="http://schemas.microsoft.com/office/powerpoint/2010/main" val="221479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92154" y="270579"/>
            <a:ext cx="11589508" cy="719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Карта текущего состояния процесса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D0FFF1CA-A0C6-CEAD-D80C-1742FF4D85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9903544"/>
              </p:ext>
            </p:extLst>
          </p:nvPr>
        </p:nvGraphicFramePr>
        <p:xfrm>
          <a:off x="592154" y="798906"/>
          <a:ext cx="11131271" cy="2865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6E6519A3-FAF6-C3A6-42A9-F4EA281E42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4969847"/>
              </p:ext>
            </p:extLst>
          </p:nvPr>
        </p:nvGraphicFramePr>
        <p:xfrm>
          <a:off x="530364" y="3842843"/>
          <a:ext cx="11131271" cy="2865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90229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92156" y="473812"/>
            <a:ext cx="11589508" cy="719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Карта целевого состояния процесса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1D08F95-AFD9-FBC8-E4AD-76090E8FC3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298016"/>
              </p:ext>
            </p:extLst>
          </p:nvPr>
        </p:nvGraphicFramePr>
        <p:xfrm>
          <a:off x="2032000" y="119320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060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92156" y="473812"/>
            <a:ext cx="11589508" cy="719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Календарный план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63F88D4-8CBB-BA9F-11B9-4191FF43C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63850"/>
              </p:ext>
            </p:extLst>
          </p:nvPr>
        </p:nvGraphicFramePr>
        <p:xfrm>
          <a:off x="719059" y="1265546"/>
          <a:ext cx="10764000" cy="50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950897217"/>
                    </a:ext>
                  </a:extLst>
                </a:gridCol>
                <a:gridCol w="3816000">
                  <a:extLst>
                    <a:ext uri="{9D8B030D-6E8A-4147-A177-3AD203B41FA5}">
                      <a16:colId xmlns:a16="http://schemas.microsoft.com/office/drawing/2014/main" val="3036318531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val="183845928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21454192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733343367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lvl="0" indent="0" algn="l" defTabSz="931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№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0871" marR="110871" marT="55436" marB="5543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1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Мероприятие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0871" marR="110871" marT="55436" marB="5543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1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Ответственный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0871" marR="110871" marT="55436" marB="5543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Срок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0871" marR="110871" marT="55436" marB="5543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Результат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0871" marR="110871" marT="55436" marB="5543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407047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Онлайн вернисаж «Великий буревестник» к юбилею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М.Горького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/>
                        <a:t>Тортева</a:t>
                      </a:r>
                      <a:r>
                        <a:rPr lang="ru-RU" sz="1200" dirty="0"/>
                        <a:t> Г.Н.</a:t>
                      </a:r>
                    </a:p>
                    <a:p>
                      <a:r>
                        <a:rPr lang="ru-RU" sz="1200" dirty="0"/>
                        <a:t>Сушкова Ю.В.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Февраль – март 2023 года</a:t>
                      </a:r>
                      <a:endParaRPr lang="ru-RU" sz="1400" dirty="0"/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+mj-lt"/>
                        <a:buAutoNum type="arabicPeriod"/>
                      </a:pPr>
                      <a:r>
                        <a:rPr lang="ru-RU" sz="1200" dirty="0"/>
                        <a:t>Значимость цели 1 очевидна</a:t>
                      </a:r>
                    </a:p>
                    <a:p>
                      <a:pPr marL="180975" indent="-180975">
                        <a:buFont typeface="+mj-lt"/>
                        <a:buAutoNum type="arabicPeriod"/>
                      </a:pPr>
                      <a:r>
                        <a:rPr lang="ru-RU" sz="1200" dirty="0"/>
                        <a:t>Значимость цели 2 очевидна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5005825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Поэтический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+mj-lt"/>
                        </a:rPr>
                        <a:t>баттл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 «Прекрасен наш союз…» ко дню рождения А.С. Пушкина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/>
                        <a:t>Тортева</a:t>
                      </a:r>
                      <a:r>
                        <a:rPr lang="ru-RU" sz="1200" dirty="0"/>
                        <a:t> Г.Н.</a:t>
                      </a:r>
                    </a:p>
                    <a:p>
                      <a:r>
                        <a:rPr lang="ru-RU" sz="1200" dirty="0"/>
                        <a:t>Сушкова Ю.В.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Апрель – май 2023 года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+mj-lt"/>
                        <a:buAutoNum type="arabicPeriod"/>
                      </a:pPr>
                      <a:r>
                        <a:rPr lang="ru-RU" sz="1200" dirty="0"/>
                        <a:t>Значимость цели 1 очевидна</a:t>
                      </a:r>
                    </a:p>
                    <a:p>
                      <a:pPr marL="180975" indent="-180975">
                        <a:buFont typeface="+mj-lt"/>
                        <a:buAutoNum type="arabicPeriod"/>
                      </a:pPr>
                      <a:r>
                        <a:rPr lang="ru-RU" sz="1200" dirty="0"/>
                        <a:t>Значимость цели 2 очевидна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8755941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Видео круиз «Пою мое Отечество»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1035–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летию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 дня крещения Руси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/>
                        <a:t>Тортева</a:t>
                      </a:r>
                      <a:r>
                        <a:rPr lang="ru-RU" sz="1200" dirty="0"/>
                        <a:t> Г.Н.</a:t>
                      </a:r>
                    </a:p>
                    <a:p>
                      <a:r>
                        <a:rPr lang="ru-RU" sz="1200" dirty="0"/>
                        <a:t>Сушкова Ю.В.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Июнь – июль 2023 года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+mj-lt"/>
                        <a:buAutoNum type="arabicPeriod"/>
                      </a:pPr>
                      <a:r>
                        <a:rPr lang="ru-RU" sz="1200" dirty="0"/>
                        <a:t>Значимость цели 1 очевидна</a:t>
                      </a:r>
                    </a:p>
                    <a:p>
                      <a:pPr marL="180975" indent="-180975">
                        <a:buFont typeface="+mj-lt"/>
                        <a:buAutoNum type="arabicPeriod"/>
                      </a:pPr>
                      <a:r>
                        <a:rPr lang="ru-RU" sz="1200" dirty="0"/>
                        <a:t>Значимость цели 2 очевидна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4447689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Творческие импровизации 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«Станиславский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/>
                        <a:t>Тортева</a:t>
                      </a:r>
                      <a:r>
                        <a:rPr lang="ru-RU" sz="1200" dirty="0"/>
                        <a:t> Г.Н.</a:t>
                      </a:r>
                    </a:p>
                    <a:p>
                      <a:r>
                        <a:rPr lang="ru-RU" sz="1200" dirty="0"/>
                        <a:t>Сушкова Ю.В.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Август  - сентябрь 2023 года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+mj-lt"/>
                        <a:buAutoNum type="arabicPeriod"/>
                      </a:pPr>
                      <a:r>
                        <a:rPr lang="ru-RU" sz="1200" dirty="0"/>
                        <a:t>Значимость цели 1 очевидна</a:t>
                      </a:r>
                    </a:p>
                    <a:p>
                      <a:pPr marL="180975" indent="-180975">
                        <a:buFont typeface="+mj-lt"/>
                        <a:buAutoNum type="arabicPeriod"/>
                      </a:pPr>
                      <a:r>
                        <a:rPr lang="ru-RU" sz="1200" dirty="0"/>
                        <a:t>Значимость цели 2 очевидна</a:t>
                      </a:r>
                    </a:p>
                    <a:p>
                      <a:pPr marL="180975" indent="-180975">
                        <a:buFont typeface="+mj-lt"/>
                        <a:buAutoNum type="arabicPeriod"/>
                      </a:pPr>
                      <a:r>
                        <a:rPr lang="ru-RU" sz="1200" dirty="0"/>
                        <a:t>Значимость цели 3 очевидна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5634747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Онлайн капустник «В свете рампы»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/>
                        <a:t>Тортева</a:t>
                      </a:r>
                      <a:r>
                        <a:rPr lang="ru-RU" sz="1200" dirty="0"/>
                        <a:t> Г.Н.</a:t>
                      </a:r>
                    </a:p>
                    <a:p>
                      <a:r>
                        <a:rPr lang="ru-RU" sz="1200" dirty="0"/>
                        <a:t>Сушкова Ю.В.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Ноябрь – декабрь 2023 года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+mj-lt"/>
                        <a:buAutoNum type="arabicPeriod"/>
                      </a:pPr>
                      <a:r>
                        <a:rPr lang="ru-RU" sz="1200" dirty="0"/>
                        <a:t>Значимость цели 1 очевидна</a:t>
                      </a:r>
                    </a:p>
                    <a:p>
                      <a:pPr marL="180975" indent="-180975">
                        <a:buFont typeface="+mj-lt"/>
                        <a:buAutoNum type="arabicPeriod"/>
                      </a:pPr>
                      <a:r>
                        <a:rPr lang="ru-RU" sz="1200" dirty="0"/>
                        <a:t>Значимость цели 2 очевидна</a:t>
                      </a:r>
                    </a:p>
                    <a:p>
                      <a:pPr marL="180975" indent="-180975">
                        <a:buFont typeface="+mj-lt"/>
                        <a:buAutoNum type="arabicPeriod"/>
                      </a:pPr>
                      <a:r>
                        <a:rPr lang="ru-RU" sz="1200" dirty="0"/>
                        <a:t>Значимость цели 3 очевидна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9131285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Анализ проделанной работы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Подведение итогов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/>
                        <a:t>Тортева</a:t>
                      </a:r>
                      <a:r>
                        <a:rPr lang="ru-RU" sz="1200" dirty="0"/>
                        <a:t> Г.Н.</a:t>
                      </a:r>
                    </a:p>
                    <a:p>
                      <a:r>
                        <a:rPr lang="ru-RU" sz="1200" dirty="0"/>
                        <a:t>Сушкова Ю.В.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Конец декабря 2023 года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+mj-lt"/>
                        <a:buAutoNum type="arabicPeriod"/>
                      </a:pPr>
                      <a:r>
                        <a:rPr lang="ru-RU" sz="1200" dirty="0"/>
                        <a:t>Значимость цели 1 очевидна</a:t>
                      </a:r>
                    </a:p>
                    <a:p>
                      <a:pPr marL="180975" indent="-180975">
                        <a:buFont typeface="+mj-lt"/>
                        <a:buAutoNum type="arabicPeriod"/>
                      </a:pPr>
                      <a:r>
                        <a:rPr lang="ru-RU" sz="1200" dirty="0"/>
                        <a:t>Значимость цели 2 очевидна</a:t>
                      </a:r>
                    </a:p>
                    <a:p>
                      <a:pPr marL="180975" indent="-180975">
                        <a:buFont typeface="+mj-lt"/>
                        <a:buAutoNum type="arabicPeriod"/>
                      </a:pPr>
                      <a:r>
                        <a:rPr lang="ru-RU" sz="1200" dirty="0"/>
                        <a:t>Значимость цели 3 очевидна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9344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99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92156" y="473812"/>
            <a:ext cx="11589508" cy="719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Конечные результаты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1AFC6DD-E610-08ED-10A3-31D949A58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447142"/>
              </p:ext>
            </p:extLst>
          </p:nvPr>
        </p:nvGraphicFramePr>
        <p:xfrm>
          <a:off x="732000" y="1193208"/>
          <a:ext cx="10728000" cy="5458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500">
                <a:tc>
                  <a:txBody>
                    <a:bodyPr/>
                    <a:lstStyle/>
                    <a:p>
                      <a:pPr marL="0" marR="0" lvl="0" indent="0" algn="l" defTabSz="931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</a:t>
                      </a:r>
                    </a:p>
                  </a:txBody>
                  <a:tcPr marL="110871" marR="110871" marT="55436" marB="5543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1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БЫЛО</a:t>
                      </a:r>
                    </a:p>
                  </a:txBody>
                  <a:tcPr marL="110871" marR="110871" marT="55436" marB="5543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1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СТАЛО</a:t>
                      </a:r>
                    </a:p>
                  </a:txBody>
                  <a:tcPr marL="110871" marR="110871" marT="55436" marB="5543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3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Численность участников проекта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/>
                        <a:t>9</a:t>
                      </a:r>
                      <a:endParaRPr lang="ru-RU" sz="1600" dirty="0"/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20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0018462"/>
                  </a:ext>
                </a:extLst>
              </a:tr>
              <a:tr h="74830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у участников практики сценического внимания, свободы, действия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-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+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30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творческой активности и инициативы граждан пожилого возраста, включенности в социально-досуговые дела и выработки коллективного взаимодействия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-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+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30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Совершенствование артистических навыков в плане переживания и воплощения образа, моделирование навыков социального поведения в заданных условиях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-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+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30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Приобщение граждан пожилого возраста к общекультурным ценностям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-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+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325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Социальная абилитация граждан пожилого возраста и инвалидов с последующей интеграцией их в общество и умение использования приобретенных навыков в повседневной жизни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-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+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227909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презентации КУПНО">
  <a:themeElements>
    <a:clrScheme name="Другая 38">
      <a:dk1>
        <a:srgbClr val="181818"/>
      </a:dk1>
      <a:lt1>
        <a:srgbClr val="FFFFFF"/>
      </a:lt1>
      <a:dk2>
        <a:srgbClr val="515151"/>
      </a:dk2>
      <a:lt2>
        <a:srgbClr val="F2F2F2"/>
      </a:lt2>
      <a:accent1>
        <a:srgbClr val="D58055"/>
      </a:accent1>
      <a:accent2>
        <a:srgbClr val="724741"/>
      </a:accent2>
      <a:accent3>
        <a:srgbClr val="FFC000"/>
      </a:accent3>
      <a:accent4>
        <a:srgbClr val="92D050"/>
      </a:accent4>
      <a:accent5>
        <a:srgbClr val="F4E4DD"/>
      </a:accent5>
      <a:accent6>
        <a:srgbClr val="B5B5B5"/>
      </a:accent6>
      <a:hlink>
        <a:srgbClr val="6B7C9B"/>
      </a:hlink>
      <a:folHlink>
        <a:srgbClr val="797979"/>
      </a:folHlink>
    </a:clrScheme>
    <a:fontScheme name="Другая 33">
      <a:majorFont>
        <a:latin typeface="proxima nova semibold"/>
        <a:ea typeface=""/>
        <a:cs typeface=""/>
      </a:majorFont>
      <a:minorFont>
        <a:latin typeface="proxima nova rg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 КУПНО.potx" id="{2EB7683F-6B04-4719-91FE-54490530F976}" vid="{25A7A602-ABF5-4AE9-ABC4-581FA200E3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6092</TotalTime>
  <Words>607</Words>
  <Application>Microsoft Office PowerPoint</Application>
  <PresentationFormat>Широкоэкранный</PresentationFormat>
  <Paragraphs>147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proxima nova rg</vt:lpstr>
      <vt:lpstr>Proxima Nova semibold</vt:lpstr>
      <vt:lpstr>Proxima Nova semibold</vt:lpstr>
      <vt:lpstr>Wingdings</vt:lpstr>
      <vt:lpstr>Шаблон презентации КУПНО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Ksenia</dc:creator>
  <cp:lastModifiedBy>4пк</cp:lastModifiedBy>
  <cp:revision>402</cp:revision>
  <dcterms:created xsi:type="dcterms:W3CDTF">2020-06-24T08:00:02Z</dcterms:created>
  <dcterms:modified xsi:type="dcterms:W3CDTF">2023-11-13T07:20:59Z</dcterms:modified>
</cp:coreProperties>
</file>