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1" r:id="rId3"/>
    <p:sldId id="271" r:id="rId4"/>
    <p:sldId id="265" r:id="rId5"/>
    <p:sldId id="259" r:id="rId6"/>
    <p:sldId id="269" r:id="rId7"/>
    <p:sldId id="273" r:id="rId8"/>
    <p:sldId id="274" r:id="rId9"/>
    <p:sldId id="263" r:id="rId10"/>
    <p:sldId id="260" r:id="rId11"/>
    <p:sldId id="270" r:id="rId12"/>
    <p:sldId id="272" r:id="rId13"/>
    <p:sldId id="276" r:id="rId14"/>
    <p:sldId id="277" r:id="rId15"/>
    <p:sldId id="275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1646" autoAdjust="0"/>
  </p:normalViewPr>
  <p:slideViewPr>
    <p:cSldViewPr snapToGrid="0">
      <p:cViewPr>
        <p:scale>
          <a:sx n="114" d="100"/>
          <a:sy n="114" d="100"/>
        </p:scale>
        <p:origin x="-43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E729CA-CD93-4A83-87CD-9378C2F54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39A13E-9E07-45AE-8BDD-8B2FEBFDF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0792A0-D3DF-4FA9-823C-8374A736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0D5DA5-55BB-4F36-B1DA-2B9D27A1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52875B-DF45-436D-9B3A-588260F3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2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28794B-AB2F-4725-A828-29864F21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22CEBAE-EC3F-441D-97F1-D19FDA650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948EFF-1562-4148-A692-1F60E238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F31F5B-4588-4995-AA7D-22CA85FE4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47E9EF-F41A-41B4-B6C2-F4B7D624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718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560724F-71B1-45B6-B447-DD7FDAD3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CFC9DDC-39C2-4ED1-8D52-EFE388B09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A62701-6724-409E-8456-3F194F0BA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1C91DF-B7C7-48FF-9B5C-42BD52E8C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2AFD3F-392D-4034-A194-C1E3151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4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187CA-2A1C-43E4-A58B-990A68AB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347A1D-0091-43FA-8666-3291AE606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E0E0F0-4A06-4A59-B6BE-D9119185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DA1FE0-0231-4DB7-B14C-E29FB3254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CB53AE9-3010-4D5C-BECC-17E78F09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2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AD8FC4-03C2-4A1E-8520-A1B31642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06BEE1-29A2-4873-958D-C90602F8B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15B513-D0D5-4A9E-8938-8BC28F414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05E80A-C5E4-4634-9513-CA42F285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8A4C53-BBC3-4889-8CCE-55F45816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85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DFD526-8EA3-46F8-A8D9-12C5E468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7FA43B-4681-4C13-A185-8CEE96AA2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6CEEE73-1D19-4D0A-85BF-34E3497CD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F6F224F-6C9E-4A6C-B2EB-A2418264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F2D6ADA-5C6B-4B43-A156-2AE451EB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3986880-93C4-4AF3-941F-42F2B650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5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7994A2-EB97-4F8E-A972-35F764D1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E037F2-A241-457A-9683-3D71A0261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44C505C-88C5-4F42-BB79-37504803B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F8698E-4C04-416C-8E15-9A9C07D7E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F8C21E2-89E8-463F-BB84-9669FE129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E51522A-30C1-43CA-BC3F-44E81686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D994D68-C74B-4B30-8AD0-514175812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41B2284-D252-4720-AFDC-F9FF6565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10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BBE7D8-B93B-4B94-8BA1-0F4246DF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8A94BC9-565E-4701-A874-E994028F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503133C-37D7-4D00-8CE6-66B817A4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D39224-7043-4F56-A7AF-53A5F648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8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87D8E86-95E6-4420-8C2A-D0C0F0F6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B2F4E64-7F8A-4FFC-A8A1-CDB16C1C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8A31144-C32F-4C75-A29C-21709B4A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98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291DD7-757E-4317-AA3F-4C6FFDB2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FC25EFD-8F71-4A27-912D-03B76AE9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2F90D03-0A1C-4D97-A47E-EEA83F0DC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190A62-5A53-4F3D-AC27-DE03BBE0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08785C4-7624-47C8-A13E-6845112AD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73EAE74-68FA-4409-BE2C-5DC23D93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2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532E6B-36CF-4E25-B03E-1E2E9D53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8854EA8-F364-4454-94A2-4FD37801B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199F40-6782-4B25-B480-873411BE3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23A0C51-6FBA-4336-B581-46505FB0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1048756-2281-492A-8EDD-A7B3B46F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AE4E9EE-B1E1-479F-BEC8-BE9E002D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8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ADCF6D-93E9-4694-95F0-55A7DA2C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7FDE9F7-3643-4AE9-A902-7AF14DDB6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7063BD-7C49-46B3-9EB3-AD8C324A2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3E8D1-CFF4-4758-B46E-4479ED3F457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18EE74-7DB7-4578-BC7E-6768B1755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E4F3B9-9448-4F35-91C9-5E1C7E82C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A1260-273D-425B-B320-30EC34644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7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19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908209-20D8-454B-9D51-73225DA12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6328" y="2189480"/>
            <a:ext cx="4560018" cy="238760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47FD2F4-E0A2-49AB-ADD3-5E3449C5A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5045" y="125511"/>
            <a:ext cx="7041301" cy="165576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Самарской области "Школа-интернат № 17 для обучающихся с ограниченными возможностями здоровья городского округа Самара"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666141-242A-4F37-89FA-2857A518F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68" y="1763900"/>
            <a:ext cx="4366253" cy="176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555946" y="2027118"/>
            <a:ext cx="3200400" cy="5394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5946" y="2860671"/>
            <a:ext cx="3200400" cy="854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обучающихся с ОВЗ с нарушением зрения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55946" y="4106426"/>
            <a:ext cx="3200400" cy="7647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55946" y="5261958"/>
            <a:ext cx="3200400" cy="667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https://gskou17.info</a:t>
            </a:r>
            <a:r>
              <a:rPr lang="en-US" dirty="0">
                <a:solidFill>
                  <a:schemeClr val="accent2"/>
                </a:solidFill>
              </a:rPr>
              <a:t>/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5" y="3695853"/>
            <a:ext cx="6561056" cy="3070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" y="125511"/>
            <a:ext cx="2100980" cy="28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0F657E-DC1F-459A-9FDB-CF434E37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1" y="131762"/>
            <a:ext cx="7522589" cy="13145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оборудования/оснащение помещения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FB07C0A-664A-49F4-833B-931AC8DD5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6" b="87527" l="10000" r="90000">
                        <a14:foregroundMark x1="50125" y1="81291" x2="50125" y2="81291"/>
                        <a14:foregroundMark x1="81875" y1="78884" x2="81875" y2="78884"/>
                        <a14:foregroundMark x1="76188" y1="82713" x2="76188" y2="82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6" y="860490"/>
            <a:ext cx="2441902" cy="1394936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07F95E3-4237-44D1-A3AD-51360FDB2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483" y="1943222"/>
            <a:ext cx="4166433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1.Моноблок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2. Студийные мониторы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3. </a:t>
            </a:r>
            <a:r>
              <a:rPr lang="ru-RU" dirty="0">
                <a:solidFill>
                  <a:schemeClr val="accent2"/>
                </a:solidFill>
              </a:rPr>
              <a:t>Студийные микрофоны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4. </a:t>
            </a:r>
            <a:r>
              <a:rPr lang="ru-RU" dirty="0">
                <a:solidFill>
                  <a:schemeClr val="accent2"/>
                </a:solidFill>
              </a:rPr>
              <a:t>Наушники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5. Цифровой рекордер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6. Микшерный пульт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7. </a:t>
            </a:r>
            <a:r>
              <a:rPr lang="ru-RU" dirty="0" err="1">
                <a:solidFill>
                  <a:schemeClr val="accent2"/>
                </a:solidFill>
              </a:rPr>
              <a:t>Аудиоинтерфейс</a:t>
            </a:r>
            <a:endParaRPr lang="ru-RU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8. Трансляционный микшер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</a:rPr>
              <a:t>9.Петличный микрофон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58FB670-A8A0-4557-B6AE-39DC98C01F51}"/>
              </a:ext>
            </a:extLst>
          </p:cNvPr>
          <p:cNvGrpSpPr/>
          <p:nvPr/>
        </p:nvGrpSpPr>
        <p:grpSpPr>
          <a:xfrm>
            <a:off x="2798383" y="1307312"/>
            <a:ext cx="2720429" cy="1250840"/>
            <a:chOff x="1851571" y="1311980"/>
            <a:chExt cx="4540135" cy="273805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DB6EEF22-EAC4-4E96-BD34-B1CCD4B6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00" b="96912" l="21556" r="79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571" y="1311981"/>
              <a:ext cx="3445307" cy="260312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3AFEB89-4F60-4E8C-8052-4E306549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6912" l="21556" r="79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399" y="1311980"/>
              <a:ext cx="3445307" cy="2738059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0AEE12-C317-4CD1-86BF-D3933DD5D6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6" y="2434879"/>
            <a:ext cx="2079330" cy="1684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6163621-87C8-45D0-BFD6-5E2F739C7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528" y="64078"/>
            <a:ext cx="4175472" cy="168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F003266-FDFF-4834-A546-A805977056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13" b="98226" l="10000" r="68065">
                        <a14:foregroundMark x1="46774" y1="95645" x2="46774" y2="9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22" y="1752772"/>
            <a:ext cx="1276137" cy="12761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EB01272-0D31-407D-B4C8-66F21C550E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825" b="78660" l="4227" r="95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43" b="21386"/>
          <a:stretch/>
        </p:blipFill>
        <p:spPr>
          <a:xfrm rot="10800000">
            <a:off x="3174959" y="2613513"/>
            <a:ext cx="2311508" cy="1335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0D652B8-7B15-4AF1-96CA-F0B8CAC517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746" l="22333" r="7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23" y="3208362"/>
            <a:ext cx="1857291" cy="11515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E5C25F8-967A-4623-B155-BD1638B9472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180" b="73313" l="16600" r="82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39838" r="17738" b="27046"/>
          <a:stretch/>
        </p:blipFill>
        <p:spPr>
          <a:xfrm>
            <a:off x="2052244" y="4383785"/>
            <a:ext cx="2040078" cy="6827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C994223-52FA-4C19-9C4D-23D2E3367F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02" b="95925" l="4196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39929" y="5116092"/>
            <a:ext cx="2481229" cy="9225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88A15DC-8641-4A92-A8AF-2664F3D9B1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14" b="90000" l="0" r="99143">
                        <a14:backgroundMark x1="24143" y1="19143" x2="24143" y2="19143"/>
                        <a14:backgroundMark x1="23000" y1="13571" x2="23000" y2="13571"/>
                        <a14:backgroundMark x1="27286" y1="14714" x2="27286" y2="14714"/>
                        <a14:backgroundMark x1="15286" y1="18857" x2="15286" y2="18857"/>
                        <a14:backgroundMark x1="18143" y1="8857" x2="18143" y2="8857"/>
                        <a14:backgroundMark x1="13857" y1="13857" x2="13857" y2="13857"/>
                        <a14:backgroundMark x1="22143" y1="57143" x2="22143" y2="57143"/>
                        <a14:backgroundMark x1="21000" y1="60571" x2="21000" y2="6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0743">
            <a:off x="351162" y="5086060"/>
            <a:ext cx="1365447" cy="13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477" y="162195"/>
            <a:ext cx="751948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2"/>
                </a:solidFill>
              </a:rPr>
              <a:t>Кабинет </a:t>
            </a:r>
            <a:r>
              <a:rPr lang="ru-RU" sz="2000" dirty="0">
                <a:solidFill>
                  <a:schemeClr val="accent2"/>
                </a:solidFill>
              </a:rPr>
              <a:t>дополнительного образования «Радиожурналистика» предназначен  для формирования у школьников базовых представлений о деятельности журналиста и навыков создания текстов различных жанров, которые могли бы быть как опубликованы в школьных медиа, так и представлены в виде радиопередачи.</a:t>
            </a:r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6146" name="Picture 2" descr="https://sun9-70.userapi.com/impg/QK7MHRWAH0wmDkaADypxzlCP5jc6K_m41FQeJg/kGPj-NY3-04.jpg?size=1600x748&amp;quality=95&amp;sign=ae22281ac5fdbdd540f9eb6f898ea8d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84" y="2466713"/>
            <a:ext cx="8756447" cy="409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163621-87C8-45D0-BFD6-5E2F739C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528" y="64078"/>
            <a:ext cx="4175472" cy="168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7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зоне радиовещания расположен комплекс 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ебели и оборудования предназначенный для ведения радиопередач, музыкальных концертов.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028"/>
            <a:ext cx="5160021" cy="6880028"/>
          </a:xfrm>
          <a:prstGeom prst="rect">
            <a:avLst/>
          </a:prstGeom>
        </p:spPr>
      </p:pic>
      <p:sp>
        <p:nvSpPr>
          <p:cNvPr id="7" name="AutoShape 2" descr="https://mail.yandex.ru/message_part/20220928_165658.jpg?_uid=276730104&amp;name=20220928_165658.jpg&amp;hid=1.2&amp;ids=180706935048247941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163621-87C8-45D0-BFD6-5E2F739C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528" y="64078"/>
            <a:ext cx="4175472" cy="168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676" y="213641"/>
            <a:ext cx="6703244" cy="18036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же расположены 2 рабочих места для учеников и рабочее место наставника, выделено благоустроенное место для ожидания звукозаписи, оснащенное мягкими пуфами.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2121031"/>
            <a:ext cx="9678590" cy="4529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163621-87C8-45D0-BFD6-5E2F739C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528" y="64078"/>
            <a:ext cx="4175472" cy="168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6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164" y="138882"/>
            <a:ext cx="5539702" cy="403719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состоят из теоретической и практической частей, большее количество времени занимает практическая часть. Форма занятий - творческая, самостоятельная деятельность детей. Форма организации деятельности групповая (с индивидуальным подходом к незрячим детям).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486" y="-4210"/>
            <a:ext cx="3211514" cy="68622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0"/>
            <a:ext cx="3209544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163621-87C8-45D0-BFD6-5E2F739C7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713" y="4711492"/>
            <a:ext cx="4175472" cy="168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45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717" y="1659117"/>
            <a:ext cx="5920033" cy="487365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записи звука комната обита акустическим поролоном, что позволяет проводит запись  звука без посторонних шумов.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7937"/>
            <a:ext cx="51435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163621-87C8-45D0-BFD6-5E2F739C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7" y="7937"/>
            <a:ext cx="4175472" cy="168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6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68" y="219009"/>
            <a:ext cx="6881567" cy="663899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2"/>
                </a:solidFill>
              </a:rPr>
              <a:t>Программа </a:t>
            </a:r>
            <a:r>
              <a:rPr lang="ru-RU" sz="3200" b="1" dirty="0" smtClean="0">
                <a:solidFill>
                  <a:schemeClr val="accent2"/>
                </a:solidFill>
              </a:rPr>
              <a:t>«Радиожурналистика» ориентирована </a:t>
            </a:r>
            <a:r>
              <a:rPr lang="ru-RU" sz="3200" b="1" dirty="0">
                <a:solidFill>
                  <a:schemeClr val="accent2"/>
                </a:solidFill>
              </a:rPr>
              <a:t>на обучение детей от 14 до 18 лет. Работа по программе «Радиожурналистика» может проходить с разновозрастным составом группы обучающихся, т.к. особенностью программы являются универсальность и гибкость. Программа учитывает особенности работы с незрячими и слабовидящими детьми. Тематика подобрана с учетом психофизических особенностей обучающихся всех возрастных категорий и с учетом разных степеней остроты зрения.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22" y="0"/>
            <a:ext cx="3209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908209-20D8-454B-9D51-73225DA12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6328" y="2189480"/>
            <a:ext cx="4560018" cy="238760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47FD2F4-E0A2-49AB-ADD3-5E3449C5A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5045" y="125511"/>
            <a:ext cx="7041301" cy="165576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Самарской области "Школа-интернат № 17 для обучающихся с ограниченными возможностями здоровья городского округа Самара"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666141-242A-4F37-89FA-2857A518F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5045" cy="190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sun9-80.userapi.com/impg/JR_NVQD0TYaY2mGbzK3BPHsfTilGe9RxNhCkTA/FK2XU8j4Q3Q.jpg?size=1600x748&amp;quality=95&amp;sign=bb437cf5f187ba1c09213ecd4cbbe0b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3" r="23547" b="34619"/>
          <a:stretch/>
        </p:blipFill>
        <p:spPr bwMode="auto">
          <a:xfrm>
            <a:off x="0" y="2032296"/>
            <a:ext cx="8367536" cy="4462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55946" y="1788543"/>
            <a:ext cx="3200400" cy="951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Дата основания образовательной организации1892 год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55946" y="3115167"/>
            <a:ext cx="3200400" cy="1306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Направленность реализуемых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</a:rPr>
              <a:t>дополнительных общеобразовательных программ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87704" y="4731313"/>
            <a:ext cx="3200400" cy="1341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accent2"/>
                </a:solidFill>
              </a:rPr>
              <a:t>Техническая, естественнонаучная, физкультурно-спортивная, художественная, социально-гуманитарная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098" y="365125"/>
            <a:ext cx="6664750" cy="1491955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радиожурналистики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505" y="290028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2"/>
                </a:solidFill>
              </a:rPr>
              <a:t>Школьное радио «Импульс», благодаря проекту «</a:t>
            </a:r>
            <a:r>
              <a:rPr lang="ru-RU" b="1" dirty="0" err="1">
                <a:solidFill>
                  <a:schemeClr val="accent2"/>
                </a:solidFill>
              </a:rPr>
              <a:t>Доброшкола</a:t>
            </a:r>
            <a:r>
              <a:rPr lang="ru-RU" b="1" dirty="0">
                <a:solidFill>
                  <a:schemeClr val="accent2"/>
                </a:solidFill>
              </a:rPr>
              <a:t>», получило новый толчок своего развития и широкие перспективы. Теперь юные радиожурналисты смогут не только оперативно оповещать о важных событиях в жизни школы и страны. Ребята смогут получить практический опыт в области радиожурналистики, познакомиться со студийным оборудованием и научиться использовать его при ведении эфиров.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09" y="131975"/>
            <a:ext cx="5667966" cy="265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78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6727"/>
            <a:ext cx="8163612" cy="715697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радиожурналистики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4"/>
          <a:stretch/>
        </p:blipFill>
        <p:spPr>
          <a:xfrm>
            <a:off x="512333" y="2900206"/>
            <a:ext cx="3361902" cy="1754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3"/>
          <a:stretch/>
        </p:blipFill>
        <p:spPr>
          <a:xfrm>
            <a:off x="7009067" y="2598549"/>
            <a:ext cx="2036970" cy="39169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6A1A31-1619-4A0F-8CD9-7757E113B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502" y="163344"/>
            <a:ext cx="3815260" cy="154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8164" r="18206" b="7640"/>
          <a:stretch/>
        </p:blipFill>
        <p:spPr>
          <a:xfrm>
            <a:off x="450280" y="5007827"/>
            <a:ext cx="3430249" cy="1686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63" y="2777659"/>
            <a:ext cx="1833612" cy="39169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5"/>
          <a:stretch/>
        </p:blipFill>
        <p:spPr>
          <a:xfrm>
            <a:off x="4223537" y="2004661"/>
            <a:ext cx="2042381" cy="39169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4624122" y="1151402"/>
            <a:ext cx="1641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Было:</a:t>
            </a:r>
            <a:endParaRPr lang="ru-RU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3FAA69-075F-4B76-8339-4A3472F4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90" y="151640"/>
            <a:ext cx="7456602" cy="5293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Кабинет радиожурналистики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05DC63E-A8FE-4693-BC06-08B69E4F07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885" t="16384" r="16240" b="26327"/>
          <a:stretch/>
        </p:blipFill>
        <p:spPr>
          <a:xfrm>
            <a:off x="1178352" y="2140592"/>
            <a:ext cx="7870764" cy="4382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09E880-0E4A-4E65-886A-FACCEE04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335" y="160649"/>
            <a:ext cx="4201872" cy="169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08289" y="1228426"/>
            <a:ext cx="5231876" cy="6315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/>
                </a:solidFill>
              </a:rPr>
              <a:t>ДИЗАЙН ПРОЕКТ</a:t>
            </a:r>
            <a:endParaRPr lang="ru-RU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78.userapi.com/impg/2s6KKZ6hPA1mIRCU3D0gt1UVCFOA2_cptKe8lA/JAJf_smZdjE.jpg?size=1280x720&amp;quality=95&amp;sign=b18d81571321912f63882f7633869df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76799" y="1598613"/>
            <a:ext cx="1665403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/>
                </a:solidFill>
              </a:rPr>
              <a:t>СТАЛО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6A1A31-1619-4A0F-8CD9-7757E113B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2680690" cy="10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98649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радиовещания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515ED0-421F-4D2B-857D-503338008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" t="8841" r="-368" b="4908"/>
          <a:stretch/>
        </p:blipFill>
        <p:spPr>
          <a:xfrm>
            <a:off x="1508288" y="2017187"/>
            <a:ext cx="9546015" cy="4773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09E880-0E4A-4E65-886A-FACCEE04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335" y="160649"/>
            <a:ext cx="4201872" cy="169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2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для записи </a:t>
            </a:r>
            <a:endParaRPr lang="ru-RU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xmlns="" id="{B05DC63E-A8FE-4693-BC06-08B69E4F0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27" t="16384" r="16240" b="50969"/>
          <a:stretch/>
        </p:blipFill>
        <p:spPr>
          <a:xfrm>
            <a:off x="301658" y="1989763"/>
            <a:ext cx="6013685" cy="4672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s://sun9-87.userapi.com/impg/GlSKOg7sVcLnI__hC8vCaSSB8dNdQc02W8SEdQ/cRY56X5P2FM.jpg?size=748x1600&amp;quality=95&amp;sign=f4c2e7e70aabd0e34afb09554c259b1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098" y="-36326"/>
            <a:ext cx="3223098" cy="6894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6A1A31-1619-4A0F-8CD9-7757E113B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80"/>
            <a:ext cx="3815260" cy="154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00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9D4D43-9517-4C20-8C28-E6302C46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4" y="381572"/>
            <a:ext cx="8597246" cy="9930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План расстановки мебели и оборудования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37E6532-35B6-410C-B758-7D5AE1855C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471" t="12048" r="7000" b="11208"/>
          <a:stretch/>
        </p:blipFill>
        <p:spPr>
          <a:xfrm>
            <a:off x="143788" y="1530595"/>
            <a:ext cx="6876393" cy="3796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2E23005-0C31-4F5C-97D5-6122ACECB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1001" y="2033895"/>
            <a:ext cx="5181600" cy="46377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1.Пуф</a:t>
            </a:r>
          </a:p>
          <a:p>
            <a:pPr marL="0" indent="0">
              <a:buNone/>
            </a:pPr>
            <a:r>
              <a:rPr lang="ru-RU" dirty="0"/>
              <a:t>2. Стол для преподавателя</a:t>
            </a:r>
          </a:p>
          <a:p>
            <a:pPr marL="0" indent="0">
              <a:buNone/>
            </a:pPr>
            <a:r>
              <a:rPr lang="ru-RU" dirty="0"/>
              <a:t>3.Кресло компьютерное</a:t>
            </a:r>
          </a:p>
          <a:p>
            <a:pPr marL="0" indent="0">
              <a:buNone/>
            </a:pPr>
            <a:r>
              <a:rPr lang="ru-RU" dirty="0"/>
              <a:t>4.Микшерный пульт</a:t>
            </a:r>
          </a:p>
          <a:p>
            <a:pPr marL="0" indent="0">
              <a:buNone/>
            </a:pPr>
            <a:r>
              <a:rPr lang="ru-RU" dirty="0"/>
              <a:t>5.Моноблок</a:t>
            </a:r>
          </a:p>
          <a:p>
            <a:pPr marL="0" indent="0">
              <a:buNone/>
            </a:pPr>
            <a:r>
              <a:rPr lang="ru-RU" dirty="0"/>
              <a:t>6.Студийный монитор</a:t>
            </a:r>
          </a:p>
          <a:p>
            <a:pPr marL="0" indent="0">
              <a:buNone/>
            </a:pPr>
            <a:r>
              <a:rPr lang="ru-RU" dirty="0"/>
              <a:t>7.Студийный микрофон</a:t>
            </a:r>
          </a:p>
          <a:p>
            <a:pPr marL="0" indent="0">
              <a:buNone/>
            </a:pPr>
            <a:r>
              <a:rPr lang="ru-RU" dirty="0"/>
              <a:t>8.Наушники</a:t>
            </a:r>
          </a:p>
          <a:p>
            <a:pPr marL="0" indent="0">
              <a:buNone/>
            </a:pPr>
            <a:r>
              <a:rPr lang="ru-RU" dirty="0"/>
              <a:t>9.Стол студийный</a:t>
            </a:r>
          </a:p>
          <a:p>
            <a:pPr marL="0" indent="0">
              <a:buNone/>
            </a:pPr>
            <a:r>
              <a:rPr lang="ru-RU" dirty="0"/>
              <a:t>10.Стойка для студийного микрофона напольная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42BADC-D07F-4F0F-B341-5EE3B0FD1E3E}"/>
              </a:ext>
            </a:extLst>
          </p:cNvPr>
          <p:cNvSpPr txBox="1"/>
          <p:nvPr/>
        </p:nvSpPr>
        <p:spPr>
          <a:xfrm>
            <a:off x="1692166" y="22702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2BE2BF-00BD-49CD-808A-870408CA43C2}"/>
              </a:ext>
            </a:extLst>
          </p:cNvPr>
          <p:cNvSpPr txBox="1"/>
          <p:nvPr/>
        </p:nvSpPr>
        <p:spPr>
          <a:xfrm>
            <a:off x="2275490" y="22702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A6D6EE-4999-4499-A175-A658BE4B8099}"/>
              </a:ext>
            </a:extLst>
          </p:cNvPr>
          <p:cNvSpPr txBox="1"/>
          <p:nvPr/>
        </p:nvSpPr>
        <p:spPr>
          <a:xfrm>
            <a:off x="5017133" y="22702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9684EC-70D6-42C7-888C-2A6C7F78593D}"/>
              </a:ext>
            </a:extLst>
          </p:cNvPr>
          <p:cNvSpPr txBox="1"/>
          <p:nvPr/>
        </p:nvSpPr>
        <p:spPr>
          <a:xfrm>
            <a:off x="5591504" y="22702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EB733A-2FEE-4EC9-8D7A-F98F5650A068}"/>
              </a:ext>
            </a:extLst>
          </p:cNvPr>
          <p:cNvSpPr txBox="1"/>
          <p:nvPr/>
        </p:nvSpPr>
        <p:spPr>
          <a:xfrm>
            <a:off x="3363554" y="39834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D2E311-3465-41C6-8E28-57EC51913920}"/>
              </a:ext>
            </a:extLst>
          </p:cNvPr>
          <p:cNvSpPr txBox="1"/>
          <p:nvPr/>
        </p:nvSpPr>
        <p:spPr>
          <a:xfrm>
            <a:off x="5507422" y="39834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2B0E6E-6853-4CE1-8F80-1E8524C32C12}"/>
              </a:ext>
            </a:extLst>
          </p:cNvPr>
          <p:cNvSpPr txBox="1"/>
          <p:nvPr/>
        </p:nvSpPr>
        <p:spPr>
          <a:xfrm>
            <a:off x="3665240" y="33657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9B1764-F7B6-4991-9F49-B8A32923CFBA}"/>
              </a:ext>
            </a:extLst>
          </p:cNvPr>
          <p:cNvSpPr txBox="1"/>
          <p:nvPr/>
        </p:nvSpPr>
        <p:spPr>
          <a:xfrm>
            <a:off x="5101460" y="4352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B5528D-28D0-4235-9284-420876B688E8}"/>
              </a:ext>
            </a:extLst>
          </p:cNvPr>
          <p:cNvSpPr txBox="1"/>
          <p:nvPr/>
        </p:nvSpPr>
        <p:spPr>
          <a:xfrm>
            <a:off x="4155287" y="37471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6ED75-ABB9-46A9-B3AE-DD274E65D3D5}"/>
              </a:ext>
            </a:extLst>
          </p:cNvPr>
          <p:cNvSpPr txBox="1"/>
          <p:nvPr/>
        </p:nvSpPr>
        <p:spPr>
          <a:xfrm>
            <a:off x="4680511" y="37795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651CAC-2D9B-4A84-BE84-CA60311A72AB}"/>
              </a:ext>
            </a:extLst>
          </p:cNvPr>
          <p:cNvSpPr txBox="1"/>
          <p:nvPr/>
        </p:nvSpPr>
        <p:spPr>
          <a:xfrm>
            <a:off x="4095632" y="32443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CAF648-B59C-48C3-A511-837E7C8CD0CA}"/>
              </a:ext>
            </a:extLst>
          </p:cNvPr>
          <p:cNvSpPr txBox="1"/>
          <p:nvPr/>
        </p:nvSpPr>
        <p:spPr>
          <a:xfrm>
            <a:off x="4614822" y="33657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396F37-93F8-4338-A9AB-EC46F5652170}"/>
              </a:ext>
            </a:extLst>
          </p:cNvPr>
          <p:cNvSpPr txBox="1"/>
          <p:nvPr/>
        </p:nvSpPr>
        <p:spPr>
          <a:xfrm>
            <a:off x="4078019" y="44292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150AEA-83FC-4E46-913F-ECFA2FF24574}"/>
              </a:ext>
            </a:extLst>
          </p:cNvPr>
          <p:cNvSpPr txBox="1"/>
          <p:nvPr/>
        </p:nvSpPr>
        <p:spPr>
          <a:xfrm>
            <a:off x="4594218" y="42987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127BE4-D73C-4289-8CB1-8D55C7D15127}"/>
              </a:ext>
            </a:extLst>
          </p:cNvPr>
          <p:cNvSpPr txBox="1"/>
          <p:nvPr/>
        </p:nvSpPr>
        <p:spPr>
          <a:xfrm>
            <a:off x="5161166" y="34294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D8AE64-E816-42A9-B01E-56F16C2770A5}"/>
              </a:ext>
            </a:extLst>
          </p:cNvPr>
          <p:cNvSpPr txBox="1"/>
          <p:nvPr/>
        </p:nvSpPr>
        <p:spPr>
          <a:xfrm>
            <a:off x="3806844" y="44073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5B9C494-BEE1-4DD9-B093-375DC3376CDD}"/>
              </a:ext>
            </a:extLst>
          </p:cNvPr>
          <p:cNvSpPr txBox="1"/>
          <p:nvPr/>
        </p:nvSpPr>
        <p:spPr>
          <a:xfrm>
            <a:off x="1404663" y="37314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1357209-249D-4508-87C9-5688DDF100E8}"/>
              </a:ext>
            </a:extLst>
          </p:cNvPr>
          <p:cNvSpPr txBox="1"/>
          <p:nvPr/>
        </p:nvSpPr>
        <p:spPr>
          <a:xfrm>
            <a:off x="4004444" y="34872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0507A79-53D8-4E21-BE04-77081DA27775}"/>
              </a:ext>
            </a:extLst>
          </p:cNvPr>
          <p:cNvSpPr txBox="1"/>
          <p:nvPr/>
        </p:nvSpPr>
        <p:spPr>
          <a:xfrm>
            <a:off x="4808731" y="45166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81AFF60-9008-4398-AB05-4677CEA9FB30}"/>
              </a:ext>
            </a:extLst>
          </p:cNvPr>
          <p:cNvSpPr txBox="1"/>
          <p:nvPr/>
        </p:nvSpPr>
        <p:spPr>
          <a:xfrm>
            <a:off x="4285062" y="4196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E80DED9-0102-4DAD-B704-DFF58087F544}"/>
              </a:ext>
            </a:extLst>
          </p:cNvPr>
          <p:cNvSpPr txBox="1"/>
          <p:nvPr/>
        </p:nvSpPr>
        <p:spPr>
          <a:xfrm>
            <a:off x="4984726" y="34428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0BC8A64-174F-4621-BA79-0EBF93828CC8}"/>
              </a:ext>
            </a:extLst>
          </p:cNvPr>
          <p:cNvSpPr txBox="1"/>
          <p:nvPr/>
        </p:nvSpPr>
        <p:spPr>
          <a:xfrm>
            <a:off x="1577776" y="41961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E09E880-0E4A-4E65-886A-FACCEE04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905" y="212055"/>
            <a:ext cx="3949821" cy="159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91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429</Words>
  <Application>Microsoft Office PowerPoint</Application>
  <PresentationFormat>Произвольный</PresentationFormat>
  <Paragraphs>71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</vt:lpstr>
      <vt:lpstr> </vt:lpstr>
      <vt:lpstr>Кабинет радиожурналистики</vt:lpstr>
      <vt:lpstr>Кабинет радиожурналистики</vt:lpstr>
      <vt:lpstr>Кабинет радиожурналистики</vt:lpstr>
      <vt:lpstr>Презентация PowerPoint</vt:lpstr>
      <vt:lpstr>Зона радиовещания</vt:lpstr>
      <vt:lpstr>Зона для записи </vt:lpstr>
      <vt:lpstr>План расстановки мебели и оборудования</vt:lpstr>
      <vt:lpstr>Обновление оборудования/оснащение помещения</vt:lpstr>
      <vt:lpstr>Презентация PowerPoint</vt:lpstr>
      <vt:lpstr>Презентация PowerPoint</vt:lpstr>
      <vt:lpstr>Презентация PowerPoint</vt:lpstr>
      <vt:lpstr>Занятия состоят из теоретической и практической частей, большее количество времени занимает практическая часть. Форма занятий - творческая, самостоятельная деятельность детей. Форма организации деятельности групповая (с индивидуальным подходом к незрячим детям).</vt:lpstr>
      <vt:lpstr>В зоне записи звука комната обита акустическим поролоном, что позволяет проводит запись  звука без посторонних шумов.</vt:lpstr>
      <vt:lpstr>Программа «Радиожурналистика» ориентирована на обучение детей от 14 до 18 лет. Работа по программе «Радиожурналистика» может проходить с разновозрастным составом группы обучающихся, т.к. особенностью программы являются универсальность и гибкость. Программа учитывает особенности работы с незрячими и слабовидящими детьми. Тематика подобрана с учетом психофизических особенностей обучающихся всех возрастных категорий и с учетом разных степеней остроты зрения.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ПономаревЙЙ</dc:creator>
  <cp:lastModifiedBy>HP</cp:lastModifiedBy>
  <cp:revision>36</cp:revision>
  <dcterms:created xsi:type="dcterms:W3CDTF">2022-02-23T18:44:52Z</dcterms:created>
  <dcterms:modified xsi:type="dcterms:W3CDTF">2023-11-03T12:05:45Z</dcterms:modified>
</cp:coreProperties>
</file>