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3" r:id="rId2"/>
    <p:sldId id="281" r:id="rId3"/>
    <p:sldId id="280" r:id="rId4"/>
    <p:sldId id="282" r:id="rId5"/>
    <p:sldId id="284" r:id="rId6"/>
    <p:sldId id="271" r:id="rId7"/>
    <p:sldId id="285" r:id="rId8"/>
    <p:sldId id="286" r:id="rId9"/>
  </p:sldIdLst>
  <p:sldSz cx="18288000" cy="10287000"/>
  <p:notesSz cx="6858000" cy="9144000"/>
  <p:embeddedFontLst>
    <p:embeddedFont>
      <p:font typeface="Arial Black" panose="020B0A04020102020204" pitchFamily="34" charset="0"/>
      <p:bold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5.dou.spb.ru/about-us-1/innovatsionnaya-deyatelnost/eksperimentalnaya-deyatelnost"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sad-alenka@mail.r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a:xfrm>
            <a:off x="0" y="0"/>
            <a:ext cx="18288000" cy="10287000"/>
          </a:xfrm>
          <a:prstGeom prst="rect">
            <a:avLst/>
          </a:prstGeom>
        </p:spPr>
      </p:pic>
      <p:sp>
        <p:nvSpPr>
          <p:cNvPr id="2" name="Заголовок 1"/>
          <p:cNvSpPr>
            <a:spLocks noGrp="1"/>
          </p:cNvSpPr>
          <p:nvPr>
            <p:ph type="title"/>
          </p:nvPr>
        </p:nvSpPr>
        <p:spPr>
          <a:xfrm>
            <a:off x="1905000" y="274638"/>
            <a:ext cx="12573000" cy="1363662"/>
          </a:xfrm>
        </p:spPr>
        <p:txBody>
          <a:bodyPr>
            <a:normAutofit fontScale="90000"/>
          </a:bodyPr>
          <a:lstStyle/>
          <a:p>
            <a:r>
              <a:rPr lang="ru-RU" dirty="0" smtClean="0"/>
              <a:t>Государственное дошкольное образовательное учреждение – детский сад № 5 Невского района</a:t>
            </a:r>
            <a:endParaRPr lang="ru-RU" dirty="0"/>
          </a:p>
        </p:txBody>
      </p:sp>
      <p:sp>
        <p:nvSpPr>
          <p:cNvPr id="3" name="Объект 2"/>
          <p:cNvSpPr>
            <a:spLocks noGrp="1"/>
          </p:cNvSpPr>
          <p:nvPr>
            <p:ph idx="1"/>
          </p:nvPr>
        </p:nvSpPr>
        <p:spPr>
          <a:xfrm>
            <a:off x="1066800" y="2751138"/>
            <a:ext cx="16611600" cy="5897561"/>
          </a:xfrm>
        </p:spPr>
        <p:txBody>
          <a:bodyPr>
            <a:normAutofit/>
          </a:bodyPr>
          <a:lstStyle/>
          <a:p>
            <a:pPr algn="ctr"/>
            <a:r>
              <a:rPr lang="ru-RU" sz="6000" dirty="0" smtClean="0">
                <a:solidFill>
                  <a:srgbClr val="0070C0"/>
                </a:solidFill>
              </a:rPr>
              <a:t>Консультирование родителей детей раннего и младшего дошкольного возраста: </a:t>
            </a:r>
          </a:p>
          <a:p>
            <a:pPr marL="0" indent="0" algn="ctr">
              <a:buNone/>
            </a:pPr>
            <a:r>
              <a:rPr lang="ru-RU" sz="6000" dirty="0" smtClean="0">
                <a:solidFill>
                  <a:srgbClr val="0070C0"/>
                </a:solidFill>
              </a:rPr>
              <a:t>сочетание традиционного и  инновационного формата взаимодействия дошкольной организации и семьи</a:t>
            </a:r>
          </a:p>
          <a:p>
            <a:pPr algn="r"/>
            <a:r>
              <a:rPr lang="ru-RU" sz="2800" dirty="0">
                <a:solidFill>
                  <a:srgbClr val="0070C0"/>
                </a:solidFill>
              </a:rPr>
              <a:t> </a:t>
            </a:r>
            <a:r>
              <a:rPr lang="ru-RU" sz="2800" b="1" dirty="0" err="1">
                <a:solidFill>
                  <a:schemeClr val="tx2"/>
                </a:solidFill>
                <a:latin typeface="Arial" panose="020B0604020202020204" pitchFamily="34" charset="0"/>
                <a:cs typeface="Arial" panose="020B0604020202020204" pitchFamily="34" charset="0"/>
              </a:rPr>
              <a:t>Баряева</a:t>
            </a:r>
            <a:r>
              <a:rPr lang="ru-RU" sz="2800" b="1" dirty="0">
                <a:solidFill>
                  <a:schemeClr val="tx2"/>
                </a:solidFill>
                <a:latin typeface="Arial" panose="020B0604020202020204" pitchFamily="34" charset="0"/>
                <a:cs typeface="Arial" panose="020B0604020202020204" pitchFamily="34" charset="0"/>
              </a:rPr>
              <a:t> Людмила Борисовна, </a:t>
            </a:r>
            <a:endParaRPr lang="ru-RU" sz="2800" b="1" dirty="0" smtClean="0">
              <a:solidFill>
                <a:schemeClr val="tx2"/>
              </a:solidFill>
              <a:latin typeface="Arial" panose="020B0604020202020204" pitchFamily="34" charset="0"/>
              <a:cs typeface="Arial" panose="020B0604020202020204" pitchFamily="34" charset="0"/>
            </a:endParaRPr>
          </a:p>
          <a:p>
            <a:pPr marL="0" indent="0" algn="r">
              <a:buNone/>
            </a:pPr>
            <a:r>
              <a:rPr lang="ru-RU" sz="2800" b="1" dirty="0" smtClean="0">
                <a:solidFill>
                  <a:schemeClr val="tx2"/>
                </a:solidFill>
                <a:latin typeface="Arial" panose="020B0604020202020204" pitchFamily="34" charset="0"/>
                <a:cs typeface="Arial" panose="020B0604020202020204" pitchFamily="34" charset="0"/>
              </a:rPr>
              <a:t>доктор </a:t>
            </a:r>
            <a:r>
              <a:rPr lang="ru-RU" sz="2800" b="1" dirty="0">
                <a:solidFill>
                  <a:schemeClr val="tx2"/>
                </a:solidFill>
                <a:latin typeface="Arial" panose="020B0604020202020204" pitchFamily="34" charset="0"/>
                <a:cs typeface="Arial" panose="020B0604020202020204" pitchFamily="34" charset="0"/>
              </a:rPr>
              <a:t>педагогических наук, профессор</a:t>
            </a: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29615" t="22732" r="31658" b="27327"/>
          <a:stretch/>
        </p:blipFill>
        <p:spPr>
          <a:xfrm>
            <a:off x="15392400" y="114300"/>
            <a:ext cx="2590800" cy="2362201"/>
          </a:xfrm>
          <a:prstGeom prst="rect">
            <a:avLst/>
          </a:prstGeom>
          <a:effectLst>
            <a:glow rad="127000">
              <a:schemeClr val="bg1"/>
            </a:glow>
          </a:effectLst>
        </p:spPr>
      </p:pic>
    </p:spTree>
    <p:extLst>
      <p:ext uri="{BB962C8B-B14F-4D97-AF65-F5344CB8AC3E}">
        <p14:creationId xmlns:p14="http://schemas.microsoft.com/office/powerpoint/2010/main" val="25901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a:xfrm>
            <a:off x="0" y="0"/>
            <a:ext cx="18288000" cy="10287000"/>
          </a:xfrm>
          <a:prstGeom prst="rect">
            <a:avLst/>
          </a:prstGeom>
        </p:spPr>
      </p:pic>
      <p:sp>
        <p:nvSpPr>
          <p:cNvPr id="2" name="Заголовок 1"/>
          <p:cNvSpPr>
            <a:spLocks noGrp="1"/>
          </p:cNvSpPr>
          <p:nvPr>
            <p:ph type="title"/>
          </p:nvPr>
        </p:nvSpPr>
        <p:spPr>
          <a:xfrm>
            <a:off x="1905000" y="274638"/>
            <a:ext cx="12573000" cy="1363662"/>
          </a:xfrm>
        </p:spPr>
        <p:txBody>
          <a:bodyPr>
            <a:normAutofit fontScale="90000"/>
          </a:bodyPr>
          <a:lstStyle/>
          <a:p>
            <a:r>
              <a:rPr lang="ru-RU" dirty="0"/>
              <a:t>Государственное дошкольное образовательное учреждение – детский сад № 5 Невского района</a:t>
            </a:r>
          </a:p>
        </p:txBody>
      </p:sp>
      <p:sp>
        <p:nvSpPr>
          <p:cNvPr id="3" name="Объект 2"/>
          <p:cNvSpPr>
            <a:spLocks noGrp="1"/>
          </p:cNvSpPr>
          <p:nvPr>
            <p:ph idx="1"/>
          </p:nvPr>
        </p:nvSpPr>
        <p:spPr>
          <a:xfrm>
            <a:off x="1066800" y="2751138"/>
            <a:ext cx="16611600" cy="5897561"/>
          </a:xfrm>
        </p:spPr>
        <p:txBody>
          <a:bodyPr>
            <a:normAutofit/>
          </a:bodyPr>
          <a:lstStyle/>
          <a:p>
            <a:pPr marL="0" indent="0">
              <a:buNone/>
            </a:pPr>
            <a:r>
              <a:rPr lang="ru-RU" sz="4000" dirty="0" smtClean="0"/>
              <a:t>    К</a:t>
            </a:r>
            <a:r>
              <a:rPr lang="ru-RU" sz="4000" dirty="0"/>
              <a:t>. Д.  Ушинский  отмечал </a:t>
            </a:r>
            <a:r>
              <a:rPr lang="ru-RU" sz="4000" dirty="0" smtClean="0"/>
              <a:t>важность </a:t>
            </a:r>
            <a:r>
              <a:rPr lang="ru-RU" sz="4000" dirty="0"/>
              <a:t>ясного определения цели </a:t>
            </a:r>
            <a:r>
              <a:rPr lang="ru-RU" sz="4000" dirty="0" smtClean="0"/>
              <a:t>воспитания: </a:t>
            </a:r>
            <a:endParaRPr lang="ru-RU" sz="4000" dirty="0"/>
          </a:p>
          <a:p>
            <a:pPr marL="0" indent="0">
              <a:buNone/>
            </a:pPr>
            <a:r>
              <a:rPr lang="ru-RU" sz="4000" dirty="0"/>
              <a:t>«…Важным является то, что пределы воспитательной деятельности даны в условиях душевной и телесной природы человека и в условиях окружающего его мира. Следует различать </a:t>
            </a:r>
            <a:r>
              <a:rPr lang="ru-RU" sz="4000" dirty="0">
                <a:solidFill>
                  <a:srgbClr val="FF0000"/>
                </a:solidFill>
              </a:rPr>
              <a:t>преднамеренную </a:t>
            </a:r>
            <a:r>
              <a:rPr lang="ru-RU" sz="4000" dirty="0"/>
              <a:t>воспитательную деятельность (школа, учителя, наставники) и </a:t>
            </a:r>
            <a:r>
              <a:rPr lang="ru-RU" sz="4000" dirty="0" smtClean="0">
                <a:solidFill>
                  <a:srgbClr val="FF0000"/>
                </a:solidFill>
              </a:rPr>
              <a:t>непреднамеренную</a:t>
            </a:r>
            <a:r>
              <a:rPr lang="ru-RU" sz="4000" dirty="0" smtClean="0"/>
              <a:t> </a:t>
            </a:r>
            <a:r>
              <a:rPr lang="ru-RU" sz="4000" dirty="0"/>
              <a:t>(природа, семья, общество, народ и т.д.), которая </a:t>
            </a:r>
            <a:r>
              <a:rPr lang="ru-RU" sz="4000" dirty="0" smtClean="0"/>
              <a:t>является </a:t>
            </a:r>
            <a:r>
              <a:rPr lang="ru-RU" sz="4000" dirty="0"/>
              <a:t>столь же сильной, а может и более сильной. Много в развитии изменяется и самим человеком». </a:t>
            </a:r>
          </a:p>
          <a:p>
            <a:endParaRPr lang="ru-RU" sz="4000" dirty="0"/>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29615" t="22732" r="31658" b="27327"/>
          <a:stretch/>
        </p:blipFill>
        <p:spPr>
          <a:xfrm>
            <a:off x="15316200" y="162900"/>
            <a:ext cx="2590800" cy="2362201"/>
          </a:xfrm>
          <a:prstGeom prst="rect">
            <a:avLst/>
          </a:prstGeom>
          <a:effectLst>
            <a:glow rad="127000">
              <a:schemeClr val="bg1"/>
            </a:glow>
          </a:effectLst>
        </p:spPr>
      </p:pic>
    </p:spTree>
    <p:extLst>
      <p:ext uri="{BB962C8B-B14F-4D97-AF65-F5344CB8AC3E}">
        <p14:creationId xmlns:p14="http://schemas.microsoft.com/office/powerpoint/2010/main" val="143222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a:xfrm>
            <a:off x="0" y="0"/>
            <a:ext cx="18288000" cy="10287000"/>
          </a:xfrm>
          <a:prstGeom prst="rect">
            <a:avLst/>
          </a:prstGeom>
        </p:spPr>
      </p:pic>
      <p:sp>
        <p:nvSpPr>
          <p:cNvPr id="2" name="Заголовок 1"/>
          <p:cNvSpPr>
            <a:spLocks noGrp="1"/>
          </p:cNvSpPr>
          <p:nvPr>
            <p:ph type="title"/>
          </p:nvPr>
        </p:nvSpPr>
        <p:spPr>
          <a:xfrm>
            <a:off x="1905000" y="274638"/>
            <a:ext cx="12573000" cy="1363662"/>
          </a:xfrm>
        </p:spPr>
        <p:txBody>
          <a:bodyPr>
            <a:normAutofit fontScale="90000"/>
          </a:bodyPr>
          <a:lstStyle/>
          <a:p>
            <a:r>
              <a:rPr lang="ru-RU" dirty="0"/>
              <a:t> </a:t>
            </a:r>
            <a:r>
              <a:rPr lang="ru-RU" dirty="0" smtClean="0"/>
              <a:t/>
            </a:r>
            <a:br>
              <a:rPr lang="ru-RU" dirty="0" smtClean="0"/>
            </a:br>
            <a:r>
              <a:rPr lang="ru-RU" dirty="0"/>
              <a:t/>
            </a:r>
            <a:br>
              <a:rPr lang="ru-RU" dirty="0"/>
            </a:br>
            <a:r>
              <a:rPr lang="ru-RU" dirty="0" smtClean="0"/>
              <a:t>Программа </a:t>
            </a:r>
            <a:r>
              <a:rPr lang="ru-RU" dirty="0"/>
              <a:t>консультирования родителей детей раннего и младшего дошкольного возраста, в том числе родителей, воспитывающих детей с особыми образовательными </a:t>
            </a:r>
            <a:r>
              <a:rPr lang="ru-RU" dirty="0" smtClean="0"/>
              <a:t>потребностями, </a:t>
            </a:r>
            <a:r>
              <a:rPr lang="ru-RU" dirty="0"/>
              <a:t>строится </a:t>
            </a:r>
            <a:r>
              <a:rPr lang="ru-RU" dirty="0" smtClean="0"/>
              <a:t/>
            </a:r>
            <a:br>
              <a:rPr lang="ru-RU" dirty="0" smtClean="0"/>
            </a:br>
            <a:r>
              <a:rPr lang="ru-RU" dirty="0" smtClean="0"/>
              <a:t>в </a:t>
            </a:r>
            <a:r>
              <a:rPr lang="ru-RU" dirty="0"/>
              <a:t>ГБДОУ № 5 по трем направлениям:</a:t>
            </a:r>
            <a:endParaRPr lang="ru-RU" dirty="0"/>
          </a:p>
        </p:txBody>
      </p:sp>
      <p:sp>
        <p:nvSpPr>
          <p:cNvPr id="3" name="Объект 2"/>
          <p:cNvSpPr>
            <a:spLocks noGrp="1"/>
          </p:cNvSpPr>
          <p:nvPr>
            <p:ph idx="1"/>
          </p:nvPr>
        </p:nvSpPr>
        <p:spPr>
          <a:xfrm>
            <a:off x="381000" y="3543300"/>
            <a:ext cx="17297400" cy="5105399"/>
          </a:xfrm>
        </p:spPr>
        <p:txBody>
          <a:bodyPr>
            <a:normAutofit/>
          </a:bodyPr>
          <a:lstStyle/>
          <a:p>
            <a:pPr lvl="0"/>
            <a:r>
              <a:rPr lang="ru-RU" sz="4400" dirty="0" smtClean="0">
                <a:solidFill>
                  <a:srgbClr val="FF0000"/>
                </a:solidFill>
              </a:rPr>
              <a:t>познание </a:t>
            </a:r>
            <a:r>
              <a:rPr lang="ru-RU" sz="4400" dirty="0" smtClean="0">
                <a:solidFill>
                  <a:srgbClr val="FF0000"/>
                </a:solidFill>
              </a:rPr>
              <a:t>родителями особенностей </a:t>
            </a:r>
            <a:r>
              <a:rPr lang="ru-RU" sz="4400" dirty="0">
                <a:solidFill>
                  <a:srgbClr val="FF0000"/>
                </a:solidFill>
              </a:rPr>
              <a:t>развития ребенка </a:t>
            </a:r>
            <a:r>
              <a:rPr lang="ru-RU" sz="4400" dirty="0" smtClean="0">
                <a:solidFill>
                  <a:srgbClr val="FF0000"/>
                </a:solidFill>
              </a:rPr>
              <a:t>младенческого, </a:t>
            </a:r>
            <a:r>
              <a:rPr lang="ru-RU" sz="4400" dirty="0">
                <a:solidFill>
                  <a:srgbClr val="FF0000"/>
                </a:solidFill>
              </a:rPr>
              <a:t>раннего и младшего дошкольного </a:t>
            </a:r>
            <a:r>
              <a:rPr lang="ru-RU" sz="4400" dirty="0" smtClean="0">
                <a:solidFill>
                  <a:srgbClr val="FF0000"/>
                </a:solidFill>
              </a:rPr>
              <a:t>возраста;</a:t>
            </a:r>
          </a:p>
          <a:p>
            <a:pPr lvl="0"/>
            <a:r>
              <a:rPr lang="ru-RU" sz="4400" dirty="0" smtClean="0">
                <a:solidFill>
                  <a:srgbClr val="FF0000"/>
                </a:solidFill>
              </a:rPr>
              <a:t>познание родителями педагогических </a:t>
            </a:r>
            <a:r>
              <a:rPr lang="ru-RU" sz="4400" dirty="0">
                <a:solidFill>
                  <a:srgbClr val="FF0000"/>
                </a:solidFill>
              </a:rPr>
              <a:t>систем и технологий работы с детьми </a:t>
            </a:r>
            <a:r>
              <a:rPr lang="ru-RU" sz="4400" dirty="0" smtClean="0">
                <a:solidFill>
                  <a:srgbClr val="FF0000"/>
                </a:solidFill>
              </a:rPr>
              <a:t>младенческого, </a:t>
            </a:r>
            <a:r>
              <a:rPr lang="ru-RU" sz="4400" dirty="0">
                <a:solidFill>
                  <a:srgbClr val="FF0000"/>
                </a:solidFill>
              </a:rPr>
              <a:t>раннего </a:t>
            </a:r>
            <a:r>
              <a:rPr lang="ru-RU" sz="4400" dirty="0" smtClean="0">
                <a:solidFill>
                  <a:srgbClr val="FF0000"/>
                </a:solidFill>
              </a:rPr>
              <a:t>и младшего дошкольного возраста</a:t>
            </a:r>
            <a:r>
              <a:rPr lang="ru-RU" sz="4400" dirty="0">
                <a:solidFill>
                  <a:srgbClr val="FF0000"/>
                </a:solidFill>
              </a:rPr>
              <a:t>;</a:t>
            </a:r>
          </a:p>
          <a:p>
            <a:pPr lvl="0"/>
            <a:r>
              <a:rPr lang="ru-RU" sz="4400" dirty="0" smtClean="0">
                <a:solidFill>
                  <a:srgbClr val="FF0000"/>
                </a:solidFill>
              </a:rPr>
              <a:t>овладение родителями игровыми техниками взаимодействия и занятий с детьми младенческого, раннего </a:t>
            </a:r>
            <a:r>
              <a:rPr lang="ru-RU" sz="4400" dirty="0">
                <a:solidFill>
                  <a:srgbClr val="FF0000"/>
                </a:solidFill>
              </a:rPr>
              <a:t>и младшего </a:t>
            </a:r>
            <a:r>
              <a:rPr lang="ru-RU" sz="4400" dirty="0" smtClean="0">
                <a:solidFill>
                  <a:srgbClr val="FF0000"/>
                </a:solidFill>
              </a:rPr>
              <a:t>дошкольного возраста.</a:t>
            </a:r>
            <a:endParaRPr lang="ru-RU" sz="4400" dirty="0"/>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29615" t="22732" r="31658" b="27327"/>
          <a:stretch/>
        </p:blipFill>
        <p:spPr>
          <a:xfrm>
            <a:off x="15392400" y="114300"/>
            <a:ext cx="2590800" cy="2362201"/>
          </a:xfrm>
          <a:prstGeom prst="rect">
            <a:avLst/>
          </a:prstGeom>
          <a:effectLst>
            <a:glow rad="127000">
              <a:schemeClr val="bg1"/>
            </a:glow>
          </a:effectLst>
        </p:spPr>
      </p:pic>
    </p:spTree>
    <p:extLst>
      <p:ext uri="{BB962C8B-B14F-4D97-AF65-F5344CB8AC3E}">
        <p14:creationId xmlns:p14="http://schemas.microsoft.com/office/powerpoint/2010/main" val="316209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a:xfrm>
            <a:off x="0" y="0"/>
            <a:ext cx="18288000" cy="10287000"/>
          </a:xfrm>
          <a:prstGeom prst="rect">
            <a:avLst/>
          </a:prstGeom>
        </p:spPr>
      </p:pic>
      <p:sp>
        <p:nvSpPr>
          <p:cNvPr id="2" name="Заголовок 1"/>
          <p:cNvSpPr>
            <a:spLocks noGrp="1"/>
          </p:cNvSpPr>
          <p:nvPr>
            <p:ph type="title"/>
          </p:nvPr>
        </p:nvSpPr>
        <p:spPr>
          <a:xfrm>
            <a:off x="1905000" y="274638"/>
            <a:ext cx="12954000" cy="2476500"/>
          </a:xfrm>
        </p:spPr>
        <p:txBody>
          <a:bodyPr>
            <a:normAutofit fontScale="90000"/>
          </a:bodyPr>
          <a:lstStyle/>
          <a:p>
            <a:pPr lvl="0"/>
            <a:r>
              <a:rPr lang="ru-RU" dirty="0" smtClean="0"/>
              <a:t>Направление первое</a:t>
            </a:r>
            <a:br>
              <a:rPr lang="ru-RU" dirty="0" smtClean="0"/>
            </a:br>
            <a:r>
              <a:rPr lang="ru-RU" dirty="0" smtClean="0">
                <a:solidFill>
                  <a:srgbClr val="FF0000"/>
                </a:solidFill>
              </a:rPr>
              <a:t>Познание </a:t>
            </a:r>
            <a:r>
              <a:rPr lang="ru-RU" dirty="0">
                <a:solidFill>
                  <a:srgbClr val="FF0000"/>
                </a:solidFill>
              </a:rPr>
              <a:t>родителями особенностей развития ребенка младенческого, раннего и младшего дошкольного </a:t>
            </a:r>
            <a:r>
              <a:rPr lang="ru-RU" dirty="0" smtClean="0">
                <a:solidFill>
                  <a:srgbClr val="FF0000"/>
                </a:solidFill>
              </a:rPr>
              <a:t>возраста</a:t>
            </a:r>
            <a:endParaRPr lang="ru-RU" dirty="0">
              <a:solidFill>
                <a:srgbClr val="FF0000"/>
              </a:solidFill>
            </a:endParaRPr>
          </a:p>
        </p:txBody>
      </p:sp>
      <p:sp>
        <p:nvSpPr>
          <p:cNvPr id="3" name="Объект 2"/>
          <p:cNvSpPr>
            <a:spLocks noGrp="1"/>
          </p:cNvSpPr>
          <p:nvPr>
            <p:ph idx="1"/>
          </p:nvPr>
        </p:nvSpPr>
        <p:spPr>
          <a:xfrm>
            <a:off x="1066800" y="2751138"/>
            <a:ext cx="16611600" cy="5897561"/>
          </a:xfrm>
        </p:spPr>
        <p:txBody>
          <a:bodyPr>
            <a:noAutofit/>
          </a:bodyPr>
          <a:lstStyle/>
          <a:p>
            <a:pPr algn="just"/>
            <a:r>
              <a:rPr lang="ru-RU" sz="4000" dirty="0" smtClean="0"/>
              <a:t>Программа консультирования родителей </a:t>
            </a:r>
            <a:r>
              <a:rPr lang="ru-RU" sz="4000" dirty="0"/>
              <a:t>строится на основе общих закономерностей развития </a:t>
            </a:r>
            <a:r>
              <a:rPr lang="ru-RU" sz="4000" dirty="0" smtClean="0"/>
              <a:t>детей младенческого, раннего и дошкольного </a:t>
            </a:r>
            <a:r>
              <a:rPr lang="ru-RU" sz="4000" dirty="0"/>
              <a:t>возраста с учетом важных периодов в </a:t>
            </a:r>
            <a:r>
              <a:rPr lang="ru-RU" sz="4000" dirty="0" smtClean="0"/>
              <a:t>развитии. Необходимо </a:t>
            </a:r>
            <a:r>
              <a:rPr lang="ru-RU" sz="4000" dirty="0" smtClean="0"/>
              <a:t>помочь родителям </a:t>
            </a:r>
            <a:r>
              <a:rPr lang="ru-RU" sz="4000" dirty="0" smtClean="0"/>
              <a:t>соотнести </a:t>
            </a:r>
            <a:r>
              <a:rPr lang="ru-RU" sz="4000" dirty="0"/>
              <a:t>наиболее значимые показатели развития, которые формируют систему отношений ребенка к миру, к другим людям, к себе самому. Степень реального развития этих характеристик и способности ребенка их проявлять к моменту перехода на следующий уровень образования могут существенно варьироваться у разных детей раннего возраста, а потом и дошкольного возраста, в силу различий в условиях жизни и индивидуальных особенностей развития конкретного ребенка. На это обращается внимание в Федеральной образовательной программе дошкольного образования.</a:t>
            </a: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29615" t="22732" r="31658" b="27327"/>
          <a:stretch/>
        </p:blipFill>
        <p:spPr>
          <a:xfrm>
            <a:off x="15163800" y="0"/>
            <a:ext cx="2590800" cy="2362201"/>
          </a:xfrm>
          <a:prstGeom prst="rect">
            <a:avLst/>
          </a:prstGeom>
          <a:effectLst>
            <a:glow rad="127000">
              <a:schemeClr val="bg1"/>
            </a:glow>
          </a:effectLst>
        </p:spPr>
      </p:pic>
    </p:spTree>
    <p:extLst>
      <p:ext uri="{BB962C8B-B14F-4D97-AF65-F5344CB8AC3E}">
        <p14:creationId xmlns:p14="http://schemas.microsoft.com/office/powerpoint/2010/main" val="199208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a:xfrm>
            <a:off x="0" y="0"/>
            <a:ext cx="18288000" cy="10287000"/>
          </a:xfrm>
          <a:prstGeom prst="rect">
            <a:avLst/>
          </a:prstGeom>
        </p:spPr>
      </p:pic>
      <p:sp>
        <p:nvSpPr>
          <p:cNvPr id="2" name="Заголовок 1"/>
          <p:cNvSpPr>
            <a:spLocks noGrp="1"/>
          </p:cNvSpPr>
          <p:nvPr>
            <p:ph type="title"/>
          </p:nvPr>
        </p:nvSpPr>
        <p:spPr>
          <a:xfrm>
            <a:off x="1600200" y="274638"/>
            <a:ext cx="13639800" cy="906462"/>
          </a:xfrm>
        </p:spPr>
        <p:txBody>
          <a:bodyPr>
            <a:noAutofit/>
          </a:bodyPr>
          <a:lstStyle/>
          <a:p>
            <a:r>
              <a:rPr lang="ru-RU" sz="3600" dirty="0" smtClean="0"/>
              <a:t/>
            </a:r>
            <a:br>
              <a:rPr lang="ru-RU" sz="3600" dirty="0" smtClean="0"/>
            </a:br>
            <a:r>
              <a:rPr lang="ru-RU" sz="3600" dirty="0" smtClean="0"/>
              <a:t>Направление </a:t>
            </a:r>
            <a:r>
              <a:rPr lang="ru-RU" sz="3600" dirty="0" smtClean="0"/>
              <a:t>второе</a:t>
            </a:r>
            <a:r>
              <a:rPr lang="ru-RU" sz="3600" dirty="0" smtClean="0">
                <a:solidFill>
                  <a:srgbClr val="FF0000"/>
                </a:solidFill>
              </a:rPr>
              <a:t/>
            </a:r>
            <a:br>
              <a:rPr lang="ru-RU" sz="3600" dirty="0" smtClean="0">
                <a:solidFill>
                  <a:srgbClr val="FF0000"/>
                </a:solidFill>
              </a:rPr>
            </a:br>
            <a:r>
              <a:rPr lang="ru-RU" sz="3600" dirty="0" smtClean="0">
                <a:solidFill>
                  <a:srgbClr val="FF0000"/>
                </a:solidFill>
              </a:rPr>
              <a:t>Познание </a:t>
            </a:r>
            <a:r>
              <a:rPr lang="ru-RU" sz="3600" dirty="0">
                <a:solidFill>
                  <a:srgbClr val="FF0000"/>
                </a:solidFill>
              </a:rPr>
              <a:t>родителями педагогических систем и технологий работы с детьми младенческого, раннего и младшего дошкольного возраста</a:t>
            </a:r>
            <a:endParaRPr lang="ru-RU" sz="3600" dirty="0"/>
          </a:p>
        </p:txBody>
      </p:sp>
      <p:sp>
        <p:nvSpPr>
          <p:cNvPr id="3" name="Объект 2"/>
          <p:cNvSpPr>
            <a:spLocks noGrp="1"/>
          </p:cNvSpPr>
          <p:nvPr>
            <p:ph idx="1"/>
          </p:nvPr>
        </p:nvSpPr>
        <p:spPr>
          <a:xfrm>
            <a:off x="30480" y="2400300"/>
            <a:ext cx="18257520" cy="6248399"/>
          </a:xfrm>
        </p:spPr>
        <p:txBody>
          <a:bodyPr>
            <a:normAutofit fontScale="25000" lnSpcReduction="20000"/>
          </a:bodyPr>
          <a:lstStyle/>
          <a:p>
            <a:pPr marL="0" indent="0">
              <a:buNone/>
            </a:pPr>
            <a:r>
              <a:rPr lang="ru-RU" sz="9600" i="1" dirty="0" smtClean="0">
                <a:latin typeface="Arial Black" panose="020B0A04020102020204" pitchFamily="34" charset="0"/>
              </a:rPr>
              <a:t>Наше обращение к родителям в реальном ( в Программе консультирования…) и интерактивном формате.</a:t>
            </a:r>
          </a:p>
          <a:p>
            <a:pPr marL="0" indent="0" algn="just">
              <a:buNone/>
            </a:pPr>
            <a:r>
              <a:rPr lang="ru-RU" sz="9600" dirty="0"/>
              <a:t> </a:t>
            </a:r>
            <a:r>
              <a:rPr lang="ru-RU" sz="9600" dirty="0" smtClean="0"/>
              <a:t>      </a:t>
            </a:r>
            <a:r>
              <a:rPr lang="ru-RU" sz="11200" dirty="0" smtClean="0"/>
              <a:t>Мы </a:t>
            </a:r>
            <a:r>
              <a:rPr lang="ru-RU" sz="11200" dirty="0"/>
              <a:t>не хотели бы, чтобы Вам было скучно, читая эту программу. Мы предлагаем Вам не только читать текстовую часть программы, но и посмотреть презентации на разные темы, посмотреть наши онлайн-занятия, которые мы записали для Вас, дорогие родители!</a:t>
            </a:r>
          </a:p>
          <a:p>
            <a:pPr algn="just"/>
            <a:r>
              <a:rPr lang="ru-RU" sz="11200" dirty="0"/>
              <a:t> </a:t>
            </a:r>
            <a:r>
              <a:rPr lang="ru-RU" sz="11200" dirty="0" smtClean="0"/>
              <a:t> </a:t>
            </a:r>
            <a:r>
              <a:rPr lang="ru-RU" sz="11200" dirty="0"/>
              <a:t>На сайте ней дошкольной организации – Государственное бюджетное дошкольное образовательное учреждение детский сад № 5 комбинированного вида Невского района Санкт-Петербурга есть много интересного </a:t>
            </a:r>
            <a:r>
              <a:rPr lang="ru-RU" sz="11200" dirty="0" smtClean="0"/>
              <a:t>материала </a:t>
            </a:r>
            <a:r>
              <a:rPr lang="ru-RU" sz="11200" dirty="0"/>
              <a:t>по занятиям с детьми </a:t>
            </a:r>
            <a:r>
              <a:rPr lang="ru-RU" sz="11200" dirty="0" smtClean="0"/>
              <a:t>младенческого, раннего и младшего дошкольного возраста. </a:t>
            </a:r>
            <a:r>
              <a:rPr lang="ru-RU" sz="11200" dirty="0"/>
              <a:t>Мы будем адресовать Вас по ссылкам на сайте к тому или иному материалу. Если возникнет желание познакомиться с </a:t>
            </a:r>
            <a:r>
              <a:rPr lang="ru-RU" sz="11200" dirty="0" smtClean="0"/>
              <a:t>ними</a:t>
            </a:r>
            <a:r>
              <a:rPr lang="ru-RU" sz="11200" dirty="0"/>
              <a:t>, то </a:t>
            </a:r>
            <a:r>
              <a:rPr lang="ru-RU" sz="11200" u="sng" dirty="0">
                <a:hlinkClick r:id="rId3"/>
              </a:rPr>
              <a:t>http://5.dou.spb.ru/about-us-1/innovatsionnaya-deyatelnost/eksperimentalnaya-deyatelnost</a:t>
            </a:r>
            <a:r>
              <a:rPr lang="ru-RU" sz="11200" u="sng" dirty="0"/>
              <a:t>, </a:t>
            </a:r>
            <a:r>
              <a:rPr lang="ru-RU" sz="11200" dirty="0"/>
              <a:t>если захотите написать и что-то спросить, то адрес электронной почты организации </a:t>
            </a:r>
            <a:r>
              <a:rPr lang="en-US" sz="11200" u="sng" dirty="0">
                <a:hlinkClick r:id="rId4"/>
              </a:rPr>
              <a:t>sad</a:t>
            </a:r>
            <a:r>
              <a:rPr lang="ru-RU" sz="11200" u="sng" dirty="0">
                <a:hlinkClick r:id="rId4"/>
              </a:rPr>
              <a:t>-</a:t>
            </a:r>
            <a:r>
              <a:rPr lang="en-US" sz="11200" u="sng" dirty="0" err="1">
                <a:hlinkClick r:id="rId4"/>
              </a:rPr>
              <a:t>alenka</a:t>
            </a:r>
            <a:r>
              <a:rPr lang="ru-RU" sz="11200" u="sng" dirty="0">
                <a:hlinkClick r:id="rId4"/>
              </a:rPr>
              <a:t>@</a:t>
            </a:r>
            <a:r>
              <a:rPr lang="en-US" sz="11200" u="sng" dirty="0">
                <a:hlinkClick r:id="rId4"/>
              </a:rPr>
              <a:t>mail</a:t>
            </a:r>
            <a:r>
              <a:rPr lang="ru-RU" sz="11200" u="sng" dirty="0">
                <a:hlinkClick r:id="rId4"/>
              </a:rPr>
              <a:t>.</a:t>
            </a:r>
            <a:r>
              <a:rPr lang="en-US" sz="11200" u="sng" dirty="0" err="1">
                <a:hlinkClick r:id="rId4"/>
              </a:rPr>
              <a:t>ru</a:t>
            </a:r>
            <a:r>
              <a:rPr lang="en-US" sz="11200" u="sng" dirty="0"/>
              <a:t> </a:t>
            </a:r>
            <a:endParaRPr lang="ru-RU" sz="11200" dirty="0"/>
          </a:p>
          <a:p>
            <a:pPr algn="just"/>
            <a:r>
              <a:rPr lang="ru-RU" sz="11200" dirty="0" smtClean="0"/>
              <a:t>     О </a:t>
            </a:r>
            <a:r>
              <a:rPr lang="ru-RU" sz="11200" dirty="0"/>
              <a:t>великих педагогах прошлого, значимых педагогических системах, которые мы используем в занятиях с детьми раннего, а потом дошкольного и младшего школьного возраста Вы можете посмотреть в </a:t>
            </a:r>
            <a:r>
              <a:rPr lang="ru-RU" sz="11200" dirty="0" smtClean="0"/>
              <a:t>презентациях и послушать в коротких выступлениях, </a:t>
            </a:r>
            <a:r>
              <a:rPr lang="ru-RU" sz="11200" dirty="0"/>
              <a:t>которые мы подготовили для Вас: </a:t>
            </a:r>
            <a:r>
              <a:rPr lang="ru-RU" sz="11200" dirty="0" smtClean="0"/>
              <a:t>«Педагогика Я.А. Коменского», «Педагогика </a:t>
            </a:r>
            <a:r>
              <a:rPr lang="ru-RU" sz="11200" dirty="0"/>
              <a:t>М. </a:t>
            </a:r>
            <a:r>
              <a:rPr lang="ru-RU" sz="11200" dirty="0" err="1"/>
              <a:t>Монтессори</a:t>
            </a:r>
            <a:r>
              <a:rPr lang="ru-RU" sz="11200" dirty="0"/>
              <a:t>», «Педагогика К.Д. Ушинского</a:t>
            </a:r>
            <a:r>
              <a:rPr lang="ru-RU" sz="11200" dirty="0" smtClean="0"/>
              <a:t>», «Природные и рукотворные </a:t>
            </a:r>
            <a:r>
              <a:rPr lang="ru-RU" sz="11200" dirty="0" err="1" smtClean="0"/>
              <a:t>массажеры</a:t>
            </a:r>
            <a:r>
              <a:rPr lang="ru-RU" sz="11200" dirty="0" smtClean="0"/>
              <a:t> для занятий с детьми» и др. </a:t>
            </a:r>
            <a:endParaRPr lang="ru-RU" sz="11200" dirty="0"/>
          </a:p>
          <a:p>
            <a:pPr algn="just"/>
            <a:r>
              <a:rPr lang="ru-RU" sz="11200" dirty="0" smtClean="0"/>
              <a:t>     Поверьте</a:t>
            </a:r>
            <a:r>
              <a:rPr lang="ru-RU" sz="11200" dirty="0"/>
              <a:t>, что Вам не будет скучно. Вы сможете приготовить и свои презентации по интересным для Вас педагогическим системам. Мы будем рады их предложить нашим коллегам и родителям. </a:t>
            </a:r>
          </a:p>
          <a:p>
            <a:pPr algn="just"/>
            <a:r>
              <a:rPr lang="ru-RU" sz="11200" dirty="0" smtClean="0"/>
              <a:t>     На </a:t>
            </a:r>
            <a:r>
              <a:rPr lang="ru-RU" sz="11200" dirty="0"/>
              <a:t>консультациях в нашей интернет-школе «Педагогика с пеленок» Вы можете прослушать наши рассказы, назовем их так, о том, что и как можно делать, занимаясь и играя с ребенком дома. </a:t>
            </a:r>
            <a:endParaRPr lang="ru-RU" sz="11200" i="1" dirty="0" smtClean="0">
              <a:latin typeface="Arial Black" panose="020B0A04020102020204" pitchFamily="34" charset="0"/>
            </a:endParaRPr>
          </a:p>
          <a:p>
            <a:endParaRPr lang="ru-RU" dirty="0"/>
          </a:p>
        </p:txBody>
      </p:sp>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l="29615" t="22732" r="31658" b="27327"/>
          <a:stretch/>
        </p:blipFill>
        <p:spPr>
          <a:xfrm>
            <a:off x="15052766" y="194469"/>
            <a:ext cx="2590800" cy="2362201"/>
          </a:xfrm>
          <a:prstGeom prst="rect">
            <a:avLst/>
          </a:prstGeom>
          <a:effectLst>
            <a:glow rad="127000">
              <a:schemeClr val="bg1"/>
            </a:glow>
          </a:effectLst>
        </p:spPr>
      </p:pic>
    </p:spTree>
    <p:extLst>
      <p:ext uri="{BB962C8B-B14F-4D97-AF65-F5344CB8AC3E}">
        <p14:creationId xmlns:p14="http://schemas.microsoft.com/office/powerpoint/2010/main" val="1009604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a:xfrm>
            <a:off x="30480" y="0"/>
            <a:ext cx="18288000" cy="10287000"/>
          </a:xfrm>
          <a:prstGeom prst="rect">
            <a:avLst/>
          </a:prstGeom>
        </p:spPr>
      </p:pic>
      <p:sp>
        <p:nvSpPr>
          <p:cNvPr id="2" name="Заголовок 1"/>
          <p:cNvSpPr>
            <a:spLocks noGrp="1"/>
          </p:cNvSpPr>
          <p:nvPr>
            <p:ph type="title"/>
          </p:nvPr>
        </p:nvSpPr>
        <p:spPr>
          <a:xfrm>
            <a:off x="1905000" y="274638"/>
            <a:ext cx="12573000" cy="2282032"/>
          </a:xfrm>
        </p:spPr>
        <p:txBody>
          <a:bodyPr>
            <a:normAutofit fontScale="90000"/>
          </a:bodyPr>
          <a:lstStyle/>
          <a:p>
            <a:r>
              <a:rPr lang="ru-RU" dirty="0" smtClean="0"/>
              <a:t>Направление третье</a:t>
            </a:r>
            <a:r>
              <a:rPr lang="ru-RU" dirty="0" smtClean="0">
                <a:solidFill>
                  <a:srgbClr val="FF0000"/>
                </a:solidFill>
              </a:rPr>
              <a:t/>
            </a:r>
            <a:br>
              <a:rPr lang="ru-RU" dirty="0" smtClean="0">
                <a:solidFill>
                  <a:srgbClr val="FF0000"/>
                </a:solidFill>
              </a:rPr>
            </a:br>
            <a:r>
              <a:rPr lang="ru-RU" dirty="0" smtClean="0">
                <a:solidFill>
                  <a:srgbClr val="FF0000"/>
                </a:solidFill>
              </a:rPr>
              <a:t>Овладение </a:t>
            </a:r>
            <a:r>
              <a:rPr lang="ru-RU" dirty="0">
                <a:solidFill>
                  <a:srgbClr val="FF0000"/>
                </a:solidFill>
              </a:rPr>
              <a:t>родителями игровыми техниками взаимодействия и занятий с детьми младенческого, раннего и младшего дошкольного возраста</a:t>
            </a:r>
            <a:endParaRPr lang="ru-RU" dirty="0"/>
          </a:p>
        </p:txBody>
      </p:sp>
      <p:sp>
        <p:nvSpPr>
          <p:cNvPr id="3" name="Объект 2"/>
          <p:cNvSpPr>
            <a:spLocks noGrp="1"/>
          </p:cNvSpPr>
          <p:nvPr>
            <p:ph idx="1"/>
          </p:nvPr>
        </p:nvSpPr>
        <p:spPr>
          <a:xfrm>
            <a:off x="1066800" y="2751138"/>
            <a:ext cx="16611600" cy="5897561"/>
          </a:xfrm>
        </p:spPr>
        <p:txBody>
          <a:bodyPr/>
          <a:lstStyle/>
          <a:p>
            <a:r>
              <a:rPr lang="ru-RU" dirty="0"/>
              <a:t> Обратим внимание на наш информационный ресурс «Инклюзивное педагогическое бюро». Помимо официального сайта нашего детского сада, специалисты размещают материалы на информационном ресурсе «Инклюзивное педагогическое бюро». Информационный ресурс позволяет родителям самостоятельно организовать образовательный процесс ребенка в удобном для него и семьи режиме. Материалы информационного ресурса представлены в видеороликах, презентациях, статьях, а также в печатных вариантах.  Для родителей детей раннего возраста специально создан подраздел «Педагогика с пеленок», где также размещена информация по основным направлениям развития ребенка. </a:t>
            </a:r>
          </a:p>
          <a:p>
            <a:r>
              <a:rPr lang="ru-RU" dirty="0"/>
              <a:t>Наряду с этим информация может располагаться в социальных группах «</a:t>
            </a:r>
            <a:r>
              <a:rPr lang="ru-RU" dirty="0" err="1"/>
              <a:t>ВКонтакте</a:t>
            </a:r>
            <a:r>
              <a:rPr lang="ru-RU" dirty="0"/>
              <a:t>», в блоге «Консультационный центр» и мессенджере «</a:t>
            </a:r>
            <a:r>
              <a:rPr lang="ru-RU" dirty="0" err="1"/>
              <a:t>Telegram</a:t>
            </a:r>
            <a:r>
              <a:rPr lang="ru-RU" dirty="0"/>
              <a:t>». </a:t>
            </a:r>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29615" t="22732" r="31658" b="27327"/>
          <a:stretch/>
        </p:blipFill>
        <p:spPr>
          <a:xfrm>
            <a:off x="15052766" y="194469"/>
            <a:ext cx="2590800" cy="2362201"/>
          </a:xfrm>
          <a:prstGeom prst="rect">
            <a:avLst/>
          </a:prstGeom>
          <a:effectLst>
            <a:glow rad="127000">
              <a:schemeClr val="bg1"/>
            </a:glow>
          </a:effectLst>
        </p:spPr>
      </p:pic>
    </p:spTree>
    <p:extLst>
      <p:ext uri="{BB962C8B-B14F-4D97-AF65-F5344CB8AC3E}">
        <p14:creationId xmlns:p14="http://schemas.microsoft.com/office/powerpoint/2010/main" val="393231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a:xfrm>
            <a:off x="30480" y="0"/>
            <a:ext cx="18288000" cy="10287000"/>
          </a:xfrm>
          <a:prstGeom prst="rect">
            <a:avLst/>
          </a:prstGeom>
        </p:spPr>
      </p:pic>
      <p:sp>
        <p:nvSpPr>
          <p:cNvPr id="2" name="Заголовок 1"/>
          <p:cNvSpPr>
            <a:spLocks noGrp="1"/>
          </p:cNvSpPr>
          <p:nvPr>
            <p:ph type="title"/>
          </p:nvPr>
        </p:nvSpPr>
        <p:spPr>
          <a:xfrm>
            <a:off x="1905000" y="274638"/>
            <a:ext cx="12573000" cy="2282032"/>
          </a:xfrm>
        </p:spPr>
        <p:txBody>
          <a:bodyPr>
            <a:normAutofit fontScale="90000"/>
          </a:bodyPr>
          <a:lstStyle/>
          <a:p>
            <a:r>
              <a:rPr lang="ru-RU" dirty="0" smtClean="0"/>
              <a:t>Направление третье</a:t>
            </a:r>
            <a:r>
              <a:rPr lang="ru-RU" dirty="0" smtClean="0">
                <a:solidFill>
                  <a:srgbClr val="FF0000"/>
                </a:solidFill>
              </a:rPr>
              <a:t/>
            </a:r>
            <a:br>
              <a:rPr lang="ru-RU" dirty="0" smtClean="0">
                <a:solidFill>
                  <a:srgbClr val="FF0000"/>
                </a:solidFill>
              </a:rPr>
            </a:br>
            <a:r>
              <a:rPr lang="ru-RU" dirty="0" smtClean="0">
                <a:solidFill>
                  <a:srgbClr val="FF0000"/>
                </a:solidFill>
              </a:rPr>
              <a:t>Овладение </a:t>
            </a:r>
            <a:r>
              <a:rPr lang="ru-RU" dirty="0">
                <a:solidFill>
                  <a:srgbClr val="FF0000"/>
                </a:solidFill>
              </a:rPr>
              <a:t>родителями игровыми техниками взаимодействия и занятий с детьми младенческого, раннего и младшего дошкольного возраста</a:t>
            </a:r>
            <a:endParaRPr lang="ru-RU" dirty="0"/>
          </a:p>
        </p:txBody>
      </p:sp>
      <p:sp>
        <p:nvSpPr>
          <p:cNvPr id="3" name="Объект 2"/>
          <p:cNvSpPr>
            <a:spLocks noGrp="1"/>
          </p:cNvSpPr>
          <p:nvPr>
            <p:ph idx="1"/>
          </p:nvPr>
        </p:nvSpPr>
        <p:spPr>
          <a:xfrm>
            <a:off x="1066800" y="2751138"/>
            <a:ext cx="16611600" cy="5897561"/>
          </a:xfrm>
        </p:spPr>
        <p:txBody>
          <a:bodyPr>
            <a:noAutofit/>
          </a:bodyPr>
          <a:lstStyle/>
          <a:p>
            <a:pPr algn="just"/>
            <a:r>
              <a:rPr lang="ru-RU" sz="3600" dirty="0"/>
              <a:t>Одним из направлений информационной поддержки родителей, являются видеопроекты, направленные на информирование родителей об этапах развития у ребенка тех или иных функций, о задачах обучения и особенностях, на которые нужно обратить внимание. Видеопроекты представляют собой серии видеороликов по наиболее актуальным областям дошкольного образования: речевое развитие, познавательное развитие (сенсорная сфера) и физическое развитие. Материалы к проектам подготовлены с учетом анализа консультационных запросов родителей детей, как нормативно развивающихся, так и имеющих нарушения в развитии. Специалисты консультационного центра создали 3 видеопроекта: «Запускаем речь», «Сенсорное развитие ребенка» и «</a:t>
            </a:r>
            <a:r>
              <a:rPr lang="ru-RU" sz="3600" dirty="0" err="1"/>
              <a:t>Аквашкола</a:t>
            </a:r>
            <a:r>
              <a:rPr lang="ru-RU" sz="3600" dirty="0"/>
              <a:t>». </a:t>
            </a:r>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29615" t="22732" r="31658" b="27327"/>
          <a:stretch/>
        </p:blipFill>
        <p:spPr>
          <a:xfrm>
            <a:off x="15052766" y="194469"/>
            <a:ext cx="2590800" cy="2362201"/>
          </a:xfrm>
          <a:prstGeom prst="rect">
            <a:avLst/>
          </a:prstGeom>
          <a:effectLst>
            <a:glow rad="127000">
              <a:schemeClr val="bg1"/>
            </a:glow>
          </a:effectLst>
        </p:spPr>
      </p:pic>
    </p:spTree>
    <p:extLst>
      <p:ext uri="{BB962C8B-B14F-4D97-AF65-F5344CB8AC3E}">
        <p14:creationId xmlns:p14="http://schemas.microsoft.com/office/powerpoint/2010/main" val="407410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srcRect/>
          <a:stretch>
            <a:fillRect/>
          </a:stretch>
        </p:blipFill>
        <p:spPr>
          <a:xfrm>
            <a:off x="30480" y="0"/>
            <a:ext cx="18288000" cy="10287000"/>
          </a:xfrm>
          <a:prstGeom prst="rect">
            <a:avLst/>
          </a:prstGeom>
        </p:spPr>
      </p:pic>
      <p:sp>
        <p:nvSpPr>
          <p:cNvPr id="2" name="Заголовок 1"/>
          <p:cNvSpPr>
            <a:spLocks noGrp="1"/>
          </p:cNvSpPr>
          <p:nvPr>
            <p:ph type="title"/>
          </p:nvPr>
        </p:nvSpPr>
        <p:spPr>
          <a:xfrm>
            <a:off x="1905000" y="274638"/>
            <a:ext cx="12573000" cy="2282032"/>
          </a:xfrm>
        </p:spPr>
        <p:txBody>
          <a:bodyPr>
            <a:normAutofit fontScale="90000"/>
          </a:bodyPr>
          <a:lstStyle/>
          <a:p>
            <a:r>
              <a:rPr lang="ru-RU" dirty="0">
                <a:solidFill>
                  <a:srgbClr val="FF0000"/>
                </a:solidFill>
              </a:rPr>
              <a:t>Из книги</a:t>
            </a:r>
            <a:br>
              <a:rPr lang="ru-RU" dirty="0">
                <a:solidFill>
                  <a:srgbClr val="FF0000"/>
                </a:solidFill>
              </a:rPr>
            </a:br>
            <a:r>
              <a:rPr lang="ru-RU" dirty="0" err="1" smtClean="0">
                <a:solidFill>
                  <a:srgbClr val="FF0000"/>
                </a:solidFill>
              </a:rPr>
              <a:t>Ачильдиев</a:t>
            </a:r>
            <a:r>
              <a:rPr lang="ru-RU" dirty="0" smtClean="0">
                <a:solidFill>
                  <a:srgbClr val="FF0000"/>
                </a:solidFill>
              </a:rPr>
              <a:t> С</a:t>
            </a:r>
            <a:r>
              <a:rPr lang="ru-RU" dirty="0">
                <a:solidFill>
                  <a:srgbClr val="FF0000"/>
                </a:solidFill>
              </a:rPr>
              <a:t>.</a:t>
            </a:r>
            <a:r>
              <a:rPr lang="ru-RU" dirty="0" smtClean="0">
                <a:solidFill>
                  <a:srgbClr val="FF0000"/>
                </a:solidFill>
              </a:rPr>
              <a:t> </a:t>
            </a:r>
            <a:r>
              <a:rPr lang="ru-RU" sz="4900" b="1" smtClean="0">
                <a:solidFill>
                  <a:srgbClr val="FF0000"/>
                </a:solidFill>
              </a:rPr>
              <a:t>Кто </a:t>
            </a:r>
            <a:r>
              <a:rPr lang="ru-RU" sz="4900" b="1" dirty="0">
                <a:solidFill>
                  <a:srgbClr val="FF0000"/>
                </a:solidFill>
              </a:rPr>
              <a:t>у мамы всех любимей </a:t>
            </a:r>
            <a:r>
              <a:rPr lang="ru-RU" dirty="0">
                <a:solidFill>
                  <a:srgbClr val="FF0000"/>
                </a:solidFill>
              </a:rPr>
              <a:t>и другие истории о детях </a:t>
            </a:r>
            <a:r>
              <a:rPr lang="ru-RU">
                <a:solidFill>
                  <a:srgbClr val="FF0000"/>
                </a:solidFill>
              </a:rPr>
              <a:t>и </a:t>
            </a:r>
            <a:r>
              <a:rPr lang="ru-RU" smtClean="0">
                <a:solidFill>
                  <a:srgbClr val="FF0000"/>
                </a:solidFill>
              </a:rPr>
              <a:t>взрослых. </a:t>
            </a:r>
            <a:r>
              <a:rPr lang="ru-RU" dirty="0">
                <a:solidFill>
                  <a:srgbClr val="FF0000"/>
                </a:solidFill>
              </a:rPr>
              <a:t>– СПб., 2023. </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a:xfrm>
            <a:off x="30480" y="2751138"/>
            <a:ext cx="18257520" cy="5897561"/>
          </a:xfrm>
        </p:spPr>
        <p:txBody>
          <a:bodyPr>
            <a:noAutofit/>
          </a:bodyPr>
          <a:lstStyle/>
          <a:p>
            <a:r>
              <a:rPr lang="ru-RU" sz="4000" dirty="0" smtClean="0"/>
              <a:t>       </a:t>
            </a:r>
            <a:r>
              <a:rPr lang="ru-RU" sz="4000" dirty="0" smtClean="0"/>
              <a:t>Современная </a:t>
            </a:r>
            <a:r>
              <a:rPr lang="ru-RU" sz="4000" dirty="0"/>
              <a:t>семья зачастую напоминает разлетающуюся во все стороны Вселенную. И в будущем, как и Вселенная, она будет разлетаться ещё быстрее. А потому, если мы хотим хоть немного умерить в наших внуках и правнуках то чувство одиночества, на которое жаловался мне мой друг, нам надо быть очень понимающими и очень терпеливыми по отношению к нашим маленьким потомкам. И постараться передать им материальные знаки жизни наших предков и нас самих — старые фотографии, письма, документы, вещи… Людям очень важно знать, что они не былинки на всепланетном ветру, что у них на малой Родине и на большой Родине глубокие корни и благодаря этому — вечные семейные ценности.</a:t>
            </a:r>
          </a:p>
        </p:txBody>
      </p:sp>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29615" t="22732" r="31658" b="27327"/>
          <a:stretch/>
        </p:blipFill>
        <p:spPr>
          <a:xfrm>
            <a:off x="15052766" y="194469"/>
            <a:ext cx="2590800" cy="2362201"/>
          </a:xfrm>
          <a:prstGeom prst="rect">
            <a:avLst/>
          </a:prstGeom>
          <a:effectLst>
            <a:glow rad="127000">
              <a:schemeClr val="bg1"/>
            </a:glow>
          </a:effectLst>
        </p:spPr>
      </p:pic>
    </p:spTree>
    <p:extLst>
      <p:ext uri="{BB962C8B-B14F-4D97-AF65-F5344CB8AC3E}">
        <p14:creationId xmlns:p14="http://schemas.microsoft.com/office/powerpoint/2010/main" val="2976179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1042</Words>
  <Application>Microsoft Office PowerPoint</Application>
  <PresentationFormat>Произвольный</PresentationFormat>
  <Paragraphs>28</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Arial Black</vt:lpstr>
      <vt:lpstr>Calibri</vt:lpstr>
      <vt:lpstr>Office Theme</vt:lpstr>
      <vt:lpstr>Государственное дошкольное образовательное учреждение – детский сад № 5 Невского района</vt:lpstr>
      <vt:lpstr>Государственное дошкольное образовательное учреждение – детский сад № 5 Невского района</vt:lpstr>
      <vt:lpstr>   Программа консультирования родителей детей раннего и младшего дошкольного возраста, в том числе родителей, воспитывающих детей с особыми образовательными потребностями, строится  в ГБДОУ № 5 по трем направлениям:</vt:lpstr>
      <vt:lpstr>Направление первое Познание родителями особенностей развития ребенка младенческого, раннего и младшего дошкольного возраста</vt:lpstr>
      <vt:lpstr> Направление второе Познание родителями педагогических систем и технологий работы с детьми младенческого, раннего и младшего дошкольного возраста</vt:lpstr>
      <vt:lpstr>Направление третье Овладение родителями игровыми техниками взаимодействия и занятий с детьми младенческого, раннего и младшего дошкольного возраста</vt:lpstr>
      <vt:lpstr>Направление третье Овладение родителями игровыми техниками взаимодействия и занятий с детьми младенческого, раннего и младшего дошкольного возраста</vt:lpstr>
      <vt:lpstr>Из книги Ачильдиев С. Кто у мамы всех любимей и другие истории о детях и взрослых. – СПб., 2023.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 АК-2022 (1).pptx</dc:title>
  <cp:lastModifiedBy>user</cp:lastModifiedBy>
  <cp:revision>17</cp:revision>
  <dcterms:created xsi:type="dcterms:W3CDTF">2006-08-16T00:00:00Z</dcterms:created>
  <dcterms:modified xsi:type="dcterms:W3CDTF">2023-08-20T23:39:51Z</dcterms:modified>
  <dc:identifier>DAFnxMhum54</dc:identifier>
</cp:coreProperties>
</file>