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3" r:id="rId9"/>
    <p:sldId id="262" r:id="rId10"/>
    <p:sldId id="273" r:id="rId11"/>
    <p:sldId id="264" r:id="rId12"/>
    <p:sldId id="272" r:id="rId13"/>
    <p:sldId id="266" r:id="rId14"/>
    <p:sldId id="269" r:id="rId15"/>
    <p:sldId id="265" r:id="rId16"/>
    <p:sldId id="270" r:id="rId17"/>
    <p:sldId id="271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3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0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37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65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2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2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68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9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51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4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3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8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9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39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1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11CBEF-7C79-4060-A77F-FB33659D5C74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283FBF-A1D8-4954-A08B-3A9387069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2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6367" y="1492369"/>
            <a:ext cx="7470475" cy="3398809"/>
          </a:xfrm>
        </p:spPr>
        <p:txBody>
          <a:bodyPr/>
          <a:lstStyle/>
          <a:p>
            <a:r>
              <a:rPr lang="ru-RU" sz="4400" b="1" dirty="0" smtClean="0"/>
              <a:t>Обзор приобретенных пособий в рамках реализации проекта «Радость движения-путь к успеху!»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975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5530" y="710879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Повышает эффективность с использованием весовых/тактильных мешочков</a:t>
            </a:r>
            <a:endParaRPr lang="ru-RU" sz="3600" b="1" dirty="0"/>
          </a:p>
        </p:txBody>
      </p:sp>
      <p:pic>
        <p:nvPicPr>
          <p:cNvPr id="2050" name="Picture 2" descr="Картинки по запросу &quot;весовые мешочки монтессор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14" y="1764139"/>
            <a:ext cx="6676845" cy="45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173745" cy="1303867"/>
          </a:xfrm>
        </p:spPr>
        <p:txBody>
          <a:bodyPr/>
          <a:lstStyle/>
          <a:p>
            <a:r>
              <a:rPr lang="ru-RU" b="1" dirty="0" smtClean="0"/>
              <a:t>Чулок Совы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Усиленная </a:t>
            </a:r>
            <a:r>
              <a:rPr lang="ru-RU" dirty="0" err="1" smtClean="0"/>
              <a:t>проприорицепция</a:t>
            </a:r>
            <a:r>
              <a:rPr lang="ru-RU" dirty="0" smtClean="0"/>
              <a:t>! Ткань и должна быть тугой, сопротивление-на пользу.</a:t>
            </a:r>
          </a:p>
          <a:p>
            <a:pPr marL="0" indent="0">
              <a:buNone/>
            </a:pPr>
            <a:r>
              <a:rPr lang="ru-RU" dirty="0" smtClean="0"/>
              <a:t>Можно играть стоя, сидя и лёжа.</a:t>
            </a:r>
          </a:p>
          <a:p>
            <a:pPr marL="0" indent="0">
              <a:buNone/>
            </a:pPr>
            <a:r>
              <a:rPr lang="ru-RU" dirty="0" smtClean="0"/>
              <a:t>Перечень игр смотри в </a:t>
            </a:r>
            <a:r>
              <a:rPr lang="ru-RU" smtClean="0"/>
              <a:t>брошюре</a:t>
            </a:r>
            <a:r>
              <a:rPr lang="ru-RU" smtClean="0"/>
              <a:t>.</a:t>
            </a:r>
            <a:endParaRPr lang="ru-RU" dirty="0" smtClean="0"/>
          </a:p>
        </p:txBody>
      </p:sp>
      <p:pic>
        <p:nvPicPr>
          <p:cNvPr id="1026" name="Picture 2" descr="Картинки по запросу &quot;чулок сов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057263"/>
            <a:ext cx="2587553" cy="1940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чулок сов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552" y="3289301"/>
            <a:ext cx="28575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1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Противопоказан детям с: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Заболеваниями сердечно-сосудистой системы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Послеоперационный период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Нестабильностью шейного отдела позвоночника, травмами позвоночника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Отслоением сетчатки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00911" y="775098"/>
            <a:ext cx="417374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Чулок Совы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6093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Кукольный домик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Предлоги пространство</a:t>
            </a:r>
          </a:p>
          <a:p>
            <a:pPr marL="0" indent="0">
              <a:buNone/>
            </a:pPr>
            <a:r>
              <a:rPr lang="ru-RU" dirty="0" smtClean="0"/>
              <a:t>Сюжет</a:t>
            </a:r>
          </a:p>
          <a:p>
            <a:pPr marL="0" indent="0">
              <a:buNone/>
            </a:pPr>
            <a:r>
              <a:rPr lang="ru-RU" dirty="0" smtClean="0"/>
              <a:t>Включать незрячих детей в игру</a:t>
            </a:r>
          </a:p>
          <a:p>
            <a:pPr marL="0" indent="0">
              <a:buNone/>
            </a:pPr>
            <a:r>
              <a:rPr lang="ru-RU" dirty="0" smtClean="0"/>
              <a:t>См</a:t>
            </a:r>
            <a:r>
              <a:rPr lang="en-US" dirty="0" smtClean="0"/>
              <a:t>. </a:t>
            </a:r>
            <a:r>
              <a:rPr lang="ru-RU" dirty="0" smtClean="0"/>
              <a:t>игры в брошюре</a:t>
            </a:r>
            <a:endParaRPr lang="ru-RU" dirty="0"/>
          </a:p>
        </p:txBody>
      </p:sp>
      <p:pic>
        <p:nvPicPr>
          <p:cNvPr id="2050" name="Picture 2" descr="Картинки по запросу &quot;,jkmit xtv buheirb rerjkmysq ljvb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32" y="2556932"/>
            <a:ext cx="3502325" cy="35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2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мольбертом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3709" y="2797891"/>
            <a:ext cx="3829204" cy="2871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1182" y="2726609"/>
            <a:ext cx="3910669" cy="2933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0851" y="2767367"/>
            <a:ext cx="3864088" cy="2898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98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5807" y="1009063"/>
            <a:ext cx="3962958" cy="2972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605" y="1102452"/>
            <a:ext cx="3965824" cy="2974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6080" y="2819887"/>
            <a:ext cx="4120110" cy="3090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89082" y="3316648"/>
            <a:ext cx="3552384" cy="2664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50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2606" y="1675592"/>
            <a:ext cx="4146785" cy="3110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3025" y="2676298"/>
            <a:ext cx="4106939" cy="3080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173" y="1017116"/>
            <a:ext cx="4106173" cy="30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8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774" y="741872"/>
            <a:ext cx="4710023" cy="1544127"/>
          </a:xfrm>
        </p:spPr>
        <p:txBody>
          <a:bodyPr>
            <a:normAutofit/>
          </a:bodyPr>
          <a:lstStyle/>
          <a:p>
            <a:r>
              <a:rPr lang="ru-RU" dirty="0" smtClean="0"/>
              <a:t>Прибор </a:t>
            </a:r>
            <a:br>
              <a:rPr lang="ru-RU" dirty="0" smtClean="0"/>
            </a:br>
            <a:r>
              <a:rPr lang="ru-RU" dirty="0" smtClean="0"/>
              <a:t>Ориентир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8752" y="2709305"/>
            <a:ext cx="3673413" cy="991427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макро- и </a:t>
            </a:r>
            <a:r>
              <a:rPr lang="ru-RU" dirty="0" err="1" smtClean="0"/>
              <a:t>микропространства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Прибор Ориент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65" y="517585"/>
            <a:ext cx="5710687" cy="57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ибор Ориенти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51" y="3532667"/>
            <a:ext cx="2863670" cy="286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9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Коррекционные         игровые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Приобретенные пособия являются, в первую очередь, коррекционным оборудованием, а не игровыми средствами. </a:t>
            </a:r>
          </a:p>
          <a:p>
            <a:pPr marL="0" indent="0">
              <a:buNone/>
            </a:pPr>
            <a:r>
              <a:rPr lang="ru-RU" dirty="0" smtClean="0"/>
              <a:t>Для верного и эффективного использования сначала нужно ребёнка научить взаимодействию с оборудованием, а затем уже предлагать самостоятельное использование.</a:t>
            </a:r>
            <a:endParaRPr lang="ru-RU" dirty="0"/>
          </a:p>
        </p:txBody>
      </p:sp>
      <p:sp>
        <p:nvSpPr>
          <p:cNvPr id="4" name="Не равно 3"/>
          <p:cNvSpPr/>
          <p:nvPr/>
        </p:nvSpPr>
        <p:spPr>
          <a:xfrm>
            <a:off x="6530195" y="1423358"/>
            <a:ext cx="1009291" cy="538510"/>
          </a:xfrm>
          <a:prstGeom prst="mathNot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897147" y="3390181"/>
            <a:ext cx="10446589" cy="6038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03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534" y="550812"/>
            <a:ext cx="5467707" cy="196810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Игровой многофункциональный стол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7718" y="1488674"/>
            <a:ext cx="5080960" cy="381072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68082" y="2518914"/>
            <a:ext cx="5538159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u="sng" dirty="0" smtClean="0"/>
              <a:t>Тренажер для ног</a:t>
            </a:r>
          </a:p>
          <a:p>
            <a:r>
              <a:rPr lang="ru-RU" sz="2400" dirty="0" smtClean="0"/>
              <a:t>Цель: развитие крупной моторики, координации движений.</a:t>
            </a:r>
          </a:p>
          <a:p>
            <a:r>
              <a:rPr lang="ru-RU" sz="2400" dirty="0" smtClean="0"/>
              <a:t>-применять без обуви</a:t>
            </a:r>
          </a:p>
          <a:p>
            <a:r>
              <a:rPr lang="ru-RU" sz="2400" dirty="0" smtClean="0"/>
              <a:t>-поза должна быть удобной для ребёнка</a:t>
            </a:r>
          </a:p>
          <a:p>
            <a:r>
              <a:rPr lang="ru-RU" sz="2400" dirty="0" smtClean="0"/>
              <a:t>-чередовать правую и левую ногу</a:t>
            </a:r>
          </a:p>
          <a:p>
            <a:r>
              <a:rPr lang="ru-RU" sz="2400" dirty="0" smtClean="0"/>
              <a:t>-незрячие дети сначала знакомятся руками (одна рука двигает педаль, вторая отслеживает линию)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2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Можно его проводить в свободной деятельности или как разминку во время занятий.</a:t>
            </a:r>
          </a:p>
          <a:p>
            <a:pPr marL="0" indent="0">
              <a:buNone/>
            </a:pPr>
            <a:r>
              <a:rPr lang="ru-RU" dirty="0"/>
              <a:t>Лёжа (после сна, на этапе пробуждения) поочередно рисуем волны ногами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Сидя «крутим педали на велосипеде», шагаем вверх по воздуху и т.д. </a:t>
            </a:r>
          </a:p>
          <a:p>
            <a:pPr marL="0" indent="0" algn="ctr">
              <a:buNone/>
            </a:pPr>
            <a:r>
              <a:rPr lang="ru-RU" dirty="0" smtClean="0"/>
              <a:t>Стоя рисовать полосу в разных направлениях то правой ногой, то левой. </a:t>
            </a:r>
            <a:r>
              <a:rPr lang="ru-RU" b="1" dirty="0" smtClean="0"/>
              <a:t>Постепенно усложняем на простые геометрические фигуры в любом положении!</a:t>
            </a:r>
          </a:p>
        </p:txBody>
      </p:sp>
    </p:spTree>
    <p:extLst>
      <p:ext uri="{BB962C8B-B14F-4D97-AF65-F5344CB8AC3E}">
        <p14:creationId xmlns:p14="http://schemas.microsoft.com/office/powerpoint/2010/main" val="39903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165119" cy="1303867"/>
          </a:xfrm>
        </p:spPr>
        <p:txBody>
          <a:bodyPr/>
          <a:lstStyle/>
          <a:p>
            <a:r>
              <a:rPr lang="ru-RU" dirty="0" err="1" smtClean="0"/>
              <a:t>Лего</a:t>
            </a:r>
            <a:r>
              <a:rPr lang="en-US" dirty="0" smtClean="0"/>
              <a:t>-</a:t>
            </a:r>
            <a:r>
              <a:rPr lang="ru-RU" dirty="0" smtClean="0"/>
              <a:t>игры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Конструирование</a:t>
            </a:r>
          </a:p>
          <a:p>
            <a:r>
              <a:rPr lang="ru-RU" dirty="0" smtClean="0"/>
              <a:t>Ориентировка на плоскости</a:t>
            </a:r>
          </a:p>
          <a:p>
            <a:r>
              <a:rPr lang="ru-RU" dirty="0" smtClean="0"/>
              <a:t>Речевые игры</a:t>
            </a:r>
          </a:p>
          <a:p>
            <a:r>
              <a:rPr lang="ru-RU" dirty="0" smtClean="0"/>
              <a:t>Макеты объектов и схемы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8156" y="1617252"/>
            <a:ext cx="5080960" cy="381072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655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3040" y="655608"/>
            <a:ext cx="4950123" cy="2286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Дополнительное поле в клетку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7749" y="1413259"/>
            <a:ext cx="5465310" cy="4098983"/>
          </a:xfrm>
        </p:spPr>
      </p:pic>
      <p:sp>
        <p:nvSpPr>
          <p:cNvPr id="5" name="TextBox 4"/>
          <p:cNvSpPr txBox="1"/>
          <p:nvPr/>
        </p:nvSpPr>
        <p:spPr>
          <a:xfrm>
            <a:off x="1466490" y="2439025"/>
            <a:ext cx="427870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Изначально сделано для роботов-пчел.</a:t>
            </a:r>
          </a:p>
          <a:p>
            <a:r>
              <a:rPr lang="ru-RU" dirty="0" smtClean="0"/>
              <a:t>Зачем роботы пчелы?</a:t>
            </a:r>
          </a:p>
          <a:p>
            <a:r>
              <a:rPr lang="ru-RU" dirty="0" smtClean="0"/>
              <a:t>Формируем пространственную программу, алгоритм движений.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8798" y="3794749"/>
            <a:ext cx="6082114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Если пчелы нет.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 помощью созданного кубика с </a:t>
            </a:r>
          </a:p>
          <a:p>
            <a:r>
              <a:rPr lang="ru-RU" dirty="0" smtClean="0"/>
              <a:t>указателями и персонажами можно играть в игры-</a:t>
            </a:r>
            <a:r>
              <a:rPr lang="ru-RU" dirty="0" err="1" smtClean="0"/>
              <a:t>ходилки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Зрительные диктанты по карточкам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Расставить по углам предметы и попросить дать тот, что в </a:t>
            </a:r>
          </a:p>
          <a:p>
            <a:r>
              <a:rPr lang="ru-RU" dirty="0" smtClean="0"/>
              <a:t>левом верхнем углу.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Можно легко использовать в тематических занятиях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4128" y="5826074"/>
            <a:ext cx="448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Можно класть на ковёр и шагать!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01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621" y="930374"/>
            <a:ext cx="5976666" cy="130386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Поле с геометрическими фигурами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0182" y="1493653"/>
            <a:ext cx="5117102" cy="3837827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6353" y="2708695"/>
            <a:ext cx="6503957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Простой способ закрепления понятий о геометрических </a:t>
            </a:r>
          </a:p>
          <a:p>
            <a:r>
              <a:rPr lang="ru-RU" sz="2000" dirty="0" smtClean="0"/>
              <a:t>фигурах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Отработка предлогов «над», «под», «между», а также </a:t>
            </a:r>
          </a:p>
          <a:p>
            <a:r>
              <a:rPr lang="ru-RU" sz="2000" dirty="0" smtClean="0"/>
              <a:t>понятий «перед», «после», «слева», «справа»</a:t>
            </a:r>
          </a:p>
          <a:p>
            <a:r>
              <a:rPr lang="ru-RU" sz="2000" dirty="0" smtClean="0"/>
              <a:t>«сколько шагов (от места) до желтого квадрата»</a:t>
            </a:r>
          </a:p>
          <a:p>
            <a:r>
              <a:rPr lang="ru-RU" sz="2000" dirty="0" smtClean="0"/>
              <a:t>«расставь объемные фигуры на </a:t>
            </a:r>
            <a:r>
              <a:rPr lang="ru-RU" sz="2000" dirty="0" err="1" smtClean="0"/>
              <a:t>изобраджения</a:t>
            </a:r>
            <a:r>
              <a:rPr lang="ru-RU" sz="2000" dirty="0" smtClean="0"/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«Разложи кегли на все синие фигуры, а кубики на все </a:t>
            </a:r>
          </a:p>
          <a:p>
            <a:r>
              <a:rPr lang="ru-RU" sz="2000" dirty="0" smtClean="0"/>
              <a:t>красные» – зрительное восприятие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 этим полем легче организовать групповую </a:t>
            </a:r>
          </a:p>
          <a:p>
            <a:r>
              <a:rPr lang="ru-RU" sz="2000" dirty="0" smtClean="0"/>
              <a:t>деятельность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76344" y="5737694"/>
            <a:ext cx="448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Можно класть на ковёр и шагать!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5686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720" y="956253"/>
            <a:ext cx="5712123" cy="130386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Поле со схемой города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"/>
          <a:stretch/>
        </p:blipFill>
        <p:spPr>
          <a:xfrm rot="5400000">
            <a:off x="7068329" y="1720163"/>
            <a:ext cx="4649637" cy="3728228"/>
          </a:xfrm>
        </p:spPr>
      </p:pic>
      <p:sp>
        <p:nvSpPr>
          <p:cNvPr id="5" name="TextBox 4"/>
          <p:cNvSpPr txBox="1"/>
          <p:nvPr/>
        </p:nvSpPr>
        <p:spPr>
          <a:xfrm>
            <a:off x="974784" y="2845613"/>
            <a:ext cx="55381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/>
              <a:t>Визуализация схемы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/>
              <a:t>ППД можно поставить светофоре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/>
              <a:t>«Ты </a:t>
            </a:r>
            <a:r>
              <a:rPr lang="ru-RU" sz="2800" dirty="0" smtClean="0"/>
              <a:t>живёшь в этом </a:t>
            </a:r>
            <a:r>
              <a:rPr lang="ru-RU" sz="2800" dirty="0" smtClean="0"/>
              <a:t>доме, </a:t>
            </a:r>
            <a:r>
              <a:rPr lang="ru-RU" sz="2800" dirty="0" smtClean="0"/>
              <a:t>а надо дойти </a:t>
            </a:r>
            <a:r>
              <a:rPr lang="ru-RU" sz="2800" dirty="0" smtClean="0"/>
              <a:t>до…Как </a:t>
            </a:r>
            <a:r>
              <a:rPr lang="ru-RU" sz="2800" dirty="0" smtClean="0"/>
              <a:t>ты </a:t>
            </a:r>
            <a:r>
              <a:rPr lang="ru-RU" sz="2800" dirty="0" smtClean="0"/>
              <a:t>дойдешь?»</a:t>
            </a: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03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320394" cy="130386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Межполушарные </a:t>
            </a:r>
            <a:br>
              <a:rPr lang="ru-RU" b="1" dirty="0" smtClean="0"/>
            </a:br>
            <a:r>
              <a:rPr lang="ru-RU" b="1" dirty="0" smtClean="0"/>
              <a:t>лабиринты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10" y="825019"/>
            <a:ext cx="3895946" cy="2921959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26" y="3390180"/>
            <a:ext cx="3807125" cy="2855344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97479" y="2605177"/>
            <a:ext cx="3937296" cy="46166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Межполушарное развитие!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84979" y="3386020"/>
            <a:ext cx="485421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Сочетанные движения двумя руками!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8739" y="4652276"/>
            <a:ext cx="5995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Необходимо ВСЕМ детям, но незрячие в первом ряду!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47905" y="3936030"/>
            <a:ext cx="569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Соблюдать этапы! Уровни сложности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0942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85317"/>
            <a:ext cx="5752380" cy="1303867"/>
          </a:xfrm>
        </p:spPr>
        <p:txBody>
          <a:bodyPr/>
          <a:lstStyle/>
          <a:p>
            <a:r>
              <a:rPr lang="ru-RU" b="1" dirty="0" smtClean="0"/>
              <a:t>Балансир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883" y="1561382"/>
            <a:ext cx="10085714" cy="3926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Удержание равновесия-вестибулярный аппарат</a:t>
            </a:r>
          </a:p>
          <a:p>
            <a:pPr marL="0" indent="0">
              <a:buNone/>
            </a:pPr>
            <a:r>
              <a:rPr lang="ru-RU" dirty="0" err="1" smtClean="0"/>
              <a:t>Проприорицепция</a:t>
            </a:r>
            <a:r>
              <a:rPr lang="ru-RU" dirty="0" smtClean="0"/>
              <a:t> (чувствование своего тела)</a:t>
            </a:r>
          </a:p>
          <a:p>
            <a:pPr marL="0" indent="0">
              <a:buNone/>
            </a:pPr>
            <a:r>
              <a:rPr lang="ru-RU" dirty="0" smtClean="0"/>
              <a:t>Координация движений</a:t>
            </a:r>
          </a:p>
          <a:p>
            <a:pPr marL="0" indent="0">
              <a:buNone/>
            </a:pPr>
            <a:r>
              <a:rPr lang="ru-RU" b="1" dirty="0" smtClean="0"/>
              <a:t>Особенно необходимо незрячим детям!</a:t>
            </a:r>
          </a:p>
          <a:p>
            <a:pPr marL="0" indent="0">
              <a:buNone/>
            </a:pPr>
            <a:r>
              <a:rPr lang="ru-RU" b="1" dirty="0" smtClean="0"/>
              <a:t>Как релаксация во время занятий и эмоциональное переключение. Градусы нужно использовать!</a:t>
            </a:r>
          </a:p>
          <a:p>
            <a:pPr marL="0" indent="0">
              <a:buNone/>
            </a:pPr>
            <a:r>
              <a:rPr lang="ru-RU" dirty="0" smtClean="0"/>
              <a:t>На первых порах ставим балансир у опоры, затем поддержка взрослого, поддержка сверстника, самостоятельное удержание равновесия.</a:t>
            </a:r>
          </a:p>
          <a:p>
            <a:pPr marL="0" indent="0" algn="ctr">
              <a:buNone/>
            </a:pPr>
            <a:r>
              <a:rPr lang="ru-RU" b="1" dirty="0" smtClean="0"/>
              <a:t>Перед тем как предложить встать незрячему-дайте время тактильно познакомится!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" b="14680"/>
          <a:stretch/>
        </p:blipFill>
        <p:spPr>
          <a:xfrm>
            <a:off x="7341079" y="1269999"/>
            <a:ext cx="3761117" cy="2392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681487" y="5426015"/>
            <a:ext cx="10343071" cy="8627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597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</TotalTime>
  <Words>517</Words>
  <Application>Microsoft Office PowerPoint</Application>
  <PresentationFormat>Широкоэкранный</PresentationFormat>
  <Paragraphs>81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Натуральные материалы</vt:lpstr>
      <vt:lpstr>Обзор приобретенных пособий в рамках реализации проекта «Радость движения-путь к успеху!»</vt:lpstr>
      <vt:lpstr>Игровой многофункциональный стол</vt:lpstr>
      <vt:lpstr>Подготовительный этап</vt:lpstr>
      <vt:lpstr>Лего-игры </vt:lpstr>
      <vt:lpstr>Дополнительное поле в клетку </vt:lpstr>
      <vt:lpstr>Поле с геометрическими фигурами</vt:lpstr>
      <vt:lpstr>Поле со схемой города</vt:lpstr>
      <vt:lpstr>Межполушарные  лабиринты</vt:lpstr>
      <vt:lpstr>Балансир</vt:lpstr>
      <vt:lpstr>Презентация PowerPoint</vt:lpstr>
      <vt:lpstr>Чулок Совы</vt:lpstr>
      <vt:lpstr>Презентация PowerPoint</vt:lpstr>
      <vt:lpstr>Кукольный домик</vt:lpstr>
      <vt:lpstr>Игры с мольбертом</vt:lpstr>
      <vt:lpstr>Презентация PowerPoint</vt:lpstr>
      <vt:lpstr>Презентация PowerPoint</vt:lpstr>
      <vt:lpstr>Прибор  Ориентир</vt:lpstr>
      <vt:lpstr>Коррекционные         игровые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приобретенных пособий в рамках реализации проекта «Радость движения-путь к успеху!»</dc:title>
  <dc:creator>Степанова Алина</dc:creator>
  <cp:lastModifiedBy>Степанова Алина</cp:lastModifiedBy>
  <cp:revision>20</cp:revision>
  <dcterms:created xsi:type="dcterms:W3CDTF">2020-03-03T02:00:27Z</dcterms:created>
  <dcterms:modified xsi:type="dcterms:W3CDTF">2020-03-17T01:27:49Z</dcterms:modified>
</cp:coreProperties>
</file>