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75" r:id="rId3"/>
    <p:sldId id="281" r:id="rId4"/>
    <p:sldId id="284" r:id="rId5"/>
    <p:sldId id="274" r:id="rId6"/>
    <p:sldId id="282" r:id="rId7"/>
    <p:sldId id="276" r:id="rId8"/>
    <p:sldId id="257" r:id="rId9"/>
    <p:sldId id="279" r:id="rId10"/>
    <p:sldId id="283" r:id="rId11"/>
    <p:sldId id="270" r:id="rId12"/>
    <p:sldId id="277" r:id="rId13"/>
    <p:sldId id="258" r:id="rId14"/>
    <p:sldId id="265" r:id="rId15"/>
  </p:sldIdLst>
  <p:sldSz cx="9144000" cy="5143500" type="screen16x9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B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1119" autoAdjust="0"/>
  </p:normalViewPr>
  <p:slideViewPr>
    <p:cSldViewPr>
      <p:cViewPr varScale="1">
        <p:scale>
          <a:sx n="135" d="100"/>
          <a:sy n="135" d="100"/>
        </p:scale>
        <p:origin x="87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10"/>
    </c:view3D>
    <c:floor>
      <c:thickness val="0"/>
      <c:spPr>
        <a:solidFill>
          <a:srgbClr val="D9D9D9"/>
        </a:solidFill>
        <a:ln w="0">
          <a:noFill/>
        </a:ln>
      </c:spPr>
    </c:floor>
    <c:sideWall>
      <c:thickness val="0"/>
      <c:spPr>
        <a:solidFill>
          <a:srgbClr val="D9D9D9"/>
        </a:solidFill>
        <a:ln w="0">
          <a:noFill/>
        </a:ln>
      </c:spPr>
    </c:sideWall>
    <c:backWall>
      <c:thickness val="0"/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4.75545777627348E-2"/>
          <c:w val="0.72049134561697403"/>
          <c:h val="0.668133355897783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 2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004586"/>
              </a:solidFill>
              <a:ln w="0">
                <a:noFill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D320"/>
              </a:solidFill>
              <a:ln w="0">
                <a:noFill/>
              </a:ln>
            </c:spPr>
          </c:dPt>
          <c:dPt>
            <c:idx val="3"/>
            <c:bubble3D val="0"/>
            <c:spPr>
              <a:solidFill>
                <a:srgbClr val="579D1C"/>
              </a:solidFill>
              <a:ln w="0">
                <a:noFill/>
              </a:ln>
            </c:spPr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/>
              <c:txPr>
                <a:bodyPr wrap="squar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4"/>
                <c:pt idx="0">
                  <c:v>Удовлетворены</c:v>
                </c:pt>
                <c:pt idx="1">
                  <c:v>Есть над чем работать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9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Столбец 3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004586"/>
              </a:solidFill>
              <a:ln w="0">
                <a:noFill/>
              </a:ln>
            </c:spPr>
          </c:dPt>
          <c:dPt>
            <c:idx val="1"/>
            <c:bubble3D val="0"/>
            <c:spPr>
              <a:solidFill>
                <a:srgbClr val="FF420E"/>
              </a:solidFill>
              <a:ln w="0">
                <a:noFill/>
              </a:ln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579D1C"/>
              </a:solidFill>
              <a:ln w="0">
                <a:noFill/>
              </a:ln>
            </c:spPr>
          </c:dPt>
          <c:dLbls>
            <c:dLbl>
              <c:idx val="0"/>
              <c:spPr/>
              <c:txPr>
                <a:bodyPr wrap="squar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 wrap="squar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/>
              <c:txPr>
                <a:bodyPr wrap="squar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/>
              <c:txPr>
                <a:bodyPr wrap="squar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4"/>
                <c:pt idx="0">
                  <c:v>Удовлетворены</c:v>
                </c:pt>
                <c:pt idx="1">
                  <c:v>Есть над чем работать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700" b="1" strike="noStrike" spc="-1">
                <a:solidFill>
                  <a:srgbClr val="002060"/>
                </a:solidFill>
                <a:latin typeface="Montserrat Medium"/>
                <a:ea typeface="DejaVu San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700" b="1" strike="noStrike" spc="-1">
                <a:solidFill>
                  <a:srgbClr val="002060"/>
                </a:solidFill>
                <a:latin typeface="Montserrat Medium"/>
                <a:ea typeface="DejaVu Sans"/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7447589601615301"/>
          <c:y val="0"/>
          <c:w val="0.42085094014800906"/>
          <c:h val="1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sz="700" b="1" strike="noStrike" spc="-1">
              <a:solidFill>
                <a:srgbClr val="002060"/>
              </a:solidFill>
              <a:latin typeface="Montserrat Medium"/>
              <a:ea typeface="DejaVu Sans"/>
            </a:defRPr>
          </a:pPr>
          <a:endParaRPr lang="ru-RU"/>
        </a:p>
      </c:txPr>
    </c:legend>
    <c:plotVisOnly val="1"/>
    <c:dispBlanksAs val="zero"/>
    <c:showDLblsOverMax val="1"/>
  </c:chart>
  <c:spPr>
    <a:noFill/>
    <a:ln w="22320">
      <a:noFill/>
      <a:round/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4A79B2-A7CB-40B1-AA69-F4FD50C97D17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ru-RU"/>
        </a:p>
      </dgm:t>
    </dgm:pt>
    <dgm:pt modelId="{FFE953E2-6F79-47C3-AFB3-4294BA869E45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  <a:latin typeface="Montserrat Medium" panose="00000600000000000000" pitchFamily="2" charset="-52"/>
            </a:rPr>
            <a:t>АС «АСП»</a:t>
          </a:r>
          <a:endParaRPr lang="ru-RU" sz="1200" dirty="0">
            <a:solidFill>
              <a:srgbClr val="002060"/>
            </a:solidFill>
            <a:latin typeface="Montserrat Medium" panose="00000600000000000000" pitchFamily="2" charset="-52"/>
          </a:endParaRPr>
        </a:p>
      </dgm:t>
    </dgm:pt>
    <dgm:pt modelId="{EA2F4848-A3DE-4E7F-BA81-F75CC3E13D50}" type="parTrans" cxnId="{7CD60B51-7632-443E-8D1F-5FA198142F5D}">
      <dgm:prSet/>
      <dgm:spPr/>
      <dgm:t>
        <a:bodyPr/>
        <a:lstStyle/>
        <a:p>
          <a:endParaRPr lang="ru-RU"/>
        </a:p>
      </dgm:t>
    </dgm:pt>
    <dgm:pt modelId="{5E8D8EAF-C8E9-43A8-89A2-7DE92DD40AFC}" type="sibTrans" cxnId="{7CD60B51-7632-443E-8D1F-5FA198142F5D}">
      <dgm:prSet/>
      <dgm:spPr/>
      <dgm:t>
        <a:bodyPr/>
        <a:lstStyle/>
        <a:p>
          <a:endParaRPr lang="ru-RU"/>
        </a:p>
      </dgm:t>
    </dgm:pt>
    <dgm:pt modelId="{283C170F-4720-4004-957A-F580F294CED4}" type="pres">
      <dgm:prSet presAssocID="{794A79B2-A7CB-40B1-AA69-F4FD50C97D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74D82A-EEBD-4467-A717-C51F2E38B33A}" type="pres">
      <dgm:prSet presAssocID="{FFE953E2-6F79-47C3-AFB3-4294BA869E45}" presName="parentText" presStyleLbl="node1" presStyleIdx="0" presStyleCnt="1" custLinFactNeighborX="4500" custLinFactNeighborY="-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DBFC2A-D9C2-4933-B4C8-EAF11106094B}" type="presOf" srcId="{794A79B2-A7CB-40B1-AA69-F4FD50C97D17}" destId="{283C170F-4720-4004-957A-F580F294CED4}" srcOrd="0" destOrd="0" presId="urn:microsoft.com/office/officeart/2005/8/layout/vList2"/>
    <dgm:cxn modelId="{C8C47D42-3709-44FD-94B3-E2208779711F}" type="presOf" srcId="{FFE953E2-6F79-47C3-AFB3-4294BA869E45}" destId="{FD74D82A-EEBD-4467-A717-C51F2E38B33A}" srcOrd="0" destOrd="0" presId="urn:microsoft.com/office/officeart/2005/8/layout/vList2"/>
    <dgm:cxn modelId="{7CD60B51-7632-443E-8D1F-5FA198142F5D}" srcId="{794A79B2-A7CB-40B1-AA69-F4FD50C97D17}" destId="{FFE953E2-6F79-47C3-AFB3-4294BA869E45}" srcOrd="0" destOrd="0" parTransId="{EA2F4848-A3DE-4E7F-BA81-F75CC3E13D50}" sibTransId="{5E8D8EAF-C8E9-43A8-89A2-7DE92DD40AFC}"/>
    <dgm:cxn modelId="{D0721DA3-84EF-4239-9D85-6CFFF9B902A1}" type="presParOf" srcId="{283C170F-4720-4004-957A-F580F294CED4}" destId="{FD74D82A-EEBD-4467-A717-C51F2E38B3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4D82A-EEBD-4467-A717-C51F2E38B33A}">
      <dsp:nvSpPr>
        <dsp:cNvPr id="0" name=""/>
        <dsp:cNvSpPr/>
      </dsp:nvSpPr>
      <dsp:spPr>
        <a:xfrm>
          <a:off x="0" y="0"/>
          <a:ext cx="932421" cy="219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Montserrat Medium" panose="00000600000000000000" pitchFamily="2" charset="-52"/>
            </a:rPr>
            <a:t>АС «АСП»</a:t>
          </a:r>
          <a:endParaRPr lang="ru-RU" sz="1200" kern="1200" dirty="0">
            <a:solidFill>
              <a:srgbClr val="002060"/>
            </a:solidFill>
            <a:latin typeface="Montserrat Medium" panose="00000600000000000000" pitchFamily="2" charset="-52"/>
          </a:endParaRPr>
        </a:p>
      </dsp:txBody>
      <dsp:txXfrm>
        <a:off x="10696" y="10696"/>
        <a:ext cx="911029" cy="197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AD6ED-4FBE-48A4-8B40-B87BC57A388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C16EC-8630-4CFF-B873-A00CDBB7E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21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5BD6B-8120-46BB-8143-0547A5D4E14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6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28560" y="1369080"/>
            <a:ext cx="7886520" cy="155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8560" y="3073680"/>
            <a:ext cx="7886520" cy="155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69920" y="1369080"/>
            <a:ext cx="3848400" cy="155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28560" y="3073680"/>
            <a:ext cx="3848400" cy="155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69920" y="3073680"/>
            <a:ext cx="3848400" cy="155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28560" y="1369080"/>
            <a:ext cx="2539080" cy="155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95080" y="1369080"/>
            <a:ext cx="2539080" cy="155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5961240" y="1369080"/>
            <a:ext cx="2539080" cy="155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28560" y="3073680"/>
            <a:ext cx="2539080" cy="155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95080" y="3073680"/>
            <a:ext cx="2539080" cy="155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5961240" y="3073680"/>
            <a:ext cx="2539080" cy="155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28560" y="1369080"/>
            <a:ext cx="3848400" cy="326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69920" y="1369080"/>
            <a:ext cx="3848400" cy="326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273960"/>
            <a:ext cx="7886520" cy="4608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69920" y="1369080"/>
            <a:ext cx="3848400" cy="326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28560" y="3073680"/>
            <a:ext cx="3848400" cy="155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28560" y="1369080"/>
            <a:ext cx="3848400" cy="326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69920" y="1369080"/>
            <a:ext cx="3848400" cy="155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69920" y="3073680"/>
            <a:ext cx="3848400" cy="155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69920" y="1369080"/>
            <a:ext cx="3848400" cy="155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8560" y="3073680"/>
            <a:ext cx="7886520" cy="155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3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en-US" sz="3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1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  <a:endParaRPr lang="en-US" sz="2100" b="0" strike="noStrike" spc="-1">
              <a:solidFill>
                <a:srgbClr val="000000"/>
              </a:solidFill>
              <a:latin typeface="Calibri"/>
            </a:endParaRPr>
          </a:p>
          <a:p>
            <a:pPr marL="514440" lvl="1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857160" lvl="2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5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  <a:endParaRPr lang="en-US" sz="1500" b="0" strike="noStrike" spc="-1">
              <a:solidFill>
                <a:srgbClr val="000000"/>
              </a:solidFill>
              <a:latin typeface="Calibri"/>
            </a:endParaRPr>
          </a:p>
          <a:p>
            <a:pPr marL="1200240" lvl="3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  <a:p>
            <a:pPr marL="1542960" lvl="4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  <a:endParaRPr lang="en-US" sz="135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E7BF06D-529E-4125-9D4B-7C69F73982B1}" type="datetime">
              <a:rPr lang="ru-RU" sz="900" b="0" strike="noStrike" spc="-1">
                <a:solidFill>
                  <a:srgbClr val="8B8B8B"/>
                </a:solidFill>
                <a:latin typeface="Calibri"/>
              </a:rPr>
              <a:t>23.10.2023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311813D-0640-4411-9DBA-2EC434783953}" type="slidenum">
              <a:rPr lang="ru-RU" sz="9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11" Type="http://schemas.openxmlformats.org/officeDocument/2006/relationships/image" Target="../media/image1.png"/><Relationship Id="rId5" Type="http://schemas.openxmlformats.org/officeDocument/2006/relationships/image" Target="../media/image36.jpeg"/><Relationship Id="rId10" Type="http://schemas.openxmlformats.org/officeDocument/2006/relationships/image" Target="../media/image5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.pn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microsoft.com/office/2007/relationships/diagramDrawing" Target="../diagrams/drawing1.xml"/><Relationship Id="rId4" Type="http://schemas.openxmlformats.org/officeDocument/2006/relationships/image" Target="../media/image25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1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8D676F-4845-6253-FFC1-2A4E6AFAAAA4}"/>
              </a:ext>
            </a:extLst>
          </p:cNvPr>
          <p:cNvSpPr txBox="1"/>
          <p:nvPr/>
        </p:nvSpPr>
        <p:spPr>
          <a:xfrm>
            <a:off x="255966" y="3998985"/>
            <a:ext cx="41617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rgbClr val="5D317D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Шубинская</a:t>
            </a:r>
            <a:r>
              <a:rPr lang="ru-RU" sz="1400" b="1" dirty="0" smtClean="0">
                <a:solidFill>
                  <a:srgbClr val="5D317D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 Эвелина Борисовна</a:t>
            </a:r>
          </a:p>
          <a:p>
            <a:endParaRPr lang="ru-RU" sz="1400" b="1" dirty="0">
              <a:solidFill>
                <a:srgbClr val="5D317D"/>
              </a:solidFill>
              <a:latin typeface="Montserrat Medium" panose="000006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400" b="1" dirty="0" smtClean="0">
                <a:solidFill>
                  <a:srgbClr val="5D317D"/>
                </a:solidFill>
                <a:latin typeface="Montserrat Medium" panose="00000600000000000000" pitchFamily="2" charset="-52"/>
                <a:ea typeface="Verdana" panose="020B0604030504040204" pitchFamily="34" charset="0"/>
                <a:cs typeface="Verdana" panose="020B0604030504040204" pitchFamily="34" charset="0"/>
              </a:rPr>
              <a:t>г.Тула</a:t>
            </a:r>
            <a:endParaRPr lang="ru-RU" sz="1400" b="1" dirty="0">
              <a:solidFill>
                <a:srgbClr val="5D317D"/>
              </a:solidFill>
              <a:latin typeface="Montserrat Medium" panose="00000600000000000000" pitchFamily="2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Рисунок 17"/>
          <p:cNvPicPr/>
          <p:nvPr/>
        </p:nvPicPr>
        <p:blipFill>
          <a:blip r:embed="rId2"/>
          <a:stretch/>
        </p:blipFill>
        <p:spPr>
          <a:xfrm>
            <a:off x="1436924" y="836006"/>
            <a:ext cx="2487004" cy="980662"/>
          </a:xfrm>
          <a:prstGeom prst="rect">
            <a:avLst/>
          </a:prstGeom>
          <a:ln w="0"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1923678"/>
            <a:ext cx="9149603" cy="1583516"/>
          </a:xfrm>
          <a:prstGeom prst="rect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3">
            <a:extLst>
              <a:ext uri="{FF2B5EF4-FFF2-40B4-BE49-F238E27FC236}">
                <a16:creationId xmlns="" xmlns:a16="http://schemas.microsoft.com/office/drawing/2014/main" id="{CEB5545F-7FC3-064C-D145-7517AD40CE51}"/>
              </a:ext>
            </a:extLst>
          </p:cNvPr>
          <p:cNvSpPr txBox="1">
            <a:spLocks/>
          </p:cNvSpPr>
          <p:nvPr/>
        </p:nvSpPr>
        <p:spPr>
          <a:xfrm>
            <a:off x="181647" y="2152794"/>
            <a:ext cx="6059606" cy="1861425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ru-RU" sz="2000" kern="0" dirty="0" smtClean="0">
                <a:solidFill>
                  <a:schemeClr val="bg1"/>
                </a:solidFill>
                <a:latin typeface="+mn-lt"/>
              </a:rPr>
              <a:t>«Комплексное социальное сопровождение участников специальной военной операции и членов их семей»</a:t>
            </a:r>
          </a:p>
        </p:txBody>
      </p:sp>
      <p:pic>
        <p:nvPicPr>
          <p:cNvPr id="17" name="Picture 3" descr="F:\gerb_tulskoj_oblast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76" y="74246"/>
            <a:ext cx="519823" cy="76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O:\10. Машкова Ю.В\Кемерово\ТО фото текст итог\дети губ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74" y="1709655"/>
            <a:ext cx="3053603" cy="2289330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53" y="1059582"/>
            <a:ext cx="2633743" cy="41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9902"/>
            <a:ext cx="2633743" cy="41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011" y="3219822"/>
            <a:ext cx="2983437" cy="41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1" y="1059582"/>
            <a:ext cx="2633743" cy="41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35496" y="843558"/>
            <a:ext cx="10009112" cy="378565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endParaRPr lang="ru-RU" sz="1600" dirty="0"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Социально-правовые:</a:t>
            </a:r>
          </a:p>
          <a:p>
            <a:pPr algn="ctr"/>
            <a:endParaRPr lang="ru-RU" sz="1200" dirty="0" smtClean="0"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оформление мер социальной поддержки – 35,4%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улучшение жилищных условий – 15%</a:t>
            </a:r>
            <a:endParaRPr lang="en-US" sz="1200" dirty="0" smtClean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исполнение </a:t>
            </a:r>
            <a:r>
              <a:rPr lang="ru-RU" sz="12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кредитных </a:t>
            </a: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обязательств – 13,8%</a:t>
            </a:r>
            <a:endParaRPr lang="ru-RU" sz="1200" dirty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оформление </a:t>
            </a:r>
            <a:r>
              <a:rPr lang="ru-RU" sz="12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компенсаций за </a:t>
            </a: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ЖКУ – 12%</a:t>
            </a:r>
            <a:endParaRPr lang="ru-RU" sz="1200" dirty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оформление </a:t>
            </a:r>
            <a:r>
              <a:rPr lang="ru-RU" sz="12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сделки купли-продажи </a:t>
            </a:r>
            <a:endParaRPr lang="ru-RU" sz="1200" dirty="0" smtClean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      недвижимого </a:t>
            </a:r>
            <a:r>
              <a:rPr lang="ru-RU" sz="12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имущества (жилья</a:t>
            </a: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) – 3%</a:t>
            </a:r>
            <a:endParaRPr lang="ru-RU" sz="1200" dirty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наследование </a:t>
            </a:r>
            <a:r>
              <a:rPr lang="ru-RU" sz="12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имущества </a:t>
            </a: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– 11,2%</a:t>
            </a:r>
            <a:endParaRPr lang="ru-RU" sz="1200" dirty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порядок </a:t>
            </a:r>
            <a:r>
              <a:rPr lang="ru-RU" sz="12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взыскания алиментов в досудебном и судебном </a:t>
            </a: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порядке – 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содействие </a:t>
            </a:r>
            <a:r>
              <a:rPr lang="ru-RU" sz="12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в получении </a:t>
            </a: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паспорта – 0,1%</a:t>
            </a:r>
            <a:endParaRPr lang="ru-RU" sz="1200" dirty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получение </a:t>
            </a:r>
            <a:r>
              <a:rPr lang="ru-RU" sz="12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гражданства </a:t>
            </a: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РФ – 0,1%</a:t>
            </a:r>
            <a:endParaRPr lang="ru-RU" sz="1200" dirty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определение </a:t>
            </a:r>
            <a:r>
              <a:rPr lang="ru-RU" sz="12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в пользование земельного </a:t>
            </a: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участка-0,1%</a:t>
            </a:r>
            <a:endParaRPr lang="ru-RU" sz="1200" dirty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обжалование </a:t>
            </a:r>
            <a:r>
              <a:rPr lang="ru-RU" sz="12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действий </a:t>
            </a: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работодателя – 0,3%</a:t>
            </a:r>
          </a:p>
          <a:p>
            <a:pPr algn="ctr"/>
            <a:endParaRPr lang="ru-RU" sz="1200" dirty="0"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pPr algn="ctr"/>
            <a:endParaRPr lang="ru-RU" sz="1200" dirty="0" smtClean="0"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pPr algn="ctr"/>
            <a:endParaRPr lang="ru-RU" sz="1200" dirty="0" smtClean="0">
              <a:latin typeface="Montserrat Medium" panose="000006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67" name="TextBox 12"/>
          <p:cNvSpPr/>
          <p:nvPr/>
        </p:nvSpPr>
        <p:spPr>
          <a:xfrm>
            <a:off x="209520" y="627534"/>
            <a:ext cx="8682960" cy="3543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601"/>
              </a:spcAft>
            </a:pPr>
            <a:r>
              <a:rPr lang="ru-RU" sz="1600" b="1" spc="-1" dirty="0">
                <a:solidFill>
                  <a:srgbClr val="5D317D"/>
                </a:solidFill>
                <a:latin typeface="Actay Wide Bd"/>
                <a:ea typeface="Verdana"/>
              </a:rPr>
              <a:t>ТЕМАТИКИ ОБРАЩЕНИЙ СЕМЕЙ УЧАСТНИКОВ </a:t>
            </a:r>
            <a:r>
              <a:rPr lang="ru-RU" sz="1600" b="1" spc="-1" dirty="0" smtClean="0">
                <a:solidFill>
                  <a:srgbClr val="5D317D"/>
                </a:solidFill>
                <a:latin typeface="Actay Wide Bd"/>
                <a:ea typeface="Verdana"/>
              </a:rPr>
              <a:t> СВО</a:t>
            </a:r>
            <a:endParaRPr lang="ru-RU" sz="1600" b="1" spc="-1" dirty="0">
              <a:solidFill>
                <a:srgbClr val="5D317D"/>
              </a:solidFill>
              <a:latin typeface="Actay Wide Bd"/>
              <a:ea typeface="Verdana"/>
            </a:endParaRPr>
          </a:p>
        </p:txBody>
      </p:sp>
      <p:sp>
        <p:nvSpPr>
          <p:cNvPr id="16" name="TextBox 13"/>
          <p:cNvSpPr/>
          <p:nvPr/>
        </p:nvSpPr>
        <p:spPr>
          <a:xfrm>
            <a:off x="6402707" y="2717675"/>
            <a:ext cx="4750977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3723878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1400" dirty="0"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Социально-бытовые:</a:t>
            </a:r>
          </a:p>
          <a:p>
            <a:pPr algn="ctr"/>
            <a:endParaRPr lang="ru-RU" sz="1200" dirty="0"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продукты </a:t>
            </a: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питания – 63%</a:t>
            </a:r>
            <a:endParaRPr lang="ru-RU" sz="1200" dirty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предметы </a:t>
            </a: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одежды – 22%</a:t>
            </a:r>
            <a:endParaRPr lang="ru-RU" sz="1200" dirty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подарочные наборы для </a:t>
            </a: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новорожденного – 15%</a:t>
            </a:r>
            <a:endParaRPr lang="ru-RU" sz="1200" dirty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Montserrat Medium" panose="000006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24536" y="330634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Социально-психологические:</a:t>
            </a:r>
          </a:p>
          <a:p>
            <a:pPr algn="ctr"/>
            <a:endParaRPr lang="ru-RU" sz="1200" dirty="0"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взрослое </a:t>
            </a: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консультирование – 9%</a:t>
            </a:r>
            <a:endParaRPr lang="ru-RU" sz="1200" dirty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детское </a:t>
            </a: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консультирование – 24%</a:t>
            </a:r>
            <a:endParaRPr lang="ru-RU" sz="1200" dirty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группы психологической </a:t>
            </a: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поддержки – 28%</a:t>
            </a:r>
            <a:endParaRPr lang="ru-RU" sz="1200" dirty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группы эмоционально-коммуникативного развития детей </a:t>
            </a: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– 39%</a:t>
            </a:r>
            <a:endParaRPr lang="ru-RU" sz="1200" dirty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200" dirty="0">
              <a:latin typeface="Montserrat Medium" panose="000006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059582"/>
            <a:ext cx="450857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Волонтерская помощь:</a:t>
            </a:r>
          </a:p>
          <a:p>
            <a:pPr algn="ctr"/>
            <a:endParaRPr lang="ru-RU" sz="1200" dirty="0"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доставка лекарственных </a:t>
            </a: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препаратов  и предметов </a:t>
            </a:r>
            <a:r>
              <a:rPr lang="ru-RU" sz="12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первой необходимости для </a:t>
            </a: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детей-18%</a:t>
            </a:r>
            <a:endParaRPr lang="ru-RU" sz="1200" dirty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сопровождение детей в школьные и дошкольные </a:t>
            </a: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учреждения</a:t>
            </a:r>
            <a:r>
              <a:rPr lang="ru-RU" sz="12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, учреждения </a:t>
            </a: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здравоохранения – 34%</a:t>
            </a:r>
            <a:endParaRPr lang="ru-RU" sz="1200" dirty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содействие в проведении ремонтных </a:t>
            </a: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работ</a:t>
            </a:r>
          </a:p>
          <a:p>
            <a:r>
              <a:rPr lang="ru-RU" sz="12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     </a:t>
            </a:r>
            <a:r>
              <a:rPr lang="ru-RU" sz="12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и мелкого бытового </a:t>
            </a: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ремонта – 25%</a:t>
            </a:r>
            <a:endParaRPr lang="ru-RU" sz="1200" dirty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помощь в ведении </a:t>
            </a:r>
            <a:r>
              <a:rPr lang="ru-RU" sz="12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хозяйства – 23%</a:t>
            </a:r>
            <a:endParaRPr lang="ru-RU" sz="1200" dirty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endParaRPr lang="ru-RU" sz="1200" dirty="0">
              <a:latin typeface="Montserrat Medium" panose="00000600000000000000" pitchFamily="2" charset="-52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484015" y="504051"/>
            <a:ext cx="175974" cy="9144000"/>
          </a:xfrm>
          <a:prstGeom prst="rect">
            <a:avLst/>
          </a:prstGeom>
        </p:spPr>
      </p:pic>
      <p:pic>
        <p:nvPicPr>
          <p:cNvPr id="22" name="Рисунок 17"/>
          <p:cNvPicPr/>
          <p:nvPr/>
        </p:nvPicPr>
        <p:blipFill>
          <a:blip r:embed="rId4"/>
          <a:stretch/>
        </p:blipFill>
        <p:spPr>
          <a:xfrm>
            <a:off x="154613" y="-52115"/>
            <a:ext cx="1799820" cy="7200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70601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2"/>
          <p:cNvSpPr/>
          <p:nvPr/>
        </p:nvSpPr>
        <p:spPr>
          <a:xfrm>
            <a:off x="323528" y="741594"/>
            <a:ext cx="8682960" cy="6060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601"/>
              </a:spcAft>
            </a:pPr>
            <a:r>
              <a:rPr lang="ru-RU" sz="1600" b="1" spc="-1" dirty="0" smtClean="0">
                <a:solidFill>
                  <a:srgbClr val="5D317D"/>
                </a:solidFill>
                <a:latin typeface="Actay Wide Bd"/>
                <a:ea typeface="Verdana"/>
              </a:rPr>
              <a:t>ОБРАЩЕНИЯ ОТ ЧЛЕНОВ СЕМЕЙ МОБИЛИЗОВАННЫХ ГРАЖДАН В УЧРЕЖДЕНИЯ ПРОЕКТА «МОЙ СЕМЕЙНЫЙ ЦЕНТР»</a:t>
            </a:r>
            <a:endParaRPr lang="ru-RU" sz="1600" b="1" spc="-1" dirty="0">
              <a:solidFill>
                <a:srgbClr val="5D317D"/>
              </a:solidFill>
              <a:latin typeface="Actay Wide Bd"/>
              <a:ea typeface="Verdana"/>
            </a:endParaRPr>
          </a:p>
        </p:txBody>
      </p:sp>
      <p:sp>
        <p:nvSpPr>
          <p:cNvPr id="14" name="Текст 15"/>
          <p:cNvSpPr/>
          <p:nvPr/>
        </p:nvSpPr>
        <p:spPr>
          <a:xfrm>
            <a:off x="-1424150" y="6835453"/>
            <a:ext cx="469440" cy="35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Прямоугольник 3"/>
          <p:cNvSpPr/>
          <p:nvPr/>
        </p:nvSpPr>
        <p:spPr>
          <a:xfrm>
            <a:off x="316857" y="1410635"/>
            <a:ext cx="5616624" cy="3537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Clr>
                <a:srgbClr val="7030A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B050"/>
                </a:solidFill>
                <a:latin typeface="Montserrat Medium"/>
                <a:ea typeface="Times New Roman"/>
                <a:cs typeface="Times New Roman"/>
              </a:rPr>
              <a:t>Более 7 000 </a:t>
            </a:r>
            <a:r>
              <a:rPr lang="ru-RU" sz="1200" b="1" dirty="0">
                <a:solidFill>
                  <a:srgbClr val="002060"/>
                </a:solidFill>
                <a:latin typeface="Montserrat Medium"/>
                <a:ea typeface="Times New Roman"/>
                <a:cs typeface="Times New Roman"/>
              </a:rPr>
              <a:t>семей с закрепленным куратором социальных учреждений</a:t>
            </a:r>
            <a:endParaRPr lang="ru-RU" sz="1200" dirty="0">
              <a:latin typeface="Montserrat Medium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Clr>
                <a:srgbClr val="7030A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Montserrat Medium"/>
                <a:ea typeface="Times New Roman"/>
                <a:cs typeface="Times New Roman"/>
              </a:rPr>
              <a:t>За период мобилизации с </a:t>
            </a:r>
            <a:r>
              <a:rPr lang="ru-RU" sz="1400" b="1" dirty="0">
                <a:solidFill>
                  <a:srgbClr val="00B050"/>
                </a:solidFill>
                <a:latin typeface="Montserrat Medium"/>
                <a:ea typeface="Times New Roman"/>
                <a:cs typeface="Times New Roman"/>
              </a:rPr>
              <a:t>1 октября 2022 г. </a:t>
            </a:r>
            <a:r>
              <a:rPr lang="ru-RU" sz="1200" b="1" dirty="0">
                <a:solidFill>
                  <a:srgbClr val="002060"/>
                </a:solidFill>
                <a:latin typeface="Montserrat Medium"/>
                <a:ea typeface="Times New Roman"/>
                <a:cs typeface="Times New Roman"/>
              </a:rPr>
              <a:t>поступило </a:t>
            </a:r>
            <a:r>
              <a:rPr lang="ru-RU" sz="1200" b="1" dirty="0" smtClean="0">
                <a:solidFill>
                  <a:srgbClr val="002060"/>
                </a:solidFill>
                <a:latin typeface="Montserrat Medium"/>
                <a:ea typeface="Times New Roman"/>
                <a:cs typeface="Times New Roman"/>
              </a:rPr>
              <a:t> </a:t>
            </a:r>
            <a:r>
              <a:rPr lang="ru-RU" sz="1400" b="1" dirty="0" smtClean="0">
                <a:solidFill>
                  <a:srgbClr val="00B050"/>
                </a:solidFill>
                <a:latin typeface="Montserrat Medium"/>
                <a:ea typeface="Times New Roman"/>
                <a:cs typeface="Times New Roman"/>
              </a:rPr>
              <a:t>более  </a:t>
            </a:r>
            <a:r>
              <a:rPr lang="ru-RU" sz="1400" b="1" dirty="0">
                <a:solidFill>
                  <a:srgbClr val="00B050"/>
                </a:solidFill>
                <a:latin typeface="Montserrat Medium"/>
                <a:ea typeface="Times New Roman"/>
                <a:cs typeface="Times New Roman"/>
              </a:rPr>
              <a:t>22 </a:t>
            </a:r>
            <a:r>
              <a:rPr lang="ru-RU" sz="1400" b="1" dirty="0" smtClean="0">
                <a:solidFill>
                  <a:srgbClr val="00B050"/>
                </a:solidFill>
                <a:latin typeface="Montserrat Medium"/>
                <a:ea typeface="Times New Roman"/>
                <a:cs typeface="Times New Roman"/>
              </a:rPr>
              <a:t>000 </a:t>
            </a:r>
            <a:r>
              <a:rPr lang="ru-RU" sz="1200" b="1" dirty="0">
                <a:solidFill>
                  <a:srgbClr val="002060"/>
                </a:solidFill>
                <a:latin typeface="Montserrat Medium"/>
                <a:ea typeface="Times New Roman"/>
                <a:cs typeface="Times New Roman"/>
              </a:rPr>
              <a:t>обращений членов семей мобилизованных граждан в учреждения проекта «</a:t>
            </a:r>
            <a:r>
              <a:rPr lang="ru-RU" sz="1200" b="1" dirty="0" smtClean="0">
                <a:solidFill>
                  <a:srgbClr val="002060"/>
                </a:solidFill>
                <a:latin typeface="Montserrat Medium"/>
                <a:ea typeface="Times New Roman"/>
                <a:cs typeface="Times New Roman"/>
              </a:rPr>
              <a:t>МСЦ», </a:t>
            </a:r>
            <a:r>
              <a:rPr lang="ru-RU" sz="1200" b="1" dirty="0" smtClean="0">
                <a:solidFill>
                  <a:srgbClr val="00B050"/>
                </a:solidFill>
                <a:latin typeface="Montserrat Medium"/>
                <a:ea typeface="Times New Roman"/>
                <a:cs typeface="Times New Roman"/>
              </a:rPr>
              <a:t>статус-закрыты</a:t>
            </a:r>
            <a:endParaRPr lang="ru-RU" sz="1200" dirty="0">
              <a:solidFill>
                <a:srgbClr val="00B050"/>
              </a:solidFill>
              <a:latin typeface="Montserrat Medium"/>
              <a:ea typeface="Calibri"/>
              <a:cs typeface="Times New Roman"/>
            </a:endParaRPr>
          </a:p>
          <a:p>
            <a:pPr marL="285750" indent="-285750">
              <a:lnSpc>
                <a:spcPct val="90000"/>
              </a:lnSpc>
              <a:spcAft>
                <a:spcPts val="505"/>
              </a:spcAft>
              <a:buClr>
                <a:srgbClr val="7030A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Montserrat Medium"/>
                <a:ea typeface="Times New Roman"/>
                <a:cs typeface="Times New Roman"/>
              </a:rPr>
              <a:t>В службу «Семейная диспетчерская» </a:t>
            </a:r>
            <a:r>
              <a:rPr lang="ru-RU" sz="1200" b="1" dirty="0" smtClean="0">
                <a:solidFill>
                  <a:srgbClr val="002060"/>
                </a:solidFill>
                <a:latin typeface="Montserrat Medium"/>
                <a:ea typeface="Times New Roman"/>
                <a:cs typeface="Times New Roman"/>
              </a:rPr>
              <a:t>поступило </a:t>
            </a:r>
            <a:r>
              <a:rPr lang="ru-RU" sz="1400" b="1" dirty="0" smtClean="0">
                <a:solidFill>
                  <a:srgbClr val="00B050"/>
                </a:solidFill>
                <a:latin typeface="Montserrat Medium"/>
                <a:ea typeface="Times New Roman"/>
                <a:cs typeface="Times New Roman"/>
              </a:rPr>
              <a:t>более </a:t>
            </a:r>
            <a:r>
              <a:rPr lang="ru-RU" sz="1400" b="1" dirty="0">
                <a:solidFill>
                  <a:srgbClr val="00B050"/>
                </a:solidFill>
                <a:latin typeface="Montserrat Medium"/>
                <a:ea typeface="Times New Roman"/>
                <a:cs typeface="Times New Roman"/>
              </a:rPr>
              <a:t>8 000 </a:t>
            </a:r>
            <a:r>
              <a:rPr lang="ru-RU" sz="1200" b="1" dirty="0">
                <a:solidFill>
                  <a:srgbClr val="002060"/>
                </a:solidFill>
                <a:latin typeface="Montserrat Medium"/>
                <a:ea typeface="Times New Roman"/>
                <a:cs typeface="Times New Roman"/>
              </a:rPr>
              <a:t>обращений членов семей мобилизованных граждан</a:t>
            </a:r>
            <a:endParaRPr lang="ru-RU" sz="1200" dirty="0">
              <a:latin typeface="Montserrat Medium"/>
              <a:ea typeface="Times New Roman"/>
            </a:endParaRPr>
          </a:p>
          <a:p>
            <a:pPr marL="285750" indent="-285750">
              <a:lnSpc>
                <a:spcPct val="90000"/>
              </a:lnSpc>
              <a:spcAft>
                <a:spcPts val="505"/>
              </a:spcAft>
              <a:buClr>
                <a:srgbClr val="7030A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Montserrat Medium"/>
                <a:ea typeface="Times New Roman"/>
                <a:cs typeface="Times New Roman"/>
              </a:rPr>
              <a:t>Оказана волонтерская помощь – </a:t>
            </a:r>
            <a:r>
              <a:rPr lang="ru-RU" sz="1400" b="1" dirty="0">
                <a:solidFill>
                  <a:srgbClr val="00B050"/>
                </a:solidFill>
                <a:latin typeface="Montserrat Medium"/>
                <a:ea typeface="Times New Roman"/>
                <a:cs typeface="Times New Roman"/>
              </a:rPr>
              <a:t>более 600 </a:t>
            </a:r>
            <a:r>
              <a:rPr lang="ru-RU" sz="1400" b="1" dirty="0" smtClean="0">
                <a:solidFill>
                  <a:srgbClr val="00B050"/>
                </a:solidFill>
                <a:latin typeface="Montserrat Medium"/>
                <a:ea typeface="Times New Roman"/>
                <a:cs typeface="Times New Roman"/>
              </a:rPr>
              <a:t>семьям</a:t>
            </a:r>
            <a:endParaRPr lang="ru-RU" sz="1400" dirty="0">
              <a:latin typeface="Montserrat Medium"/>
              <a:ea typeface="Times New Roman"/>
            </a:endParaRPr>
          </a:p>
          <a:p>
            <a:pPr marL="285750" indent="-285750">
              <a:lnSpc>
                <a:spcPct val="90000"/>
              </a:lnSpc>
              <a:spcAft>
                <a:spcPts val="460"/>
              </a:spcAft>
              <a:buClr>
                <a:srgbClr val="7030A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Montserrat Medium"/>
                <a:ea typeface="Times New Roman"/>
                <a:cs typeface="Times New Roman"/>
              </a:rPr>
              <a:t>В преддверии Дня защиты детей вручено </a:t>
            </a:r>
            <a:r>
              <a:rPr lang="ru-RU" sz="1200" b="1" dirty="0" smtClean="0">
                <a:solidFill>
                  <a:srgbClr val="002060"/>
                </a:solidFill>
                <a:latin typeface="Montserrat Medium"/>
                <a:ea typeface="Times New Roman"/>
                <a:cs typeface="Times New Roman"/>
              </a:rPr>
              <a:t> </a:t>
            </a:r>
            <a:r>
              <a:rPr lang="ru-RU" sz="1400" b="1" dirty="0">
                <a:solidFill>
                  <a:srgbClr val="00B050"/>
                </a:solidFill>
                <a:latin typeface="Montserrat Medium"/>
                <a:ea typeface="Times New Roman"/>
                <a:cs typeface="Times New Roman"/>
              </a:rPr>
              <a:t>5000 сладких подарков </a:t>
            </a:r>
            <a:r>
              <a:rPr lang="ru-RU" sz="1200" b="1" dirty="0">
                <a:solidFill>
                  <a:srgbClr val="002060"/>
                </a:solidFill>
                <a:latin typeface="Montserrat Medium"/>
                <a:ea typeface="Times New Roman"/>
                <a:cs typeface="Times New Roman"/>
              </a:rPr>
              <a:t>детям участников </a:t>
            </a:r>
            <a:r>
              <a:rPr lang="ru-RU" sz="1200" b="1" dirty="0" smtClean="0">
                <a:solidFill>
                  <a:srgbClr val="002060"/>
                </a:solidFill>
                <a:latin typeface="Montserrat Medium"/>
                <a:ea typeface="Times New Roman"/>
                <a:cs typeface="Times New Roman"/>
              </a:rPr>
              <a:t>СВО</a:t>
            </a:r>
            <a:endParaRPr lang="ru-RU" sz="1200" dirty="0">
              <a:latin typeface="Montserrat Medium"/>
              <a:ea typeface="Times New Roman"/>
            </a:endParaRPr>
          </a:p>
          <a:p>
            <a:pPr marL="285750" indent="-285750">
              <a:lnSpc>
                <a:spcPct val="90000"/>
              </a:lnSpc>
              <a:spcAft>
                <a:spcPts val="460"/>
              </a:spcAft>
              <a:buClr>
                <a:srgbClr val="7030A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B050"/>
                </a:solidFill>
                <a:latin typeface="Montserrat Medium"/>
                <a:ea typeface="Times New Roman"/>
                <a:cs typeface="Times New Roman"/>
              </a:rPr>
              <a:t>1 103 членов семей участников СВО </a:t>
            </a:r>
            <a:r>
              <a:rPr lang="ru-RU" sz="1200" b="1" dirty="0">
                <a:solidFill>
                  <a:srgbClr val="002060"/>
                </a:solidFill>
                <a:latin typeface="Montserrat Medium"/>
                <a:ea typeface="Times New Roman"/>
                <a:cs typeface="Times New Roman"/>
              </a:rPr>
              <a:t>посетили цирковое представление</a:t>
            </a:r>
            <a:endParaRPr lang="ru-RU" sz="1200" dirty="0">
              <a:latin typeface="Montserrat Medium"/>
              <a:ea typeface="Times New Roman"/>
            </a:endParaRPr>
          </a:p>
          <a:p>
            <a:pPr marL="285750" indent="-285750">
              <a:lnSpc>
                <a:spcPct val="90000"/>
              </a:lnSpc>
              <a:spcAft>
                <a:spcPts val="460"/>
              </a:spcAft>
              <a:buClr>
                <a:srgbClr val="7030A0"/>
              </a:buClr>
              <a:buSzPct val="140000"/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B050"/>
                </a:solidFill>
                <a:latin typeface="Montserrat Medium"/>
                <a:ea typeface="Times New Roman"/>
                <a:cs typeface="Times New Roman"/>
              </a:rPr>
              <a:t>117 детей </a:t>
            </a:r>
            <a:r>
              <a:rPr lang="ru-RU" sz="1200" b="1" dirty="0">
                <a:solidFill>
                  <a:srgbClr val="002060"/>
                </a:solidFill>
                <a:latin typeface="Montserrat Medium"/>
                <a:ea typeface="Times New Roman"/>
                <a:cs typeface="Times New Roman"/>
              </a:rPr>
              <a:t>из семей участников СВО были обеспечены сладкими подарками в рамках мероприятия «Собери ребенка в школу», посвященное Дню знаний</a:t>
            </a:r>
            <a:endParaRPr lang="ru-RU" sz="1200" dirty="0">
              <a:effectLst/>
              <a:latin typeface="Montserrat Medium"/>
              <a:ea typeface="Times New Roman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432" y="1522579"/>
            <a:ext cx="1872208" cy="247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679" y="4114867"/>
            <a:ext cx="2771801" cy="60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084168" y="4131826"/>
            <a:ext cx="2771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Montserrat Medium" panose="00000600000000000000" pitchFamily="2" charset="-52"/>
              </a:rPr>
              <a:t>Награда Правительства </a:t>
            </a:r>
            <a:endParaRPr lang="ru-RU" sz="1100" b="1" dirty="0" smtClean="0">
              <a:solidFill>
                <a:srgbClr val="002060"/>
              </a:solidFill>
              <a:latin typeface="Montserrat Medium" panose="00000600000000000000" pitchFamily="2" charset="-52"/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Тульской </a:t>
            </a:r>
            <a:r>
              <a:rPr lang="ru-RU" sz="1100" b="1" dirty="0">
                <a:solidFill>
                  <a:srgbClr val="002060"/>
                </a:solidFill>
                <a:latin typeface="Montserrat Medium" panose="00000600000000000000" pitchFamily="2" charset="-52"/>
              </a:rPr>
              <a:t>области </a:t>
            </a:r>
            <a:r>
              <a:rPr lang="ru-RU" sz="1100" b="1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за </a:t>
            </a:r>
            <a:r>
              <a:rPr lang="ru-RU" sz="1100" b="1" dirty="0">
                <a:solidFill>
                  <a:srgbClr val="002060"/>
                </a:solidFill>
                <a:latin typeface="Montserrat Medium" panose="00000600000000000000" pitchFamily="2" charset="-52"/>
              </a:rPr>
              <a:t>поддержку </a:t>
            </a:r>
            <a:endParaRPr lang="ru-RU" sz="1100" b="1" dirty="0" smtClean="0">
              <a:solidFill>
                <a:srgbClr val="002060"/>
              </a:solidFill>
              <a:latin typeface="Montserrat Medium" panose="00000600000000000000" pitchFamily="2" charset="-52"/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Montserrat Medium" panose="00000600000000000000" pitchFamily="2" charset="-52"/>
              </a:rPr>
              <a:t>военнослужащих </a:t>
            </a:r>
            <a:r>
              <a:rPr lang="ru-RU" sz="1100" b="1" dirty="0">
                <a:solidFill>
                  <a:srgbClr val="002060"/>
                </a:solidFill>
                <a:latin typeface="Montserrat Medium" panose="00000600000000000000" pitchFamily="2" charset="-52"/>
              </a:rPr>
              <a:t>и их семей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484015" y="504051"/>
            <a:ext cx="175974" cy="9144000"/>
          </a:xfrm>
          <a:prstGeom prst="rect">
            <a:avLst/>
          </a:prstGeom>
        </p:spPr>
      </p:pic>
      <p:pic>
        <p:nvPicPr>
          <p:cNvPr id="15" name="Рисунок 17"/>
          <p:cNvPicPr/>
          <p:nvPr/>
        </p:nvPicPr>
        <p:blipFill>
          <a:blip r:embed="rId6"/>
          <a:stretch/>
        </p:blipFill>
        <p:spPr>
          <a:xfrm>
            <a:off x="154613" y="-52115"/>
            <a:ext cx="1799820" cy="7200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07610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12"/>
          <p:cNvSpPr/>
          <p:nvPr/>
        </p:nvSpPr>
        <p:spPr>
          <a:xfrm>
            <a:off x="323528" y="705233"/>
            <a:ext cx="8682960" cy="3543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601"/>
              </a:spcAft>
            </a:pPr>
            <a:r>
              <a:rPr lang="ru-RU" sz="1600" b="1" spc="-1" dirty="0" smtClean="0">
                <a:solidFill>
                  <a:srgbClr val="5D317D"/>
                </a:solidFill>
                <a:latin typeface="Actay Wide Bd"/>
                <a:ea typeface="Verdana"/>
              </a:rPr>
              <a:t>УСЛУГИ И МЕРОПРИЯТИЯ ДЛЯ ЧЛЕНОВ СЕМЕЙ  УЧАСТНИКОВ СВО</a:t>
            </a:r>
            <a:endParaRPr lang="ru-RU" sz="1600" b="1" spc="-1" dirty="0">
              <a:solidFill>
                <a:srgbClr val="5D317D"/>
              </a:solidFill>
              <a:latin typeface="Actay Wide Bd"/>
              <a:ea typeface="Verdana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3"/>
          <a:stretch/>
        </p:blipFill>
        <p:spPr bwMode="auto">
          <a:xfrm>
            <a:off x="366794" y="3147814"/>
            <a:ext cx="1684926" cy="157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9"/>
          <a:stretch/>
        </p:blipFill>
        <p:spPr>
          <a:xfrm>
            <a:off x="2380770" y="1094161"/>
            <a:ext cx="1543158" cy="190963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01148"/>
            <a:ext cx="2536867" cy="19026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0"/>
          <a:stretch/>
        </p:blipFill>
        <p:spPr>
          <a:xfrm>
            <a:off x="4347967" y="1101148"/>
            <a:ext cx="1520177" cy="19026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6" t="10606" r="3028"/>
          <a:stretch/>
        </p:blipFill>
        <p:spPr>
          <a:xfrm>
            <a:off x="510215" y="1101324"/>
            <a:ext cx="1469497" cy="1902474"/>
          </a:xfrm>
          <a:prstGeom prst="rect">
            <a:avLst/>
          </a:prstGeom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4"/>
          <a:stretch/>
        </p:blipFill>
        <p:spPr bwMode="auto">
          <a:xfrm>
            <a:off x="4396807" y="3152224"/>
            <a:ext cx="1399329" cy="165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24232"/>
            <a:ext cx="2586123" cy="157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t="18898" r="-729" b="6008"/>
          <a:stretch/>
        </p:blipFill>
        <p:spPr bwMode="auto">
          <a:xfrm>
            <a:off x="2342718" y="3147814"/>
            <a:ext cx="1653218" cy="165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4484015" y="504051"/>
            <a:ext cx="175974" cy="9144000"/>
          </a:xfrm>
          <a:prstGeom prst="rect">
            <a:avLst/>
          </a:prstGeom>
        </p:spPr>
      </p:pic>
      <p:pic>
        <p:nvPicPr>
          <p:cNvPr id="28" name="Рисунок 17"/>
          <p:cNvPicPr/>
          <p:nvPr/>
        </p:nvPicPr>
        <p:blipFill>
          <a:blip r:embed="rId11"/>
          <a:stretch/>
        </p:blipFill>
        <p:spPr>
          <a:xfrm>
            <a:off x="154613" y="-52115"/>
            <a:ext cx="1799820" cy="7200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3363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12"/>
          <p:cNvSpPr/>
          <p:nvPr/>
        </p:nvSpPr>
        <p:spPr>
          <a:xfrm>
            <a:off x="209520" y="411510"/>
            <a:ext cx="8682960" cy="55190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601"/>
              </a:spcAft>
            </a:pPr>
            <a:r>
              <a:rPr lang="ru-RU" sz="1400" b="1" strike="noStrike" spc="-1" dirty="0">
                <a:solidFill>
                  <a:srgbClr val="7030A0"/>
                </a:solidFill>
                <a:latin typeface="Actay Wide Bd"/>
                <a:ea typeface="Verdana"/>
              </a:rPr>
              <a:t>МЕТОДИЧЕСКОЕ СОПРОВОЖДЕНИЕ ОТРАБОТКИ </a:t>
            </a:r>
            <a:r>
              <a:rPr lang="ru-RU" sz="1400" b="1" strike="noStrike" spc="-1" dirty="0" smtClean="0">
                <a:solidFill>
                  <a:srgbClr val="7030A0"/>
                </a:solidFill>
                <a:latin typeface="Actay Wide Bd"/>
                <a:ea typeface="Verdana"/>
              </a:rPr>
              <a:t>ОБРАЩЕНИЙ </a:t>
            </a:r>
            <a:r>
              <a:rPr lang="ru-RU" sz="1400" b="1" strike="noStrike" spc="-1" dirty="0">
                <a:solidFill>
                  <a:srgbClr val="7030A0"/>
                </a:solidFill>
                <a:latin typeface="Actay Wide Bd"/>
                <a:ea typeface="Verdana"/>
              </a:rPr>
              <a:t>ЧЛЕНОВ СЕМЕЙ МОБИЛИЗОВАННЫХ ГРАЖДАН </a:t>
            </a:r>
            <a:endParaRPr lang="ru-RU" sz="1400" b="0" strike="noStrike" spc="-1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72" name="Прямоугольник 6"/>
          <p:cNvSpPr/>
          <p:nvPr/>
        </p:nvSpPr>
        <p:spPr>
          <a:xfrm>
            <a:off x="179512" y="868819"/>
            <a:ext cx="8784976" cy="12835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200" b="1" strike="noStrike" spc="-1" dirty="0">
                <a:solidFill>
                  <a:srgbClr val="7030A0"/>
                </a:solidFill>
                <a:latin typeface="Montserrat Medium" panose="00000600000000000000"/>
                <a:ea typeface="DejaVu Sans"/>
              </a:rPr>
              <a:t>ПРОВЕДЕНО:</a:t>
            </a:r>
            <a:r>
              <a:rPr lang="ru-RU" sz="1200" b="0" strike="noStrike" spc="-1" dirty="0">
                <a:solidFill>
                  <a:srgbClr val="7030A0"/>
                </a:solidFill>
                <a:latin typeface="Montserrat Medium" panose="00000600000000000000"/>
                <a:ea typeface="DejaVu Sans"/>
              </a:rPr>
              <a:t>  </a:t>
            </a:r>
            <a:r>
              <a:rPr lang="ru-RU" sz="1400" b="0" strike="noStrike" spc="-1" dirty="0">
                <a:solidFill>
                  <a:srgbClr val="7030A0"/>
                </a:solidFill>
                <a:latin typeface="Montserrat Medium" panose="00000600000000000000"/>
                <a:ea typeface="DejaVu Sans"/>
              </a:rPr>
              <a:t> </a:t>
            </a:r>
            <a:r>
              <a:rPr lang="ru-RU" sz="1400" b="1" spc="-1" dirty="0">
                <a:solidFill>
                  <a:srgbClr val="3BB07C"/>
                </a:solidFill>
                <a:latin typeface="Montserrat Medium" panose="00000600000000000000"/>
                <a:cs typeface="Times New Roman" pitchFamily="18" charset="0"/>
              </a:rPr>
              <a:t>10</a:t>
            </a:r>
            <a:r>
              <a:rPr lang="ru-RU" sz="1400" spc="-1" dirty="0">
                <a:solidFill>
                  <a:srgbClr val="3BB07C"/>
                </a:solidFill>
                <a:latin typeface="Montserrat Medium" panose="00000600000000000000"/>
                <a:cs typeface="Times New Roman" pitchFamily="18" charset="0"/>
              </a:rPr>
              <a:t> </a:t>
            </a:r>
            <a:r>
              <a:rPr lang="ru-RU" sz="1200" spc="-1" dirty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семинаров для диспетчеров службы «Семейная диспетчерская»,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200" b="1" spc="-1" dirty="0">
                <a:solidFill>
                  <a:srgbClr val="7030A0"/>
                </a:solidFill>
                <a:latin typeface="Montserrat Medium" panose="00000600000000000000"/>
                <a:cs typeface="Times New Roman" pitchFamily="18" charset="0"/>
              </a:rPr>
              <a:t>                             </a:t>
            </a:r>
            <a:r>
              <a:rPr lang="ru-RU" sz="1200" b="1" spc="-1" dirty="0" smtClean="0">
                <a:solidFill>
                  <a:srgbClr val="7030A0"/>
                </a:solidFill>
                <a:latin typeface="Montserrat Medium" panose="00000600000000000000"/>
                <a:cs typeface="Times New Roman" pitchFamily="18" charset="0"/>
              </a:rPr>
              <a:t> </a:t>
            </a:r>
            <a:r>
              <a:rPr lang="ru-RU" sz="1400" b="1" spc="-1" dirty="0" smtClean="0">
                <a:solidFill>
                  <a:srgbClr val="3BB07C"/>
                </a:solidFill>
                <a:latin typeface="Montserrat Medium" panose="00000600000000000000"/>
                <a:cs typeface="Times New Roman" pitchFamily="18" charset="0"/>
              </a:rPr>
              <a:t>7</a:t>
            </a:r>
            <a:r>
              <a:rPr lang="ru-RU" sz="1200" spc="-1" dirty="0" smtClean="0">
                <a:solidFill>
                  <a:srgbClr val="7030A0"/>
                </a:solidFill>
                <a:latin typeface="Montserrat Medium" panose="00000600000000000000"/>
                <a:cs typeface="Times New Roman" pitchFamily="18" charset="0"/>
              </a:rPr>
              <a:t> </a:t>
            </a:r>
            <a:r>
              <a:rPr lang="ru-RU" sz="1200" spc="-1" dirty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обучающих тренингов для руководителей и специалистов отделений </a:t>
            </a:r>
            <a:r>
              <a:rPr lang="ru-RU" sz="1200" spc="-1" dirty="0" smtClean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помощи </a:t>
            </a:r>
            <a:r>
              <a:rPr lang="ru-RU" sz="1200" spc="-1" dirty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семье </a:t>
            </a:r>
            <a:r>
              <a:rPr lang="ru-RU" sz="1200" spc="-1" dirty="0" smtClean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и    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200" spc="-1" dirty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 </a:t>
            </a:r>
            <a:r>
              <a:rPr lang="ru-RU" sz="1200" spc="-1" dirty="0" smtClean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                            детям (психологов</a:t>
            </a:r>
            <a:r>
              <a:rPr lang="ru-RU" sz="1200" spc="-1" dirty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, специалистов базы АСП</a:t>
            </a:r>
            <a:r>
              <a:rPr lang="ru-RU" sz="1200" spc="-1" dirty="0" smtClean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, </a:t>
            </a:r>
            <a:r>
              <a:rPr lang="ru-RU" sz="1200" spc="-1" dirty="0" err="1" smtClean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клиентоориентированных</a:t>
            </a:r>
            <a:r>
              <a:rPr lang="ru-RU" sz="1200" spc="-1" dirty="0" smtClean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 специалистов,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200" spc="-1" dirty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 </a:t>
            </a:r>
            <a:r>
              <a:rPr lang="ru-RU" sz="1200" spc="-1" dirty="0" smtClean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                            охват – </a:t>
            </a:r>
            <a:r>
              <a:rPr lang="ru-RU" sz="1200" b="1" spc="-1" dirty="0" smtClean="0">
                <a:solidFill>
                  <a:srgbClr val="3BB07C"/>
                </a:solidFill>
                <a:latin typeface="Montserrat Medium" panose="00000600000000000000"/>
                <a:cs typeface="Times New Roman" pitchFamily="18" charset="0"/>
              </a:rPr>
              <a:t>более </a:t>
            </a:r>
            <a:r>
              <a:rPr lang="ru-RU" sz="1250" b="1" spc="-1" dirty="0" smtClean="0">
                <a:solidFill>
                  <a:srgbClr val="3BB07C"/>
                </a:solidFill>
                <a:latin typeface="Montserrat Medium" panose="00000600000000000000"/>
                <a:cs typeface="Times New Roman" pitchFamily="18" charset="0"/>
              </a:rPr>
              <a:t>200</a:t>
            </a:r>
            <a:r>
              <a:rPr lang="ru-RU" sz="1200" spc="-1" dirty="0" smtClean="0">
                <a:solidFill>
                  <a:srgbClr val="3BB07C"/>
                </a:solidFill>
                <a:latin typeface="Montserrat Medium" panose="00000600000000000000"/>
                <a:cs typeface="Times New Roman" pitchFamily="18" charset="0"/>
              </a:rPr>
              <a:t> </a:t>
            </a:r>
            <a:r>
              <a:rPr lang="ru-RU" sz="1200" spc="-1" dirty="0" smtClean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специалистов, еженедельно проводятся группы психологической                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200" spc="-1" dirty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 </a:t>
            </a:r>
            <a:r>
              <a:rPr lang="ru-RU" sz="1200" spc="-1" dirty="0" smtClean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                            поддержки для взрослых – </a:t>
            </a:r>
            <a:r>
              <a:rPr lang="ru-RU" sz="1200" b="1" spc="-1" dirty="0" smtClean="0">
                <a:solidFill>
                  <a:srgbClr val="3BB07C"/>
                </a:solidFill>
                <a:latin typeface="Montserrat Medium" panose="00000600000000000000"/>
                <a:cs typeface="Times New Roman" pitchFamily="18" charset="0"/>
              </a:rPr>
              <a:t>более </a:t>
            </a:r>
            <a:r>
              <a:rPr lang="ru-RU" sz="1250" b="1" spc="-1" dirty="0" smtClean="0">
                <a:solidFill>
                  <a:srgbClr val="3BB07C"/>
                </a:solidFill>
                <a:latin typeface="Montserrat Medium" panose="00000600000000000000"/>
                <a:cs typeface="Times New Roman" pitchFamily="18" charset="0"/>
              </a:rPr>
              <a:t>300 </a:t>
            </a:r>
            <a:r>
              <a:rPr lang="ru-RU" sz="1200" spc="-1" dirty="0" smtClean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человек и группа эмоционально-коммуникативного    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200" spc="-1" dirty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 </a:t>
            </a:r>
            <a:r>
              <a:rPr lang="ru-RU" sz="1200" spc="-1" dirty="0" smtClean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                            развития детей участников СВО – </a:t>
            </a:r>
            <a:r>
              <a:rPr lang="ru-RU" sz="1200" b="1" spc="-1" dirty="0" smtClean="0">
                <a:solidFill>
                  <a:srgbClr val="3BB07C"/>
                </a:solidFill>
                <a:latin typeface="Montserrat Medium" panose="00000600000000000000"/>
                <a:cs typeface="Times New Roman" pitchFamily="18" charset="0"/>
              </a:rPr>
              <a:t>более </a:t>
            </a:r>
            <a:r>
              <a:rPr lang="ru-RU" sz="1250" b="1" spc="-1" dirty="0" smtClean="0">
                <a:solidFill>
                  <a:srgbClr val="3BB07C"/>
                </a:solidFill>
                <a:latin typeface="Montserrat Medium" panose="00000600000000000000"/>
                <a:cs typeface="Times New Roman" pitchFamily="18" charset="0"/>
              </a:rPr>
              <a:t>400  </a:t>
            </a:r>
            <a:r>
              <a:rPr lang="ru-RU" sz="1200" spc="-1" dirty="0" smtClean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человек</a:t>
            </a:r>
            <a:endParaRPr lang="ru-RU" sz="1200" spc="-1" dirty="0">
              <a:solidFill>
                <a:srgbClr val="002060"/>
              </a:solidFill>
              <a:latin typeface="Montserrat Medium" panose="00000600000000000000"/>
              <a:cs typeface="Times New Roman" pitchFamily="18" charset="0"/>
            </a:endParaRPr>
          </a:p>
        </p:txBody>
      </p:sp>
      <p:sp>
        <p:nvSpPr>
          <p:cNvPr id="73" name="Прямоугольник 8"/>
          <p:cNvSpPr/>
          <p:nvPr/>
        </p:nvSpPr>
        <p:spPr>
          <a:xfrm>
            <a:off x="66871" y="2211710"/>
            <a:ext cx="4786000" cy="9834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7030A0"/>
                </a:solidFill>
                <a:latin typeface="Montserrat Medium" panose="00000600000000000000"/>
                <a:ea typeface="DejaVu Sans"/>
              </a:rPr>
              <a:t>Семинары</a:t>
            </a:r>
            <a:endParaRPr lang="ru-RU" sz="1400" b="1" strike="noStrike" spc="-1" dirty="0">
              <a:solidFill>
                <a:srgbClr val="7030A0"/>
              </a:solidFill>
              <a:latin typeface="Montserrat Medium" panose="00000600000000000000"/>
            </a:endParaRPr>
          </a:p>
          <a:p>
            <a:pPr lvl="0"/>
            <a:r>
              <a:rPr lang="ru-RU" sz="1100" b="1" dirty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«Бизнес-процесс: </a:t>
            </a:r>
            <a:r>
              <a:rPr lang="ru-RU" sz="1100" dirty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Оказание комплексной социальной помощи членам семьи мобилизованных граждан с участием членов межведомственного взаимодействия»</a:t>
            </a:r>
          </a:p>
          <a:p>
            <a:pPr>
              <a:lnSpc>
                <a:spcPct val="100000"/>
              </a:lnSpc>
            </a:pPr>
            <a:r>
              <a:rPr lang="ru-RU" sz="1100" b="1" strike="noStrike" spc="-1" dirty="0" smtClean="0">
                <a:solidFill>
                  <a:srgbClr val="002060"/>
                </a:solidFill>
                <a:latin typeface="Montserrat Medium" panose="00000600000000000000"/>
                <a:ea typeface="DejaVu Sans"/>
              </a:rPr>
              <a:t> </a:t>
            </a:r>
            <a:endParaRPr lang="ru-RU" sz="1100" b="0" strike="noStrike" spc="-1" dirty="0">
              <a:solidFill>
                <a:srgbClr val="002060"/>
              </a:solidFill>
              <a:latin typeface="Montserrat Medium" panose="00000600000000000000"/>
            </a:endParaRPr>
          </a:p>
        </p:txBody>
      </p:sp>
      <p:sp>
        <p:nvSpPr>
          <p:cNvPr id="74" name="Прямоугольник 13"/>
          <p:cNvSpPr/>
          <p:nvPr/>
        </p:nvSpPr>
        <p:spPr>
          <a:xfrm>
            <a:off x="66871" y="3031935"/>
            <a:ext cx="4885578" cy="5479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spc="-1" dirty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«Организация работы </a:t>
            </a:r>
            <a:r>
              <a:rPr lang="ru-RU" sz="1100" spc="-1" dirty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сотрудников СМФЦ «МСЦ» и отделений помощи семье и детям муниципальных образований Тульской области в базе АСП с семьями по признаку учета 10.22 (мобилизация)» </a:t>
            </a:r>
            <a:endParaRPr lang="ru-RU" sz="1100" dirty="0">
              <a:solidFill>
                <a:srgbClr val="002060"/>
              </a:solidFill>
              <a:latin typeface="Montserrat Medium" panose="00000600000000000000"/>
            </a:endParaRPr>
          </a:p>
        </p:txBody>
      </p:sp>
      <p:sp>
        <p:nvSpPr>
          <p:cNvPr id="75" name="Прямоугольник 16"/>
          <p:cNvSpPr/>
          <p:nvPr/>
        </p:nvSpPr>
        <p:spPr>
          <a:xfrm>
            <a:off x="98380" y="3638457"/>
            <a:ext cx="4887541" cy="5479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spc="-1" dirty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«Обучение  диспетчеров </a:t>
            </a:r>
            <a:r>
              <a:rPr lang="ru-RU" sz="1100" b="1" spc="-1" dirty="0">
                <a:solidFill>
                  <a:srgbClr val="00B050"/>
                </a:solidFill>
                <a:latin typeface="Montserrat Medium" panose="00000600000000000000"/>
                <a:cs typeface="Times New Roman" pitchFamily="18" charset="0"/>
              </a:rPr>
              <a:t>линии 129 службы «Семейная  диспетчерская</a:t>
            </a:r>
            <a:r>
              <a:rPr lang="ru-RU" sz="1100" spc="-1" dirty="0">
                <a:solidFill>
                  <a:srgbClr val="00B050"/>
                </a:solidFill>
                <a:latin typeface="Montserrat Medium" panose="00000600000000000000"/>
                <a:cs typeface="Times New Roman" pitchFamily="18" charset="0"/>
              </a:rPr>
              <a:t>» </a:t>
            </a:r>
            <a:r>
              <a:rPr lang="ru-RU" sz="1100" spc="-1" dirty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по работе с обращениями граждан, сотрудником телефона  доверия  </a:t>
            </a:r>
            <a:r>
              <a:rPr lang="ru-RU" sz="1100" b="1" spc="-1" dirty="0">
                <a:solidFill>
                  <a:srgbClr val="7030A0"/>
                </a:solidFill>
                <a:latin typeface="Montserrat Medium" panose="00000600000000000000"/>
                <a:cs typeface="Times New Roman" pitchFamily="18" charset="0"/>
              </a:rPr>
              <a:t>Губернатора ТО   </a:t>
            </a:r>
            <a:endParaRPr lang="ru-RU" sz="1100" dirty="0">
              <a:solidFill>
                <a:srgbClr val="7030A0"/>
              </a:solidFill>
              <a:latin typeface="Montserrat Medium" panose="00000600000000000000"/>
            </a:endParaRPr>
          </a:p>
        </p:txBody>
      </p:sp>
      <p:sp>
        <p:nvSpPr>
          <p:cNvPr id="18" name="Прямоугольник 8"/>
          <p:cNvSpPr/>
          <p:nvPr/>
        </p:nvSpPr>
        <p:spPr>
          <a:xfrm>
            <a:off x="4747391" y="2164383"/>
            <a:ext cx="4352971" cy="9834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Montserrat Medium" panose="00000600000000000000"/>
                <a:cs typeface="Times New Roman" pitchFamily="18" charset="0"/>
              </a:rPr>
              <a:t>Тренинги</a:t>
            </a:r>
            <a:endParaRPr lang="ru-RU" sz="1400" b="1" strike="noStrike" spc="-1" dirty="0">
              <a:solidFill>
                <a:srgbClr val="7030A0"/>
              </a:solidFill>
              <a:latin typeface="Montserrat Medium" panose="00000600000000000000"/>
            </a:endParaRPr>
          </a:p>
          <a:p>
            <a:pPr lvl="0"/>
            <a:r>
              <a:rPr lang="ru-RU" sz="1100" b="1" dirty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«Семьи с детьми в трудной жизненной ситуации: </a:t>
            </a:r>
            <a:r>
              <a:rPr lang="ru-RU" sz="1100" dirty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поиск точек опоры родителей как способ обеспечить благополучие ребенка. Особенности психологической работы с семьями мобилизованных граждан» </a:t>
            </a:r>
          </a:p>
        </p:txBody>
      </p:sp>
      <p:sp>
        <p:nvSpPr>
          <p:cNvPr id="22" name="Прямоугольник 13"/>
          <p:cNvSpPr/>
          <p:nvPr/>
        </p:nvSpPr>
        <p:spPr>
          <a:xfrm>
            <a:off x="4780862" y="3150429"/>
            <a:ext cx="4319499" cy="4294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lvl="0"/>
            <a:r>
              <a:rPr lang="ru-RU" sz="1100" b="1" dirty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«Практика </a:t>
            </a:r>
            <a:r>
              <a:rPr lang="ru-RU" sz="1100" dirty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оказания экстренной психологической помощи семьям с детьми»</a:t>
            </a:r>
          </a:p>
        </p:txBody>
      </p:sp>
      <p:sp>
        <p:nvSpPr>
          <p:cNvPr id="23" name="Прямоугольник 16"/>
          <p:cNvSpPr/>
          <p:nvPr/>
        </p:nvSpPr>
        <p:spPr>
          <a:xfrm>
            <a:off x="4778900" y="3655065"/>
            <a:ext cx="4545628" cy="5987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lvl="0"/>
            <a:r>
              <a:rPr lang="ru-RU" sz="1100" b="1" dirty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«Практика оказания</a:t>
            </a:r>
            <a:r>
              <a:rPr lang="ru-RU" sz="1100" dirty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 экстренной психологической помощи семьям с детьми: способы совладения со стрессом. </a:t>
            </a:r>
            <a:r>
              <a:rPr lang="ru-RU" sz="1100" b="1" dirty="0" err="1" smtClean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Копинг</a:t>
            </a:r>
            <a:r>
              <a:rPr lang="ru-RU" sz="1100" b="1" dirty="0" smtClean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-стратегии</a:t>
            </a:r>
            <a:r>
              <a:rPr lang="ru-RU" sz="1100" dirty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»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58056"/>
            <a:ext cx="336518" cy="336518"/>
          </a:xfrm>
          <a:prstGeom prst="rect">
            <a:avLst/>
          </a:prstGeom>
        </p:spPr>
      </p:pic>
      <p:sp>
        <p:nvSpPr>
          <p:cNvPr id="16" name="Прямоугольник 18"/>
          <p:cNvSpPr/>
          <p:nvPr/>
        </p:nvSpPr>
        <p:spPr>
          <a:xfrm>
            <a:off x="467545" y="4299942"/>
            <a:ext cx="324036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200" b="1" spc="-1" dirty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Т</a:t>
            </a:r>
            <a:r>
              <a:rPr lang="ru-RU" sz="1200" b="1" strike="noStrike" spc="-1" dirty="0" smtClean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ренинг </a:t>
            </a:r>
            <a:r>
              <a:rPr lang="ru-RU" sz="1200" strike="noStrike" spc="-1" dirty="0" smtClean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«Основы эффективного </a:t>
            </a:r>
          </a:p>
          <a:p>
            <a:pPr>
              <a:lnSpc>
                <a:spcPct val="100000"/>
              </a:lnSpc>
              <a:buNone/>
            </a:pPr>
            <a:r>
              <a:rPr lang="ru-RU" sz="1200" strike="noStrike" spc="-1" dirty="0" smtClean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взаимодействия куратора и семей </a:t>
            </a:r>
          </a:p>
          <a:p>
            <a:pPr>
              <a:lnSpc>
                <a:spcPct val="100000"/>
              </a:lnSpc>
              <a:buNone/>
            </a:pPr>
            <a:r>
              <a:rPr lang="ru-RU" sz="1200" strike="noStrike" spc="-1" dirty="0" smtClean="0">
                <a:solidFill>
                  <a:srgbClr val="002060"/>
                </a:solidFill>
                <a:latin typeface="Montserrat Medium" panose="00000600000000000000"/>
                <a:cs typeface="Times New Roman" pitchFamily="18" charset="0"/>
              </a:rPr>
              <a:t>участников СВО»</a:t>
            </a:r>
            <a:endParaRPr lang="ru-RU" sz="1200" b="1" strike="noStrike" spc="-1" dirty="0" smtClean="0">
              <a:solidFill>
                <a:srgbClr val="002060"/>
              </a:solidFill>
              <a:latin typeface="Montserrat Medium" panose="00000600000000000000"/>
              <a:cs typeface="Times New Roman" pitchFamily="18" charset="0"/>
            </a:endParaRPr>
          </a:p>
        </p:txBody>
      </p:sp>
      <p:sp>
        <p:nvSpPr>
          <p:cNvPr id="17" name="Прямоугольник 18"/>
          <p:cNvSpPr/>
          <p:nvPr/>
        </p:nvSpPr>
        <p:spPr>
          <a:xfrm>
            <a:off x="4283969" y="4300959"/>
            <a:ext cx="4824536" cy="7910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150" b="1" strike="noStrike" spc="-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Приглашенные спикеры </a:t>
            </a:r>
            <a:r>
              <a:rPr lang="ru-RU" sz="1150" b="0" strike="noStrike" spc="-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- психолог Тульского областного отделения Общероссийской  общественной организации </a:t>
            </a:r>
            <a:r>
              <a:rPr lang="ru-RU" sz="1150" b="1" spc="-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«</a:t>
            </a:r>
            <a:r>
              <a:rPr lang="ru-RU" sz="1150" b="1" strike="noStrike" spc="-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Российский красный крест», ГУ МЧС России по ТО</a:t>
            </a:r>
          </a:p>
          <a:p>
            <a:pPr>
              <a:lnSpc>
                <a:spcPct val="100000"/>
              </a:lnSpc>
              <a:buNone/>
            </a:pPr>
            <a:endParaRPr lang="ru-RU" sz="1100" b="0" strike="noStrike" spc="-1" dirty="0">
              <a:solidFill>
                <a:srgbClr val="0070C0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484015" y="504051"/>
            <a:ext cx="175974" cy="9144000"/>
          </a:xfrm>
          <a:prstGeom prst="rect">
            <a:avLst/>
          </a:prstGeom>
        </p:spPr>
      </p:pic>
      <p:pic>
        <p:nvPicPr>
          <p:cNvPr id="27" name="Рисунок 17"/>
          <p:cNvPicPr/>
          <p:nvPr/>
        </p:nvPicPr>
        <p:blipFill>
          <a:blip r:embed="rId4"/>
          <a:stretch/>
        </p:blipFill>
        <p:spPr>
          <a:xfrm>
            <a:off x="-17145" y="0"/>
            <a:ext cx="1465059" cy="667965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6"/>
          <p:cNvSpPr/>
          <p:nvPr/>
        </p:nvSpPr>
        <p:spPr>
          <a:xfrm>
            <a:off x="3218400" y="3263040"/>
            <a:ext cx="416124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200" spc="-1" dirty="0">
                <a:solidFill>
                  <a:srgbClr val="5D317D"/>
                </a:solidFill>
                <a:latin typeface="Montserrat Medium"/>
                <a:ea typeface="Verdana"/>
              </a:rPr>
              <a:t>8 (4872) 56-83-99</a:t>
            </a:r>
            <a:r>
              <a:rPr lang="ru-RU" sz="1200" spc="-1" dirty="0">
                <a:solidFill>
                  <a:srgbClr val="5D317D"/>
                </a:solidFill>
                <a:latin typeface="Montserrat Medium"/>
                <a:ea typeface="Verdana"/>
              </a:rPr>
              <a:t>, 8 (906)538-87-95 </a:t>
            </a:r>
            <a:endParaRPr lang="ru-RU" sz="1200" spc="-1" dirty="0"/>
          </a:p>
          <a:p>
            <a:pPr>
              <a:lnSpc>
                <a:spcPct val="100000"/>
              </a:lnSpc>
              <a:buNone/>
            </a:pPr>
            <a:endParaRPr lang="ru-RU" sz="1200" spc="-1" dirty="0"/>
          </a:p>
          <a:p>
            <a:pPr>
              <a:lnSpc>
                <a:spcPct val="100000"/>
              </a:lnSpc>
              <a:buNone/>
            </a:pPr>
            <a:r>
              <a:rPr lang="en-US" sz="1200" spc="-1" dirty="0">
                <a:solidFill>
                  <a:srgbClr val="5D317D"/>
                </a:solidFill>
                <a:latin typeface="Montserrat Medium"/>
                <a:ea typeface="Verdana"/>
              </a:rPr>
              <a:t>oblcentr@tularegion.ru</a:t>
            </a:r>
            <a:endParaRPr lang="ru-RU" sz="1200" spc="-1" dirty="0"/>
          </a:p>
        </p:txBody>
      </p:sp>
      <p:sp>
        <p:nvSpPr>
          <p:cNvPr id="136" name="TextBox 3"/>
          <p:cNvSpPr/>
          <p:nvPr/>
        </p:nvSpPr>
        <p:spPr>
          <a:xfrm>
            <a:off x="540000" y="1395360"/>
            <a:ext cx="6252480" cy="61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7000"/>
              </a:lnSpc>
              <a:spcAft>
                <a:spcPts val="601"/>
              </a:spcAft>
            </a:pPr>
            <a:r>
              <a:rPr lang="ru-RU" sz="3200" b="1" strike="noStrike" spc="-1">
                <a:solidFill>
                  <a:srgbClr val="5D317D"/>
                </a:solidFill>
                <a:latin typeface="Actay Wide Bd"/>
                <a:ea typeface="Verdana"/>
              </a:rPr>
              <a:t>СПАСИБО ЗА ВНИМАНИЕ!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137" name="TextBox 8"/>
          <p:cNvSpPr/>
          <p:nvPr/>
        </p:nvSpPr>
        <p:spPr>
          <a:xfrm>
            <a:off x="3218400" y="2693520"/>
            <a:ext cx="41612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b="1" spc="-1" dirty="0" err="1">
                <a:solidFill>
                  <a:srgbClr val="5D317D"/>
                </a:solidFill>
                <a:latin typeface="Montserrat Medium"/>
                <a:ea typeface="Verdana"/>
              </a:rPr>
              <a:t>Шубинская</a:t>
            </a:r>
            <a:r>
              <a:rPr lang="ru-RU" b="1" spc="-1" dirty="0">
                <a:solidFill>
                  <a:srgbClr val="5D317D"/>
                </a:solidFill>
                <a:latin typeface="Montserrat Medium"/>
                <a:ea typeface="Verdana"/>
              </a:rPr>
              <a:t> Эвелина Борисовна</a:t>
            </a:r>
            <a:endParaRPr lang="ru-RU" spc="-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00" y="2211661"/>
            <a:ext cx="1884249" cy="2284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559" y="3776941"/>
            <a:ext cx="579437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7"/>
          <p:cNvPicPr/>
          <p:nvPr/>
        </p:nvPicPr>
        <p:blipFill>
          <a:blip r:embed="rId4"/>
          <a:stretch/>
        </p:blipFill>
        <p:spPr>
          <a:xfrm>
            <a:off x="2" y="111372"/>
            <a:ext cx="2321720" cy="897482"/>
          </a:xfrm>
          <a:prstGeom prst="rect">
            <a:avLst/>
          </a:prstGeom>
          <a:ln w="0"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484015" y="504051"/>
            <a:ext cx="175974" cy="914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Текст 15"/>
          <p:cNvSpPr/>
          <p:nvPr/>
        </p:nvSpPr>
        <p:spPr>
          <a:xfrm>
            <a:off x="475639" y="2996470"/>
            <a:ext cx="39960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TextBox 9"/>
          <p:cNvSpPr/>
          <p:nvPr/>
        </p:nvSpPr>
        <p:spPr>
          <a:xfrm>
            <a:off x="539552" y="627534"/>
            <a:ext cx="7905960" cy="6178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601"/>
              </a:spcAft>
            </a:pPr>
            <a:r>
              <a:rPr lang="ru-RU" sz="1600" b="1" spc="-1" dirty="0" smtClean="0">
                <a:solidFill>
                  <a:srgbClr val="7030A0"/>
                </a:solidFill>
                <a:latin typeface="Montserrat Medium" panose="00000600000000000000" pitchFamily="2" charset="-52"/>
                <a:ea typeface="Verdana"/>
              </a:rPr>
              <a:t>РЕГИОНАЛЬНЫЕ МЕРЫ ПОДДЕРЖКИ ДЛЯ УЧАСТНИКОВ СВО И ЧЛЕНОВ ИХ СЕМЕЙ В ТУЛЬСКОЙ ОБЛАСТИ</a:t>
            </a:r>
            <a:endParaRPr lang="ru-RU" sz="1600" b="1" spc="-1" dirty="0">
              <a:solidFill>
                <a:srgbClr val="7030A0"/>
              </a:solidFill>
              <a:latin typeface="Montserrat Medium" panose="00000600000000000000" pitchFamily="2" charset="-52"/>
              <a:ea typeface="Verdana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E1C79428-7FB0-401A-9A55-61C170022389}"/>
              </a:ext>
            </a:extLst>
          </p:cNvPr>
          <p:cNvSpPr/>
          <p:nvPr/>
        </p:nvSpPr>
        <p:spPr>
          <a:xfrm>
            <a:off x="107504" y="1205339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3BB07C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Указ Губернатора Тульской области от 12.10.2022 № 105 </a:t>
            </a:r>
            <a:r>
              <a:rPr lang="ru-RU" sz="1200" b="1" dirty="0">
                <a:solidFill>
                  <a:srgbClr val="3BB07C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3BB07C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«О предоставлении дополнительных мер социальной поддержки отдельным категориям граждан», </a:t>
            </a:r>
            <a:r>
              <a:rPr lang="ru-RU" sz="1200" b="1" dirty="0">
                <a:solidFill>
                  <a:srgbClr val="3BB07C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3BB07C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а также 15 НПА в статусе Указов Губернатора Тульской области и Постановлений Правительства Тульской области</a:t>
            </a:r>
            <a:endParaRPr lang="ru-RU" sz="1200" b="1" dirty="0">
              <a:solidFill>
                <a:srgbClr val="3BB07C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3029888F-D6D1-423E-B9AB-1C6F2587865C}"/>
              </a:ext>
            </a:extLst>
          </p:cNvPr>
          <p:cNvSpPr/>
          <p:nvPr/>
        </p:nvSpPr>
        <p:spPr>
          <a:xfrm>
            <a:off x="331514" y="1914967"/>
            <a:ext cx="8488957" cy="523220"/>
          </a:xfrm>
          <a:prstGeom prst="rect">
            <a:avLst/>
          </a:prstGeom>
          <a:ln>
            <a:solidFill>
              <a:srgbClr val="52BA9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ПЕРВОЕ МЕСТО В СТРАНЕ ПО КОЛИЧЕСТВУ МЕР ПОДДЕРЖКИ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УЧАСТНИКОВ СВО И ЧЛЕНОВ ИХ СЕМЕЙ </a:t>
            </a:r>
            <a:endParaRPr lang="ru-RU" sz="1400" b="1" dirty="0">
              <a:solidFill>
                <a:srgbClr val="7030A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30" name="Равнобедренный треугольник 29"/>
          <p:cNvSpPr/>
          <p:nvPr/>
        </p:nvSpPr>
        <p:spPr>
          <a:xfrm flipH="1" flipV="1">
            <a:off x="475531" y="2438301"/>
            <a:ext cx="280045" cy="124738"/>
          </a:xfrm>
          <a:prstGeom prst="triangle">
            <a:avLst/>
          </a:prstGeom>
          <a:solidFill>
            <a:srgbClr val="52B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Montserrat Medium" panose="00000600000000000000" pitchFamily="2" charset="-52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flipH="1" flipV="1">
            <a:off x="1619672" y="2438301"/>
            <a:ext cx="280045" cy="124738"/>
          </a:xfrm>
          <a:prstGeom prst="triangle">
            <a:avLst/>
          </a:prstGeom>
          <a:solidFill>
            <a:srgbClr val="52B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Montserrat Medium" panose="00000600000000000000" pitchFamily="2" charset="-52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flipH="1" flipV="1">
            <a:off x="2843808" y="2438301"/>
            <a:ext cx="280045" cy="124738"/>
          </a:xfrm>
          <a:prstGeom prst="triangle">
            <a:avLst/>
          </a:prstGeom>
          <a:solidFill>
            <a:srgbClr val="52B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Montserrat Medium" panose="00000600000000000000" pitchFamily="2" charset="-52"/>
            </a:endParaRPr>
          </a:p>
        </p:txBody>
      </p:sp>
      <p:sp>
        <p:nvSpPr>
          <p:cNvPr id="33" name="Равнобедренный треугольник 32"/>
          <p:cNvSpPr/>
          <p:nvPr/>
        </p:nvSpPr>
        <p:spPr>
          <a:xfrm flipH="1" flipV="1">
            <a:off x="6732240" y="2438301"/>
            <a:ext cx="280045" cy="124738"/>
          </a:xfrm>
          <a:prstGeom prst="triangle">
            <a:avLst/>
          </a:prstGeom>
          <a:solidFill>
            <a:srgbClr val="52B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Montserrat Medium" panose="00000600000000000000" pitchFamily="2" charset="-52"/>
            </a:endParaRPr>
          </a:p>
        </p:txBody>
      </p:sp>
      <p:sp>
        <p:nvSpPr>
          <p:cNvPr id="35" name="Равнобедренный треугольник 34"/>
          <p:cNvSpPr/>
          <p:nvPr/>
        </p:nvSpPr>
        <p:spPr>
          <a:xfrm flipH="1" flipV="1">
            <a:off x="8100392" y="2438301"/>
            <a:ext cx="280045" cy="124738"/>
          </a:xfrm>
          <a:prstGeom prst="triangle">
            <a:avLst/>
          </a:prstGeom>
          <a:solidFill>
            <a:srgbClr val="52B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Montserrat Medium" panose="00000600000000000000" pitchFamily="2" charset="-52"/>
            </a:endParaRPr>
          </a:p>
        </p:txBody>
      </p:sp>
      <p:sp>
        <p:nvSpPr>
          <p:cNvPr id="39" name="Равнобедренный треугольник 38"/>
          <p:cNvSpPr/>
          <p:nvPr/>
        </p:nvSpPr>
        <p:spPr>
          <a:xfrm flipH="1" flipV="1">
            <a:off x="4283968" y="2437774"/>
            <a:ext cx="280045" cy="124738"/>
          </a:xfrm>
          <a:prstGeom prst="triangle">
            <a:avLst/>
          </a:prstGeom>
          <a:solidFill>
            <a:srgbClr val="52B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Montserrat Medium" panose="00000600000000000000" pitchFamily="2" charset="-52"/>
            </a:endParaRPr>
          </a:p>
        </p:txBody>
      </p:sp>
      <p:sp>
        <p:nvSpPr>
          <p:cNvPr id="41" name="Равнобедренный треугольник 40"/>
          <p:cNvSpPr/>
          <p:nvPr/>
        </p:nvSpPr>
        <p:spPr>
          <a:xfrm flipH="1" flipV="1">
            <a:off x="5508104" y="2431841"/>
            <a:ext cx="280045" cy="124738"/>
          </a:xfrm>
          <a:prstGeom prst="triangle">
            <a:avLst/>
          </a:prstGeom>
          <a:solidFill>
            <a:srgbClr val="52B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Montserrat Medium" panose="000006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2662049"/>
            <a:ext cx="121107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Реализовано </a:t>
            </a:r>
            <a:endParaRPr lang="ru-RU" sz="1050" b="1" dirty="0" smtClean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r>
              <a:rPr lang="ru-RU" sz="105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б</a:t>
            </a:r>
            <a:r>
              <a:rPr lang="ru-RU" sz="1050" b="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олее 60 </a:t>
            </a:r>
          </a:p>
          <a:p>
            <a:r>
              <a:rPr lang="ru-RU" sz="1050" b="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региональных </a:t>
            </a:r>
            <a:endParaRPr lang="ru-RU" sz="1050" b="1" dirty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r>
              <a:rPr lang="ru-RU" sz="105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мер </a:t>
            </a:r>
            <a:endParaRPr lang="ru-RU" sz="1050" b="1" dirty="0" smtClean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r>
              <a:rPr lang="ru-RU" sz="1050" b="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Социальной</a:t>
            </a:r>
          </a:p>
          <a:p>
            <a:r>
              <a:rPr lang="ru-RU" sz="1050" b="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поддержки</a:t>
            </a:r>
            <a:endParaRPr lang="ru-RU" sz="1050" b="1" dirty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68344" y="2565477"/>
            <a:ext cx="14401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Реализуется </a:t>
            </a:r>
          </a:p>
          <a:p>
            <a:r>
              <a:rPr lang="ru-RU" sz="105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общероссийский </a:t>
            </a:r>
          </a:p>
          <a:p>
            <a:r>
              <a:rPr lang="ru-RU" sz="105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проект</a:t>
            </a:r>
          </a:p>
          <a:p>
            <a:r>
              <a:rPr lang="en-US" sz="105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#</a:t>
            </a:r>
            <a:r>
              <a:rPr lang="ru-RU" sz="1050" b="1" dirty="0" err="1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МыВместе</a:t>
            </a:r>
            <a:endParaRPr lang="ru-RU" sz="1050" b="1" dirty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643758"/>
            <a:ext cx="13498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Функционирует</a:t>
            </a:r>
          </a:p>
          <a:p>
            <a:r>
              <a:rPr lang="ru-RU" sz="105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 СМФЦ</a:t>
            </a:r>
          </a:p>
          <a:p>
            <a:r>
              <a:rPr lang="ru-RU" sz="105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«Мой семейный </a:t>
            </a:r>
          </a:p>
          <a:p>
            <a:r>
              <a:rPr lang="ru-RU" sz="105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центр» и </a:t>
            </a:r>
            <a:r>
              <a:rPr lang="ru-RU" sz="1050" b="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ОПСИД </a:t>
            </a:r>
          </a:p>
          <a:p>
            <a:r>
              <a:rPr lang="ru-RU" sz="1050" b="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в 26 </a:t>
            </a:r>
            <a:r>
              <a:rPr lang="ru-RU" sz="105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МО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2607608"/>
            <a:ext cx="152297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Функционирует </a:t>
            </a:r>
          </a:p>
          <a:p>
            <a:r>
              <a:rPr lang="ru-RU" sz="105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«Семейная </a:t>
            </a:r>
          </a:p>
          <a:p>
            <a:r>
              <a:rPr lang="ru-RU" sz="105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диспетчерская» </a:t>
            </a:r>
          </a:p>
          <a:p>
            <a:r>
              <a:rPr lang="ru-RU" sz="105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с единым </a:t>
            </a:r>
          </a:p>
          <a:p>
            <a:r>
              <a:rPr lang="ru-RU" sz="105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номером - 129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96061" y="2552013"/>
            <a:ext cx="136815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Функционирует «Региональный </a:t>
            </a:r>
            <a:endParaRPr lang="ru-RU" sz="1050" b="1" dirty="0" smtClean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r>
              <a:rPr lang="ru-RU" sz="1050" b="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центр </a:t>
            </a:r>
          </a:p>
          <a:p>
            <a:r>
              <a:rPr lang="ru-RU" sz="1050" b="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«</a:t>
            </a:r>
            <a:r>
              <a:rPr lang="ru-RU" sz="105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Развитие» </a:t>
            </a:r>
            <a:r>
              <a:rPr lang="ru-RU" sz="1050" b="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и</a:t>
            </a:r>
          </a:p>
          <a:p>
            <a:r>
              <a:rPr lang="ru-RU" sz="1050" b="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КЦСОН </a:t>
            </a:r>
            <a:endParaRPr lang="ru-RU" sz="1050" b="1" dirty="0" smtClean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r>
              <a:rPr lang="ru-RU" sz="1050" b="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в </a:t>
            </a:r>
            <a:r>
              <a:rPr lang="ru-RU" sz="105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26 МО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2571750"/>
            <a:ext cx="154303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Функционирует </a:t>
            </a:r>
          </a:p>
          <a:p>
            <a:r>
              <a:rPr lang="ru-RU" sz="105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Координационный </a:t>
            </a:r>
            <a:endParaRPr lang="ru-RU" sz="1050" b="1" dirty="0" smtClean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r>
              <a:rPr lang="ru-RU" sz="1050" b="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центр </a:t>
            </a:r>
            <a:r>
              <a:rPr lang="ru-RU" sz="105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СДУ с </a:t>
            </a:r>
            <a:endParaRPr lang="ru-RU" sz="1050" b="1" dirty="0" smtClean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  <a:p>
            <a:r>
              <a:rPr lang="ru-RU" sz="1050" b="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единым </a:t>
            </a:r>
            <a:r>
              <a:rPr lang="ru-RU" sz="105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номером – </a:t>
            </a:r>
          </a:p>
          <a:p>
            <a:r>
              <a:rPr lang="ru-RU" sz="105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8 800 200 52 26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187624" y="2643758"/>
            <a:ext cx="144016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Создан и </a:t>
            </a:r>
          </a:p>
          <a:p>
            <a:r>
              <a:rPr lang="ru-RU" sz="105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ф</a:t>
            </a:r>
            <a:r>
              <a:rPr lang="ru-RU" sz="1050" b="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ункционирует </a:t>
            </a:r>
          </a:p>
          <a:p>
            <a:r>
              <a:rPr lang="ru-RU" sz="1050" b="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Фонд </a:t>
            </a:r>
          </a:p>
          <a:p>
            <a:r>
              <a:rPr lang="ru-RU" sz="1050" b="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«Защитники </a:t>
            </a:r>
          </a:p>
          <a:p>
            <a:r>
              <a:rPr lang="ru-RU" sz="1050" b="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Отечества»</a:t>
            </a:r>
            <a:endParaRPr lang="ru-RU" sz="1050" b="1" dirty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</p:txBody>
      </p:sp>
      <p:pic>
        <p:nvPicPr>
          <p:cNvPr id="47" name="Рисунок 17"/>
          <p:cNvPicPr/>
          <p:nvPr/>
        </p:nvPicPr>
        <p:blipFill>
          <a:blip r:embed="rId2"/>
          <a:stretch/>
        </p:blipFill>
        <p:spPr>
          <a:xfrm>
            <a:off x="154613" y="-52115"/>
            <a:ext cx="1799820" cy="720080"/>
          </a:xfrm>
          <a:prstGeom prst="rect">
            <a:avLst/>
          </a:prstGeom>
          <a:ln w="0"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23" y="1914967"/>
            <a:ext cx="368800" cy="42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9"/>
          <p:cNvSpPr/>
          <p:nvPr/>
        </p:nvSpPr>
        <p:spPr>
          <a:xfrm>
            <a:off x="970167" y="3729569"/>
            <a:ext cx="3222223" cy="354349"/>
          </a:xfrm>
          <a:prstGeom prst="rect">
            <a:avLst/>
          </a:prstGeom>
          <a:noFill/>
          <a:ln w="0">
            <a:solidFill>
              <a:srgbClr val="3BB07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601"/>
              </a:spcAft>
            </a:pPr>
            <a:r>
              <a:rPr lang="ru-RU" sz="1600" b="1" spc="-1" smtClean="0">
                <a:solidFill>
                  <a:srgbClr val="7030A0"/>
                </a:solidFill>
                <a:latin typeface="Montserrat Medium" panose="00000600000000000000" pitchFamily="2" charset="-52"/>
                <a:ea typeface="Verdana"/>
              </a:rPr>
              <a:t>ЦЕЛЕВАЯ АУДИТОРИЯ</a:t>
            </a:r>
            <a:endParaRPr lang="ru-RU" sz="1600" b="1" spc="-1" dirty="0">
              <a:solidFill>
                <a:srgbClr val="7030A0"/>
              </a:solidFill>
              <a:latin typeface="Montserrat Medium" panose="00000600000000000000" pitchFamily="2" charset="-52"/>
              <a:ea typeface="Verdana"/>
            </a:endParaRPr>
          </a:p>
        </p:txBody>
      </p:sp>
      <p:sp>
        <p:nvSpPr>
          <p:cNvPr id="37" name="TextBox 9"/>
          <p:cNvSpPr/>
          <p:nvPr/>
        </p:nvSpPr>
        <p:spPr>
          <a:xfrm>
            <a:off x="3955909" y="3723878"/>
            <a:ext cx="4657299" cy="3176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601"/>
              </a:spcAft>
            </a:pPr>
            <a:r>
              <a:rPr lang="ru-RU" sz="1400" b="1" spc="-1" dirty="0" smtClean="0">
                <a:solidFill>
                  <a:srgbClr val="002060"/>
                </a:solidFill>
                <a:latin typeface="Montserrat Medium" panose="00000600000000000000" pitchFamily="2" charset="-52"/>
                <a:ea typeface="Verdana"/>
              </a:rPr>
              <a:t>ЧЛЕНЫ СЕМЕЙ УЧАСТНИКОВ СВО</a:t>
            </a:r>
            <a:endParaRPr lang="ru-RU" sz="1400" b="1" spc="-1" dirty="0">
              <a:solidFill>
                <a:srgbClr val="002060"/>
              </a:solidFill>
              <a:latin typeface="Montserrat Medium" panose="00000600000000000000" pitchFamily="2" charset="-52"/>
              <a:ea typeface="Verdana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51520" y="4164636"/>
            <a:ext cx="2250385" cy="639362"/>
          </a:xfrm>
          <a:prstGeom prst="roundRect">
            <a:avLst/>
          </a:prstGeom>
          <a:solidFill>
            <a:srgbClr val="52BA92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latin typeface="Montserrat Medium" pitchFamily="2" charset="-52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Montserrat Medium" pitchFamily="2" charset="-52"/>
                <a:cs typeface="Times New Roman" pitchFamily="18" charset="0"/>
              </a:rPr>
              <a:t>б</a:t>
            </a:r>
            <a:r>
              <a:rPr lang="ru-RU" sz="1400" b="1" dirty="0" smtClean="0">
                <a:solidFill>
                  <a:srgbClr val="002060"/>
                </a:solidFill>
                <a:latin typeface="Montserrat Medium" pitchFamily="2" charset="-52"/>
                <a:cs typeface="Times New Roman" pitchFamily="18" charset="0"/>
              </a:rPr>
              <a:t>олее  7 000 </a:t>
            </a:r>
            <a:r>
              <a:rPr lang="ru-RU" sz="1200" b="1" dirty="0" smtClean="0">
                <a:solidFill>
                  <a:srgbClr val="002060"/>
                </a:solidFill>
                <a:latin typeface="Montserrat Medium" pitchFamily="2" charset="-52"/>
                <a:cs typeface="Times New Roman" pitchFamily="18" charset="0"/>
              </a:rPr>
              <a:t>семей участников СВО в ТО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tserrat Medium" pitchFamily="2" charset="-52"/>
                <a:cs typeface="Times New Roman" pitchFamily="18" charset="0"/>
              </a:rPr>
              <a:t>229</a:t>
            </a:r>
            <a:r>
              <a:rPr lang="ru-RU" sz="1200" b="1" dirty="0" smtClean="0">
                <a:solidFill>
                  <a:srgbClr val="002060"/>
                </a:solidFill>
                <a:latin typeface="Montserrat Medium" pitchFamily="2" charset="-52"/>
                <a:cs typeface="Times New Roman" pitchFamily="18" charset="0"/>
              </a:rPr>
              <a:t> кураторов</a:t>
            </a:r>
          </a:p>
          <a:p>
            <a:pPr algn="ctr"/>
            <a:endParaRPr lang="ru-RU" sz="1200" dirty="0">
              <a:latin typeface="Montserrat Medium" pitchFamily="2" charset="-52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771800" y="4164636"/>
            <a:ext cx="2728174" cy="639362"/>
          </a:xfrm>
          <a:prstGeom prst="roundRect">
            <a:avLst/>
          </a:prstGeom>
          <a:solidFill>
            <a:srgbClr val="52BA92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latin typeface="Montserrat Medium" pitchFamily="2" charset="-52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tserrat Medium" pitchFamily="2" charset="-52"/>
                <a:cs typeface="Times New Roman" pitchFamily="18" charset="0"/>
              </a:rPr>
              <a:t>более 4 000 </a:t>
            </a:r>
            <a:r>
              <a:rPr lang="ru-RU" sz="1200" b="1" dirty="0">
                <a:solidFill>
                  <a:srgbClr val="002060"/>
                </a:solidFill>
                <a:latin typeface="Montserrat Medium" pitchFamily="2" charset="-52"/>
                <a:cs typeface="Times New Roman" pitchFamily="18" charset="0"/>
              </a:rPr>
              <a:t>семей с детьми участников СВО в ТО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tserrat Medium" pitchFamily="2" charset="-52"/>
                <a:cs typeface="Times New Roman" pitchFamily="18" charset="0"/>
              </a:rPr>
              <a:t>170</a:t>
            </a:r>
            <a:r>
              <a:rPr lang="ru-RU" sz="1200" b="1" dirty="0" smtClean="0">
                <a:solidFill>
                  <a:srgbClr val="002060"/>
                </a:solidFill>
                <a:latin typeface="Montserrat Medium" pitchFamily="2" charset="-52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Montserrat Medium" pitchFamily="2" charset="-52"/>
                <a:cs typeface="Times New Roman" pitchFamily="18" charset="0"/>
              </a:rPr>
              <a:t>кураторов</a:t>
            </a:r>
          </a:p>
          <a:p>
            <a:pPr algn="ctr"/>
            <a:endParaRPr lang="ru-RU" sz="1200" dirty="0">
              <a:latin typeface="Montserrat Medium" pitchFamily="2" charset="-52"/>
              <a:cs typeface="Times New Roman" pitchFamily="18" charset="0"/>
            </a:endParaRPr>
          </a:p>
        </p:txBody>
      </p:sp>
      <p:sp>
        <p:nvSpPr>
          <p:cNvPr id="36" name="Равнобедренный треугольник 35"/>
          <p:cNvSpPr/>
          <p:nvPr/>
        </p:nvSpPr>
        <p:spPr>
          <a:xfrm flipH="1" flipV="1">
            <a:off x="4283968" y="2438301"/>
            <a:ext cx="280045" cy="124738"/>
          </a:xfrm>
          <a:prstGeom prst="triangle">
            <a:avLst/>
          </a:prstGeom>
          <a:solidFill>
            <a:srgbClr val="52B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Montserrat Medium" panose="00000600000000000000" pitchFamily="2" charset="-52"/>
            </a:endParaRPr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6200000" flipH="1" flipV="1">
            <a:off x="4206315" y="3832077"/>
            <a:ext cx="280045" cy="124738"/>
          </a:xfrm>
          <a:prstGeom prst="triangle">
            <a:avLst/>
          </a:prstGeom>
          <a:solidFill>
            <a:srgbClr val="52B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latin typeface="Montserrat Medium" panose="00000600000000000000" pitchFamily="2" charset="-52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724128" y="4164636"/>
            <a:ext cx="3176339" cy="639362"/>
          </a:xfrm>
          <a:prstGeom prst="roundRect">
            <a:avLst/>
          </a:prstGeom>
          <a:solidFill>
            <a:srgbClr val="52BA92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latin typeface="Montserrat Medium" pitchFamily="2" charset="-52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tserrat Medium" pitchFamily="2" charset="-52"/>
                <a:cs typeface="Times New Roman" pitchFamily="18" charset="0"/>
              </a:rPr>
              <a:t>более 3 000 </a:t>
            </a:r>
            <a:r>
              <a:rPr lang="ru-RU" sz="1200" b="1" dirty="0">
                <a:solidFill>
                  <a:srgbClr val="002060"/>
                </a:solidFill>
                <a:latin typeface="Montserrat Medium" pitchFamily="2" charset="-52"/>
                <a:cs typeface="Times New Roman" pitchFamily="18" charset="0"/>
              </a:rPr>
              <a:t>семей </a:t>
            </a:r>
            <a:r>
              <a:rPr lang="ru-RU" sz="1200" b="1" dirty="0" smtClean="0">
                <a:solidFill>
                  <a:srgbClr val="002060"/>
                </a:solidFill>
                <a:latin typeface="Montserrat Medium" pitchFamily="2" charset="-52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Montserrat Medium" pitchFamily="2" charset="-52"/>
                <a:cs typeface="Times New Roman" pitchFamily="18" charset="0"/>
              </a:rPr>
              <a:t>участников СВО </a:t>
            </a:r>
            <a:r>
              <a:rPr lang="ru-RU" sz="1200" b="1" dirty="0" smtClean="0">
                <a:solidFill>
                  <a:srgbClr val="002060"/>
                </a:solidFill>
                <a:latin typeface="Montserrat Medium" pitchFamily="2" charset="-52"/>
                <a:cs typeface="Times New Roman" pitchFamily="18" charset="0"/>
              </a:rPr>
              <a:t>на патронаже ГУ ТО «КЦСОН»</a:t>
            </a:r>
            <a:endParaRPr lang="ru-RU" sz="1200" b="1" dirty="0">
              <a:solidFill>
                <a:srgbClr val="002060"/>
              </a:solidFill>
              <a:latin typeface="Montserrat Medium" pitchFamily="2" charset="-52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Montserrat Medium" pitchFamily="2" charset="-52"/>
                <a:cs typeface="Times New Roman" pitchFamily="18" charset="0"/>
              </a:rPr>
              <a:t>59 </a:t>
            </a:r>
            <a:r>
              <a:rPr lang="ru-RU" sz="1200" b="1" dirty="0">
                <a:solidFill>
                  <a:srgbClr val="002060"/>
                </a:solidFill>
                <a:latin typeface="Montserrat Medium" pitchFamily="2" charset="-52"/>
                <a:cs typeface="Times New Roman" pitchFamily="18" charset="0"/>
              </a:rPr>
              <a:t>кураторов</a:t>
            </a:r>
          </a:p>
          <a:p>
            <a:pPr algn="ctr"/>
            <a:endParaRPr lang="ru-RU" sz="1200" dirty="0">
              <a:latin typeface="Montserrat Medium" pitchFamily="2" charset="-52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484015" y="504051"/>
            <a:ext cx="17597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0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017013"/>
            <a:ext cx="1516074" cy="42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02036"/>
            <a:ext cx="1516074" cy="42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437940"/>
            <a:ext cx="1516074" cy="42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50" y="1827550"/>
            <a:ext cx="1516074" cy="42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73" y="1127447"/>
            <a:ext cx="1516074" cy="42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8" name="Соединительная линия уступом 57"/>
          <p:cNvCxnSpPr>
            <a:stCxn id="44" idx="1"/>
          </p:cNvCxnSpPr>
          <p:nvPr/>
        </p:nvCxnSpPr>
        <p:spPr>
          <a:xfrm rot="10800000">
            <a:off x="2396350" y="4226274"/>
            <a:ext cx="2649542" cy="103867"/>
          </a:xfrm>
          <a:prstGeom prst="bentConnector3">
            <a:avLst>
              <a:gd name="adj1" fmla="val 50000"/>
            </a:avLst>
          </a:prstGeom>
          <a:ln>
            <a:solidFill>
              <a:srgbClr val="52B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9"/>
          <p:cNvSpPr/>
          <p:nvPr/>
        </p:nvSpPr>
        <p:spPr>
          <a:xfrm>
            <a:off x="467544" y="699077"/>
            <a:ext cx="8424936" cy="3213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601"/>
              </a:spcAft>
            </a:pPr>
            <a:r>
              <a:rPr lang="ru-RU" sz="1400" b="1" spc="-1" dirty="0" smtClean="0">
                <a:solidFill>
                  <a:srgbClr val="5D317D"/>
                </a:solidFill>
                <a:latin typeface="Montserrat Medium" panose="00000600000000000000" pitchFamily="2" charset="-52"/>
                <a:ea typeface="Verdana"/>
              </a:rPr>
              <a:t>ИСТОЧНИКИ ПОСТУПЛЕНИЯ ОБРАЩЕНИЙ УЧАСТНИКОВ СВО И ЧЛЕНОВ ИХ СЕМЕЙ</a:t>
            </a:r>
            <a:endParaRPr lang="ru-RU" sz="1400" b="1" spc="-1" dirty="0">
              <a:solidFill>
                <a:srgbClr val="5D317D"/>
              </a:solidFill>
              <a:latin typeface="Montserrat Medium" panose="00000600000000000000" pitchFamily="2" charset="-52"/>
              <a:ea typeface="Verdana"/>
            </a:endParaRP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23878"/>
            <a:ext cx="1516074" cy="42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Текст 15"/>
          <p:cNvSpPr/>
          <p:nvPr/>
        </p:nvSpPr>
        <p:spPr>
          <a:xfrm>
            <a:off x="776880" y="6168960"/>
            <a:ext cx="469440" cy="35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TextBox 32"/>
          <p:cNvSpPr/>
          <p:nvPr/>
        </p:nvSpPr>
        <p:spPr>
          <a:xfrm>
            <a:off x="92774" y="2687603"/>
            <a:ext cx="2318986" cy="691043"/>
          </a:xfrm>
          <a:prstGeom prst="rect">
            <a:avLst/>
          </a:prstGeom>
          <a:noFill/>
          <a:ln w="0">
            <a:solidFill>
              <a:srgbClr val="52BA9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300" b="1" spc="-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Личные о</a:t>
            </a:r>
            <a:r>
              <a:rPr lang="ru-RU" sz="1300" b="1" strike="noStrike" spc="-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бращения </a:t>
            </a:r>
            <a:r>
              <a:rPr lang="ru-RU" sz="1300" b="1" spc="-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участников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1300" b="1" spc="-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СВО </a:t>
            </a:r>
            <a:r>
              <a:rPr lang="ru-RU" sz="1300" b="1" strike="noStrike" spc="-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и </a:t>
            </a:r>
            <a:r>
              <a:rPr lang="ru-RU" sz="1300" b="1" strike="noStrike" spc="-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членов их семей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045892" y="2355726"/>
            <a:ext cx="2406428" cy="692497"/>
          </a:xfrm>
          <a:prstGeom prst="rect">
            <a:avLst/>
          </a:prstGeom>
          <a:ln>
            <a:solidFill>
              <a:srgbClr val="52BA92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1300" b="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Пункты </a:t>
            </a:r>
          </a:p>
          <a:p>
            <a:pPr algn="r"/>
            <a:r>
              <a:rPr lang="ru-RU" sz="1300" b="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Мобилизации, военный комиссариат </a:t>
            </a:r>
            <a:endParaRPr lang="ru-RU" sz="1300" b="1" dirty="0">
              <a:solidFill>
                <a:srgbClr val="002060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35138" y="1143203"/>
            <a:ext cx="2417182" cy="692497"/>
          </a:xfrm>
          <a:prstGeom prst="rect">
            <a:avLst/>
          </a:prstGeom>
          <a:ln>
            <a:solidFill>
              <a:srgbClr val="52BA92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1300" b="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Служба «Семейная диспетчерская</a:t>
            </a:r>
          </a:p>
          <a:p>
            <a:pPr algn="r"/>
            <a:r>
              <a:rPr lang="ru-RU" sz="1300" b="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 - «129»</a:t>
            </a:r>
            <a:endParaRPr lang="ru-RU" sz="1300" b="1" dirty="0">
              <a:solidFill>
                <a:srgbClr val="002060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45892" y="4083918"/>
            <a:ext cx="2406428" cy="492443"/>
          </a:xfrm>
          <a:prstGeom prst="rect">
            <a:avLst/>
          </a:prstGeom>
          <a:ln>
            <a:solidFill>
              <a:srgbClr val="52BA92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ru-RU" sz="1300" b="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Органы исполнительной</a:t>
            </a:r>
          </a:p>
          <a:p>
            <a:pPr algn="r"/>
            <a:r>
              <a:rPr lang="ru-RU" sz="1300" b="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 власти </a:t>
            </a:r>
            <a:endParaRPr lang="ru-RU" sz="1300" b="1" dirty="0">
              <a:solidFill>
                <a:srgbClr val="002060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210" y="4080711"/>
            <a:ext cx="311150" cy="29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0" name="Соединительная линия уступом 49"/>
          <p:cNvCxnSpPr/>
          <p:nvPr/>
        </p:nvCxnSpPr>
        <p:spPr>
          <a:xfrm rot="5400000" flipH="1" flipV="1">
            <a:off x="621430" y="2256051"/>
            <a:ext cx="821727" cy="41382"/>
          </a:xfrm>
          <a:prstGeom prst="bentConnector3">
            <a:avLst/>
          </a:prstGeom>
          <a:ln>
            <a:solidFill>
              <a:srgbClr val="52B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1491630"/>
            <a:ext cx="2096099" cy="2219627"/>
          </a:xfrm>
          <a:prstGeom prst="rect">
            <a:avLst/>
          </a:prstGeom>
        </p:spPr>
      </p:pic>
      <p:pic>
        <p:nvPicPr>
          <p:cNvPr id="54" name="Picture 3" descr="F:\gerb_tulskoj_oblasti.png"/>
          <p:cNvPicPr/>
          <p:nvPr/>
        </p:nvPicPr>
        <p:blipFill>
          <a:blip r:embed="rId6"/>
          <a:stretch/>
        </p:blipFill>
        <p:spPr>
          <a:xfrm>
            <a:off x="3491880" y="2139702"/>
            <a:ext cx="564944" cy="741934"/>
          </a:xfrm>
          <a:prstGeom prst="rect">
            <a:avLst/>
          </a:prstGeom>
          <a:ln w="0">
            <a:noFill/>
          </a:ln>
        </p:spPr>
      </p:pic>
      <p:sp>
        <p:nvSpPr>
          <p:cNvPr id="55" name="TextBox 54"/>
          <p:cNvSpPr txBox="1"/>
          <p:nvPr/>
        </p:nvSpPr>
        <p:spPr>
          <a:xfrm>
            <a:off x="8531876" y="2532213"/>
            <a:ext cx="5766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B050"/>
                </a:solidFill>
                <a:latin typeface="Montserrat Medium" panose="00000600000000000000" pitchFamily="2" charset="-52"/>
                <a:cs typeface="Times New Roman" pitchFamily="18" charset="0"/>
              </a:rPr>
              <a:t>11%</a:t>
            </a:r>
            <a:endParaRPr lang="ru-RU" sz="1300" b="1" dirty="0">
              <a:solidFill>
                <a:srgbClr val="00B050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42659" y="3783271"/>
            <a:ext cx="70906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B050"/>
                </a:solidFill>
                <a:latin typeface="Montserrat Medium" panose="00000600000000000000" pitchFamily="2" charset="-52"/>
                <a:cs typeface="Times New Roman" pitchFamily="18" charset="0"/>
              </a:rPr>
              <a:t>2</a:t>
            </a:r>
            <a:r>
              <a:rPr lang="ru-RU" sz="1300" b="1" dirty="0">
                <a:solidFill>
                  <a:srgbClr val="00B050"/>
                </a:solidFill>
                <a:latin typeface="Montserrat Medium" panose="00000600000000000000" pitchFamily="2" charset="-52"/>
                <a:cs typeface="Times New Roman" pitchFamily="18" charset="0"/>
              </a:rPr>
              <a:t>2</a:t>
            </a:r>
            <a:r>
              <a:rPr lang="ru-RU" sz="1300" b="1" dirty="0" smtClean="0">
                <a:solidFill>
                  <a:srgbClr val="00B050"/>
                </a:solidFill>
                <a:latin typeface="Montserrat Medium" panose="00000600000000000000" pitchFamily="2" charset="-52"/>
                <a:cs typeface="Times New Roman" pitchFamily="18" charset="0"/>
              </a:rPr>
              <a:t>%</a:t>
            </a:r>
            <a:endParaRPr lang="ru-RU" sz="1300" b="1" dirty="0">
              <a:solidFill>
                <a:srgbClr val="00B050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>
            <a:off x="1878630" y="1419622"/>
            <a:ext cx="3167262" cy="0"/>
          </a:xfrm>
          <a:prstGeom prst="line">
            <a:avLst/>
          </a:prstGeom>
          <a:ln>
            <a:solidFill>
              <a:srgbClr val="52B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7000"/>
                    </a14:imgEffect>
                    <a14:imgEffect>
                      <a14:saturation sat="105000"/>
                    </a14:imgEffect>
                    <a14:imgEffect>
                      <a14:brightnessContrast bright="35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0" y="1059582"/>
            <a:ext cx="1763280" cy="1320038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48"/>
          <a:stretch/>
        </p:blipFill>
        <p:spPr>
          <a:xfrm>
            <a:off x="2419509" y="3723878"/>
            <a:ext cx="1720443" cy="1164743"/>
          </a:xfrm>
          <a:prstGeom prst="rect">
            <a:avLst/>
          </a:prstGeom>
        </p:spPr>
      </p:pic>
      <p:sp>
        <p:nvSpPr>
          <p:cNvPr id="62" name="Прямоугольник 61"/>
          <p:cNvSpPr/>
          <p:nvPr/>
        </p:nvSpPr>
        <p:spPr>
          <a:xfrm>
            <a:off x="5045892" y="3251180"/>
            <a:ext cx="2406428" cy="692497"/>
          </a:xfrm>
          <a:prstGeom prst="rect">
            <a:avLst/>
          </a:prstGeom>
          <a:ln>
            <a:solidFill>
              <a:srgbClr val="52BA92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1300" b="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Субъекты межведомственного </a:t>
            </a:r>
          </a:p>
          <a:p>
            <a:pPr algn="r"/>
            <a:r>
              <a:rPr lang="ru-RU" sz="1300" b="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взаимодействия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045892" y="1923678"/>
            <a:ext cx="2406428" cy="292388"/>
          </a:xfrm>
          <a:prstGeom prst="rect">
            <a:avLst/>
          </a:prstGeom>
          <a:ln>
            <a:solidFill>
              <a:srgbClr val="52BA92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1300" b="1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Администрации МО</a:t>
            </a:r>
            <a:endParaRPr lang="ru-RU" sz="1300" b="1" dirty="0">
              <a:solidFill>
                <a:srgbClr val="002060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468949" y="1207916"/>
            <a:ext cx="9995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B050"/>
                </a:solidFill>
                <a:latin typeface="Montserrat Medium" panose="00000600000000000000" pitchFamily="2" charset="-52"/>
                <a:cs typeface="Times New Roman" pitchFamily="18" charset="0"/>
              </a:rPr>
              <a:t>43%</a:t>
            </a:r>
            <a:endParaRPr lang="ru-RU" sz="1300" b="1" dirty="0">
              <a:solidFill>
                <a:srgbClr val="00B050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pic>
        <p:nvPicPr>
          <p:cNvPr id="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67337"/>
            <a:ext cx="311150" cy="29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8603883" y="3367338"/>
            <a:ext cx="5766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B050"/>
                </a:solidFill>
                <a:latin typeface="Montserrat Medium" panose="00000600000000000000" pitchFamily="2" charset="-52"/>
                <a:cs typeface="Times New Roman" pitchFamily="18" charset="0"/>
              </a:rPr>
              <a:t>2%</a:t>
            </a:r>
            <a:endParaRPr lang="ru-RU" sz="1300" b="1" dirty="0">
              <a:solidFill>
                <a:srgbClr val="00B050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512912"/>
            <a:ext cx="311150" cy="29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218" y="1883971"/>
            <a:ext cx="311150" cy="29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TextBox 96"/>
          <p:cNvSpPr txBox="1"/>
          <p:nvPr/>
        </p:nvSpPr>
        <p:spPr>
          <a:xfrm>
            <a:off x="8540958" y="1883971"/>
            <a:ext cx="54589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B050"/>
                </a:solidFill>
                <a:latin typeface="Montserrat Medium" panose="00000600000000000000" pitchFamily="2" charset="-52"/>
                <a:cs typeface="Times New Roman" pitchFamily="18" charset="0"/>
              </a:rPr>
              <a:t>3%</a:t>
            </a:r>
            <a:endParaRPr lang="ru-RU" sz="1300" b="1" dirty="0">
              <a:solidFill>
                <a:srgbClr val="00B050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pic>
        <p:nvPicPr>
          <p:cNvPr id="9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950" y="1207916"/>
            <a:ext cx="311150" cy="29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79317"/>
            <a:ext cx="311150" cy="29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8540957" y="4017013"/>
            <a:ext cx="99959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B050"/>
                </a:solidFill>
                <a:latin typeface="Montserrat Medium" panose="00000600000000000000" pitchFamily="2" charset="-52"/>
                <a:cs typeface="Times New Roman" pitchFamily="18" charset="0"/>
              </a:rPr>
              <a:t>19%</a:t>
            </a:r>
            <a:endParaRPr lang="ru-RU" sz="1300" b="1" dirty="0">
              <a:solidFill>
                <a:srgbClr val="00B050"/>
              </a:solidFill>
              <a:latin typeface="Montserrat Medium" panose="00000600000000000000" pitchFamily="2" charset="-52"/>
              <a:cs typeface="Times New Roman" pitchFamily="18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4484015" y="504051"/>
            <a:ext cx="175974" cy="9144000"/>
          </a:xfrm>
          <a:prstGeom prst="rect">
            <a:avLst/>
          </a:prstGeom>
        </p:spPr>
      </p:pic>
      <p:pic>
        <p:nvPicPr>
          <p:cNvPr id="49" name="Рисунок 17"/>
          <p:cNvPicPr/>
          <p:nvPr/>
        </p:nvPicPr>
        <p:blipFill>
          <a:blip r:embed="rId11"/>
          <a:stretch/>
        </p:blipFill>
        <p:spPr>
          <a:xfrm>
            <a:off x="154613" y="-52115"/>
            <a:ext cx="1799820" cy="7200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53910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54" y="656843"/>
            <a:ext cx="7351534" cy="436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9"/>
          <p:cNvSpPr/>
          <p:nvPr/>
        </p:nvSpPr>
        <p:spPr>
          <a:xfrm>
            <a:off x="2045001" y="51470"/>
            <a:ext cx="5623343" cy="5986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601"/>
              </a:spcAft>
            </a:pPr>
            <a:r>
              <a:rPr lang="ru-RU" sz="1600" b="1" spc="-1" dirty="0" smtClean="0">
                <a:solidFill>
                  <a:srgbClr val="7030A0"/>
                </a:solidFill>
                <a:latin typeface="Actay Wide Bd" pitchFamily="50" charset="-52"/>
                <a:ea typeface="Verdana"/>
              </a:rPr>
              <a:t>ФУНКЦИИ СУБЪЕКТОВ МЕЖВЕДОМСТВЕННОГО ВЗАИМОДЕЙСТВИЯ</a:t>
            </a:r>
            <a:endParaRPr lang="ru-RU" sz="1600" b="1" spc="-1" dirty="0">
              <a:solidFill>
                <a:srgbClr val="7030A0"/>
              </a:solidFill>
              <a:latin typeface="Actay Wide Bd" pitchFamily="50" charset="-52"/>
              <a:ea typeface="Verdana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06" y="1059582"/>
            <a:ext cx="1060450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4435" y="3579862"/>
            <a:ext cx="1721261" cy="1161857"/>
          </a:xfrm>
          <a:prstGeom prst="rect">
            <a:avLst/>
          </a:prstGeom>
          <a:noFill/>
          <a:ln w="28575">
            <a:solidFill>
              <a:srgbClr val="3BB07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ontserrat Medium" pitchFamily="2" charset="-52"/>
              </a:rPr>
              <a:t>ЗАКЛЮЧЕНО</a:t>
            </a:r>
            <a:r>
              <a:rPr lang="ru-RU" sz="1050" b="1" dirty="0">
                <a:solidFill>
                  <a:srgbClr val="002060"/>
                </a:solidFill>
                <a:latin typeface="Montserrat Medium" pitchFamily="2" charset="-52"/>
              </a:rPr>
              <a:t/>
            </a:r>
            <a:br>
              <a:rPr lang="ru-RU" sz="1050" b="1" dirty="0">
                <a:solidFill>
                  <a:srgbClr val="002060"/>
                </a:solidFill>
                <a:latin typeface="Montserrat Medium" pitchFamily="2" charset="-52"/>
              </a:rPr>
            </a:br>
            <a:r>
              <a:rPr lang="ru-RU" sz="1050" b="1" dirty="0">
                <a:solidFill>
                  <a:srgbClr val="002060"/>
                </a:solidFill>
                <a:latin typeface="Montserrat Medium" pitchFamily="2" charset="-52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Montserrat Medium" pitchFamily="2" charset="-52"/>
              </a:rPr>
              <a:t>160 </a:t>
            </a:r>
            <a:r>
              <a:rPr lang="ru-RU" sz="1050" b="1" dirty="0" smtClean="0">
                <a:solidFill>
                  <a:srgbClr val="3BB07C"/>
                </a:solidFill>
                <a:latin typeface="Montserrat Medium" pitchFamily="2" charset="-52"/>
              </a:rPr>
              <a:t>СОГЛАШЕНИЙ </a:t>
            </a:r>
            <a:r>
              <a:rPr lang="ru-RU" sz="1050" b="1" dirty="0">
                <a:solidFill>
                  <a:srgbClr val="3BB07C"/>
                </a:solidFill>
                <a:latin typeface="Montserrat Medium" pitchFamily="2" charset="-52"/>
              </a:rPr>
              <a:t/>
            </a:r>
            <a:br>
              <a:rPr lang="ru-RU" sz="1050" b="1" dirty="0">
                <a:solidFill>
                  <a:srgbClr val="3BB07C"/>
                </a:solidFill>
                <a:latin typeface="Montserrat Medium" pitchFamily="2" charset="-52"/>
              </a:rPr>
            </a:br>
            <a:r>
              <a:rPr lang="ru-RU" sz="1050" b="1" dirty="0">
                <a:solidFill>
                  <a:srgbClr val="3BB07C"/>
                </a:solidFill>
                <a:latin typeface="Montserrat Medium" pitchFamily="2" charset="-52"/>
              </a:rPr>
              <a:t>О ВЗАИМОДЕЙСТВИИ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484015" y="504051"/>
            <a:ext cx="175974" cy="9144000"/>
          </a:xfrm>
          <a:prstGeom prst="rect">
            <a:avLst/>
          </a:prstGeom>
        </p:spPr>
      </p:pic>
      <p:pic>
        <p:nvPicPr>
          <p:cNvPr id="12" name="Рисунок 17"/>
          <p:cNvPicPr/>
          <p:nvPr/>
        </p:nvPicPr>
        <p:blipFill>
          <a:blip r:embed="rId5"/>
          <a:stretch/>
        </p:blipFill>
        <p:spPr>
          <a:xfrm>
            <a:off x="154613" y="-52115"/>
            <a:ext cx="1799820" cy="7200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224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5"/>
          <p:cNvSpPr/>
          <p:nvPr/>
        </p:nvSpPr>
        <p:spPr>
          <a:xfrm>
            <a:off x="1331640" y="2630160"/>
            <a:ext cx="184320" cy="24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Текст 15"/>
          <p:cNvSpPr/>
          <p:nvPr/>
        </p:nvSpPr>
        <p:spPr>
          <a:xfrm>
            <a:off x="-1424150" y="6835453"/>
            <a:ext cx="469440" cy="35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26" t="9276" r="12254" b="9359"/>
          <a:stretch/>
        </p:blipFill>
        <p:spPr bwMode="auto">
          <a:xfrm>
            <a:off x="395785" y="48307"/>
            <a:ext cx="8604200" cy="5095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7"/>
          <p:cNvPicPr/>
          <p:nvPr/>
        </p:nvPicPr>
        <p:blipFill>
          <a:blip r:embed="rId4"/>
          <a:stretch/>
        </p:blipFill>
        <p:spPr>
          <a:xfrm>
            <a:off x="7991873" y="-3902"/>
            <a:ext cx="1152128" cy="483517"/>
          </a:xfrm>
          <a:prstGeom prst="rect">
            <a:avLst/>
          </a:prstGeom>
          <a:ln w="0"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1640" y="599900"/>
            <a:ext cx="266432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002060"/>
                </a:solidFill>
                <a:latin typeface="Montserrat Medium" panose="00000600000000000000" pitchFamily="2" charset="-52"/>
                <a:ea typeface="Calibri" panose="020F0502020204030204" pitchFamily="34" charset="0"/>
              </a:rPr>
              <a:t>С 01.10.2022 поступило более </a:t>
            </a:r>
            <a:endParaRPr lang="ru-RU" sz="1000" b="1" dirty="0" smtClean="0">
              <a:solidFill>
                <a:srgbClr val="002060"/>
              </a:solidFill>
              <a:latin typeface="Montserrat Medium" panose="00000600000000000000" pitchFamily="2" charset="-52"/>
              <a:ea typeface="Calibri" panose="020F0502020204030204" pitchFamily="34" charset="0"/>
            </a:endParaRPr>
          </a:p>
          <a:p>
            <a:r>
              <a:rPr lang="ru-RU" sz="1100" b="1" dirty="0" smtClean="0">
                <a:solidFill>
                  <a:srgbClr val="FF0000"/>
                </a:solidFill>
                <a:latin typeface="Montserrat Medium" panose="00000600000000000000" pitchFamily="2" charset="-52"/>
                <a:ea typeface="Calibri" panose="020F0502020204030204" pitchFamily="34" charset="0"/>
              </a:rPr>
              <a:t>22 </a:t>
            </a:r>
            <a:r>
              <a:rPr lang="ru-RU" sz="1100" b="1" dirty="0">
                <a:solidFill>
                  <a:srgbClr val="FF0000"/>
                </a:solidFill>
                <a:latin typeface="Montserrat Medium" panose="00000600000000000000" pitchFamily="2" charset="-52"/>
                <a:ea typeface="Calibri" panose="020F0502020204030204" pitchFamily="34" charset="0"/>
              </a:rPr>
              <a:t>000 </a:t>
            </a:r>
            <a:r>
              <a:rPr lang="ru-RU" sz="1000" b="1" dirty="0">
                <a:solidFill>
                  <a:srgbClr val="002060"/>
                </a:solidFill>
                <a:latin typeface="Montserrat Medium" panose="00000600000000000000" pitchFamily="2" charset="-52"/>
                <a:ea typeface="Calibri" panose="020F0502020204030204" pitchFamily="34" charset="0"/>
              </a:rPr>
              <a:t>обращений </a:t>
            </a:r>
            <a:r>
              <a:rPr lang="ru-RU" sz="1000" b="1" dirty="0" smtClean="0">
                <a:solidFill>
                  <a:srgbClr val="002060"/>
                </a:solidFill>
                <a:latin typeface="Montserrat Medium" panose="00000600000000000000" pitchFamily="2" charset="-52"/>
                <a:ea typeface="Calibri" panose="020F0502020204030204" pitchFamily="34" charset="0"/>
              </a:rPr>
              <a:t>членов семей мобилизованных </a:t>
            </a:r>
            <a:r>
              <a:rPr lang="ru-RU" sz="1000" b="1" dirty="0">
                <a:solidFill>
                  <a:srgbClr val="002060"/>
                </a:solidFill>
                <a:latin typeface="Montserrat Medium" panose="00000600000000000000" pitchFamily="2" charset="-52"/>
                <a:ea typeface="Calibri" panose="020F0502020204030204" pitchFamily="34" charset="0"/>
              </a:rPr>
              <a:t>граждан в </a:t>
            </a:r>
            <a:r>
              <a:rPr lang="ru-RU" sz="1000" b="1" dirty="0" smtClean="0">
                <a:solidFill>
                  <a:srgbClr val="002060"/>
                </a:solidFill>
                <a:latin typeface="Montserrat Medium" panose="00000600000000000000" pitchFamily="2" charset="-52"/>
                <a:ea typeface="Calibri" panose="020F0502020204030204" pitchFamily="34" charset="0"/>
              </a:rPr>
              <a:t>учреждения </a:t>
            </a:r>
            <a:r>
              <a:rPr lang="ru-RU" sz="1000" b="1" dirty="0">
                <a:solidFill>
                  <a:srgbClr val="002060"/>
                </a:solidFill>
                <a:latin typeface="Montserrat Medium" panose="00000600000000000000" pitchFamily="2" charset="-52"/>
                <a:ea typeface="Calibri" panose="020F0502020204030204" pitchFamily="34" charset="0"/>
              </a:rPr>
              <a:t>проекта «МСЦ»</a:t>
            </a:r>
          </a:p>
        </p:txBody>
      </p:sp>
    </p:spTree>
    <p:extLst>
      <p:ext uri="{BB962C8B-B14F-4D97-AF65-F5344CB8AC3E}">
        <p14:creationId xmlns:p14="http://schemas.microsoft.com/office/powerpoint/2010/main" val="278482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56" y="3147814"/>
            <a:ext cx="2257403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5" y="1395002"/>
            <a:ext cx="2545557" cy="30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TextBox 9"/>
          <p:cNvSpPr/>
          <p:nvPr/>
        </p:nvSpPr>
        <p:spPr>
          <a:xfrm>
            <a:off x="323528" y="771550"/>
            <a:ext cx="8424936" cy="3740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601"/>
              </a:spcAft>
            </a:pPr>
            <a:r>
              <a:rPr lang="ru-RU" b="1" spc="-1" dirty="0" smtClean="0">
                <a:solidFill>
                  <a:srgbClr val="5D317D"/>
                </a:solidFill>
                <a:latin typeface="Actay Wide Bd" pitchFamily="50" charset="-52"/>
                <a:ea typeface="Verdana"/>
              </a:rPr>
              <a:t>КУРАТОРСТВО СЕМЕЙ СВО</a:t>
            </a:r>
            <a:endParaRPr lang="ru-RU" b="1" spc="-1" dirty="0">
              <a:solidFill>
                <a:srgbClr val="5D317D"/>
              </a:solidFill>
              <a:latin typeface="Actay Wide Bd" pitchFamily="50" charset="-52"/>
              <a:ea typeface="Verdana"/>
            </a:endParaRPr>
          </a:p>
        </p:txBody>
      </p:sp>
      <p:sp>
        <p:nvSpPr>
          <p:cNvPr id="39" name="Текст 15"/>
          <p:cNvSpPr/>
          <p:nvPr/>
        </p:nvSpPr>
        <p:spPr>
          <a:xfrm>
            <a:off x="776880" y="6168960"/>
            <a:ext cx="469440" cy="35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Прямоугольник 40"/>
          <p:cNvSpPr/>
          <p:nvPr/>
        </p:nvSpPr>
        <p:spPr>
          <a:xfrm>
            <a:off x="121736" y="1419036"/>
            <a:ext cx="89147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Кураторство семей СВО </a:t>
            </a:r>
            <a:r>
              <a:rPr lang="ru-RU" sz="14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– это эффективная система взаимодействия </a:t>
            </a:r>
            <a:r>
              <a:rPr lang="ru-RU" sz="1400" dirty="0" err="1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клиентоориентированых</a:t>
            </a:r>
            <a:r>
              <a:rPr lang="ru-RU" sz="14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 сотрудников социальных учреждений и членов семей участников СВО, которая позволяет решить актуальные для семьи вопросы правового, социального и психологического характера, а также обеспечить содействие в получении медицинской, волонтерской и иной помощи на межведомственной и </a:t>
            </a:r>
            <a:r>
              <a:rPr lang="ru-RU" sz="1400" dirty="0" err="1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межсекторальной</a:t>
            </a:r>
            <a:r>
              <a:rPr lang="ru-RU" sz="14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 основе. Кураторство выполняет координирующую функцию и гарантирует семье участников СВО оперативную, результативную комплексную социальную помощь и поддержку, формирует устойчивую социально-психологическую основу семье участников СВО</a:t>
            </a:r>
            <a:r>
              <a:rPr lang="ru-RU" sz="14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.</a:t>
            </a:r>
          </a:p>
          <a:p>
            <a:endParaRPr lang="ru-RU" sz="1400" dirty="0">
              <a:solidFill>
                <a:srgbClr val="002060"/>
              </a:solidFill>
              <a:latin typeface="Montserrat Medium" panose="00000600000000000000" pitchFamily="2" charset="-52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Куратор семьи СВО – </a:t>
            </a:r>
            <a:r>
              <a:rPr lang="ru-RU" sz="14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это </a:t>
            </a:r>
            <a:r>
              <a:rPr lang="ru-RU" sz="1400" dirty="0" err="1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клиентоориентированный</a:t>
            </a:r>
            <a:r>
              <a:rPr lang="ru-RU" sz="14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сотрудник социального учреждения, осуществляющий целенаправленную, системную и планируемую деятельность, основанную на индивидуальной программе социального </a:t>
            </a:r>
            <a:r>
              <a:rPr lang="ru-RU" sz="1400" dirty="0" err="1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патранажа</a:t>
            </a:r>
            <a:r>
              <a:rPr lang="ru-RU" sz="14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 семьи, </a:t>
            </a:r>
            <a:r>
              <a:rPr lang="ru-RU" sz="14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нормативно-правовой базе и регламентах социального </a:t>
            </a:r>
            <a:r>
              <a:rPr lang="ru-RU" sz="140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учреждения; </a:t>
            </a:r>
            <a:r>
              <a:rPr lang="ru-RU" sz="140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ответственный за результат работы с семьей СВО. </a:t>
            </a:r>
            <a:endParaRPr lang="ru-RU" sz="1400" dirty="0" smtClean="0">
              <a:solidFill>
                <a:srgbClr val="002060"/>
              </a:solidFill>
              <a:latin typeface="Montserrat Medium" panose="00000600000000000000" pitchFamily="2" charset="-52"/>
              <a:cs typeface="Times New Roman" pitchFamily="18" charset="0"/>
            </a:endParaRPr>
          </a:p>
          <a:p>
            <a:endParaRPr lang="ru-RU" sz="1100" dirty="0">
              <a:solidFill>
                <a:srgbClr val="002060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484015" y="504051"/>
            <a:ext cx="175974" cy="9144000"/>
          </a:xfrm>
          <a:prstGeom prst="rect">
            <a:avLst/>
          </a:prstGeom>
        </p:spPr>
      </p:pic>
      <p:pic>
        <p:nvPicPr>
          <p:cNvPr id="13" name="Рисунок 17"/>
          <p:cNvPicPr/>
          <p:nvPr/>
        </p:nvPicPr>
        <p:blipFill>
          <a:blip r:embed="rId4"/>
          <a:stretch/>
        </p:blipFill>
        <p:spPr>
          <a:xfrm>
            <a:off x="154613" y="-52115"/>
            <a:ext cx="1799820" cy="7200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16205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20E6800-6767-4BA9-A5E0-853295438C68}"/>
              </a:ext>
            </a:extLst>
          </p:cNvPr>
          <p:cNvSpPr txBox="1"/>
          <p:nvPr/>
        </p:nvSpPr>
        <p:spPr>
          <a:xfrm>
            <a:off x="1438224" y="2630010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00">
              <a:solidFill>
                <a:srgbClr val="002060"/>
              </a:solidFill>
              <a:latin typeface="Montserrat Medium" panose="0000060000000000000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938" y="848863"/>
            <a:ext cx="854223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7030A0"/>
                </a:solidFill>
                <a:latin typeface="Actay Wide Bd" pitchFamily="50" charset="-52"/>
              </a:rPr>
              <a:t>АЛГОРИТМ РАБОТЫ КУРАТОРА С СЕМЬЕЙ УЧАСТНИКА СВО</a:t>
            </a:r>
            <a:endParaRPr lang="ru-RU" b="1" dirty="0">
              <a:solidFill>
                <a:srgbClr val="7030A0"/>
              </a:solidFill>
              <a:latin typeface="Actay Wide Bd" pitchFamily="50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6512" y="1779662"/>
            <a:ext cx="13344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Montserrat Medium" panose="00000600000000000000"/>
              </a:rPr>
              <a:t>Поступление обращения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1200045" y="1347614"/>
            <a:ext cx="779667" cy="316091"/>
          </a:xfrm>
          <a:prstGeom prst="rightArrow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  <a:latin typeface="Montserrat Medium" panose="0000060000000000000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5430" y="1781403"/>
            <a:ext cx="28545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Montserrat Medium" panose="00000600000000000000"/>
              </a:rPr>
              <a:t>Сбор </a:t>
            </a:r>
            <a:r>
              <a:rPr lang="ru-RU" sz="1100" b="1" dirty="0" smtClean="0">
                <a:solidFill>
                  <a:srgbClr val="002060"/>
                </a:solidFill>
                <a:latin typeface="Montserrat Medium" panose="00000600000000000000"/>
              </a:rPr>
              <a:t>информации на основе чек-листов, заполнение ПКУ в АС «АСП»</a:t>
            </a:r>
            <a:endParaRPr lang="ru-RU" sz="1100" b="1" dirty="0">
              <a:solidFill>
                <a:srgbClr val="002060"/>
              </a:solidFill>
              <a:latin typeface="Montserrat Medium" panose="0000060000000000000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4208" y="1635646"/>
            <a:ext cx="28545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Montserrat Medium" panose="00000600000000000000"/>
              </a:rPr>
              <a:t>Формирование внутриорганизационной </a:t>
            </a: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Montserrat Medium" panose="00000600000000000000"/>
              </a:rPr>
              <a:t>команды специалистов, межведомственного пула </a:t>
            </a:r>
            <a:r>
              <a:rPr lang="ru-RU" sz="1100" b="1" dirty="0" err="1" smtClean="0">
                <a:solidFill>
                  <a:srgbClr val="002060"/>
                </a:solidFill>
                <a:latin typeface="Montserrat Medium" panose="00000600000000000000"/>
              </a:rPr>
              <a:t>стейкхолдеров</a:t>
            </a:r>
            <a:endParaRPr lang="ru-RU" sz="1100" b="1" dirty="0">
              <a:solidFill>
                <a:srgbClr val="002060"/>
              </a:solidFill>
              <a:latin typeface="Montserrat Medium" panose="0000060000000000000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874" y="1132942"/>
            <a:ext cx="677474" cy="5643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170491" y="3939902"/>
            <a:ext cx="2082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Montserrat Medium" panose="00000600000000000000"/>
              </a:rPr>
              <a:t>Реализация индивидуальной программы комплексной социальной помощи</a:t>
            </a:r>
            <a:endParaRPr lang="ru-RU" sz="1100" b="1" dirty="0">
              <a:solidFill>
                <a:srgbClr val="002060"/>
              </a:solidFill>
              <a:latin typeface="Montserrat Medium" panose="0000060000000000000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47664" y="4034557"/>
            <a:ext cx="22947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Montserrat Medium" panose="00000600000000000000"/>
              </a:rPr>
              <a:t>Реализация индивидуальной программы комплексной социальной помощи</a:t>
            </a:r>
            <a:endParaRPr lang="ru-RU" sz="1100" b="1" dirty="0">
              <a:solidFill>
                <a:srgbClr val="002060"/>
              </a:solidFill>
              <a:latin typeface="Montserrat Medium" panose="0000060000000000000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68589" y="1740753"/>
            <a:ext cx="266365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Montserrat Medium" panose="00000600000000000000"/>
              </a:rPr>
              <a:t>Разработка индивидуального маршрута оказания помощи семье участника СВО</a:t>
            </a:r>
            <a:endParaRPr lang="ru-RU" sz="1100" b="1" dirty="0">
              <a:solidFill>
                <a:srgbClr val="002060"/>
              </a:solidFill>
              <a:latin typeface="Montserrat Medium" panose="0000060000000000000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55976" y="3937287"/>
            <a:ext cx="28545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Montserrat Medium" panose="00000600000000000000"/>
              </a:rPr>
              <a:t>Промежуточный контроль результатов кураторства на основании чек-листа с внесением в ПКУ АС «АСП», заполнение отчета – 2 раза</a:t>
            </a:r>
            <a:r>
              <a:rPr lang="en-US" sz="1100" b="1" dirty="0" smtClean="0">
                <a:solidFill>
                  <a:srgbClr val="002060"/>
                </a:solidFill>
              </a:rPr>
              <a:t>/</a:t>
            </a:r>
            <a:r>
              <a:rPr lang="ru-RU" sz="1100" b="1" dirty="0" smtClean="0">
                <a:solidFill>
                  <a:srgbClr val="002060"/>
                </a:solidFill>
                <a:latin typeface="Montserrat Medium" panose="00000600000000000000"/>
              </a:rPr>
              <a:t>месяц</a:t>
            </a:r>
            <a:endParaRPr lang="ru-RU" sz="1100" b="1" dirty="0">
              <a:solidFill>
                <a:srgbClr val="002060"/>
              </a:solidFill>
              <a:latin typeface="Montserrat Medium" panose="0000060000000000000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23" y="1272674"/>
            <a:ext cx="408053" cy="4433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193" y="1275606"/>
            <a:ext cx="610639" cy="49205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2867" y="1186927"/>
            <a:ext cx="681261" cy="59273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0102" y="3075806"/>
            <a:ext cx="970370" cy="10025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158311"/>
            <a:ext cx="1429663" cy="1429663"/>
          </a:xfrm>
          <a:prstGeom prst="rect">
            <a:avLst/>
          </a:prstGeom>
        </p:spPr>
      </p:pic>
      <p:sp>
        <p:nvSpPr>
          <p:cNvPr id="40" name="Стрелка вправо 39"/>
          <p:cNvSpPr/>
          <p:nvPr/>
        </p:nvSpPr>
        <p:spPr>
          <a:xfrm>
            <a:off x="3576309" y="1347614"/>
            <a:ext cx="779667" cy="316091"/>
          </a:xfrm>
          <a:prstGeom prst="rightArrow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  <a:latin typeface="Montserrat Medium" panose="00000600000000000000"/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6156176" y="1275606"/>
            <a:ext cx="779667" cy="316091"/>
          </a:xfrm>
          <a:prstGeom prst="rightArrow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3" name="Стрелка вправо 42"/>
          <p:cNvSpPr/>
          <p:nvPr/>
        </p:nvSpPr>
        <p:spPr>
          <a:xfrm rot="5400000">
            <a:off x="8358629" y="2671943"/>
            <a:ext cx="779667" cy="316091"/>
          </a:xfrm>
          <a:prstGeom prst="rightArrow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  <a:latin typeface="Montserrat Medium" panose="0000060000000000000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 flipH="1">
            <a:off x="6876256" y="3723878"/>
            <a:ext cx="840272" cy="316091"/>
          </a:xfrm>
          <a:prstGeom prst="rightArrow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  <a:latin typeface="Montserrat Medium" panose="00000600000000000000"/>
            </a:endParaRPr>
          </a:p>
        </p:txBody>
      </p:sp>
      <p:sp>
        <p:nvSpPr>
          <p:cNvPr id="45" name="Стрелка вправо 44"/>
          <p:cNvSpPr/>
          <p:nvPr/>
        </p:nvSpPr>
        <p:spPr>
          <a:xfrm flipH="1">
            <a:off x="3587712" y="3723878"/>
            <a:ext cx="840272" cy="316091"/>
          </a:xfrm>
          <a:prstGeom prst="rightArrow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  <a:latin typeface="Montserrat Medium" panose="00000600000000000000"/>
            </a:endParaRPr>
          </a:p>
        </p:txBody>
      </p:sp>
      <p:sp>
        <p:nvSpPr>
          <p:cNvPr id="46" name="Стрелка вправо 45"/>
          <p:cNvSpPr/>
          <p:nvPr/>
        </p:nvSpPr>
        <p:spPr>
          <a:xfrm flipH="1">
            <a:off x="1355464" y="3723878"/>
            <a:ext cx="840272" cy="316091"/>
          </a:xfrm>
          <a:prstGeom prst="rightArrow">
            <a:avLst/>
          </a:prstGeom>
          <a:solidFill>
            <a:srgbClr val="3BB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rgbClr val="002060"/>
              </a:solidFill>
              <a:latin typeface="Montserrat Medium" panose="0000060000000000000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815" y="2283718"/>
            <a:ext cx="1477193" cy="981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737" y="3033342"/>
            <a:ext cx="943455" cy="90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165" y="3147814"/>
            <a:ext cx="812451" cy="7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4484015" y="504051"/>
            <a:ext cx="175974" cy="9144000"/>
          </a:xfrm>
          <a:prstGeom prst="rect">
            <a:avLst/>
          </a:prstGeom>
        </p:spPr>
      </p:pic>
      <p:pic>
        <p:nvPicPr>
          <p:cNvPr id="35" name="Рисунок 17"/>
          <p:cNvPicPr/>
          <p:nvPr/>
        </p:nvPicPr>
        <p:blipFill>
          <a:blip r:embed="rId13"/>
          <a:stretch/>
        </p:blipFill>
        <p:spPr>
          <a:xfrm>
            <a:off x="154613" y="-52115"/>
            <a:ext cx="1799820" cy="7200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07212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104944" y="2067694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5"/>
          <p:cNvSpPr/>
          <p:nvPr/>
        </p:nvSpPr>
        <p:spPr>
          <a:xfrm>
            <a:off x="1331640" y="2505588"/>
            <a:ext cx="184320" cy="24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Текст 15"/>
          <p:cNvSpPr/>
          <p:nvPr/>
        </p:nvSpPr>
        <p:spPr>
          <a:xfrm>
            <a:off x="329760" y="4497840"/>
            <a:ext cx="399600" cy="22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TextBox 9"/>
          <p:cNvSpPr/>
          <p:nvPr/>
        </p:nvSpPr>
        <p:spPr>
          <a:xfrm>
            <a:off x="714184" y="627534"/>
            <a:ext cx="7905960" cy="3740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601"/>
              </a:spcAft>
            </a:pPr>
            <a:r>
              <a:rPr lang="ru-RU" b="1" spc="-1" dirty="0">
                <a:solidFill>
                  <a:srgbClr val="5D317D"/>
                </a:solidFill>
                <a:latin typeface="Actay Wide Bd"/>
                <a:ea typeface="Verdana"/>
              </a:rPr>
              <a:t>ИНСТРУМЕНТАРИЙ  КУРАТОРА</a:t>
            </a:r>
          </a:p>
        </p:txBody>
      </p:sp>
      <p:sp>
        <p:nvSpPr>
          <p:cNvPr id="24" name="Текст 15"/>
          <p:cNvSpPr/>
          <p:nvPr/>
        </p:nvSpPr>
        <p:spPr>
          <a:xfrm>
            <a:off x="776880" y="6168960"/>
            <a:ext cx="469440" cy="356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3" name="Рисунок 1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86697"/>
            <a:ext cx="2952328" cy="1329069"/>
          </a:xfrm>
          <a:prstGeom prst="rect">
            <a:avLst/>
          </a:prstGeom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7"/>
          <a:stretch/>
        </p:blipFill>
        <p:spPr>
          <a:xfrm>
            <a:off x="899592" y="3651870"/>
            <a:ext cx="2188742" cy="1272437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707654"/>
            <a:ext cx="3053682" cy="1191016"/>
          </a:xfrm>
          <a:prstGeom prst="rect">
            <a:avLst/>
          </a:prstGeom>
        </p:spPr>
      </p:pic>
      <p:pic>
        <p:nvPicPr>
          <p:cNvPr id="116" name="Picture 2" descr="O:\8. БИЯТОВА И.Н\2023\Совещание Гремякова ОП 23.06.2023 кураторство\Отчет куратор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8" b="29483"/>
          <a:stretch/>
        </p:blipFill>
        <p:spPr bwMode="auto">
          <a:xfrm>
            <a:off x="6113514" y="1851670"/>
            <a:ext cx="3042503" cy="132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20"/>
          <p:cNvSpPr/>
          <p:nvPr/>
        </p:nvSpPr>
        <p:spPr>
          <a:xfrm>
            <a:off x="107504" y="908309"/>
            <a:ext cx="4430051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799"/>
              </a:spcAft>
            </a:pPr>
            <a:r>
              <a:rPr lang="ru-RU" sz="1200" b="1" spc="-1" dirty="0" smtClean="0">
                <a:solidFill>
                  <a:srgbClr val="002060"/>
                </a:solidFill>
                <a:latin typeface="Montserrat Medium" panose="00000600000000000000" pitchFamily="2" charset="-52"/>
                <a:ea typeface="Calibri"/>
                <a:cs typeface="Times New Roman" panose="02020603050405020304" pitchFamily="18" charset="0"/>
              </a:rPr>
              <a:t>Чек  - лист для работы куратора по актуальным потребностям семьи</a:t>
            </a:r>
          </a:p>
        </p:txBody>
      </p:sp>
      <p:sp>
        <p:nvSpPr>
          <p:cNvPr id="118" name="TextBox 20"/>
          <p:cNvSpPr/>
          <p:nvPr/>
        </p:nvSpPr>
        <p:spPr>
          <a:xfrm>
            <a:off x="3491880" y="1196341"/>
            <a:ext cx="3011956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2060"/>
                </a:solidFill>
                <a:latin typeface="Montserrat Medium" panose="00000600000000000000" pitchFamily="2" charset="-52"/>
                <a:ea typeface="Calibri"/>
                <a:cs typeface="Times New Roman" panose="02020603050405020304" pitchFamily="18" charset="0"/>
              </a:rPr>
              <a:t>Чек - лист по региональным </a:t>
            </a:r>
          </a:p>
          <a:p>
            <a:pPr>
              <a:lnSpc>
                <a:spcPct val="100000"/>
              </a:lnSpc>
              <a:spcAft>
                <a:spcPts val="799"/>
              </a:spcAft>
            </a:pPr>
            <a:r>
              <a:rPr lang="ru-RU" sz="1200" b="1" spc="-1" dirty="0" smtClean="0">
                <a:solidFill>
                  <a:srgbClr val="002060"/>
                </a:solidFill>
                <a:latin typeface="Montserrat Medium" panose="00000600000000000000" pitchFamily="2" charset="-52"/>
                <a:ea typeface="Calibri"/>
                <a:cs typeface="Times New Roman" panose="02020603050405020304" pitchFamily="18" charset="0"/>
              </a:rPr>
              <a:t>мерам поддержки</a:t>
            </a:r>
          </a:p>
        </p:txBody>
      </p:sp>
      <p:sp>
        <p:nvSpPr>
          <p:cNvPr id="119" name="TextBox 20"/>
          <p:cNvSpPr/>
          <p:nvPr/>
        </p:nvSpPr>
        <p:spPr>
          <a:xfrm>
            <a:off x="6228184" y="1203598"/>
            <a:ext cx="2642891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2060"/>
                </a:solidFill>
                <a:latin typeface="Montserrat Medium" panose="00000600000000000000" pitchFamily="2" charset="-52"/>
                <a:ea typeface="Calibri"/>
                <a:cs typeface="Times New Roman" panose="02020603050405020304" pitchFamily="18" charset="0"/>
              </a:rPr>
              <a:t>Отчеты куратора о работе с семьями с детьми участников СВО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556752536"/>
              </p:ext>
            </p:extLst>
          </p:nvPr>
        </p:nvGraphicFramePr>
        <p:xfrm>
          <a:off x="39179" y="2715766"/>
          <a:ext cx="932421" cy="21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5" name="Прямоугольник 124"/>
          <p:cNvSpPr/>
          <p:nvPr/>
        </p:nvSpPr>
        <p:spPr>
          <a:xfrm>
            <a:off x="104944" y="2931790"/>
            <a:ext cx="42510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spc="-1" dirty="0" smtClean="0">
                <a:solidFill>
                  <a:srgbClr val="7030A0"/>
                </a:solidFill>
                <a:latin typeface="Montserrat Medium" panose="00000600000000000000" pitchFamily="2" charset="-52"/>
                <a:ea typeface="Calibri"/>
                <a:cs typeface="Times New Roman" panose="02020603050405020304" pitchFamily="18" charset="0"/>
              </a:rPr>
              <a:t>по Алгоритму фиксации в АС «АСП» </a:t>
            </a:r>
          </a:p>
          <a:p>
            <a:r>
              <a:rPr lang="ru-RU" sz="1000" b="1" spc="-1" dirty="0" smtClean="0">
                <a:solidFill>
                  <a:srgbClr val="7030A0"/>
                </a:solidFill>
                <a:latin typeface="Montserrat Medium" panose="00000600000000000000" pitchFamily="2" charset="-52"/>
                <a:ea typeface="Calibri"/>
                <a:cs typeface="Times New Roman" panose="02020603050405020304" pitchFamily="18" charset="0"/>
              </a:rPr>
              <a:t>информации о деятельности специалистов </a:t>
            </a:r>
          </a:p>
          <a:p>
            <a:r>
              <a:rPr lang="ru-RU" sz="1000" b="1" spc="-1" dirty="0" err="1" smtClean="0">
                <a:solidFill>
                  <a:srgbClr val="7030A0"/>
                </a:solidFill>
                <a:latin typeface="Montserrat Medium" panose="00000600000000000000" pitchFamily="2" charset="-52"/>
                <a:ea typeface="Calibri"/>
                <a:cs typeface="Times New Roman" panose="02020603050405020304" pitchFamily="18" charset="0"/>
              </a:rPr>
              <a:t>соц</a:t>
            </a:r>
            <a:r>
              <a:rPr lang="ru-RU" sz="1000" b="1" spc="-1" dirty="0" smtClean="0">
                <a:solidFill>
                  <a:srgbClr val="7030A0"/>
                </a:solidFill>
                <a:latin typeface="Montserrat Medium" panose="00000600000000000000" pitchFamily="2" charset="-52"/>
                <a:ea typeface="Calibri"/>
                <a:cs typeface="Times New Roman" panose="02020603050405020304" pitchFamily="18" charset="0"/>
              </a:rPr>
              <a:t> обслуживания ТО от 31.03.2023  </a:t>
            </a:r>
          </a:p>
        </p:txBody>
      </p:sp>
      <p:pic>
        <p:nvPicPr>
          <p:cNvPr id="126" name="Рисунок 1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3524" y="3229318"/>
            <a:ext cx="1414900" cy="1718696"/>
          </a:xfrm>
          <a:prstGeom prst="rect">
            <a:avLst/>
          </a:prstGeom>
        </p:spPr>
      </p:pic>
      <p:sp>
        <p:nvSpPr>
          <p:cNvPr id="127" name="TextBox 20"/>
          <p:cNvSpPr/>
          <p:nvPr/>
        </p:nvSpPr>
        <p:spPr>
          <a:xfrm>
            <a:off x="2771800" y="3006993"/>
            <a:ext cx="423807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2060"/>
                </a:solidFill>
                <a:latin typeface="Montserrat Medium" panose="00000600000000000000" pitchFamily="2" charset="-52"/>
                <a:ea typeface="Calibri"/>
                <a:cs typeface="Times New Roman" panose="02020603050405020304" pitchFamily="18" charset="0"/>
              </a:rPr>
              <a:t>Информационные материалы для </a:t>
            </a: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2060"/>
                </a:solidFill>
                <a:latin typeface="Montserrat Medium" panose="00000600000000000000" pitchFamily="2" charset="-52"/>
                <a:ea typeface="Calibri"/>
                <a:cs typeface="Times New Roman" panose="02020603050405020304" pitchFamily="18" charset="0"/>
              </a:rPr>
              <a:t>эффективного кураторства семей </a:t>
            </a:r>
          </a:p>
          <a:p>
            <a:pPr algn="ctr"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2060"/>
                </a:solidFill>
                <a:latin typeface="Montserrat Medium" panose="00000600000000000000" pitchFamily="2" charset="-52"/>
                <a:ea typeface="Calibri"/>
                <a:cs typeface="Times New Roman" panose="02020603050405020304" pitchFamily="18" charset="0"/>
              </a:rPr>
              <a:t>с детьми участников СВО</a:t>
            </a:r>
          </a:p>
        </p:txBody>
      </p:sp>
      <p:pic>
        <p:nvPicPr>
          <p:cNvPr id="128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4" t="17349" r="13269" b="13611"/>
          <a:stretch/>
        </p:blipFill>
        <p:spPr bwMode="auto">
          <a:xfrm>
            <a:off x="3939442" y="3651870"/>
            <a:ext cx="2144726" cy="126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 flipH="1">
            <a:off x="104944" y="2067694"/>
            <a:ext cx="146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04944" y="3507854"/>
            <a:ext cx="3386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6200000">
            <a:off x="4484015" y="504051"/>
            <a:ext cx="175974" cy="9144000"/>
          </a:xfrm>
          <a:prstGeom prst="rect">
            <a:avLst/>
          </a:prstGeom>
        </p:spPr>
      </p:pic>
      <p:pic>
        <p:nvPicPr>
          <p:cNvPr id="27" name="Рисунок 17"/>
          <p:cNvPicPr/>
          <p:nvPr/>
        </p:nvPicPr>
        <p:blipFill>
          <a:blip r:embed="rId14"/>
          <a:stretch/>
        </p:blipFill>
        <p:spPr>
          <a:xfrm>
            <a:off x="154613" y="-52115"/>
            <a:ext cx="1799820" cy="720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Рисунок 295_0"/>
          <p:cNvPicPr/>
          <p:nvPr/>
        </p:nvPicPr>
        <p:blipFill>
          <a:blip r:embed="rId2"/>
          <a:srcRect l="24411" r="29085"/>
          <a:stretch/>
        </p:blipFill>
        <p:spPr>
          <a:xfrm>
            <a:off x="5004048" y="2383215"/>
            <a:ext cx="720080" cy="908615"/>
          </a:xfrm>
          <a:prstGeom prst="rect">
            <a:avLst/>
          </a:prstGeom>
          <a:ln w="0">
            <a:noFill/>
          </a:ln>
        </p:spPr>
      </p:pic>
      <p:pic>
        <p:nvPicPr>
          <p:cNvPr id="150" name="Рисунок 296_0"/>
          <p:cNvPicPr/>
          <p:nvPr/>
        </p:nvPicPr>
        <p:blipFill>
          <a:blip r:embed="rId3"/>
          <a:srcRect l="26532" r="46908"/>
          <a:stretch/>
        </p:blipFill>
        <p:spPr>
          <a:xfrm>
            <a:off x="6115923" y="1707655"/>
            <a:ext cx="904349" cy="2520280"/>
          </a:xfrm>
          <a:prstGeom prst="rect">
            <a:avLst/>
          </a:prstGeom>
          <a:ln w="36000">
            <a:solidFill>
              <a:srgbClr val="3465A4"/>
            </a:solidFill>
            <a:round/>
          </a:ln>
        </p:spPr>
      </p:pic>
      <p:graphicFrame>
        <p:nvGraphicFramePr>
          <p:cNvPr id="151" name="Диаграмма 297_0"/>
          <p:cNvGraphicFramePr/>
          <p:nvPr>
            <p:extLst>
              <p:ext uri="{D42A27DB-BD31-4B8C-83A1-F6EECF244321}">
                <p14:modId xmlns:p14="http://schemas.microsoft.com/office/powerpoint/2010/main" val="1452078684"/>
              </p:ext>
            </p:extLst>
          </p:nvPr>
        </p:nvGraphicFramePr>
        <p:xfrm>
          <a:off x="7452320" y="1665751"/>
          <a:ext cx="1584176" cy="1174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2" name="CustomShape 1"/>
          <p:cNvSpPr/>
          <p:nvPr/>
        </p:nvSpPr>
        <p:spPr>
          <a:xfrm>
            <a:off x="5521824" y="949454"/>
            <a:ext cx="3586680" cy="39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8" tIns="44999" rIns="89998" bIns="44999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pc="-1" dirty="0" smtClean="0">
                <a:solidFill>
                  <a:srgbClr val="002060"/>
                </a:solidFill>
                <a:latin typeface="Actay Wide Bd" pitchFamily="50" charset="-52"/>
                <a:ea typeface="DejaVu Sans"/>
              </a:rPr>
              <a:t>Голосовой робот</a:t>
            </a:r>
            <a:endParaRPr lang="ru-RU" sz="1600" spc="-1" dirty="0">
              <a:solidFill>
                <a:srgbClr val="002060"/>
              </a:solidFill>
              <a:latin typeface="Actay Wide Bd" pitchFamily="50" charset="-52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7236296" y="2931790"/>
            <a:ext cx="2017190" cy="929984"/>
          </a:xfrm>
          <a:prstGeom prst="rect">
            <a:avLst/>
          </a:prstGeom>
          <a:noFill/>
          <a:ln w="3168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8" tIns="44999" rIns="89998" bIns="44999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800" b="1" spc="-1" dirty="0">
              <a:solidFill>
                <a:srgbClr val="5D317D"/>
              </a:solidFill>
              <a:latin typeface="Montserrat Medium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300" b="1" spc="-1" dirty="0">
                <a:solidFill>
                  <a:srgbClr val="5D317D"/>
                </a:solidFill>
                <a:latin typeface="Montserrat Medium" panose="00000600000000000000" pitchFamily="2" charset="-52"/>
                <a:ea typeface="DejaVu Sans"/>
              </a:rPr>
              <a:t>Информирование</a:t>
            </a:r>
            <a:r>
              <a:rPr lang="ru-RU" sz="1200" b="1" spc="-1" dirty="0">
                <a:solidFill>
                  <a:srgbClr val="5D317D"/>
                </a:solidFill>
                <a:latin typeface="Actay Wide Bd" pitchFamily="50" charset="-52"/>
                <a:ea typeface="DejaVu Sans"/>
              </a:rPr>
              <a:t>:</a:t>
            </a:r>
            <a:endParaRPr lang="ru-RU" sz="1200" spc="-1" dirty="0">
              <a:latin typeface="Actay Wide Bd" pitchFamily="50" charset="-52"/>
            </a:endParaRPr>
          </a:p>
          <a:p>
            <a:pPr>
              <a:lnSpc>
                <a:spcPct val="100000"/>
              </a:lnSpc>
              <a:buNone/>
            </a:pPr>
            <a:r>
              <a:rPr lang="ru-RU" sz="1200" b="1" spc="-1" dirty="0">
                <a:solidFill>
                  <a:srgbClr val="002060"/>
                </a:solidFill>
                <a:latin typeface="Montserrat Medium" panose="00000600000000000000" pitchFamily="2" charset="-52"/>
                <a:ea typeface="DejaVu Sans"/>
              </a:rPr>
              <a:t>- выплаты</a:t>
            </a:r>
            <a:endParaRPr lang="ru-RU" sz="1200" spc="-1" dirty="0">
              <a:solidFill>
                <a:srgbClr val="002060"/>
              </a:solidFill>
              <a:latin typeface="Montserrat Medium" panose="00000600000000000000" pitchFamily="2" charset="-52"/>
            </a:endParaRPr>
          </a:p>
          <a:p>
            <a:pPr>
              <a:lnSpc>
                <a:spcPct val="100000"/>
              </a:lnSpc>
              <a:buNone/>
            </a:pPr>
            <a:r>
              <a:rPr lang="ru-RU" sz="1200" b="1" spc="-1" dirty="0">
                <a:solidFill>
                  <a:srgbClr val="002060"/>
                </a:solidFill>
                <a:latin typeface="Montserrat Medium" panose="00000600000000000000" pitchFamily="2" charset="-52"/>
                <a:ea typeface="DejaVu Sans"/>
              </a:rPr>
              <a:t>- помощь</a:t>
            </a:r>
            <a:endParaRPr lang="ru-RU" sz="1200" spc="-1" dirty="0">
              <a:solidFill>
                <a:srgbClr val="002060"/>
              </a:solidFill>
              <a:latin typeface="Montserrat Medium" panose="00000600000000000000" pitchFamily="2" charset="-52"/>
            </a:endParaRPr>
          </a:p>
          <a:p>
            <a:pPr>
              <a:lnSpc>
                <a:spcPct val="100000"/>
              </a:lnSpc>
              <a:buNone/>
            </a:pPr>
            <a:r>
              <a:rPr lang="ru-RU" sz="1200" b="1" spc="-1" dirty="0">
                <a:solidFill>
                  <a:srgbClr val="002060"/>
                </a:solidFill>
                <a:latin typeface="Montserrat Medium" panose="00000600000000000000" pitchFamily="2" charset="-52"/>
                <a:ea typeface="DejaVu Sans"/>
              </a:rPr>
              <a:t>- мероприятия</a:t>
            </a:r>
            <a:endParaRPr lang="ru-RU" sz="1200" spc="-1" dirty="0">
              <a:solidFill>
                <a:srgbClr val="002060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5724128" y="2777175"/>
            <a:ext cx="334442" cy="82607"/>
          </a:xfrm>
          <a:custGeom>
            <a:avLst/>
            <a:gdLst/>
            <a:ahLst/>
            <a:cxnLst/>
            <a:rect l="l" t="t" r="r" b="b"/>
            <a:pathLst>
              <a:path w="1801" h="405">
                <a:moveTo>
                  <a:pt x="1100" y="0"/>
                </a:moveTo>
                <a:lnTo>
                  <a:pt x="1800" y="200"/>
                </a:lnTo>
                <a:lnTo>
                  <a:pt x="1100" y="404"/>
                </a:lnTo>
                <a:lnTo>
                  <a:pt x="1100" y="282"/>
                </a:lnTo>
                <a:lnTo>
                  <a:pt x="333" y="282"/>
                </a:lnTo>
                <a:lnTo>
                  <a:pt x="333" y="118"/>
                </a:lnTo>
                <a:lnTo>
                  <a:pt x="1100" y="118"/>
                </a:lnTo>
                <a:lnTo>
                  <a:pt x="1100" y="0"/>
                </a:lnTo>
                <a:moveTo>
                  <a:pt x="0" y="118"/>
                </a:moveTo>
                <a:lnTo>
                  <a:pt x="0" y="282"/>
                </a:lnTo>
                <a:lnTo>
                  <a:pt x="83" y="282"/>
                </a:lnTo>
                <a:lnTo>
                  <a:pt x="83" y="118"/>
                </a:lnTo>
                <a:lnTo>
                  <a:pt x="0" y="118"/>
                </a:lnTo>
                <a:moveTo>
                  <a:pt x="166" y="118"/>
                </a:moveTo>
                <a:lnTo>
                  <a:pt x="166" y="282"/>
                </a:lnTo>
                <a:lnTo>
                  <a:pt x="250" y="282"/>
                </a:lnTo>
                <a:lnTo>
                  <a:pt x="250" y="118"/>
                </a:lnTo>
                <a:lnTo>
                  <a:pt x="166" y="118"/>
                </a:lnTo>
              </a:path>
            </a:pathLst>
          </a:cu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4"/>
          <p:cNvSpPr/>
          <p:nvPr/>
        </p:nvSpPr>
        <p:spPr>
          <a:xfrm>
            <a:off x="7092280" y="2001277"/>
            <a:ext cx="334442" cy="82607"/>
          </a:xfrm>
          <a:custGeom>
            <a:avLst/>
            <a:gdLst/>
            <a:ahLst/>
            <a:cxnLst/>
            <a:rect l="l" t="t" r="r" b="b"/>
            <a:pathLst>
              <a:path w="1801" h="405">
                <a:moveTo>
                  <a:pt x="1100" y="0"/>
                </a:moveTo>
                <a:lnTo>
                  <a:pt x="1800" y="200"/>
                </a:lnTo>
                <a:lnTo>
                  <a:pt x="1100" y="404"/>
                </a:lnTo>
                <a:lnTo>
                  <a:pt x="1100" y="282"/>
                </a:lnTo>
                <a:lnTo>
                  <a:pt x="333" y="282"/>
                </a:lnTo>
                <a:lnTo>
                  <a:pt x="333" y="118"/>
                </a:lnTo>
                <a:lnTo>
                  <a:pt x="1100" y="118"/>
                </a:lnTo>
                <a:lnTo>
                  <a:pt x="1100" y="0"/>
                </a:lnTo>
                <a:moveTo>
                  <a:pt x="0" y="118"/>
                </a:moveTo>
                <a:lnTo>
                  <a:pt x="0" y="282"/>
                </a:lnTo>
                <a:lnTo>
                  <a:pt x="83" y="282"/>
                </a:lnTo>
                <a:lnTo>
                  <a:pt x="83" y="118"/>
                </a:lnTo>
                <a:lnTo>
                  <a:pt x="0" y="118"/>
                </a:lnTo>
                <a:moveTo>
                  <a:pt x="166" y="118"/>
                </a:moveTo>
                <a:lnTo>
                  <a:pt x="166" y="282"/>
                </a:lnTo>
                <a:lnTo>
                  <a:pt x="250" y="282"/>
                </a:lnTo>
                <a:lnTo>
                  <a:pt x="250" y="118"/>
                </a:lnTo>
                <a:lnTo>
                  <a:pt x="166" y="118"/>
                </a:lnTo>
              </a:path>
            </a:pathLst>
          </a:cu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5"/>
          <p:cNvSpPr/>
          <p:nvPr/>
        </p:nvSpPr>
        <p:spPr>
          <a:xfrm>
            <a:off x="7092280" y="3146555"/>
            <a:ext cx="334442" cy="82607"/>
          </a:xfrm>
          <a:custGeom>
            <a:avLst/>
            <a:gdLst/>
            <a:ahLst/>
            <a:cxnLst/>
            <a:rect l="l" t="t" r="r" b="b"/>
            <a:pathLst>
              <a:path w="1801" h="405">
                <a:moveTo>
                  <a:pt x="1100" y="0"/>
                </a:moveTo>
                <a:lnTo>
                  <a:pt x="1800" y="200"/>
                </a:lnTo>
                <a:lnTo>
                  <a:pt x="1100" y="404"/>
                </a:lnTo>
                <a:lnTo>
                  <a:pt x="1100" y="282"/>
                </a:lnTo>
                <a:lnTo>
                  <a:pt x="333" y="282"/>
                </a:lnTo>
                <a:lnTo>
                  <a:pt x="333" y="118"/>
                </a:lnTo>
                <a:lnTo>
                  <a:pt x="1100" y="118"/>
                </a:lnTo>
                <a:lnTo>
                  <a:pt x="1100" y="0"/>
                </a:lnTo>
                <a:moveTo>
                  <a:pt x="0" y="118"/>
                </a:moveTo>
                <a:lnTo>
                  <a:pt x="0" y="282"/>
                </a:lnTo>
                <a:lnTo>
                  <a:pt x="83" y="282"/>
                </a:lnTo>
                <a:lnTo>
                  <a:pt x="83" y="118"/>
                </a:lnTo>
                <a:lnTo>
                  <a:pt x="0" y="118"/>
                </a:lnTo>
                <a:moveTo>
                  <a:pt x="166" y="118"/>
                </a:moveTo>
                <a:lnTo>
                  <a:pt x="166" y="282"/>
                </a:lnTo>
                <a:lnTo>
                  <a:pt x="250" y="282"/>
                </a:lnTo>
                <a:lnTo>
                  <a:pt x="250" y="118"/>
                </a:lnTo>
                <a:lnTo>
                  <a:pt x="166" y="118"/>
                </a:lnTo>
              </a:path>
            </a:pathLst>
          </a:custGeom>
          <a:solidFill>
            <a:srgbClr val="FF0000"/>
          </a:solidFill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908739" y="557267"/>
            <a:ext cx="7119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b="1" spc="-1" dirty="0">
                <a:solidFill>
                  <a:srgbClr val="5D317D"/>
                </a:solidFill>
                <a:latin typeface="Actay Wide Bd" pitchFamily="50" charset="-52"/>
              </a:rPr>
              <a:t>Возможности </a:t>
            </a:r>
            <a:r>
              <a:rPr lang="ru-RU" b="1" spc="-1" dirty="0" smtClean="0">
                <a:solidFill>
                  <a:srgbClr val="5D317D"/>
                </a:solidFill>
                <a:latin typeface="Actay Wide Bd" pitchFamily="50" charset="-52"/>
              </a:rPr>
              <a:t>информационных сервисов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21473" y="1242645"/>
            <a:ext cx="3010567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интеграция </a:t>
            </a:r>
            <a:r>
              <a:rPr lang="ru-RU" sz="125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приложения информационным  пространством региона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получение данных из АСП об уведомлениях, направляемых пользователю приложения от куратора семьи, в онлайн режиме, а также - от семьи к куратору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anose="02020603050405020304" pitchFamily="18" charset="0"/>
              </a:rPr>
              <a:t>конфиденциальность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50" dirty="0">
                <a:solidFill>
                  <a:srgbClr val="002060"/>
                </a:solidFill>
                <a:latin typeface="Montserrat Medium" panose="00000600000000000000" pitchFamily="2" charset="-52"/>
                <a:ea typeface="Segoe UI Symbol" panose="020B0502040204020203" pitchFamily="34" charset="0"/>
                <a:cs typeface="Times New Roman" panose="02020603050405020304" pitchFamily="18" charset="0"/>
              </a:rPr>
              <a:t>получение  обратной </a:t>
            </a:r>
            <a:r>
              <a:rPr lang="ru-RU" sz="1250" dirty="0" smtClean="0">
                <a:solidFill>
                  <a:srgbClr val="002060"/>
                </a:solidFill>
                <a:latin typeface="Montserrat Medium" panose="00000600000000000000" pitchFamily="2" charset="-52"/>
                <a:ea typeface="Segoe UI Symbol" panose="020B0502040204020203" pitchFamily="34" charset="0"/>
                <a:cs typeface="Times New Roman" panose="02020603050405020304" pitchFamily="18" charset="0"/>
              </a:rPr>
              <a:t>связи /статуса в процессе информационного      взаимодействия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автоматическая регистрация обращений </a:t>
            </a:r>
            <a:r>
              <a:rPr lang="ru-RU" sz="125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в АСП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5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ведение диалога с семьей </a:t>
            </a:r>
            <a:r>
              <a:rPr lang="ru-RU" sz="1250" dirty="0" smtClean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 в </a:t>
            </a:r>
            <a:r>
              <a:rPr lang="ru-RU" sz="1250" dirty="0">
                <a:solidFill>
                  <a:srgbClr val="002060"/>
                </a:solidFill>
                <a:latin typeface="Montserrat Medium" panose="00000600000000000000" pitchFamily="2" charset="-52"/>
                <a:cs typeface="Times New Roman" pitchFamily="18" charset="0"/>
              </a:rPr>
              <a:t>рамках полученного обращения</a:t>
            </a:r>
          </a:p>
          <a:p>
            <a:endParaRPr lang="ru-RU" sz="1600" dirty="0">
              <a:solidFill>
                <a:srgbClr val="002060"/>
              </a:solidFill>
              <a:latin typeface="Montserrat Medium" panose="000006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952" y="937052"/>
            <a:ext cx="5422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1" spc="-1" dirty="0">
                <a:solidFill>
                  <a:srgbClr val="002060"/>
                </a:solidFill>
                <a:latin typeface="Actay Wide Bd" pitchFamily="50" charset="-52"/>
              </a:rPr>
              <a:t>М</a:t>
            </a:r>
            <a:r>
              <a:rPr lang="ru-RU" sz="1600" b="1" spc="-1" dirty="0" smtClean="0">
                <a:solidFill>
                  <a:srgbClr val="002060"/>
                </a:solidFill>
                <a:latin typeface="Actay Wide Bd" pitchFamily="50" charset="-52"/>
              </a:rPr>
              <a:t>обильное приложение «</a:t>
            </a:r>
            <a:r>
              <a:rPr lang="ru-RU" sz="1600" b="1" spc="-1" dirty="0">
                <a:solidFill>
                  <a:srgbClr val="002060"/>
                </a:solidFill>
                <a:latin typeface="Actay Wide Bd" pitchFamily="50" charset="-52"/>
              </a:rPr>
              <a:t>Куратор семьи»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2" y="1552895"/>
            <a:ext cx="1758312" cy="339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484015" y="504051"/>
            <a:ext cx="175974" cy="9144000"/>
          </a:xfrm>
          <a:prstGeom prst="rect">
            <a:avLst/>
          </a:prstGeom>
        </p:spPr>
      </p:pic>
      <p:pic>
        <p:nvPicPr>
          <p:cNvPr id="22" name="Рисунок 17"/>
          <p:cNvPicPr/>
          <p:nvPr/>
        </p:nvPicPr>
        <p:blipFill>
          <a:blip r:embed="rId7"/>
          <a:stretch/>
        </p:blipFill>
        <p:spPr>
          <a:xfrm>
            <a:off x="154613" y="-52115"/>
            <a:ext cx="1799820" cy="7200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1735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2247</TotalTime>
  <Words>1143</Words>
  <Application>Microsoft Office PowerPoint</Application>
  <PresentationFormat>Экран (16:9)</PresentationFormat>
  <Paragraphs>190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Actay Wide Bd</vt:lpstr>
      <vt:lpstr>Arial</vt:lpstr>
      <vt:lpstr>Calibri</vt:lpstr>
      <vt:lpstr>Calibri Light</vt:lpstr>
      <vt:lpstr>DejaVu Sans</vt:lpstr>
      <vt:lpstr>Montserrat Medium</vt:lpstr>
      <vt:lpstr>Segoe UI Symbol</vt:lpstr>
      <vt:lpstr>Times New Roman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Yarynkina</cp:lastModifiedBy>
  <cp:revision>255</cp:revision>
  <dcterms:created xsi:type="dcterms:W3CDTF">2022-08-21T12:36:01Z</dcterms:created>
  <dcterms:modified xsi:type="dcterms:W3CDTF">2023-10-23T12:44:02Z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(16:9)</vt:lpwstr>
  </property>
  <property fmtid="{D5CDD505-2E9C-101B-9397-08002B2CF9AE}" pid="3" name="Slides">
    <vt:i4>14</vt:i4>
  </property>
</Properties>
</file>