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3" r:id="rId5"/>
    <p:sldId id="266" r:id="rId6"/>
    <p:sldId id="262" r:id="rId7"/>
    <p:sldId id="257" r:id="rId8"/>
    <p:sldId id="267" r:id="rId9"/>
    <p:sldId id="269" r:id="rId10"/>
    <p:sldId id="270" r:id="rId11"/>
    <p:sldId id="272" r:id="rId12"/>
    <p:sldId id="274" r:id="rId13"/>
    <p:sldId id="273" r:id="rId14"/>
    <p:sldId id="276" r:id="rId15"/>
    <p:sldId id="261" r:id="rId16"/>
    <p:sldId id="265" r:id="rId17"/>
    <p:sldId id="264" r:id="rId18"/>
    <p:sldId id="260" r:id="rId19"/>
    <p:sldId id="278" r:id="rId20"/>
    <p:sldId id="279" r:id="rId21"/>
    <p:sldId id="280" r:id="rId22"/>
    <p:sldId id="282" r:id="rId23"/>
    <p:sldId id="283" r:id="rId24"/>
    <p:sldId id="281" r:id="rId25"/>
    <p:sldId id="284" r:id="rId26"/>
    <p:sldId id="285" r:id="rId27"/>
    <p:sldId id="277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CE43C"/>
    <a:srgbClr val="1302EE"/>
    <a:srgbClr val="CE0ACE"/>
    <a:srgbClr val="006082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65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6C26-1629-43FF-9D46-A9AE345D8EF5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8DCF-B4F5-4120-B4C5-9B5427C4D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6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98DCF-B4F5-4120-B4C5-9B5427C4D4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3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p-to.org/tochki-aktivnogo-dolgoletiya-tyumenskoj-oblast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@-163578040-vserossiiskaya-akciya-teplo-dlya-geroya" TargetMode="External"/><Relationship Id="rId3" Type="http://schemas.openxmlformats.org/officeDocument/2006/relationships/hyperlink" Target="https://vk.com/@-163578040-blokada-leningrada" TargetMode="External"/><Relationship Id="rId7" Type="http://schemas.openxmlformats.org/officeDocument/2006/relationships/hyperlink" Target="https://vk.com/@-163578040-ostorozhno-moshennik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@-163578040-serebryanye-volontery-vagaiskogo-raiona-prinyali-uchastie-v" TargetMode="External"/><Relationship Id="rId5" Type="http://schemas.openxmlformats.org/officeDocument/2006/relationships/hyperlink" Target="https://vk.com/@-163578040-4-fevralya-vsemirnyi-den-borby-protiv-raka" TargetMode="External"/><Relationship Id="rId4" Type="http://schemas.openxmlformats.org/officeDocument/2006/relationships/hyperlink" Target="https://vk.com/@-163578040-pobeda-po-imeni-stalingrad" TargetMode="External"/><Relationship Id="rId9" Type="http://schemas.openxmlformats.org/officeDocument/2006/relationships/hyperlink" Target="https://vk.com/@-163578040-den-zaschitnika-otechest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@-163578040-virtualnaya-ekskursiya-po-poluostrovu-krym" TargetMode="External"/><Relationship Id="rId13" Type="http://schemas.openxmlformats.org/officeDocument/2006/relationships/hyperlink" Target="https://vk.com/public163578040?w=wall-163578040_1174" TargetMode="External"/><Relationship Id="rId3" Type="http://schemas.openxmlformats.org/officeDocument/2006/relationships/hyperlink" Target="https://vk.com/@-163578040-v-marte-est-takoi-denek" TargetMode="External"/><Relationship Id="rId7" Type="http://schemas.openxmlformats.org/officeDocument/2006/relationships/hyperlink" Target="https://vk.com/@-163578040-meropriyatiya-v-ramkah-festivalya" TargetMode="External"/><Relationship Id="rId12" Type="http://schemas.openxmlformats.org/officeDocument/2006/relationships/hyperlink" Target="https://vk.com/@-163578040-socialnyi-proekt-dobryi-ogoro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@-163578040-krym-velikoi-rossii-chastica" TargetMode="External"/><Relationship Id="rId11" Type="http://schemas.openxmlformats.org/officeDocument/2006/relationships/hyperlink" Target="https://vk.com/@-163578040-k-100-letiu-vagaiskogo-raiona" TargetMode="External"/><Relationship Id="rId5" Type="http://schemas.openxmlformats.org/officeDocument/2006/relationships/hyperlink" Target="https://vk.com/@-163578040-ezhdunarodnyi-zhenskii-d" TargetMode="External"/><Relationship Id="rId10" Type="http://schemas.openxmlformats.org/officeDocument/2006/relationships/hyperlink" Target="https://vk.com/@-163578040-master-klass-po-lepke-pelmenei" TargetMode="External"/><Relationship Id="rId4" Type="http://schemas.openxmlformats.org/officeDocument/2006/relationships/hyperlink" Target="https://vk.com/@-163578040-8-marta-mezhdunarodnyi-zhenskii-den" TargetMode="External"/><Relationship Id="rId9" Type="http://schemas.openxmlformats.org/officeDocument/2006/relationships/hyperlink" Target="https://vk.com/@-163578040-vserossiiskaya-akciya-krymskaya-vesna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63578040?w=wall-163578040_1262" TargetMode="External"/><Relationship Id="rId3" Type="http://schemas.openxmlformats.org/officeDocument/2006/relationships/hyperlink" Target="https://vk.com/public163578040?w=wall-163578040_1225" TargetMode="External"/><Relationship Id="rId7" Type="http://schemas.openxmlformats.org/officeDocument/2006/relationships/hyperlink" Target="https://vk.com/public163578040?w=wall-163578040_12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63578040?w=wall-163578040_1255" TargetMode="External"/><Relationship Id="rId11" Type="http://schemas.openxmlformats.org/officeDocument/2006/relationships/hyperlink" Target="https://vk.com/public163578040?w=wall-163578040_1273" TargetMode="External"/><Relationship Id="rId5" Type="http://schemas.openxmlformats.org/officeDocument/2006/relationships/hyperlink" Target="https://vk.com/public163578040?w=wall-163578040_1249" TargetMode="External"/><Relationship Id="rId10" Type="http://schemas.openxmlformats.org/officeDocument/2006/relationships/hyperlink" Target="https://vk.com/public163578040?w=wall-163578040_1265" TargetMode="External"/><Relationship Id="rId4" Type="http://schemas.openxmlformats.org/officeDocument/2006/relationships/hyperlink" Target="https://vk.com/public163578040?w=wall-163578040_1229" TargetMode="External"/><Relationship Id="rId9" Type="http://schemas.openxmlformats.org/officeDocument/2006/relationships/hyperlink" Target="https://vk.com/public163578040?w=wall-163578040_126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63578040?w=wall-163578040_1306" TargetMode="External"/><Relationship Id="rId3" Type="http://schemas.openxmlformats.org/officeDocument/2006/relationships/hyperlink" Target="https://vk.com/public163578040?w=wall-163578040_1274" TargetMode="External"/><Relationship Id="rId7" Type="http://schemas.openxmlformats.org/officeDocument/2006/relationships/hyperlink" Target="https://vk.com/public163578040?w=wall-163578040_1302" TargetMode="External"/><Relationship Id="rId12" Type="http://schemas.openxmlformats.org/officeDocument/2006/relationships/hyperlink" Target="https://vk.com/public163578040?w=wall-163578040_134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63578040?w=wall-163578040_1299" TargetMode="External"/><Relationship Id="rId11" Type="http://schemas.openxmlformats.org/officeDocument/2006/relationships/hyperlink" Target="https://vk.com/public163578040?w=wall-163578040_1320" TargetMode="External"/><Relationship Id="rId5" Type="http://schemas.openxmlformats.org/officeDocument/2006/relationships/hyperlink" Target="https://vk.com/public163578040?w=wall-163578040_1297" TargetMode="External"/><Relationship Id="rId10" Type="http://schemas.openxmlformats.org/officeDocument/2006/relationships/hyperlink" Target="https://vk.com/public163578040?w=wall-163578040_1316" TargetMode="External"/><Relationship Id="rId4" Type="http://schemas.openxmlformats.org/officeDocument/2006/relationships/hyperlink" Target="https://vk.com/public163578040?w=wall-163578040_1276" TargetMode="External"/><Relationship Id="rId9" Type="http://schemas.openxmlformats.org/officeDocument/2006/relationships/hyperlink" Target="https://vk.com/public163578040?w=wall-163578040_1313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63578040?w=wall-163578040_1445" TargetMode="External"/><Relationship Id="rId3" Type="http://schemas.openxmlformats.org/officeDocument/2006/relationships/hyperlink" Target="https://vk.com/public163578040?w=wall-163578040_1353" TargetMode="External"/><Relationship Id="rId7" Type="http://schemas.openxmlformats.org/officeDocument/2006/relationships/hyperlink" Target="https://vk.com/public163578040?w=wall-163578040_1439" TargetMode="External"/><Relationship Id="rId12" Type="http://schemas.openxmlformats.org/officeDocument/2006/relationships/hyperlink" Target="https://vk.com/public163578040?w=wall-163578040_14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63578040?w=wall-163578040_1429" TargetMode="External"/><Relationship Id="rId11" Type="http://schemas.openxmlformats.org/officeDocument/2006/relationships/hyperlink" Target="https://vk.com/public163578040?w=wall-163578040_1456" TargetMode="External"/><Relationship Id="rId5" Type="http://schemas.openxmlformats.org/officeDocument/2006/relationships/hyperlink" Target="https://vk.com/public163578040?w=wall-163578040_1357" TargetMode="External"/><Relationship Id="rId10" Type="http://schemas.openxmlformats.org/officeDocument/2006/relationships/hyperlink" Target="https://vk.com/public163578040?w=wall-163578040_1455" TargetMode="External"/><Relationship Id="rId4" Type="http://schemas.openxmlformats.org/officeDocument/2006/relationships/hyperlink" Target="https://vk.com/public163578040?w=wall-163578040_1356" TargetMode="External"/><Relationship Id="rId9" Type="http://schemas.openxmlformats.org/officeDocument/2006/relationships/hyperlink" Target="https://vk.com/public163578040?w=wall-163578040_144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63578040?w=wall-163578040_1492" TargetMode="External"/><Relationship Id="rId13" Type="http://schemas.openxmlformats.org/officeDocument/2006/relationships/hyperlink" Target="https://vk.com/public163578040?w=wall-163578040_1593" TargetMode="External"/><Relationship Id="rId3" Type="http://schemas.openxmlformats.org/officeDocument/2006/relationships/hyperlink" Target="https://vk.com/public163578040?w=wall-163578040_1458" TargetMode="External"/><Relationship Id="rId7" Type="http://schemas.openxmlformats.org/officeDocument/2006/relationships/hyperlink" Target="https://vk.com/public163578040?w=wall-163578040_1491" TargetMode="External"/><Relationship Id="rId12" Type="http://schemas.openxmlformats.org/officeDocument/2006/relationships/hyperlink" Target="https://vk.com/public163578040?w=wall-163578040_149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63578040?w=wall-163578040_1489" TargetMode="External"/><Relationship Id="rId11" Type="http://schemas.openxmlformats.org/officeDocument/2006/relationships/hyperlink" Target="https://vk.com/public163578040?w=wall-163578040_1496" TargetMode="External"/><Relationship Id="rId5" Type="http://schemas.openxmlformats.org/officeDocument/2006/relationships/hyperlink" Target="https://vk.com/public163578040?w=wall-163578040_1488" TargetMode="External"/><Relationship Id="rId10" Type="http://schemas.openxmlformats.org/officeDocument/2006/relationships/hyperlink" Target="https://vk.com/public163578040?w=wall-163578040_1494" TargetMode="External"/><Relationship Id="rId4" Type="http://schemas.openxmlformats.org/officeDocument/2006/relationships/hyperlink" Target="https://vk.com/public163578040?w=wall-163578040_1482" TargetMode="External"/><Relationship Id="rId9" Type="http://schemas.openxmlformats.org/officeDocument/2006/relationships/hyperlink" Target="https://vk.com/public163578040?w=wall-163578040_149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63578040?w=wall-163578040_1529" TargetMode="External"/><Relationship Id="rId3" Type="http://schemas.openxmlformats.org/officeDocument/2006/relationships/hyperlink" Target="https://vk.com/public163578040?w=wall-163578040_1502" TargetMode="External"/><Relationship Id="rId7" Type="http://schemas.openxmlformats.org/officeDocument/2006/relationships/hyperlink" Target="https://vk.com/public163578040?w=wall-163578040_1528" TargetMode="External"/><Relationship Id="rId12" Type="http://schemas.openxmlformats.org/officeDocument/2006/relationships/hyperlink" Target="https://vk.com/public163578040?w=wall-163578040_15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63578040?w=wall-163578040_1518" TargetMode="External"/><Relationship Id="rId11" Type="http://schemas.openxmlformats.org/officeDocument/2006/relationships/hyperlink" Target="https://vk.com/public163578040?w=wall-163578040_1535" TargetMode="External"/><Relationship Id="rId5" Type="http://schemas.openxmlformats.org/officeDocument/2006/relationships/hyperlink" Target="https://vk.com/public163578040?w=wall-163578040_1515" TargetMode="External"/><Relationship Id="rId10" Type="http://schemas.openxmlformats.org/officeDocument/2006/relationships/hyperlink" Target="https://vk.com/public163578040?w=wall-163578040_1534" TargetMode="External"/><Relationship Id="rId4" Type="http://schemas.openxmlformats.org/officeDocument/2006/relationships/hyperlink" Target="https://vk.com/public163578040?w=wall-163578040_1503" TargetMode="External"/><Relationship Id="rId9" Type="http://schemas.openxmlformats.org/officeDocument/2006/relationships/hyperlink" Target="https://vk.com/public163578040?w=wall-163578040_153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63578040?w=wall-163578040_1559" TargetMode="External"/><Relationship Id="rId13" Type="http://schemas.openxmlformats.org/officeDocument/2006/relationships/hyperlink" Target="https://vk.com/public163578040?w=wall-163578040_1583" TargetMode="External"/><Relationship Id="rId3" Type="http://schemas.openxmlformats.org/officeDocument/2006/relationships/hyperlink" Target="https://vk.com/public163578040?w=wall-163578040_1542" TargetMode="External"/><Relationship Id="rId7" Type="http://schemas.openxmlformats.org/officeDocument/2006/relationships/hyperlink" Target="https://vk.com/public163578040?w=wall-163578040_1557" TargetMode="External"/><Relationship Id="rId12" Type="http://schemas.openxmlformats.org/officeDocument/2006/relationships/hyperlink" Target="https://vk.com/public163578040?w=wall-163578040_157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63578040?w=wall-163578040_1548" TargetMode="External"/><Relationship Id="rId11" Type="http://schemas.openxmlformats.org/officeDocument/2006/relationships/hyperlink" Target="https://vk.com/public163578040?w=wall-163578040_1571" TargetMode="External"/><Relationship Id="rId5" Type="http://schemas.openxmlformats.org/officeDocument/2006/relationships/hyperlink" Target="https://vk.com/public163578040?w=wall-163578040_1544" TargetMode="External"/><Relationship Id="rId10" Type="http://schemas.openxmlformats.org/officeDocument/2006/relationships/hyperlink" Target="https://vk.com/public163578040?w=wall-163578040_1563" TargetMode="External"/><Relationship Id="rId4" Type="http://schemas.openxmlformats.org/officeDocument/2006/relationships/hyperlink" Target="https://vk.com/public163578040?w=wall-163578040_1543" TargetMode="External"/><Relationship Id="rId9" Type="http://schemas.openxmlformats.org/officeDocument/2006/relationships/hyperlink" Target="https://vk.com/public163578040?w=wall-163578040_1560" TargetMode="External"/><Relationship Id="rId14" Type="http://schemas.openxmlformats.org/officeDocument/2006/relationships/hyperlink" Target="https://vk.com/public163578040?w=wall-163578040_160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gay-cson.ru/?page_id=10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k.ru/mauktsso" TargetMode="External"/><Relationship Id="rId4" Type="http://schemas.openxmlformats.org/officeDocument/2006/relationships/hyperlink" Target="https://vk.com/public16357804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291435"/>
            <a:ext cx="348138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42" y="249057"/>
            <a:ext cx="348138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2925"/>
            <a:ext cx="348138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41" y="3573016"/>
            <a:ext cx="348138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09" y="4985568"/>
            <a:ext cx="3738045" cy="37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16866"/>
          <a:stretch/>
        </p:blipFill>
        <p:spPr>
          <a:xfrm rot="18878809">
            <a:off x="1234069" y="2580847"/>
            <a:ext cx="2342385" cy="22589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9248">
            <a:off x="1210789" y="-729780"/>
            <a:ext cx="2289934" cy="2278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0" t="21592" b="12615"/>
          <a:stretch/>
        </p:blipFill>
        <p:spPr>
          <a:xfrm rot="2694571">
            <a:off x="2973782" y="963749"/>
            <a:ext cx="2389349" cy="2214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4763"/>
          <a:stretch/>
        </p:blipFill>
        <p:spPr>
          <a:xfrm rot="2644039">
            <a:off x="2986706" y="4175936"/>
            <a:ext cx="2150296" cy="2243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437" r="10404"/>
          <a:stretch/>
        </p:blipFill>
        <p:spPr>
          <a:xfrm rot="18865645">
            <a:off x="4655307" y="5733690"/>
            <a:ext cx="2299545" cy="22599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27984" y="1735786"/>
            <a:ext cx="4032448" cy="4064895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«Добровольцы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единственные люди на земле, которые отражают сострадание, бескорыстную заботу, терпение и просто любовь друг к другу»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Бомбек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2711129">
            <a:off x="1465067" y="5927277"/>
            <a:ext cx="2088232" cy="198078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79" y="-1031839"/>
            <a:ext cx="28829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31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426447" y="404664"/>
            <a:ext cx="1845879" cy="1795558"/>
          </a:xfrm>
          <a:prstGeom prst="flowChartConnector">
            <a:avLst/>
          </a:prstGeom>
          <a:ln w="57150">
            <a:solidFill>
              <a:srgbClr val="1302EE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2195735" cy="180166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ПРОФИЛАКТИЧЕСКОЕ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13768" r="6184" b="2042"/>
          <a:stretch/>
        </p:blipFill>
        <p:spPr bwMode="auto">
          <a:xfrm>
            <a:off x="467140" y="430651"/>
            <a:ext cx="1764494" cy="17695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345940"/>
            <a:ext cx="6435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старты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«Супер – дедушка»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(спортивная программа)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Велопробег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года –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здоровья «Разминка для души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солидарности по борьбе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терроризмом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рака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4953">
            <a:off x="321455" y="3668904"/>
            <a:ext cx="2177527" cy="189174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СФЕРЕ ЧС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23528" y="3815845"/>
            <a:ext cx="1932795" cy="1952630"/>
          </a:xfrm>
          <a:prstGeom prst="flowChartConnector">
            <a:avLst/>
          </a:prstGeom>
          <a:ln w="57150">
            <a:solidFill>
              <a:srgbClr val="FFC00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s://sun9-47.userapi.com/impg/S0NKKxuTzJThxx7ofSpke7nKK-g6hyNgRRCA6g/oNAApNrpPEo.jpg?size=1280x960&amp;quality=95&amp;sign=ee46e607ce71653f40a428a4b4930c21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6307" r="1064" b="5316"/>
          <a:stretch/>
        </p:blipFill>
        <p:spPr bwMode="auto">
          <a:xfrm>
            <a:off x="356939" y="3840789"/>
            <a:ext cx="1865971" cy="1902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9792" y="3684164"/>
            <a:ext cx="65798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Противопожарный период (проведение бесед)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бесед, лекций, раздача буклетов по правилам пожарной безопасности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тушении пожара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«Безопасность в быту»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1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251520" y="404664"/>
            <a:ext cx="1898372" cy="1951734"/>
          </a:xfrm>
          <a:prstGeom prst="flowChartConnector">
            <a:avLst/>
          </a:prstGeom>
          <a:ln w="57150">
            <a:solidFill>
              <a:srgbClr val="7030A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354763">
            <a:off x="245737" y="1002549"/>
            <a:ext cx="2166570" cy="155966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СОБЫТИЙНОЕ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8.userapi.com/impg/PA7WQUayQVNg3IiF1dejj7JJ53tyOMwZ2T4xPA/F_cwoSjAsdU.jpg?size=1280x1168&amp;quality=95&amp;sign=29dfc0d56d5f3972f1815ca6e32c2ef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0" y="430459"/>
            <a:ext cx="1872892" cy="1900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260" y="3002729"/>
            <a:ext cx="88797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- 355 лет!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Тюменской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государственного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«Тюменская осень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форум «На 55 с плюсом!»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Всероссийский форум «серебряных» волонтеров г. Москва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29863"/>
            <a:ext cx="6550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 мой, исток мой, судьба моя» к 100 –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Вагайского района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родной,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Вагайский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край, к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–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Вагайского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акция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осень жизни будет золотой»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259345" y="188640"/>
            <a:ext cx="1939996" cy="1951734"/>
          </a:xfrm>
          <a:prstGeom prst="flowChartConnector">
            <a:avLst/>
          </a:prstGeom>
          <a:ln w="57150">
            <a:solidFill>
              <a:srgbClr val="3CE43C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4749" y="512093"/>
            <a:ext cx="2189188" cy="199506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СОЦИОКУЛЬТУРНОЕ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45.userapi.com/impg/i5RXpWJFqDmCBr2wwLVU7ds_nKCAiQncWSsD6Q/5cxbf23huzw.jpg?size=1280x853&amp;quality=95&amp;sign=fd94dd0e7eb38d8b8988f6a0ffabd50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13240"/>
          <a:stretch/>
        </p:blipFill>
        <p:spPr bwMode="auto">
          <a:xfrm>
            <a:off x="289122" y="211358"/>
            <a:ext cx="1880442" cy="1906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21135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 изготовлению поздравительной открытки к 23 февраля «Открытка для Защитника»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программа к 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женский день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Светлой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671" y="2889014"/>
            <a:ext cx="8824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фестиваль «В ритме танца»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к 1 мая «Мир, труд, май»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«Мы гордимся Россией»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семьи, любви и верности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«Мои года – мое богатство» 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«Духовные родники Тюмени»</a:t>
            </a:r>
          </a:p>
        </p:txBody>
      </p:sp>
    </p:spTree>
    <p:extLst>
      <p:ext uri="{BB962C8B-B14F-4D97-AF65-F5344CB8AC3E}">
        <p14:creationId xmlns:p14="http://schemas.microsoft.com/office/powerpoint/2010/main" val="30349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179512" y="476672"/>
            <a:ext cx="1946858" cy="1952630"/>
          </a:xfrm>
          <a:prstGeom prst="flowChartConnector">
            <a:avLst/>
          </a:prstGeom>
          <a:ln w="57150">
            <a:solidFill>
              <a:srgbClr val="FF33CC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74584">
            <a:off x="200564" y="269603"/>
            <a:ext cx="2128827" cy="163985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56.userapi.com/impg/-G1diVhcoR-8MWCmR1xnxuWWHSpqI1ULBIAUKw/lkSlrsY--xg.jpg?size=1280x960&amp;quality=95&amp;sign=daf3876b4eed85f4ed185f2d2e04a89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t="17154" r="16809"/>
          <a:stretch/>
        </p:blipFill>
        <p:spPr bwMode="auto">
          <a:xfrm>
            <a:off x="205464" y="508902"/>
            <a:ext cx="1894585" cy="19108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9955" y="508901"/>
            <a:ext cx="66140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семьям участников СВО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одиноко проживающим гражданам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с праздниками, юбилеями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акция «Пусть осень  жизни будет золотой», акция «Измени один день»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2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15616" y="116632"/>
            <a:ext cx="8460151" cy="1224136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АКТИВНОГО ДОЛГОЛЕТИЯ»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17198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на портале «Старшее поколение» появилась новая вкладка «Точки активного долголетия в Тюменской области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https://stp-to.org/tochki-aktivnogo-dolgoletiya-tyumenskoj-oblasti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0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0" y="2149643"/>
            <a:ext cx="8776798" cy="228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8" y="3136899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83" y="3190726"/>
            <a:ext cx="298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FC17936A-EE2B-4C30-A31C-496282D48B87}"/>
              </a:ext>
            </a:extLst>
          </p:cNvPr>
          <p:cNvSpPr/>
          <p:nvPr/>
        </p:nvSpPr>
        <p:spPr>
          <a:xfrm>
            <a:off x="755576" y="2782950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u-RU" sz="3200" dirty="0" smtClean="0">
                <a:solidFill>
                  <a:schemeClr val="accent4"/>
                </a:solidFill>
              </a:rPr>
              <a:t>1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415C901-039D-4058-80C7-5ABA400CDB06}"/>
              </a:ext>
            </a:extLst>
          </p:cNvPr>
          <p:cNvSpPr/>
          <p:nvPr/>
        </p:nvSpPr>
        <p:spPr>
          <a:xfrm>
            <a:off x="2915816" y="2702659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30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u-RU" sz="3200" dirty="0" smtClean="0">
                <a:solidFill>
                  <a:schemeClr val="accent5"/>
                </a:solidFill>
              </a:rPr>
              <a:t>2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966DA334-7569-42CB-95CD-419F4AC26092}"/>
              </a:ext>
            </a:extLst>
          </p:cNvPr>
          <p:cNvSpPr/>
          <p:nvPr/>
        </p:nvSpPr>
        <p:spPr>
          <a:xfrm>
            <a:off x="5148064" y="2756486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u-RU" sz="3200" dirty="0" smtClean="0">
                <a:solidFill>
                  <a:srgbClr val="00B0F0"/>
                </a:solidFill>
              </a:rPr>
              <a:t>3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6D8E2964-D9A5-4A16-8604-F04921C189EB}"/>
              </a:ext>
            </a:extLst>
          </p:cNvPr>
          <p:cNvSpPr/>
          <p:nvPr/>
        </p:nvSpPr>
        <p:spPr>
          <a:xfrm>
            <a:off x="7236296" y="2779024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u-RU" sz="3200" dirty="0" smtClean="0">
                <a:solidFill>
                  <a:schemeClr val="accent3"/>
                </a:solidFill>
              </a:rPr>
              <a:t>4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44593" y="116632"/>
            <a:ext cx="6516216" cy="1296144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282" y="4581128"/>
            <a:ext cx="3379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ПОДГОТОВИТЕЛЬНЫЙ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МЕСЯЦ)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4593" y="4581128"/>
            <a:ext cx="6099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4  ОСНОВНОЙ ЭТАП (12 МЕСЯЦЕВ)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650" y="116632"/>
            <a:ext cx="8800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(1 МЕСЯЦ)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сайтах и в СМИ, привлечение участников.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124" y="1686292"/>
            <a:ext cx="89606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(12 МЕСЯЦЕВ)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волонтеров. Встреча с волонтерами,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волонтеров, обсуждение дальнейших планов работы.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мероприятий.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граждан старшего возраста  для участия во всех мероприятиях. Организация и проведение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мероприятий (в течении года). Информационная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течении всего периода.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7" y="116632"/>
            <a:ext cx="1457818" cy="14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44593" y="116632"/>
            <a:ext cx="6516216" cy="936104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57" y="1572354"/>
            <a:ext cx="4098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КОЛИЧЕСТВЕННЫЙ ПОКАЗАТЕЛЬ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130 мероприятий за 10 месяцев 2023 года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Охвачено более 4580 граждан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Увеличение количества «серебряных» волонтеров до 165 человек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3459" y="1340768"/>
            <a:ext cx="524618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КАЧЕСТВЕННЫЙ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ПОКАЗАТЕЛЬ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Чувство востребованности и занятости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Улучшение психоэмоционального состояния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граждан старшего возраста появилась возможность реализовать себя в новом деле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активного образа жизни, активное участие в организации и проведении мероприятий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Увеличение числа вовлеченных граждан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Новые знакомства и новый опыт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15616" y="116632"/>
            <a:ext cx="8460151" cy="1728192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ПОКАЗАТЕЛЬ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420888"/>
            <a:ext cx="1152128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081" y="3356992"/>
            <a:ext cx="285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 «серебряных» волонтеров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2466120"/>
            <a:ext cx="1152128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458" y="3356992"/>
            <a:ext cx="285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 «серебряных» волонтеров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260648"/>
            <a:ext cx="8661217" cy="1440160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ПРОДЕЛАННАЯ РАБОТА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047" y="1844824"/>
            <a:ext cx="89789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https://vk.com/@-163578040-blokada-leningrada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по имени Сталинград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https://vk.com/@-163578040-pobeda-po-imeni-stalingrad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против рака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https://vk.com/@-163578040-4-fevralya-vsemirnyi-den-borby-protiv-raka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«Сталинград – гордая память истории»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https://vk.com/@-163578040-serebryanye-volontery-vagaiskogo-raiona-prinyali-uchastie-v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 – мошенники!»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https://vk.com/@-163578040-ostorozhno-moshenniki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«Тепло для героя»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https://vk.com/@-163578040-vserossiiskaya-akciya-teplo-dlya-geroya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https://vk.com/@-163578040-den-zaschitnika-otechestva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0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catherineasquithgallery.com/uploads/posts/2021-03/1614588171_3-p-ideya-na-belom-fone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02" y="281104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7024" y="947246"/>
            <a:ext cx="74489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большее количество граждан старшего поколения желают оставаться полноценными и полноправными членами общества.</a:t>
            </a:r>
          </a:p>
          <a:p>
            <a:pPr indent="45000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общаться, осуществлять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желание передать свой жизненный опыт и свои знания в различных сферах побуждают граждан объединяться. </a:t>
            </a:r>
          </a:p>
          <a:p>
            <a:pPr indent="45000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изменить в лучшую сторону жизнь нуждающихся граждан,  сделать весомой и признанной ценность вклада в социальную, экономическую и культурную жизнь общества предопределило необходимость разработки и создания проекта,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активному долголетию.</a:t>
            </a:r>
          </a:p>
          <a:p>
            <a:pPr indent="450000"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создание условий для улучшения качества и продолжительности жизни граждан пожилого возраста.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44593" y="116632"/>
            <a:ext cx="6516216" cy="720080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марте есть такой денек»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https://vk.com/@-163578040-v-marte-est-takoi-denek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«8 марта – Международный женский день»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https://vk.com/@-163578040-8-marta-mezhdunarodnyi-zhenskii-den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женский день»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https://vk.com/@-163578040-ezhdunarodnyi-zhenskii-d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– великой России частица»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https://vk.com/@-163578040-krym-velikoi-rossii-chastica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Фестиваля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https://vk.com/@-163578040-meropriyatiya-v-ramkah-festivalya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по полуострову Крым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https://vk.com/@-163578040-virtualnaya-ekskursiya-po-poluostrovu-krym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«Крымская весна»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https://vk.com/@-163578040-vserossiiskaya-akciya-krymskaya-vesna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 по лепке пельменей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https://vk.com/@-163578040-master-klass-po-lepke-pelmenei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100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Вагайского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https://vk.com/@-163578040-k-100-letiu-vagaiskogo-raiona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«Добрый Огород»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https://vk.com/@-163578040-socialnyi-proekt-dobryi-ogorod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vk.com/public163578040?w=wall-163578040_1174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229" y="138215"/>
            <a:ext cx="901477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«Тепло родного дома»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https://vk.com/public163578040?w=wall-163578040_1225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моя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https://vk.com/public163578040?w=wall-163578040_1229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 — это праздник, важный для каждой семьи и каждого гражданина»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https://vk.com/public163578040?w=wall-163578040_1249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«Поздравление ветеранов Великой Отечественной воны и тружеников тыла»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https://vk.com/public163578040?w=wall-163578040_1255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гвоздика – цветок Победы»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https://vk.com/public163578040?w=wall-163578040_1260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«Георгиевская ленточка»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https://vk.com/public163578040?w=wall-163578040_1262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«Окна Победы»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https://vk.com/public163578040?w=wall-163578040_1264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«Сад Памяти»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https://vk.com/public163578040?w=wall-163578040_1265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День Победы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https://vk.com/public163578040?w=wall-163578040_1273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04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457" y="0"/>
            <a:ext cx="903649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«Долгий путь к Победе»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https://vk.com/public163578040?w=wall-163578040_1274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«КРАСНАЯ ГВОЗДИКА» 2023. ПОМОГАЕМ ВЕТЕРАНАМ ВМЕСТЕ.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https://vk.com/public163578040?w=wall-163578040_1276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отборочного тура чемпионата по компьютерной грамотности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https://vk.com/public163578040?w=wall-163578040_1297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Огород»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https://vk.com/public163578040?w=wall-163578040_1299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«Красная гвоздика»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https://vk.com/public163578040?w=wall-163578040_1302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Чемпиона области по компьютерной грамотности!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https://vk.com/public163578040?w=wall-163578040_1306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 у храма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https://vk.com/public163578040?w=wall-163578040_1313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«Май – время активной посадки картофеля»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https://vk.com/public163578040?w=wall-163578040_1316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потомкам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vk.com/public163578040?w=wall-163578040_1320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проекта «Штаб – квартира «серебряного» добровольчества: волонтерский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check-up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https://vk.com/public163578040?w=wall-163578040_1346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7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158" y="54892"/>
            <a:ext cx="885698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Завершилась акция «Красная гвоздика»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https://vk.com/public163578040?w=wall-163578040_1353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и скорби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https://vk.com/public163578040?w=wall-163578040_1356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XIII Всероссийского чемпионата по компьютерному многоборью среди пенсионеров!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https://vk.com/public163578040?w=wall-163578040_1357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«Нам года не беда»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https://vk.com/public163578040?w=wall-163578040_1429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площадка марафона «Мы можем»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https://vk.com/public163578040?w=wall-163578040_1439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дня рождения Тюменской области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https://vk.com/public163578040?w=wall-163578040_1445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государственного флага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https://vk.com/public163578040?w=wall-163578040_1448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на свете красота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https://vk.com/public163578040?w=wall-163578040_1455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направление волонтерской деятельности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vk.com/public163578040?w=wall-163578040_1456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«Серебряное»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https://vk.com/public163578040?w=wall-163578040_1457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0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411" y="116632"/>
            <a:ext cx="903649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направление: организация досуга» 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https://vk.com/public163578040?w=wall-163578040_1458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поколений»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https://vk.com/public163578040?w=wall-163578040_1482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поколений»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https://vk.com/public163578040?w=wall-163578040_1488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сентября - День окончания Второй мировой войны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https://vk.com/public163578040?w=wall-163578040_1489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окончания Второй мировой войны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https://vk.com/public163578040?w=wall-163578040_1491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 мир без террора»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https://vk.com/public163578040?w=wall-163578040_1492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«Капля жизни»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https://vk.com/public163578040?w=wall-163578040_1493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памяти «Окончанию Второй мировой войны посвящается…»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https://vk.com/public163578040?w=wall-163578040_1494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осени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https://vk.com/public163578040?w=wall-163578040_1496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vk.com/public163578040?w=wall-163578040_1499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сессия Бессмертного полка России «Вместе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правду!»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https://vk.com/public163578040?w=wall-163578040_1593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500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394" y="116631"/>
            <a:ext cx="890173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 85 лет – уникальный праздник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https://vk.com/public163578040?w=wall-163578040_1502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XIII Всероссийского чемпионата по компьютерному многоборью среди пенсионеров!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https://vk.com/public163578040?w=wall-163578040_1503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"Вкусы Тюменской области"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https://vk.com/public163578040?w=wall-163578040_1515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лет - великий юбилей!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https://vk.com/public163578040?w=wall-163578040_1518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«Измени один день!»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https://vk.com/public163578040?w=wall-163578040_1528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«#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bezПожара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https://vk.com/public163578040?w=wall-163578040_1529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«Измени один день!»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vk.com/public163578040?w=wall-163578040_1533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Вечерние посиделки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https://vk.com/public163578040?w=wall-163578040_1534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«Измени один день!»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vk.com/public163578040?w=wall-163578040_1535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«Измени один день!»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https://vk.com/public163578040?w=wall-163578040_1539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5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«Измени один день!»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https://vk.com/public163578040?w=wall-163578040_1542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«МЫ ВАС ЛЮБИМ!»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https://vk.com/public163578040?w=wall-163578040_1543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«Измени один день!»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https://vk.com/public163578040?w=wall-163578040_1544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Всероссийский форум «серебряных» добровольцев 2023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https://vk.com/public163578040?w=wall-163578040_1548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"На 55 с плюсом"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https://vk.com/public163578040?w=wall-163578040_1557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года – мое богатство»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https://vk.com/public163578040?w=wall-163578040_1559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"Измени один день!"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https://vk.com/public163578040?w=wall-163578040_1560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осень жизни будет золотой»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https://vk.com/public163578040?w=wall-163578040_1563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«Правовой марафон»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https://vk.com/public163578040?w=wall-163578040_1571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Всероссийский форум «серебряных» волонтеров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https://vk.com/public163578040?w=wall-163578040_1577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"Основы личной финансовой безопасности и грамотности"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vk.com/public163578040?w=wall-163578040_1583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– занятия по финансовой грамотности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vk.com/public163578040?w=wall-163578040_1601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47664" y="260648"/>
            <a:ext cx="8013145" cy="1296144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470" y="1988840"/>
            <a:ext cx="89385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://www.vagay-cson.ru/?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page_id=1013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vk.com/public163578040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Одноклассниках: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ok.ru/mauktsso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1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11561" y="2513879"/>
            <a:ext cx="7992888" cy="1640398"/>
          </a:xfrm>
          <a:prstGeom prst="flowChartAlternateProcess">
            <a:avLst/>
          </a:prstGeom>
          <a:solidFill>
            <a:schemeClr val="lt1">
              <a:alpha val="71000"/>
            </a:schemeClr>
          </a:solidFill>
          <a:ln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1" y="1600984"/>
            <a:ext cx="1083818" cy="108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638729"/>
            <a:ext cx="7875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привлечения граждан старшего возраста в активную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качества и продолжительности жизни граждан пожилого возраста</a:t>
            </a: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xmlns="" id="{B346342F-31BB-FE4F-AC1C-4A0273550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3" y="3214167"/>
            <a:ext cx="1463445" cy="14634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2780928"/>
            <a:ext cx="7771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включение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 старшего возраста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путем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волонтерского движения;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активной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«серебряных» добровольцев на всех территориях района, которые на постоянной основе будут осуществлять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деятельность;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практикам здорового образа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жизни, путем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проведения цикла оздоровительных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расширение коммуникаций людей пожилого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9" r="98587">
                        <a14:foregroundMark x1="32391" y1="36957" x2="30000" y2="50217"/>
                        <a14:foregroundMark x1="49239" y1="36957" x2="48370" y2="67717"/>
                        <a14:foregroundMark x1="69239" y1="34239" x2="71630" y2="56848"/>
                        <a14:foregroundMark x1="72174" y1="50435" x2="80217" y2="56304"/>
                        <a14:foregroundMark x1="34891" y1="62283" x2="67500" y2="62609"/>
                        <a14:foregroundMark x1="19457" y1="58913" x2="37065" y2="4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6" y="5547124"/>
            <a:ext cx="1326518" cy="13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29299" y="5824465"/>
            <a:ext cx="7748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граждан старшего возраста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Вагайского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 «серебряных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волонтеров от 55 лет, проявляющих активную жизненную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999596" y="116631"/>
            <a:ext cx="7561213" cy="1361427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ЗАДАЧИ, АУДИТОРИЯ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073" l="10000" r="90000">
                        <a14:foregroundMark x1="27889" y1="36829" x2="29111" y2="36829"/>
                        <a14:foregroundMark x1="57778" y1="51463" x2="59222" y2="50976"/>
                        <a14:foregroundMark x1="48222" y1="80488" x2="48222" y2="78171"/>
                        <a14:foregroundMark x1="76778" y1="46463" x2="76889" y2="4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0950" r="13384" b="8147"/>
          <a:stretch/>
        </p:blipFill>
        <p:spPr bwMode="auto">
          <a:xfrm>
            <a:off x="118741" y="2850098"/>
            <a:ext cx="1147667" cy="115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5162" y="3098665"/>
            <a:ext cx="690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Тюменская область,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Вагайский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1" y="1580865"/>
            <a:ext cx="1184885" cy="11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6408" y="1819365"/>
            <a:ext cx="787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 «Комплексный центр социального обслуживания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Вагайского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4206243B-DA41-B642-BCE3-C4C6A0EEC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28" y="4127314"/>
            <a:ext cx="1190905" cy="11909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30833" y="4010804"/>
            <a:ext cx="7919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осуществляется  с помощью телефонных звонков,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почте,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и в группах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«КЦСОН Вагайского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района», в мессенджерах, через СМИ (районная газета «Сельский труженик»), сайт администрации.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https://sun9-64.userapi.com/impg/3lKbO_prusxFLC_7PZ7L7VC1RRzxyryp-1wDkQ/Rx449oN3Z2A.jpg?size=762x762&amp;quality=95&amp;sign=224232ffb571886c94caffaf65ab383d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1" y="5399025"/>
            <a:ext cx="1388082" cy="13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sun9-50.userapi.com/impg/Ft2FyOiye6viAUYnWUu5rqSMxIgbBMnzCE3VIg/gaIQPJxmTmk.jpg?size=762x762&amp;quality=95&amp;sign=ada363f196f80e2d8c565a2c48e227f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08990"/>
            <a:ext cx="1368151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sun9-26.userapi.com/impg/sAJfPy2U4EYLjgIHhhxdmqRLvCiUeDtzv4Wojg/fDWzn5sEAdc.jpg?size=762x762&amp;quality=95&amp;sign=138c779e47b8a29febdcbf1a2eda03a0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50" y="5421049"/>
            <a:ext cx="1307479" cy="13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971600" y="116631"/>
            <a:ext cx="8589210" cy="1361427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ОРГАНИЗАТОРЫ, ГЕОГРАФИЯ, ИНФОРМИРОВАНИЕ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7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cdn-icons-png.flaticon.com/512/2112/21124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8001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490" y="3212976"/>
            <a:ext cx="89032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Помещения для проведения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автономное учреждение дополнительного образования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Вагайский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центр спорта и творчества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(проведение спортивных мероприятий, акций)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 автономное учреждение дополнительного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«Централизованная клубная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Вагайского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района» (проведение культурно – досуговых мероприятий)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 автономное учреждение дополнительного образования «Централизованная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библиотечная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Вагайского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(вечера памяти, тематические мероприятия, экскурсии и др.)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44593" y="116632"/>
            <a:ext cx="6516216" cy="936104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2252" y="1317248"/>
            <a:ext cx="67217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команду организаторов входят: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Сотрудники МАУ «КЦСОН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Вагайского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Координатор «серебряных» волонтеров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Вагайского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«Серебряные» волонтеры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Вагайского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40293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236" y="332656"/>
            <a:ext cx="8907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«Серебряные» волонтеры могут решить ряд важных задач в сфере образования, экологии, культуры и спорта и т. 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Серебряные» добровольцы оказывают помощь в  воспитании и обучении подрастающего поколения и подготовку их к дальнейшей жизни, посредством передачи своих знаний и жизненного опыта, оказывают помощь нуждающимся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гражданам.</a:t>
            </a:r>
          </a:p>
          <a:p>
            <a:pPr indent="45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участникам СВО (вязали носки, собирали средства, формировали продуктовые и вещевые посылки и др.), помогают семьям мобилизованных, малоимущих, инвалидам.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мероприятия направленные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 сохранение и укрепление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здоровья. </a:t>
            </a:r>
          </a:p>
          <a:p>
            <a:pPr indent="45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 – досуговые мероприятия направленные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удовлетворение духовных, эстетических, интеллектуальных и других потребностей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населения в сфере культуры и досуга,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способствующее приобщению граждан к культурным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ценностям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78.userapi.com/impg/c856032/v856032676/1dd4bc/FovbaUCyKxw.jpg?size=1104x1034&amp;quality=96&amp;sign=a6ec6ec6d831b136a03bc05c737a0921&amp;c_uniq_tag=95dSXKshf-OeH0doy0hr5pmpbBYpbxmKSqkaP_ahzlo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5" b="89942" l="64493" r="97826">
                        <a14:foregroundMark x1="69112" y1="50387" x2="71739" y2="50387"/>
                        <a14:foregroundMark x1="87319" y1="48162" x2="91395" y2="53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37" t="27245" b="31902"/>
          <a:stretch/>
        </p:blipFill>
        <p:spPr bwMode="auto">
          <a:xfrm>
            <a:off x="4283968" y="3865513"/>
            <a:ext cx="2992487" cy="29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85" b="70213" l="4982" r="33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60" r="58914" b="25465"/>
          <a:stretch/>
        </p:blipFill>
        <p:spPr bwMode="auto">
          <a:xfrm>
            <a:off x="1547664" y="3597312"/>
            <a:ext cx="327353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8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Блок-схема: узел 15"/>
          <p:cNvSpPr/>
          <p:nvPr/>
        </p:nvSpPr>
        <p:spPr>
          <a:xfrm>
            <a:off x="2328715" y="4354588"/>
            <a:ext cx="1898372" cy="1951734"/>
          </a:xfrm>
          <a:prstGeom prst="flowChartConnector">
            <a:avLst/>
          </a:prstGeom>
          <a:ln w="57150">
            <a:solidFill>
              <a:srgbClr val="7030A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967601" y="371674"/>
            <a:ext cx="1845879" cy="1795558"/>
          </a:xfrm>
          <a:prstGeom prst="flowChartConnector">
            <a:avLst/>
          </a:prstGeom>
          <a:ln w="57150">
            <a:solidFill>
              <a:srgbClr val="1302EE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372224" y="156737"/>
            <a:ext cx="2150906" cy="209916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ПРОСВЕТИТЕЛЬСКОЕ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626" y="402842"/>
            <a:ext cx="2059919" cy="173322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12750" y="54066"/>
            <a:ext cx="1803419" cy="1835516"/>
          </a:xfrm>
          <a:prstGeom prst="flowChartConnector">
            <a:avLst/>
          </a:prstGeom>
          <a:ln w="5715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4525085" y="4707840"/>
            <a:ext cx="1946858" cy="1952630"/>
          </a:xfrm>
          <a:prstGeom prst="flowChartConnector">
            <a:avLst/>
          </a:prstGeom>
          <a:ln w="57150">
            <a:solidFill>
              <a:srgbClr val="FF33CC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57258" y="4678850"/>
            <a:ext cx="1932795" cy="1952630"/>
          </a:xfrm>
          <a:prstGeom prst="flowChartConnector">
            <a:avLst/>
          </a:prstGeom>
          <a:ln w="57150">
            <a:solidFill>
              <a:srgbClr val="FFC00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Блок-схема: узел 50"/>
          <p:cNvSpPr/>
          <p:nvPr/>
        </p:nvSpPr>
        <p:spPr>
          <a:xfrm>
            <a:off x="2510411" y="334402"/>
            <a:ext cx="1835544" cy="1863998"/>
          </a:xfrm>
          <a:prstGeom prst="flowChartConnector">
            <a:avLst/>
          </a:prstGeom>
          <a:ln w="57150">
            <a:solidFill>
              <a:srgbClr val="CE0ACE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 rot="21357023">
            <a:off x="4775369" y="114511"/>
            <a:ext cx="1776311" cy="1824572"/>
          </a:xfrm>
          <a:prstGeom prst="flowChartConnector">
            <a:avLst/>
          </a:prstGeom>
          <a:ln w="57150">
            <a:solidFill>
              <a:srgbClr val="FF000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11561" y="2513879"/>
            <a:ext cx="7992888" cy="1640398"/>
          </a:xfrm>
          <a:prstGeom prst="flowChartAlternateProcess">
            <a:avLst/>
          </a:prstGeom>
          <a:solidFill>
            <a:schemeClr val="lt1">
              <a:alpha val="71000"/>
            </a:schemeClr>
          </a:solidFill>
          <a:ln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17844" y="453672"/>
            <a:ext cx="2160241" cy="178939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074584">
            <a:off x="4546518" y="4510527"/>
            <a:ext cx="2128827" cy="163985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21234434">
            <a:off x="6799221" y="4657631"/>
            <a:ext cx="2189188" cy="199506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СОЦИОКУЛЬТУРНОЕ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115174">
            <a:off x="2344898" y="4975528"/>
            <a:ext cx="2166570" cy="155966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СОБЫТИЙНОЕ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92674" y="197866"/>
            <a:ext cx="2195735" cy="180166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ПРОФИЛАКТИЧЕСКОЕ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124953">
            <a:off x="190383" y="4569384"/>
            <a:ext cx="2177527" cy="189174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СФЕРЕ ЧС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Блок-схема: узел 95"/>
          <p:cNvSpPr/>
          <p:nvPr/>
        </p:nvSpPr>
        <p:spPr>
          <a:xfrm>
            <a:off x="6920543" y="4380383"/>
            <a:ext cx="1939996" cy="1951734"/>
          </a:xfrm>
          <a:prstGeom prst="flowChartConnector">
            <a:avLst/>
          </a:prstGeom>
          <a:ln w="57150">
            <a:solidFill>
              <a:srgbClr val="3CE43C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https://sun9-8.userapi.com/impg/PA7WQUayQVNg3IiF1dejj7JJ53tyOMwZ2T4xPA/F_cwoSjAsdU.jpg?size=1280x1168&amp;quality=95&amp;sign=29dfc0d56d5f3972f1815ca6e32c2ef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15" y="4380383"/>
            <a:ext cx="1872892" cy="1900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sun9-30.userapi.com/impg/Qw9-IhCK7iR9ribvuYQbziOjUyy_fuk62NUflg/Zbr4tnCb5DU.jpg?size=1280x960&amp;quality=95&amp;sign=2096d3dbc4afb71637136fe2c5120d3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9" y="73190"/>
            <a:ext cx="1728000" cy="18174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sun9-10.userapi.com/impg/pKut2EUKr0Vdyw0t_Y44IgC1ujywFOhOUyRIZw/Nfl8TiI53pA.jpg?size=920x1080&amp;quality=95&amp;sign=2728948f14ab6fa8e795cb185e31137b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b="26542"/>
          <a:stretch/>
        </p:blipFill>
        <p:spPr bwMode="auto">
          <a:xfrm>
            <a:off x="4807737" y="142358"/>
            <a:ext cx="1711574" cy="17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sun9-56.userapi.com/impg/-G1diVhcoR-8MWCmR1xnxuWWHSpqI1ULBIAUKw/lkSlrsY--xg.jpg?size=1280x960&amp;quality=95&amp;sign=daf3876b4eed85f4ed185f2d2e04a89f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t="17154" r="16809"/>
          <a:stretch/>
        </p:blipFill>
        <p:spPr bwMode="auto">
          <a:xfrm>
            <a:off x="4551221" y="4728739"/>
            <a:ext cx="1894585" cy="19108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un9-47.userapi.com/impg/S0NKKxuTzJThxx7ofSpke7nKK-g6hyNgRRCA6g/oNAApNrpPEo.jpg?size=1280x960&amp;quality=95&amp;sign=ee46e607ce71653f40a428a4b4930c21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6307" r="1064" b="5316"/>
          <a:stretch/>
        </p:blipFill>
        <p:spPr bwMode="auto">
          <a:xfrm>
            <a:off x="212488" y="4721542"/>
            <a:ext cx="1865971" cy="1902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sun9-5.userapi.com/impg/XbHz0F_5YqlA07OPe-6CZ_uzhd3R0CbHrTGhNg/XhXcNClp3H0.jpg?size=810x1080&amp;quality=95&amp;sign=f5374eb1c73b307a334f47f88a46f6e1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b="6245"/>
          <a:stretch/>
        </p:blipFill>
        <p:spPr bwMode="auto">
          <a:xfrm>
            <a:off x="2543495" y="368421"/>
            <a:ext cx="1771230" cy="18020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sun9-45.userapi.com/impg/i5RXpWJFqDmCBr2wwLVU7ds_nKCAiQncWSsD6Q/5cxbf23huzw.jpg?size=1280x853&amp;quality=95&amp;sign=fd94dd0e7eb38d8b8988f6a0ffabd50f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13240"/>
          <a:stretch/>
        </p:blipFill>
        <p:spPr bwMode="auto">
          <a:xfrm>
            <a:off x="6967601" y="4406962"/>
            <a:ext cx="1880442" cy="1906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13768" r="6184" b="2042"/>
          <a:stretch/>
        </p:blipFill>
        <p:spPr bwMode="auto">
          <a:xfrm>
            <a:off x="7008294" y="381615"/>
            <a:ext cx="1764494" cy="17695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77" y="476672"/>
            <a:ext cx="2059919" cy="173322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12750" y="54066"/>
            <a:ext cx="1803419" cy="1835516"/>
          </a:xfrm>
          <a:prstGeom prst="flowChartConnector">
            <a:avLst/>
          </a:prstGeom>
          <a:ln w="5715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8" name="Picture 6" descr="https://sun9-30.userapi.com/impg/Qw9-IhCK7iR9ribvuYQbziOjUyy_fuk62NUflg/Zbr4tnCb5DU.jpg?size=1280x960&amp;quality=95&amp;sign=2096d3dbc4afb71637136fe2c5120d3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9" y="73190"/>
            <a:ext cx="1728000" cy="18174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9754" y="90900"/>
            <a:ext cx="6859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«Сад памяти»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«Обелиск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субботник «Зеленая весна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субботник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территории СК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«Чистый берег»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субботник «Чистое село»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433" y="3794200"/>
            <a:ext cx="2150906" cy="209916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ПРОСВЕТИТЕЛЬСКОЕ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06177" y="4005064"/>
            <a:ext cx="1803419" cy="1835516"/>
          </a:xfrm>
          <a:prstGeom prst="flowChartConnector">
            <a:avLst/>
          </a:prstGeom>
          <a:ln w="57150">
            <a:solidFill>
              <a:srgbClr val="FF33CC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https://sun9-5.userapi.com/impg/XbHz0F_5YqlA07OPe-6CZ_uzhd3R0CbHrTGhNg/XhXcNClp3H0.jpg?size=810x1080&amp;quality=95&amp;sign=f5374eb1c73b307a334f47f88a46f6e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b="6245"/>
          <a:stretch/>
        </p:blipFill>
        <p:spPr bwMode="auto">
          <a:xfrm>
            <a:off x="422271" y="4049195"/>
            <a:ext cx="1771230" cy="17472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3412623"/>
            <a:ext cx="6516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народной педагогики»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«Гений русской души» час искусства 150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рождения С.В. Рахманинова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экскурсий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детской книги. Парад литературных героев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пионерии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«Дарите книги с любовью»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поэзии С. Есенина</a:t>
            </a:r>
          </a:p>
        </p:txBody>
      </p:sp>
    </p:spTree>
    <p:extLst>
      <p:ext uri="{BB962C8B-B14F-4D97-AF65-F5344CB8AC3E}">
        <p14:creationId xmlns:p14="http://schemas.microsoft.com/office/powerpoint/2010/main" val="18088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642" cy="69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 rot="21357023">
            <a:off x="296794" y="101880"/>
            <a:ext cx="1776311" cy="1824572"/>
          </a:xfrm>
          <a:prstGeom prst="flowChartConnector">
            <a:avLst/>
          </a:prstGeom>
          <a:ln w="57150">
            <a:solidFill>
              <a:srgbClr val="FF000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828" y="465910"/>
            <a:ext cx="2160241" cy="178939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sun9-10.userapi.com/impg/pKut2EUKr0Vdyw0t_Y44IgC1ujywFOhOUyRIZw/Nfl8TiI53pA.jpg?size=920x1080&amp;quality=95&amp;sign=2728948f14ab6fa8e795cb185e31137b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b="26542"/>
          <a:stretch/>
        </p:blipFill>
        <p:spPr bwMode="auto">
          <a:xfrm>
            <a:off x="329162" y="132166"/>
            <a:ext cx="1711574" cy="17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325292"/>
            <a:ext cx="92095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Парты Героя»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окопных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свечей «Свечной заводик»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«Долгий путь в Победе»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«Окна Победы»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«Память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«Солдатская каша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«Песни военных лет»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«Георгиевская лента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памятника участникам Великой Отечественной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память поколений «Красная гвоздика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«Свеча памяти»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героем России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Сайфуллиным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Рустамом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Галиевичем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«Нам не помнить об этом нельзя, эта наша с тобой биография»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за правду» семинар Бессмертного полка России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Екатеринбурге и многое другое.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265069" y="78523"/>
            <a:ext cx="70145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«Блокадный Ленинград»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«Тепло родного дома»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викторина «Сталинград: 200 дней мужества»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жертвам Холокоста. Музейный урок 80-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Сталинградской битвы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«Своих не бросаем»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«Тепло для героя»</a:t>
            </a:r>
          </a:p>
        </p:txBody>
      </p:sp>
    </p:spTree>
    <p:extLst>
      <p:ext uri="{BB962C8B-B14F-4D97-AF65-F5344CB8AC3E}">
        <p14:creationId xmlns:p14="http://schemas.microsoft.com/office/powerpoint/2010/main" val="36231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1748</Words>
  <Application>Microsoft Office PowerPoint</Application>
  <PresentationFormat>Экран (4:3)</PresentationFormat>
  <Paragraphs>329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</cp:lastModifiedBy>
  <cp:revision>72</cp:revision>
  <dcterms:created xsi:type="dcterms:W3CDTF">2023-10-26T10:44:47Z</dcterms:created>
  <dcterms:modified xsi:type="dcterms:W3CDTF">2023-10-30T14:08:40Z</dcterms:modified>
</cp:coreProperties>
</file>