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58" r:id="rId4"/>
    <p:sldId id="285" r:id="rId5"/>
    <p:sldId id="287" r:id="rId6"/>
    <p:sldId id="259" r:id="rId7"/>
    <p:sldId id="288" r:id="rId8"/>
    <p:sldId id="289" r:id="rId9"/>
    <p:sldId id="290" r:id="rId10"/>
    <p:sldId id="291" r:id="rId11"/>
    <p:sldId id="294" r:id="rId12"/>
    <p:sldId id="29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9FE85-C1B5-48D6-9F56-FA15FD4B866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6547-4EC2-4365-9FCB-F9E99C8F3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6547-4EC2-4365-9FCB-F9E99C8F38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579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810B-E6CF-4EFF-8065-A25A72C3AA2B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9706-E86D-4EC2-9247-96728D88B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2537419" r:id="rId1"/>
    <p:sldLayoutId id="2362537420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8" name="Рисунок 7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56084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«Трудовое воспитание как условие успешной социализации детей»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085184"/>
            <a:ext cx="644432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Авторы: Щукина Г.А., заместитель директора по ВР,</a:t>
            </a:r>
          </a:p>
          <a:p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Горбачева Н.Е., Митасова Г.М., заместители директора по УВР,</a:t>
            </a:r>
          </a:p>
          <a:p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Орловский А.Б., </a:t>
            </a:r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Чутчева</a:t>
            </a:r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Е.Ю., учителя технологии</a:t>
            </a: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979712" y="2276872"/>
            <a:ext cx="560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050" y="3871913"/>
            <a:ext cx="27765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 Black" pitchFamily="34" charset="0"/>
              </a:rPr>
              <a:t>I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этап – подготовительный 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(изучение теоретического материала)</a:t>
            </a:r>
            <a:endParaRPr lang="ru-RU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636912"/>
            <a:ext cx="27781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 Black" pitchFamily="34" charset="0"/>
              </a:rPr>
              <a:t>II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этап –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основной 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(приобретение практических навыков)</a:t>
            </a:r>
            <a:endParaRPr lang="ru-RU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196752"/>
            <a:ext cx="273843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 Black" pitchFamily="34" charset="0"/>
              </a:rPr>
              <a:t>III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этап – заключительный 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(реализация проектной деятельности, выставки работ)</a:t>
            </a:r>
          </a:p>
          <a:p>
            <a:pPr algn="ctr">
              <a:defRPr/>
            </a:pPr>
            <a:endParaRPr lang="ru-RU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276497">
            <a:off x="331332" y="1903475"/>
            <a:ext cx="5116569" cy="10388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Период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реализации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2  года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324544" y="-747464"/>
            <a:ext cx="1000771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реализации воспитательной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0.24537 L 5.55556E-7 3.70028E-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2325" y="92075"/>
            <a:ext cx="7521575" cy="547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sz="44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009650" y="639763"/>
            <a:ext cx="7581900" cy="1192212"/>
          </a:xfrm>
          <a:prstGeom prst="roundRect">
            <a:avLst>
              <a:gd name="adj" fmla="val 19894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городском смотре-конкурсе «В гостях у сказки»</a:t>
            </a:r>
          </a:p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год – 2 место</a:t>
            </a:r>
          </a:p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год – 3 место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009650" y="2033751"/>
            <a:ext cx="7581900" cy="1241425"/>
          </a:xfrm>
          <a:prstGeom prst="roundRect">
            <a:avLst>
              <a:gd name="adj" fmla="val 19894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фестивале «Антоновские яблоки» 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год -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городском конкурсе «Парад новогодних елок»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год – 1 место в номинации «Эко- елка»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009650" y="3468414"/>
            <a:ext cx="7581900" cy="1546499"/>
          </a:xfrm>
          <a:prstGeom prst="roundRect">
            <a:avLst>
              <a:gd name="adj" fmla="val 19894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городском конкурсе «Вместо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елки-новогодний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букет»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 – 2 место в номинации «Новогодняя фантазия»;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– 1 и 3 место в номинации «Новогодняя флористика»;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в номинации «Символ года»</a:t>
            </a:r>
          </a:p>
          <a:p>
            <a:pPr eaLnBrk="0" hangingPunct="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9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2550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838200"/>
            <a:ext cx="8223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2238375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0"/>
            <a:ext cx="6117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8223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1043608" y="5157192"/>
            <a:ext cx="7581900" cy="1192212"/>
          </a:xfrm>
          <a:prstGeom prst="roundRect">
            <a:avLst>
              <a:gd name="adj" fmla="val 19894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выставках творческих работ по кружевоплетению;</a:t>
            </a:r>
          </a:p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Учащиеся являются призерами ВСОШ по технологии</a:t>
            </a:r>
          </a:p>
          <a:p>
            <a:pPr algn="just" eaLnBrk="0" hangingPunct="0">
              <a:defRPr/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4" name="Рисунок 3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3999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981" y="0"/>
            <a:ext cx="7751930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представлении воспитательной практики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научно-методических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мероприятий муниципального уровня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4810" y="2996952"/>
            <a:ext cx="319318" cy="98488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Трансляция опыта учителей технологии МБОУ «СШ №24 г.Ельца» А.Б. Орловского и Е.Ю.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Чутчевой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городском семинаре ««Развитие народных промыслов и ремесел как фактор повышения уровня конкурентоспособности будущих выпускников».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программе семинара были представлены мастер – классы. Под руководством своих наставников, с помощью технологичного оборудования, девочки, работая в творческих группах, вышивали салфетки, плели кружева, мальчики занимались изготовлением коклюшек и пасхальных сувениров.</a:t>
            </a:r>
          </a:p>
        </p:txBody>
      </p:sp>
      <p:pic>
        <p:nvPicPr>
          <p:cNvPr id="8" name="Рисунок 7" descr="P1Xx970PK3PetxBFsMR1_x0t5DSi6tx_cc0ZoTt33u8d4G9rDx0U7KWieFIe39iL0U3zkoxOrCH8zPNSntph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40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z9JmDPoQSFeWbjqcWqLyIKVQDSaQFxFiEJSXBBrNmeMGuKH7mgJpyd94mlWL4PE_YOpwPXc1BN5TyCbRsSZX0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21088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6" name="Рисунок 5" descr="Снимок экрана 2023-01-12 2121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1"/>
            <a:ext cx="86409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 аннотация воспитательной практики</a:t>
            </a:r>
          </a:p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      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2021 году в МБОУ «СШ № 24 г. Ельца» после капитального ремонта было полностью обновлено лабораторно-технологическое оборудование в кабинетах технологии для мальчиков и девочек. Наличие нового оборудования позволяет обучающимся получить практический опыт работы на современных станках, вышивальных и швейных машинах, познакомиться с народными промыслами,  высокотехнологичными системами и миром современных цифровых профессий как на уроках, так и на занятиях дополнительного образования. Главной задачей данной работы является формирование осознанного выбора будущей профессии для построения дальнейшей образовательной траектории.</a:t>
            </a: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организации трудового воспитания обучающихся в современной школе обусловлена неоднозначной экономической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ситуацией в России, породившей снижение престижности рабочих профессий и уважения к труду.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задача трудового обучения – дать учащимся начальное профессиональное образование, т.е. вооружить их доступными техническими и технологическими знаниями, профессиональными навыками и умениями, которые необходимы для освоения рабочих специальностей.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деятельность учреждения направлена на создание принципиально нового образовательного пространства, в котором ребёнок живёт, развивается, приобретает трудовые навыки, получает реальный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опыт успешной социализации.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6" name="Рисунок 5" descr="Снимок экрана 2023-01-12 2121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трудолюбия, высоких нравственных, гражданских качеств личности; </a:t>
            </a:r>
          </a:p>
          <a:p>
            <a:pPr algn="just">
              <a:buFont typeface="Symbol" pitchFamily="18" charset="2"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раскрытие способностей учащихся, воспитание личности, готовой к жизни в высокотехнологичном, конкурентном мире; </a:t>
            </a:r>
          </a:p>
          <a:p>
            <a:pPr algn="just">
              <a:buFont typeface="Symbol" pitchFamily="18" charset="2"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профессиональных умений и навыков; </a:t>
            </a:r>
          </a:p>
          <a:p>
            <a:pPr algn="just">
              <a:buFont typeface="Symbol" pitchFamily="18" charset="2"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устойчивого профессионального интереса; </a:t>
            </a:r>
          </a:p>
          <a:p>
            <a:pPr algn="just">
              <a:buFont typeface="Symbol" pitchFamily="18" charset="2"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творческого отношения к труду.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-повышение мотивации к  освоению рабочих профессий у школьников;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-раскрытие потенциалов учащихся и успешная социализация выпускников школы.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304828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сформировать осмысленное ценностно-ориентированное отношение к труду;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всестороннего и гармоничного развития личности;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воспитать 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 любовь к труду;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учащихся с основами современного промышленного производства;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побудить к сознательному выбору профессии.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187220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 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76872"/>
            <a:ext cx="187220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53136"/>
            <a:ext cx="66967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 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8" name="Рисунок 7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33" y="0"/>
            <a:ext cx="9146633" cy="685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аудитория 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23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691680" y="1700808"/>
            <a:ext cx="6624736" cy="1048196"/>
          </a:xfrm>
          <a:prstGeom prst="roundRect">
            <a:avLst>
              <a:gd name="adj" fmla="val 19894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Учащиеся 5-9 классов (11-15 лет)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691680" y="3068960"/>
            <a:ext cx="6624736" cy="1048196"/>
          </a:xfrm>
          <a:prstGeom prst="roundRect">
            <a:avLst>
              <a:gd name="adj" fmla="val 19894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обучающихся:  334 человека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8" name="Рисунок 7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5"/>
            <a:ext cx="9146633" cy="685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Кадровые ресурсы 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23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691680" y="1700808"/>
            <a:ext cx="6624736" cy="1048196"/>
          </a:xfrm>
          <a:prstGeom prst="roundRect">
            <a:avLst>
              <a:gd name="adj" fmla="val 19894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Администрация образовательной организации.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691680" y="3068960"/>
            <a:ext cx="6624736" cy="1048196"/>
          </a:xfrm>
          <a:prstGeom prst="roundRect">
            <a:avLst>
              <a:gd name="adj" fmla="val 19894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технологии.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4" name="Рисунок 3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3999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72904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Научно-методические ресурсы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57301"/>
            <a:ext cx="9144000" cy="3611859"/>
          </a:xfrm>
          <a:prstGeom prst="roundRect">
            <a:avLst/>
          </a:prstGeom>
          <a:solidFill>
            <a:srgbClr val="F2B46A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4218765"/>
            <a:ext cx="9454255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Барадулин В.А. «Основы художественного ремесла», М., 2000 г.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Эльшанский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«Хочу стать Кулибиным», М.: Дрофа, 2007.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Лявданская О.А.«Основы деревообработки», Оренбург: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Оренбргский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ГАУ, 2011 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Рихвк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Э.В. «Обработка древесины в школьных мастерских», М.: Просвещение, 2000 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Банников Е.А. «Резьба по дереву», Ростов-на-Дону: Феникс, 2006г.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Белозерова И.Е. «Русское кружево: Школа плетения на коклюшках», М., 2005 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LLHC+TimesNewRomanPSMT"/>
                <a:cs typeface="Times New Roman" pitchFamily="18" charset="0"/>
              </a:rPr>
              <a:t>Лукашева Р.А. «Азбука кружевоплетения на коклюшках», Ростов-на-Дону: Феникс, 2006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LLHC+TimesNewRomanPSMT"/>
                <a:cs typeface="Times New Roman" pitchFamily="18" charset="0"/>
              </a:rPr>
              <a:t>Борисова  Е.А. «Культурное наследие и культурное разнообразие в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LLHC+TimesNewRomanPSMT"/>
                <a:cs typeface="Times New Roman" pitchFamily="18" charset="0"/>
              </a:rPr>
              <a:t>традицинном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LLHC+TimesNewRomanPSMT"/>
                <a:cs typeface="Times New Roman" pitchFamily="18" charset="0"/>
              </a:rPr>
              <a:t> искусстве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LLHC+TimesNewRomanPSMT"/>
                <a:cs typeface="Times New Roman" pitchFamily="18" charset="0"/>
              </a:rPr>
              <a:t>Елецкого кружевоплетения» , Старый Оскол, 2009 г.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Казакевич В.М. «Технология», М.: Просвещение, 2020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28938" algn="l"/>
                <a:tab pos="3749675" algn="l"/>
                <a:tab pos="4665663" algn="l"/>
                <a:tab pos="49466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4" name="Рисунок 3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Материально-технические ресурсы</a:t>
            </a:r>
          </a:p>
          <a:p>
            <a:pPr algn="ctr"/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8712968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Ресурсы социального партнерства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2900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«СШ №24 г. Ельца» взаимодействует с ведущими предприятиями города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«Энергия», 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Елецгидроагрегат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ООО фабрика НХП «Елецкие кружева» с целью содействия в проведении мероприятий по проблемам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 с учащимися и  дальнейшего трудоустройства выпускников школы на  предприятия города; заключен договор с Южно-Российским государственным политехническим университетом им. М.И. Платова. Сетевое взаимодействие способствует более осознанному подходу к выбору будущей профессии выпускниками, а также их успешной социализации.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08720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Оборудование кабинета технологии для мальчиков: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3D принтер, 3D сканер,  фрезерный станок  с числовым программным управлением,  токарный станок по металлу и дереву, станок лазерной резки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 Оборудование кабинета технологии для девочек: швейные и вышивальные машины,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отпариватель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оверлок</a:t>
            </a: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, манекен, гладильная доска, утюг, планетарный миксер, холодильник, электроплита.</a:t>
            </a:r>
          </a:p>
          <a:p>
            <a:pPr algn="ctr">
              <a:buFontTx/>
              <a:buChar char="-"/>
            </a:pPr>
            <a:r>
              <a:rPr lang="ru-RU" spc="50" dirty="0" smtClean="0">
                <a:ln w="11430"/>
                <a:latin typeface="Times New Roman" pitchFamily="18" charset="0"/>
                <a:cs typeface="Times New Roman" pitchFamily="18" charset="0"/>
              </a:rPr>
              <a:t>ТСО и ПО для кабинета технологии.</a:t>
            </a:r>
          </a:p>
          <a:p>
            <a:pPr algn="ctr"/>
            <a:endParaRPr lang="ru-RU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4" name="Рисунок 3" descr="Снимок экрана 2023-01-12 2115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8640"/>
            <a:ext cx="9143999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реализации воспитательной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4810" y="2996952"/>
            <a:ext cx="319318" cy="98488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воспитательная практика реализуется через урочную деятельность и систему дополнительного образования. На базе школы работает кружок для мальчиков по деревообработке «Юный мастер» и кружок кружевоплетения для девочек «Затейница».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в кружках включают в себя организационную, теоретическую и практическую части.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реализации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различные формы и методы обучения с учетом возрастных и психофизических возможностей детей.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Мальчики изучают способы подготовки, сборки и отделки изделий, получают навыки по  изготовлению деталей из древесины, занимаются ее художественной обработкой, принимают участие в конкурсах.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изучают основные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приёмы и элементы плетения на коклюшках, подготавливают рабочее место, выполняют небольшие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штучные изделия,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участвуют с проектными работами на различных выставках. </a:t>
            </a:r>
          </a:p>
          <a:p>
            <a:pPr indent="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20318-WA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869160"/>
            <a:ext cx="240501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-20220428-WA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941168"/>
            <a:ext cx="136815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-20220428-WA0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941168"/>
            <a:ext cx="133356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-20220428-WA00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4941168"/>
            <a:ext cx="972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4" name="Рисунок 3" descr="Снимок экрана 2023-01-12 2115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3999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9210" y="0"/>
            <a:ext cx="7165423" cy="135421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реализации воспитательной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4810" y="2996952"/>
            <a:ext cx="319318" cy="98488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важное место в работе кружка занимают занятия-выставки или защита творческой работы, на которых каждый ребенок может продемонстрировать результаты своей работы, поделиться интересными находками и особенностями изготовления и применения изделия, т.к. на выставки и на защиту отбираются изделия прошедшие испытания и экспертизу.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137404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212976"/>
            <a:ext cx="2307218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698000"/>
            <a:ext cx="161295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age-17-01-23-06-51-1.heic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5058000"/>
            <a:ext cx="2400000" cy="1800000"/>
          </a:xfrm>
          <a:prstGeom prst="rect">
            <a:avLst/>
          </a:prstGeom>
        </p:spPr>
      </p:pic>
      <p:pic>
        <p:nvPicPr>
          <p:cNvPr id="17" name="Рисунок 16" descr="image-17-01-23-06-51-2.heic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732272" y="3572984"/>
            <a:ext cx="2304000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962</Words>
  <Application>Microsoft Office PowerPoint</Application>
  <PresentationFormat>Экран (4:3)</PresentationFormat>
  <Paragraphs>143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Theme82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  Период реализации воспитательной  практики</vt:lpstr>
      <vt:lpstr>  </vt:lpstr>
      <vt:lpstr>Слайд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Галина Федюшина</cp:lastModifiedBy>
  <cp:revision>15</cp:revision>
  <dcterms:created xsi:type="dcterms:W3CDTF">2023-01-12T10:59:06Z</dcterms:created>
  <dcterms:modified xsi:type="dcterms:W3CDTF">2023-10-30T10:00:03Z</dcterms:modified>
</cp:coreProperties>
</file>