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66" r:id="rId2"/>
  </p:sldMasterIdLst>
  <p:sldIdLst>
    <p:sldId id="287" r:id="rId3"/>
    <p:sldId id="299" r:id="rId4"/>
    <p:sldId id="290" r:id="rId5"/>
    <p:sldId id="281" r:id="rId6"/>
    <p:sldId id="294" r:id="rId7"/>
    <p:sldId id="295" r:id="rId8"/>
    <p:sldId id="298" r:id="rId9"/>
    <p:sldId id="282" r:id="rId10"/>
    <p:sldId id="269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1" autoAdjust="0"/>
    <p:restoredTop sz="94660"/>
  </p:normalViewPr>
  <p:slideViewPr>
    <p:cSldViewPr>
      <p:cViewPr varScale="1">
        <p:scale>
          <a:sx n="82" d="100"/>
          <a:sy n="82" d="100"/>
        </p:scale>
        <p:origin x="-60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4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10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CF234-F4C9-4C2B-A7AC-A0C16A199B2D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A7CAE-12B1-43F7-A93A-4C96671CAE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03573-F5C9-496D-AB08-9B120320CA02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82A35-8887-4C5E-BD4F-3BD555EC70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8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E6FC4-DD9C-437A-B5E6-18B59B1C60DD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E6530-FB54-4091-AC5D-4554B5B50C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8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00F7F-1C4B-487B-8B4A-97D6F13636C5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388BE-9BB7-4696-B07A-C2995E6D5C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1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CC2AF-E9E8-43F1-9772-13E33928EC6F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D227F-969D-4274-B62A-8180602C60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8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59EDD-AD09-445E-B261-CE2B968EFF74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AB951-BC40-448A-9335-E57A4A007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38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43EA4-033F-49EC-80C9-B19DC996A2D2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A1F06-680E-4809-9905-F934A65AC7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3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DB69B-D797-42B2-A6CE-6B3CBA6365CF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99CE0-1325-4D44-8E77-8D69A8C656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85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D2365-CAA6-4D0C-89C4-826AC52F33D1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5C701-9D72-4339-815C-26C9016A6C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1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9D95E-766E-43DC-8DA8-22F9EC7D3BFD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968B0-9A7E-43EC-988A-7B1A070A0F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22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A60C9-824D-43D8-AA69-8ABA53530F01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ED46-91D4-4AE2-AFD5-DC16220F7F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2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6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7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7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DC6DB7-5534-4506-AB21-99318E5BA2F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23.10.2023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20C47A-B5B1-4FF9-B795-382FC9108EF5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7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A6095B-324F-4719-B403-5C15837B6457}" type="datetimeFigureOut">
              <a:rPr lang="ru-RU" smtClean="0"/>
              <a:pPr>
                <a:defRPr/>
              </a:pPr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68F4A4-4532-4D6A-9C43-DBF482D11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62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mLR0X3Q1jX0Ucg" TargetMode="External"/><Relationship Id="rId2" Type="http://schemas.openxmlformats.org/officeDocument/2006/relationships/hyperlink" Target="https://disk.yandex.ru/i/MGBkKU4BOJFCaw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oRFRNZ10Lq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584200"/>
            <a:ext cx="8712200" cy="15954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 инклюзивном образовании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«Детского сада №54 «Золушка»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г.Лесосибирска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Пользователь\Desktop\FullSizeRender (5).jpg"/>
          <p:cNvPicPr>
            <a:picLocks noChangeAspect="1" noChangeArrowheads="1"/>
          </p:cNvPicPr>
          <p:nvPr/>
        </p:nvPicPr>
        <p:blipFill>
          <a:blip r:embed="rId2"/>
          <a:srcRect l="2" t="24362" r="-1321"/>
          <a:stretch>
            <a:fillRect/>
          </a:stretch>
        </p:blipFill>
        <p:spPr bwMode="auto">
          <a:xfrm>
            <a:off x="1030587" y="2371204"/>
            <a:ext cx="75739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00100" y="260350"/>
            <a:ext cx="7772400" cy="6477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ВСЕ ДЕТИ – РАВНЫЕ</a:t>
            </a:r>
            <a:endParaRPr lang="ru-RU" sz="3200" dirty="0">
              <a:solidFill>
                <a:srgbClr val="2F58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0825" y="4794250"/>
            <a:ext cx="8713788" cy="15954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дети должны иметь возможность проживать дошкольное детство вместе, независимо от каких-либо трудностей, имеющихся на этом пути…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effectLst/>
                <a:latin typeface="Times New Roman" pitchFamily="18" charset="0"/>
                <a:cs typeface="Times New Roman" pitchFamily="18" charset="0"/>
              </a:rPr>
              <a:t>Перспективы практики</a:t>
            </a:r>
            <a:endParaRPr lang="ru-RU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Объект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1584325"/>
          </a:xfrm>
        </p:spPr>
        <p:txBody>
          <a:bodyPr/>
          <a:lstStyle/>
          <a:p>
            <a:pPr marL="114300" indent="0" algn="just" eaLnBrk="1" hangingPunct="1">
              <a:lnSpc>
                <a:spcPct val="115000"/>
              </a:lnSpc>
              <a:tabLst>
                <a:tab pos="5849938" algn="l"/>
                <a:tab pos="6300788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Сопровождение реализации практики  в других ДОУ.</a:t>
            </a:r>
          </a:p>
          <a:p>
            <a:pPr marL="114300" indent="0" algn="just" eaLnBrk="1" hangingPunct="1">
              <a:lnSpc>
                <a:spcPct val="115000"/>
              </a:lnSpc>
              <a:tabLst>
                <a:tab pos="5849938" algn="l"/>
                <a:tab pos="6300788" algn="l"/>
              </a:tabLst>
            </a:pPr>
            <a:r>
              <a:rPr lang="ru-RU" sz="160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Продолжение реализации 1 и 2 периодов, разработка и реализация 3 периода «Вместе весело шагать по дороге в школу», с целью постепенной адаптации  к  переходу на следующую ступень образования (преемственность ДОУ и ОУ, через  сетевое взаимодействие).</a:t>
            </a:r>
          </a:p>
        </p:txBody>
      </p:sp>
      <p:pic>
        <p:nvPicPr>
          <p:cNvPr id="58371" name="Picture 2" descr="C:\Users\Пользователь\Documents\ДОУ№54\#ВЕСЕЛУХА\фото веселуха 21-22\Aqf06R2sSDox4ClX78kOuVswd5jfZeW8XMW0MR2wwkJQShbKjalsgkbQHHxgScdE5iJxZme_6wHwwAlVFfbOsGmO.jpg"/>
          <p:cNvPicPr>
            <a:picLocks noChangeAspect="1" noChangeArrowheads="1"/>
          </p:cNvPicPr>
          <p:nvPr/>
        </p:nvPicPr>
        <p:blipFill>
          <a:blip r:embed="rId2"/>
          <a:srcRect l="8565" t="26868" b="8231"/>
          <a:stretch>
            <a:fillRect/>
          </a:stretch>
        </p:blipFill>
        <p:spPr bwMode="auto">
          <a:xfrm>
            <a:off x="4356100" y="4076700"/>
            <a:ext cx="44656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C:\Users\Пользователь\Documents\ДОУ№54\#ВЕСЕЛУХА\веселуха 22-23\Октябрь 22 вместе весело\катя стихотворение\IMG_7878.JPG"/>
          <p:cNvPicPr>
            <a:picLocks noChangeAspect="1" noChangeArrowheads="1"/>
          </p:cNvPicPr>
          <p:nvPr/>
        </p:nvPicPr>
        <p:blipFill>
          <a:blip r:embed="rId3"/>
          <a:srcRect l="26074" t="13976" b="17192"/>
          <a:stretch>
            <a:fillRect/>
          </a:stretch>
        </p:blipFill>
        <p:spPr bwMode="auto">
          <a:xfrm>
            <a:off x="179388" y="2565400"/>
            <a:ext cx="41036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476672"/>
            <a:ext cx="8424863" cy="358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Педагогические ценности</a:t>
            </a:r>
          </a:p>
        </p:txBody>
      </p:sp>
      <p:sp>
        <p:nvSpPr>
          <p:cNvPr id="53252" name="Прямоугольник 4"/>
          <p:cNvSpPr>
            <a:spLocks noChangeArrowheads="1"/>
          </p:cNvSpPr>
          <p:nvPr/>
        </p:nvSpPr>
        <p:spPr bwMode="auto">
          <a:xfrm>
            <a:off x="678191" y="1124744"/>
            <a:ext cx="74889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5849938" algn="l"/>
                <a:tab pos="6300788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Достоинство ребёнка не зависит от его способностей и достижений.</a:t>
            </a:r>
          </a:p>
          <a:p>
            <a:pPr algn="just">
              <a:tabLst>
                <a:tab pos="5849938" algn="l"/>
                <a:tab pos="6300788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Все дети нуждаются в поддержке и дружбе ровесников.</a:t>
            </a:r>
          </a:p>
          <a:p>
            <a:pPr algn="just">
              <a:tabLst>
                <a:tab pos="5849938" algn="l"/>
                <a:tab pos="6300788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- Каждый ребёнок должен иметь возможность развивать свои склонности и способности в соответствии со своими интересами, возрастными и индивидуальными особенностями.</a:t>
            </a:r>
          </a:p>
        </p:txBody>
      </p:sp>
      <p:pic>
        <p:nvPicPr>
          <p:cNvPr id="8194" name="Picture 2" descr="C:\Users\Пользователь\Documents\ДОУ№54\#ВЕСЕЛУХА\фото веселуха 21-22\njCDc24T-a--CRFHolujVntT1G4IjLUMHY1ev7Y0zKePpuoW_DWPq7DMV4MIjTFtT7OcHerNJiTHGjCI4x3sQwG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9" b="19158"/>
          <a:stretch/>
        </p:blipFill>
        <p:spPr bwMode="auto">
          <a:xfrm>
            <a:off x="678191" y="3487132"/>
            <a:ext cx="3795048" cy="16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ocuments\ДОУ№54\#ВЕСЕЛУХА\веселуха апрель-май\квест\P_20220513_111057_vHDR_Au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7"/>
          <a:stretch/>
        </p:blipFill>
        <p:spPr bwMode="auto">
          <a:xfrm>
            <a:off x="4788024" y="3573016"/>
            <a:ext cx="3645222" cy="23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2" y="-61523"/>
            <a:ext cx="8928992" cy="147429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800" b="1" dirty="0" smtClean="0">
                <a:solidFill>
                  <a:srgbClr val="2F5897"/>
                </a:solidFill>
                <a:effectLst/>
                <a:latin typeface="Times New Roman" pitchFamily="18" charset="0"/>
                <a:cs typeface="Times New Roman" pitchFamily="18" charset="0"/>
              </a:rPr>
              <a:t>Инклюзивная практика «Вместе весело шагать» реализует задачи в рамках федерального проекта «Успех каждого ребёнка»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Пользователь\Desktop\инкл доу\0i8h1P8EQvEA3bniGpMdKlwSwXQj9h9AEL-naBVSh7CN4b48bb0gS32RQFblfntKRDcMQEnzFzT4dFeAc98-yl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32" y="1484785"/>
            <a:ext cx="3572896" cy="23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9512" y="393305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Команда педагогов, реализующих практику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1477286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/>
                <a:ea typeface="Calibri"/>
              </a:rPr>
              <a:t>Ц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Arial"/>
              </a:rPr>
              <a:t>ель: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Arial"/>
              </a:rPr>
              <a:t> создание условий для развития социальной адаптации детей с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Arial"/>
              </a:rPr>
              <a:t>ООП,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Arial"/>
              </a:rPr>
              <a:t>формирования толерантного отношения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Arial"/>
              </a:rPr>
              <a:t>детей с нормой развития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Arial"/>
              </a:rPr>
              <a:t>к сверстникам с особенностями в развитии в процессе совместной детской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Arial"/>
              </a:rPr>
              <a:t>деятельности.</a:t>
            </a:r>
            <a:endParaRPr lang="ru-RU" sz="2000" dirty="0"/>
          </a:p>
        </p:txBody>
      </p:sp>
      <p:pic>
        <p:nvPicPr>
          <p:cNvPr id="7170" name="Picture 2" descr="C:\Users\Пользователь\Documents\ДОУ№54\#ВЕСЕЛУХА\март театр\эта\IMG-0eb73397bd06585b953082b35bd6690c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/>
          <a:stretch/>
        </p:blipFill>
        <p:spPr bwMode="auto">
          <a:xfrm>
            <a:off x="5292080" y="4057929"/>
            <a:ext cx="3266340" cy="224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563888" y="6381328"/>
            <a:ext cx="240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Участники практики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Пользователь\Desktop\2023-05-03_11-22-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3" y="4403173"/>
            <a:ext cx="4136032" cy="190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8424863" cy="3587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Этапы реализации инклюзивной практики </a:t>
            </a:r>
          </a:p>
        </p:txBody>
      </p:sp>
      <p:sp>
        <p:nvSpPr>
          <p:cNvPr id="53250" name="Объект 2"/>
          <p:cNvSpPr>
            <a:spLocks noGrp="1"/>
          </p:cNvSpPr>
          <p:nvPr>
            <p:ph idx="1"/>
          </p:nvPr>
        </p:nvSpPr>
        <p:spPr>
          <a:xfrm>
            <a:off x="5003800" y="549275"/>
            <a:ext cx="3729038" cy="5032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sz="1600" b="1" i="1" u="sng" smtClean="0">
                <a:solidFill>
                  <a:srgbClr val="000000"/>
                </a:solidFill>
                <a:latin typeface="Palatino Linotype" pitchFamily="18" charset="0"/>
              </a:rPr>
              <a:t>Период реализации 2022-2023 уч.год</a:t>
            </a:r>
          </a:p>
        </p:txBody>
      </p:sp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395288" y="549275"/>
            <a:ext cx="3744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u="sng">
                <a:solidFill>
                  <a:srgbClr val="000000"/>
                </a:solidFill>
                <a:latin typeface="Palatino Linotype" pitchFamily="18" charset="0"/>
              </a:rPr>
              <a:t>Период реализации 2021-2022 уч.год</a:t>
            </a:r>
          </a:p>
        </p:txBody>
      </p:sp>
      <p:sp>
        <p:nvSpPr>
          <p:cNvPr id="53252" name="Прямоугольник 4"/>
          <p:cNvSpPr>
            <a:spLocks noChangeArrowheads="1"/>
          </p:cNvSpPr>
          <p:nvPr/>
        </p:nvSpPr>
        <p:spPr bwMode="auto">
          <a:xfrm>
            <a:off x="4643438" y="981075"/>
            <a:ext cx="432117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849938" algn="l"/>
                <a:tab pos="6300788" algn="l"/>
              </a:tabLst>
            </a:pPr>
            <a:r>
              <a:rPr lang="ru-RU" sz="1400" b="1" u="sng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этап: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мониторинг детей группы компенсирующей направленности для выявления индивидуальных способностей и интересов. Проведение анкетирования родителей с целью определения склонностей детей в различных видах деятельности, по мнению родителей. Определено содержание мероприятий и сроки их проведения.</a:t>
            </a:r>
          </a:p>
          <a:p>
            <a:pPr algn="just">
              <a:tabLst>
                <a:tab pos="5849938" algn="l"/>
                <a:tab pos="6300788" algn="l"/>
              </a:tabLst>
            </a:pPr>
            <a:r>
              <a:rPr lang="ru-RU" sz="1400" b="1" u="sng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этап: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мероприятия практики реализовывались по различным направлениям, ориентируясь на  склонности и интересы каждого ребенка. Мероприятия организованы по индивидуальным направлениям для каждого ребёнка, с целью демонстрации способностей конкретного воспитанника. </a:t>
            </a:r>
          </a:p>
          <a:p>
            <a:pPr algn="just">
              <a:tabLst>
                <a:tab pos="5849938" algn="l"/>
                <a:tab pos="6300788" algn="l"/>
              </a:tabLst>
            </a:pPr>
            <a:r>
              <a:rPr lang="ru-RU" sz="1400" b="1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</a:t>
            </a: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>
                <a:latin typeface="Times New Roman" pitchFamily="18" charset="0"/>
              </a:rPr>
              <a:t> повторный мониторинг воспитанников, задействованных в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мероприятиях </a:t>
            </a:r>
            <a:r>
              <a:rPr lang="ru-RU" sz="1400">
                <a:latin typeface="Times New Roman" pitchFamily="18" charset="0"/>
              </a:rPr>
              <a:t>практик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>
                <a:latin typeface="Times New Roman" pitchFamily="18" charset="0"/>
              </a:rPr>
              <a:t>. Подведен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1400">
                <a:latin typeface="Times New Roman" pitchFamily="18" charset="0"/>
              </a:rPr>
              <a:t> итоги с учетом ожидаемых результатов.</a:t>
            </a:r>
          </a:p>
        </p:txBody>
      </p:sp>
      <p:sp>
        <p:nvSpPr>
          <p:cNvPr id="53253" name="Прямоугольник 5"/>
          <p:cNvSpPr>
            <a:spLocks noChangeArrowheads="1"/>
          </p:cNvSpPr>
          <p:nvPr/>
        </p:nvSpPr>
        <p:spPr bwMode="auto">
          <a:xfrm>
            <a:off x="179388" y="981075"/>
            <a:ext cx="446405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1 этап: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в инклюзивных и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общео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развивающих</a:t>
            </a:r>
            <a:r>
              <a:rPr lang="ru-RU" sz="1400" dirty="0">
                <a:latin typeface="Times New Roman" pitchFamily="18" charset="0"/>
              </a:rPr>
              <a:t> группах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направленное на</a:t>
            </a:r>
            <a:r>
              <a:rPr lang="ru-RU" sz="1400" dirty="0">
                <a:latin typeface="Times New Roman" pitchFamily="18" charset="0"/>
              </a:rPr>
              <a:t> выявлени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>
                <a:latin typeface="Times New Roman" pitchFamily="18" charset="0"/>
              </a:rPr>
              <a:t> детей с недостаточной социальной адаптацией и низким уровнем принятия сверстников с нарушениями развития. По результатам наблюдения принято решение 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целевой</a:t>
            </a:r>
            <a:r>
              <a:rPr lang="ru-RU" sz="1400" dirty="0">
                <a:latin typeface="Times New Roman" pitchFamily="18" charset="0"/>
              </a:rPr>
              <a:t> групп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>
                <a:latin typeface="Times New Roman" pitchFamily="18" charset="0"/>
              </a:rPr>
              <a:t> практики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Определено содержание мероприятий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практики</a:t>
            </a:r>
            <a:r>
              <a:rPr lang="ru-RU" sz="1400" dirty="0">
                <a:latin typeface="Times New Roman" pitchFamily="18" charset="0"/>
              </a:rPr>
              <a:t> по направлениям и сроки их проведения.</a:t>
            </a:r>
          </a:p>
          <a:p>
            <a:pPr algn="just">
              <a:tabLst>
                <a:tab pos="228600" algn="l"/>
              </a:tabLst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u="sng" dirty="0">
                <a:latin typeface="Times New Roman" pitchFamily="18" charset="0"/>
              </a:rPr>
              <a:t> этап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 реализ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ация мероприятий практики</a:t>
            </a:r>
            <a:r>
              <a:rPr lang="ru-RU" sz="1400" dirty="0">
                <a:latin typeface="Times New Roman" pitchFamily="18" charset="0"/>
              </a:rPr>
              <a:t> по различным направлениям, ориентируясь на  календарные события, годовой план работы детского сада, учитывая интересы детей. В каждом последующем месяце происходи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>
                <a:latin typeface="Times New Roman" pitchFamily="18" charset="0"/>
              </a:rPr>
              <a:t>  смена ведущего направления  деятельности для удовлетворения интересов всех детей.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Times New Roman" pitchFamily="18" charset="0"/>
              </a:rPr>
              <a:t>повторное наблюдение за воспитанниками, задействованными в данной практике. Подведение итоги с учетом ожидаемых результатов. </a:t>
            </a:r>
          </a:p>
        </p:txBody>
      </p:sp>
      <p:pic>
        <p:nvPicPr>
          <p:cNvPr id="8194" name="Picture 2" descr="C:\Users\Пользователь\Documents\ДОУ№54\#ВЕСЕЛУХА\фото веселуха 21-22\njCDc24T-a--CRFHolujVntT1G4IjLUMHY1ev7Y0zKePpuoW_DWPq7DMV4MIjTFtT7OcHerNJiTHGjCI4x3sQwG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9" b="19158"/>
          <a:stretch/>
        </p:blipFill>
        <p:spPr bwMode="auto">
          <a:xfrm>
            <a:off x="370220" y="5013176"/>
            <a:ext cx="3795048" cy="16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ocuments\ДОУ№54\#ВЕСЕЛУХА\веселуха апрель-май\квест\P_20220513_111057_vHDR_Au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7"/>
          <a:stretch/>
        </p:blipFill>
        <p:spPr bwMode="auto">
          <a:xfrm>
            <a:off x="5303419" y="4751797"/>
            <a:ext cx="2863729" cy="18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08" y="13995"/>
            <a:ext cx="8939539" cy="13267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Мероприятия практики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по разным направлениям: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15808" cy="1728193"/>
          </a:xfrm>
        </p:spPr>
        <p:txBody>
          <a:bodyPr>
            <a:normAutofit fontScale="85000" lnSpcReduction="10000"/>
          </a:bodyPr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</a:rPr>
              <a:t>игровое (разучивание и проведение подвижных, сюжетно-ролевых игр);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</a:rPr>
              <a:t>- творческое (детские мастер-классы, творческие номера, проведение выставок и экскурсий);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</a:rPr>
              <a:t>- спортивное (проведение утренней и корригирующей гимнастики, спортивных игр, соревнований);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</a:rPr>
              <a:t>- экспериментирование (проведение опытов, исследований);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</a:rPr>
              <a:t>- театрализация (инсценировка и драматизация);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</a:rPr>
              <a:t>- волонтерское (оказание помощи в различных видах деятельности, проведение акций). </a:t>
            </a:r>
          </a:p>
          <a:p>
            <a:endParaRPr lang="ru-RU" sz="1600" dirty="0"/>
          </a:p>
        </p:txBody>
      </p:sp>
      <p:pic>
        <p:nvPicPr>
          <p:cNvPr id="5" name="Picture 3" descr="5Qi-AuU32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59"/>
          <a:stretch>
            <a:fillRect/>
          </a:stretch>
        </p:blipFill>
        <p:spPr bwMode="auto">
          <a:xfrm>
            <a:off x="2555768" y="2982262"/>
            <a:ext cx="3456384" cy="187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_20211229_104425_vHDR_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3320"/>
            <a:ext cx="2047055" cy="36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tKrrSWJy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30" y="5051752"/>
            <a:ext cx="3256215" cy="157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Марина\Desktop\ВЕСЕЛУХА\фото эксп\IMG_20220204_120425_8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00" y="2909283"/>
            <a:ext cx="1588599" cy="202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68" y="5030481"/>
            <a:ext cx="2664304" cy="158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712968" cy="459797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</a:rPr>
              <a:t>Для реализации данной практики мы определили периодичность </a:t>
            </a:r>
            <a:endParaRPr lang="ru-RU" sz="16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</a:rPr>
              <a:t>мероприятий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</a:rPr>
              <a:t>практики и предусмотрели следующие условия: </a:t>
            </a:r>
            <a:endParaRPr lang="ru-RU" sz="16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оборудование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для видеосъёмки, монтирования и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презентации </a:t>
            </a:r>
            <a:r>
              <a:rPr lang="ru-RU" sz="16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видеомастер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-классов;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оборудование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для музыкального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сопровождения;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атрибуты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игр и спортивное оборудование;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костюмы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, различные виды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театров;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материалы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для декоративно-прикладной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творческой деятельности.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</a:rPr>
              <a:t>К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</a:rPr>
              <a:t>средствам, используемым при реализации практики относятся: </a:t>
            </a:r>
            <a:endParaRPr lang="ru-RU" sz="1600" b="1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мнемотаблицы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для запоминания текстов;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err="1" smtClean="0">
                <a:solidFill>
                  <a:schemeClr val="tx1"/>
                </a:solidFill>
                <a:latin typeface="Times New Roman"/>
                <a:ea typeface="Calibri"/>
              </a:rPr>
              <a:t>видеоинструкции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для разучивания танцев, экспериментов,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мастер-классов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;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комплексы гимнастик, картотеки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подвижных игр;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тексты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произведений для театрализации.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Пользователь\Documents\ДОУ№54\#ВЕСЕЛУХА\фото веселуха 21-22\dHRrfMK_VDfyv3q3TYqv3aPdyh7dAjDRlGisfjHYJtUZKebUPoBO87ttzgYvlH83ud0fhWgvICPX9L5C_xuKIf1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15561" b="17933"/>
          <a:stretch/>
        </p:blipFill>
        <p:spPr bwMode="auto">
          <a:xfrm>
            <a:off x="4355976" y="3697886"/>
            <a:ext cx="2198297" cy="17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ocuments\ДОУ№54\#ВЕСЕЛУХА\веселуха 22-23\Январь 23 вместе весело\сергей\IMG-841ed0cdb1f95b7853a794bda4248a3e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5"/>
          <a:stretch/>
        </p:blipFill>
        <p:spPr bwMode="auto">
          <a:xfrm>
            <a:off x="556728" y="3789040"/>
            <a:ext cx="3096344" cy="16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ocuments\ДОУ№54\#ВЕСЕЛУХА\веселуха 22-23\март 23 вместе весело\рената\20230322_103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1" r="10510" b="6501"/>
          <a:stretch/>
        </p:blipFill>
        <p:spPr bwMode="auto">
          <a:xfrm rot="5400000">
            <a:off x="6229096" y="1489176"/>
            <a:ext cx="3243838" cy="208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88233" y="5517232"/>
            <a:ext cx="8784976" cy="106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5850890" algn="l"/>
                <a:tab pos="630110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Arial"/>
              </a:rPr>
              <a:t>Для мониторинга воспитанников используются наблюдение за детьми в свободной деятельности, психодиагностические методики: «Диагностика развития общения со сверстниками» (Орлова И.А., Холмогорова В.М.), социометрическая методика «Два домика» (Т.Д. Марцинковская). Анкетирование для родителей.</a:t>
            </a:r>
            <a:endParaRPr lang="ru-RU" sz="1400" dirty="0"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3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544" y="404664"/>
            <a:ext cx="8229600" cy="1944216"/>
          </a:xfrm>
        </p:spPr>
        <p:txBody>
          <a:bodyPr/>
          <a:lstStyle/>
          <a:p>
            <a:pPr marL="0" lvl="0" indent="0" algn="just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5850890" algn="l"/>
                <a:tab pos="630110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Arial"/>
              </a:rPr>
              <a:t>Для мониторинга воспитанников используются наблюдение за детьми в свободной деятельности, психодиагностические методики: «Диагностика развития общения со сверстниками» (Орлова И.А., Холмогорова В.М.), социометрическая методика «Два домика» (Т.Д. Марцинковская). Анкетирование для родителей.</a:t>
            </a:r>
            <a:endParaRPr lang="ru-RU" sz="1800" dirty="0">
              <a:solidFill>
                <a:srgbClr val="000000"/>
              </a:solidFill>
              <a:latin typeface="Arial"/>
              <a:ea typeface="Arial"/>
            </a:endParaRPr>
          </a:p>
          <a:p>
            <a:endParaRPr lang="ru-RU" sz="2800" dirty="0"/>
          </a:p>
        </p:txBody>
      </p:sp>
      <p:pic>
        <p:nvPicPr>
          <p:cNvPr id="4" name="Picture 3" descr="C:\Users\Пользователь\Documents\ДОУ№54\#ВЕСЕЛУХА\веселуха 22-23\Январь 23 вместе весело\сергей\IMG-841ed0cdb1f95b7853a794bda4248a3e-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5"/>
          <a:stretch/>
        </p:blipFill>
        <p:spPr bwMode="auto">
          <a:xfrm>
            <a:off x="755576" y="4869160"/>
            <a:ext cx="3096344" cy="16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ocuments\ДОУ№54\#ВЕСЕЛУХА\фото веселуха 21-22\dHRrfMK_VDfyv3q3TYqv3aPdyh7dAjDRlGisfjHYJtUZKebUPoBO87ttzgYvlH83ud0fhWgvICPX9L5C_xuKIf1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15561" b="17933"/>
          <a:stretch/>
        </p:blipFill>
        <p:spPr bwMode="auto">
          <a:xfrm>
            <a:off x="683568" y="2060848"/>
            <a:ext cx="3240360" cy="25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ocuments\ДОУ№54\#ВЕСЕЛУХА\веселуха 22-23\март 23 вместе весело\рената\20230322_103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1" r="10510" b="6501"/>
          <a:stretch/>
        </p:blipFill>
        <p:spPr bwMode="auto">
          <a:xfrm rot="5400000">
            <a:off x="4038776" y="2594072"/>
            <a:ext cx="4589534" cy="29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Результаты инклюзивной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976938"/>
          </a:xfrm>
        </p:spPr>
        <p:txBody>
          <a:bodyPr rtlCol="0">
            <a:normAutofit fontScale="40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нормой развития </a:t>
            </a: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усовершенствовали качество взаимодействия с другими людьми, что свидетельствует о возможности их успешной социальной адаптации;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стремятся помогать другим детям в быту, игре, творческой деятельности;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испытывают трудности при вступлении в коммуникацию со сверстниками, свободно используют речевые формулы, выражают свои просьбы, рассказывают о событиях, озвучивают роли, отстаивают свои интересы;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не стесняются в общении со сверстниками и другими людьми, способны выступить перед группой сверстников, отстоять свои интересы;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получили опыт публичных выступлений, что значительно облегчает вхождение в социум на следующей ступени получения образования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используют практический опыт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сверстников с нормой развития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переносят его на различные виды своей деятельности;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успешность воспитанников в определённой области, к которой у них есть склонность и способность, способствует формированию адекватной самооценки, что позволяет повышать уровень индивидуальных достижений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нормой развития:</a:t>
            </a:r>
            <a:endParaRPr lang="ru-RU" sz="3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относятся толерантно к сверстникам с особенностями в развитии, что формирует их нравственные качества, принятые в современном обществе </a:t>
            </a:r>
            <a:endParaRPr lang="ru-R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мотивированы к созданию благоприятных условий для раскрытия ресурсных возможностей детей в успешных для них видах деятельности.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полноценно участвуют в процессе обучения и развития своих детей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обладают инклюзивной культурой и толерантным отношением к воспитанникам ООП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удовлетворённость родителей воспитанников  получением образовательных услуг составляет не менее 89% от  общего количества родителей.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обладают опытом инновационных форм эффективного взаимодействия с родителями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сформирована команда единомышленников: специалистов и педагогов, готовых к созданию комфортной образовательной среды, гибкости и вариативности реализации инклюзивного образования, обеспечивающего равенство образовательных прав всех детей;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-обобщили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распространили профессиональный опыт на муниципальном, региональном, федеральном и международном уровнях.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28" y="533070"/>
            <a:ext cx="8833743" cy="5472113"/>
          </a:xfrm>
          <a:ln>
            <a:noFill/>
          </a:ln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Сертификаты участников V Краевой научно-практической конференции «Индивидуальные образовательные траектории в развитии детской одарённости: вызовы, идеи, практики» 2022г.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Благодарственное письмо спикерам вебинара «Технологии эффективного инклюзивного образования в ДОУ» в рамках цикла мероприятий ЦНППМПР 2022г.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Сертификат ТОП-20 лучших образовательных практик дошкольного образования городского фестиваля «SMART-практика 2022г.»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Сертификат докладчика </a:t>
            </a:r>
            <a:r>
              <a:rPr lang="ru-RU" sz="15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площадки «Технологии эффективного инклюзивного образования в ДОУ» 2022г.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Сертификат за выступление на ГМО педагогов-психологов </a:t>
            </a:r>
            <a:r>
              <a:rPr lang="ru-RU" sz="15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г.Лесосибирска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2022г.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Диплом участников международного конкурса «Формы оказания коррекционной помощи детям с нарушениями развития в современном детском саду» 2022г.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Сертификат участников IX Всероссийской научно-практической конференции «Социализация личности в условиях образовательного процесса» 2021г. 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- 2022г. Публикация в электронном сборнике V Краевой научно-практической конференции «Индивидуальные образовательные траектории в развитии детской одарённости: вызовы, идеи, практики» по теме: </a:t>
            </a:r>
            <a: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«Раскрытие потенциальных способностей детей с ОВЗ посредством реализации инклюзивной практики «ВМЕСТЕ ВЕСЕЛО ШАГАТЬ»</a:t>
            </a:r>
            <a: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- 2022г. Публикация в электронном сборнике СФУ XIII Международной научно-практической конференции «Инновации в образовательном пространстве: опыт, проблемы, перспективы» по </a:t>
            </a:r>
            <a:r>
              <a:rPr lang="ru-RU" sz="15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теме:</a:t>
            </a:r>
            <a:r>
              <a:rPr lang="ru-RU" sz="1500" u="sng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«Социализация</a:t>
            </a:r>
            <a: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/>
              </a:rPr>
              <a:t> детей с ограниченными возможностями здоровья в процессе реализации в ДОУ инклюзивного проекта «Вместе весело шагать»</a:t>
            </a:r>
            <a: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- 2022 г. </a:t>
            </a:r>
            <a:r>
              <a:rPr lang="ru-RU" sz="15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«Технологии эффективного инклюзивного образования в ДОУ»</a:t>
            </a:r>
            <a:r>
              <a:rPr lang="ru-RU" sz="15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рамках цикла мероприятий ЦНППМПР, направленных на повышение уровня профессионального мастерства педагогических работников.</a:t>
            </a:r>
            <a:b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- 2023г.  Журналы «Дошкольная педагогика» №3, №4, №6 ООО Издательство «ДЕТСТВО-ПРЕСС»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3675" y="42736"/>
            <a:ext cx="8856663" cy="981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Инклюзивная практика «Вместе весело шагать» 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представлена на разных уровнях и получила высокую оценку в педагогическом сообществе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1280</TotalTime>
  <Words>951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5_Исполнительная</vt:lpstr>
      <vt:lpstr>Тема Office</vt:lpstr>
      <vt:lpstr>в инклюзивном образовании   «Детского сада №54 «Золушка» г.Лесосибирска</vt:lpstr>
      <vt:lpstr>Педагогические ценности</vt:lpstr>
      <vt:lpstr>Инклюзивная практика «Вместе весело шагать» реализует задачи в рамках федерального проекта «Успех каждого ребёнка»</vt:lpstr>
      <vt:lpstr>Этапы реализации инклюзивной практики </vt:lpstr>
      <vt:lpstr>Мероприятия практики организованы по разным направлениям:  </vt:lpstr>
      <vt:lpstr>Презентация PowerPoint</vt:lpstr>
      <vt:lpstr>Презентация PowerPoint</vt:lpstr>
      <vt:lpstr>Результаты инклюзивной практики</vt:lpstr>
      <vt:lpstr>   - Сертификаты участников V Краевой научно-практической конференции «Индивидуальные образовательные траектории в развитии детской одарённости: вызовы, идеи, практики» 2022г. - Благодарственное письмо спикерам вебинара «Технологии эффективного инклюзивного образования в ДОУ» в рамках цикла мероприятий ЦНППМПР 2022г. - Сертификат ТОП-20 лучших образовательных практик дошкольного образования городского фестиваля «SMART-практика 2022г.» - Сертификат докладчика стажировочной площадки «Технологии эффективного инклюзивного образования в ДОУ» 2022г. - Сертификат за выступление на ГМО педагогов-психологов г.Лесосибирска 2022г. - Диплом участников международного конкурса «Формы оказания коррекционной помощи детям с нарушениями развития в современном детском саду» 2022г. - Сертификат участников IX Всероссийской научно-практической конференции «Социализация личности в условиях образовательного процесса» 2021г.  - 2022г. Публикация в электронном сборнике V Краевой научно-практической конференции «Индивидуальные образовательные траектории в развитии детской одарённости: вызовы, идеи, практики» по теме: «Раскрытие потенциальных способностей детей с ОВЗ посредством реализации инклюзивной практики «ВМЕСТЕ ВЕСЕЛО ШАГАТЬ» - 2022г. Публикация в электронном сборнике СФУ XIII Международной научно-практической конференции «Инновации в образовательном пространстве: опыт, проблемы, перспективы» по теме:«Социализация детей с ограниченными возможностями здоровья в процессе реализации в ДОУ инклюзивного проекта «Вместе весело шагать» - 2022 г. Вебинар «Технологии эффективного инклюзивного образования в ДОУ» в рамках цикла мероприятий ЦНППМПР, направленных на повышение уровня профессионального мастерства педагогических работников. - 2023г.  Журналы «Дошкольная педагогика» №3, №4, №6 ООО Издательство «ДЕТСТВО-ПРЕСС»</vt:lpstr>
      <vt:lpstr>Перспективы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инклюзивного образования  в «Детском саду №54 «Золушка» г.Лесосибирска</dc:title>
  <dc:creator>Пользователь</dc:creator>
  <cp:lastModifiedBy>Пользователь</cp:lastModifiedBy>
  <cp:revision>204</cp:revision>
  <dcterms:created xsi:type="dcterms:W3CDTF">2023-03-07T02:27:54Z</dcterms:created>
  <dcterms:modified xsi:type="dcterms:W3CDTF">2023-10-23T07:44:25Z</dcterms:modified>
</cp:coreProperties>
</file>