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commentAuthors.xml" ContentType="application/vnd.openxmlformats-officedocument.presentationml.commentAuthors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467" r:id="rId2"/>
    <p:sldId id="259" r:id="rId3"/>
    <p:sldId id="470" r:id="rId4"/>
    <p:sldId id="260" r:id="rId5"/>
    <p:sldId id="468" r:id="rId6"/>
    <p:sldId id="261" r:id="rId7"/>
    <p:sldId id="469" r:id="rId8"/>
  </p:sldIdLst>
  <p:sldSz cx="9144000" cy="5143500" type="screen16x9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atyana Inozemtseva" initials="TI" lastIdx="22" clrIdx="0">
    <p:extLst>
      <p:ext uri="{19B8F6BF-5375-455C-9EA6-DF929625EA0E}">
        <p15:presenceInfo xmlns="" xmlns:p15="http://schemas.microsoft.com/office/powerpoint/2012/main" userId="S-1-5-21-1547161642-1425521274-839522115-15978" providerId="AD"/>
      </p:ext>
    </p:extLst>
  </p:cmAuthor>
  <p:cmAuthor id="2" name="Maria Kuteynikova" initials="MK" lastIdx="2" clrIdx="1">
    <p:extLst>
      <p:ext uri="{19B8F6BF-5375-455C-9EA6-DF929625EA0E}">
        <p15:presenceInfo xmlns="" xmlns:p15="http://schemas.microsoft.com/office/powerpoint/2012/main" userId="S-1-5-21-1547161642-1425521274-839522115-9472" providerId="AD"/>
      </p:ext>
    </p:extLst>
  </p:cmAuthor>
  <p:cmAuthor id="3" name="Elena Obukhova" initials="EO" lastIdx="7" clrIdx="2">
    <p:extLst>
      <p:ext uri="{19B8F6BF-5375-455C-9EA6-DF929625EA0E}">
        <p15:presenceInfo xmlns="" xmlns:p15="http://schemas.microsoft.com/office/powerpoint/2012/main" userId="S-1-5-21-1547161642-1425521274-839522115-9262" providerId="AD"/>
      </p:ext>
    </p:extLst>
  </p:cmAuthor>
  <p:cmAuthor id="4" name="Ivan Tarasov" initials="IT" lastIdx="15" clrIdx="3">
    <p:extLst>
      <p:ext uri="{19B8F6BF-5375-455C-9EA6-DF929625EA0E}">
        <p15:presenceInfo xmlns="" xmlns:p15="http://schemas.microsoft.com/office/powerpoint/2012/main" userId="Ivan Tarasov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2E35AD"/>
    <a:srgbClr val="23819A"/>
    <a:srgbClr val="BDCCEA"/>
    <a:srgbClr val="1E3CA5"/>
    <a:srgbClr val="FF8672"/>
    <a:srgbClr val="2E3549"/>
    <a:srgbClr val="636363"/>
    <a:srgbClr val="101820"/>
    <a:srgbClr val="9BBB59"/>
    <a:srgbClr val="7FBD48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660B408-B3CF-4A94-85FC-2B1E0A45F4A2}" styleName="Темный стиль 2 —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/>
    <p:restoredTop sz="95332" autoAdjust="0"/>
  </p:normalViewPr>
  <p:slideViewPr>
    <p:cSldViewPr>
      <p:cViewPr varScale="1">
        <p:scale>
          <a:sx n="101" d="100"/>
          <a:sy n="101" d="100"/>
        </p:scale>
        <p:origin x="-630" y="-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5" d="100"/>
          <a:sy n="75" d="100"/>
        </p:scale>
        <p:origin x="2958" y="66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423145-44DA-4126-8708-77D22EF330C2}" type="datetimeFigureOut">
              <a:rPr lang="ru-RU" smtClean="0"/>
              <a:pPr/>
              <a:t>22.11.2022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264A9F-29B2-44C8-BDCF-E1F0D553DBA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397166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264A9F-29B2-44C8-BDCF-E1F0D553DBA4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442486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1507" y="2499742"/>
            <a:ext cx="3528392" cy="1490016"/>
          </a:xfrm>
        </p:spPr>
        <p:txBody>
          <a:bodyPr>
            <a:normAutofit/>
          </a:bodyPr>
          <a:lstStyle>
            <a:lvl1pPr algn="l">
              <a:defRPr sz="2000" b="1">
                <a:solidFill>
                  <a:srgbClr val="1E3CA5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5DFDFA50-272F-32EF-99FB-DB0AEF54A249}"/>
              </a:ext>
            </a:extLst>
          </p:cNvPr>
          <p:cNvSpPr/>
          <p:nvPr userDrawn="1"/>
        </p:nvSpPr>
        <p:spPr>
          <a:xfrm>
            <a:off x="0" y="0"/>
            <a:ext cx="4355976" cy="5143500"/>
          </a:xfrm>
          <a:prstGeom prst="rect">
            <a:avLst/>
          </a:prstGeom>
          <a:solidFill>
            <a:srgbClr val="2E35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D4911FC9-72B6-00EA-1AC3-3CD5D0C401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7980" t="24222" r="17964" b="19262"/>
          <a:stretch/>
        </p:blipFill>
        <p:spPr>
          <a:xfrm>
            <a:off x="5652120" y="4167874"/>
            <a:ext cx="3024336" cy="74281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C97DA4FB-636A-072E-999D-77DB3B7EF9A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241" t="13043" r="7596" b="18840"/>
          <a:stretch/>
        </p:blipFill>
        <p:spPr>
          <a:xfrm>
            <a:off x="4427984" y="339502"/>
            <a:ext cx="3888432" cy="338437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60359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Титульны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3614" y="4021133"/>
            <a:ext cx="4206479" cy="960562"/>
          </a:xfrm>
        </p:spPr>
        <p:txBody>
          <a:bodyPr>
            <a:normAutofit/>
          </a:bodyPr>
          <a:lstStyle>
            <a:lvl1pPr algn="l">
              <a:defRPr sz="2000" b="1">
                <a:solidFill>
                  <a:srgbClr val="1E3CA5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0" y="4011910"/>
            <a:ext cx="4392488" cy="969785"/>
          </a:xfrm>
        </p:spPr>
        <p:txBody>
          <a:bodyPr>
            <a:normAutofit/>
          </a:bodyPr>
          <a:lstStyle>
            <a:lvl1pPr marL="0" indent="0" algn="l">
              <a:buNone/>
              <a:defRPr sz="1200">
                <a:solidFill>
                  <a:srgbClr val="1E3CA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A46C0C56-9F9C-F7CC-D6CF-D6F4D0C128A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8500" t="21711" r="18500" b="24540"/>
          <a:stretch/>
        </p:blipFill>
        <p:spPr>
          <a:xfrm>
            <a:off x="6592979" y="4299942"/>
            <a:ext cx="2247407" cy="53376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445573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9502"/>
            <a:ext cx="8229600" cy="504056"/>
          </a:xfrm>
        </p:spPr>
        <p:txBody>
          <a:bodyPr>
            <a:normAutofit/>
          </a:bodyPr>
          <a:lstStyle>
            <a:lvl1pPr algn="l">
              <a:defRPr sz="2800" b="1">
                <a:solidFill>
                  <a:srgbClr val="1E3CA5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57200" indent="-457200">
              <a:buClr>
                <a:srgbClr val="1E3CA5"/>
              </a:buClr>
              <a:buFont typeface="Wingdings" panose="05000000000000000000" pitchFamily="2" charset="2"/>
              <a:buChar char="§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091669" y="4759353"/>
            <a:ext cx="2133600" cy="27384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A8532B76-2E28-BF49-3673-1553DA38EF4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8500" t="21711" r="18500" b="24540"/>
          <a:stretch/>
        </p:blipFill>
        <p:spPr>
          <a:xfrm>
            <a:off x="6592979" y="4299942"/>
            <a:ext cx="2247407" cy="53376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84769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>
                <a:solidFill>
                  <a:srgbClr val="1E3CA5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5652120" y="4817455"/>
            <a:ext cx="2133600" cy="27384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2FBC1B6A-7C2A-F3D4-B06E-84ECA3D2A0D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8500" t="21711" r="18500" b="24540"/>
          <a:stretch/>
        </p:blipFill>
        <p:spPr>
          <a:xfrm>
            <a:off x="6592979" y="4299942"/>
            <a:ext cx="2247407" cy="53376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43448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651737-C76B-496D-B62B-C694B8AF1C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72134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650" r:id="rId3"/>
    <p:sldLayoutId id="2147483651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10" Type="http://schemas.openxmlformats.org/officeDocument/2006/relationships/image" Target="../media/image16.pn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>
            <a:extLst>
              <a:ext uri="{FF2B5EF4-FFF2-40B4-BE49-F238E27FC236}">
                <a16:creationId xmlns="" xmlns:a16="http://schemas.microsoft.com/office/drawing/2014/main" id="{C7B29431-AD05-8446-F2CE-54A0B701B9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7158" y="928676"/>
            <a:ext cx="3888432" cy="3240360"/>
          </a:xfrm>
        </p:spPr>
        <p:txBody>
          <a:bodyPr>
            <a:noAutofit/>
          </a:bodyPr>
          <a:lstStyle/>
          <a:p>
            <a:pPr algn="l">
              <a:lnSpc>
                <a:spcPct val="95000"/>
              </a:lnSpc>
              <a:spcAft>
                <a:spcPts val="1200"/>
              </a:spcAft>
            </a:pPr>
            <a:r>
              <a:rPr lang="ru-RU" sz="1600" b="0" dirty="0" smtClean="0">
                <a:solidFill>
                  <a:schemeClr val="bg1"/>
                </a:solidFill>
                <a:latin typeface="TT Commons" panose="02000506030000020004" pitchFamily="2" charset="-52"/>
              </a:rPr>
              <a:t>Областное государственное казенное учреждение социального обслуживания «Социально-реабилитационный центр для несовершеннолетних «Причал надежды» в г.Ульяновске»</a:t>
            </a:r>
            <a:br>
              <a:rPr lang="ru-RU" sz="1600" b="0" dirty="0" smtClean="0">
                <a:solidFill>
                  <a:schemeClr val="bg1"/>
                </a:solidFill>
                <a:latin typeface="TT Commons" panose="02000506030000020004" pitchFamily="2" charset="-52"/>
              </a:rPr>
            </a:br>
            <a:r>
              <a:rPr lang="ru-RU" b="0" dirty="0" smtClean="0">
                <a:solidFill>
                  <a:schemeClr val="bg1"/>
                </a:solidFill>
                <a:latin typeface="TT Commons" panose="02000506030000020004" pitchFamily="2" charset="-52"/>
              </a:rPr>
              <a:t/>
            </a:r>
            <a:br>
              <a:rPr lang="ru-RU" b="0" dirty="0" smtClean="0">
                <a:solidFill>
                  <a:schemeClr val="bg1"/>
                </a:solidFill>
                <a:latin typeface="TT Commons" panose="02000506030000020004" pitchFamily="2" charset="-52"/>
              </a:rPr>
            </a:br>
            <a:r>
              <a:rPr lang="ru-RU" b="0" dirty="0" smtClean="0">
                <a:solidFill>
                  <a:schemeClr val="bg1"/>
                </a:solidFill>
                <a:latin typeface="TT Commons" panose="02000506030000020004" pitchFamily="2" charset="-52"/>
              </a:rPr>
              <a:t/>
            </a:r>
            <a:br>
              <a:rPr lang="ru-RU" b="0" dirty="0" smtClean="0">
                <a:solidFill>
                  <a:schemeClr val="bg1"/>
                </a:solidFill>
                <a:latin typeface="TT Commons" panose="02000506030000020004" pitchFamily="2" charset="-52"/>
              </a:rPr>
            </a:br>
            <a:r>
              <a:rPr lang="ru-RU" b="0" dirty="0" smtClean="0">
                <a:solidFill>
                  <a:schemeClr val="bg1"/>
                </a:solidFill>
                <a:latin typeface="Arial Black" pitchFamily="34" charset="0"/>
              </a:rPr>
              <a:t>Останься со мной</a:t>
            </a:r>
            <a:r>
              <a:rPr lang="ru-RU" sz="3600" dirty="0">
                <a:solidFill>
                  <a:schemeClr val="bg1"/>
                </a:solidFill>
                <a:latin typeface="Arial Black" pitchFamily="34" charset="0"/>
              </a:rPr>
              <a:t/>
            </a:r>
            <a:br>
              <a:rPr lang="ru-RU" sz="3600" dirty="0">
                <a:solidFill>
                  <a:schemeClr val="bg1"/>
                </a:solidFill>
                <a:latin typeface="Arial Black" pitchFamily="34" charset="0"/>
              </a:rPr>
            </a:br>
            <a:r>
              <a:rPr lang="ru-RU" sz="3600" dirty="0">
                <a:solidFill>
                  <a:schemeClr val="bg1"/>
                </a:solidFill>
                <a:latin typeface="TT Commons Bold" panose="02000806030000020004" pitchFamily="2" charset="-52"/>
              </a:rPr>
              <a:t/>
            </a:r>
            <a:br>
              <a:rPr lang="ru-RU" sz="3600" dirty="0">
                <a:solidFill>
                  <a:schemeClr val="bg1"/>
                </a:solidFill>
                <a:latin typeface="TT Commons Bold" panose="02000806030000020004" pitchFamily="2" charset="-52"/>
              </a:rPr>
            </a:br>
            <a:r>
              <a:rPr lang="ru-RU" sz="3600" dirty="0">
                <a:solidFill>
                  <a:schemeClr val="bg1"/>
                </a:solidFill>
                <a:latin typeface="TT Commons Bold" panose="02000806030000020004" pitchFamily="2" charset="-52"/>
              </a:rPr>
              <a:t/>
            </a:r>
            <a:br>
              <a:rPr lang="ru-RU" sz="3600" dirty="0">
                <a:solidFill>
                  <a:schemeClr val="bg1"/>
                </a:solidFill>
                <a:latin typeface="TT Commons Bold" panose="02000806030000020004" pitchFamily="2" charset="-52"/>
              </a:rPr>
            </a:br>
            <a:r>
              <a:rPr lang="ru-RU" sz="1600" b="0" dirty="0" smtClean="0">
                <a:solidFill>
                  <a:schemeClr val="bg1"/>
                </a:solidFill>
                <a:latin typeface="TT Commons" panose="02000506030000020004" pitchFamily="2" charset="-52"/>
              </a:rPr>
              <a:t>годы реализации 15.07 2021- 30.112022г.</a:t>
            </a:r>
            <a:endParaRPr lang="ru-RU" sz="3600" b="0" dirty="0">
              <a:solidFill>
                <a:schemeClr val="bg1"/>
              </a:solidFill>
              <a:latin typeface="TT Commons" panose="02000506030000020004" pitchFamily="2" charset="-5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95071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79512" y="123479"/>
            <a:ext cx="8246740" cy="1181862"/>
          </a:xfrm>
          <a:noFill/>
        </p:spPr>
        <p:txBody>
          <a:bodyPr wrap="square" rtlCol="0">
            <a:spAutoFit/>
          </a:bodyPr>
          <a:lstStyle/>
          <a:p>
            <a:pPr marL="0" algn="ctr">
              <a:lnSpc>
                <a:spcPct val="150000"/>
              </a:lnSpc>
              <a:spcAft>
                <a:spcPts val="600"/>
              </a:spcAft>
              <a:buNone/>
            </a:pP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        Целевая группа:</a:t>
            </a:r>
          </a:p>
          <a:p>
            <a:pPr algn="ctr">
              <a:buNone/>
            </a:pP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Кризисные кровные семьи с детьми в тяжелой жизненной ситуации ( в т.ч. неполные, многодетные семьи, семьи выпускников организаций для детей – сироти замещающих семей)</a:t>
            </a:r>
            <a:endParaRPr lang="ru-RU" sz="1400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5" name="Picture 4" descr="C:\Documents and Settings\Логинова НИ\Рабочий стол\Логинова\USB DISK (F)\юбилей\фото\Социальная гостиница\IMG_1978.JPG"/>
          <p:cNvPicPr>
            <a:picLocks noChangeAspect="1" noChangeArrowheads="1"/>
          </p:cNvPicPr>
          <p:nvPr/>
        </p:nvPicPr>
        <p:blipFill>
          <a:blip r:embed="rId2" cstate="print"/>
          <a:srcRect l="14953"/>
          <a:stretch>
            <a:fillRect/>
          </a:stretch>
        </p:blipFill>
        <p:spPr bwMode="auto">
          <a:xfrm>
            <a:off x="1763688" y="1347614"/>
            <a:ext cx="2304256" cy="18976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6" name="Заголовок 2"/>
          <p:cNvSpPr txBox="1">
            <a:spLocks/>
          </p:cNvSpPr>
          <p:nvPr/>
        </p:nvSpPr>
        <p:spPr>
          <a:xfrm>
            <a:off x="251520" y="3219822"/>
            <a:ext cx="8136904" cy="1440160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 indent="449263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Цель проекта: </a:t>
            </a:r>
          </a:p>
          <a:p>
            <a:pPr lvl="0" indent="449263" algn="just" fontAlgn="base">
              <a:spcBef>
                <a:spcPct val="0"/>
              </a:spcBef>
              <a:spcAft>
                <a:spcPct val="0"/>
              </a:spcAft>
            </a:pPr>
            <a:endParaRPr lang="ru-RU" sz="1400" b="1" dirty="0" smtClean="0">
              <a:solidFill>
                <a:schemeClr val="tx2">
                  <a:lumMod val="75000"/>
                </a:schemeClr>
              </a:solidFill>
              <a:latin typeface="+mj-lt"/>
              <a:ea typeface="Calibri" pitchFamily="34" charset="0"/>
              <a:cs typeface="Times New Roman" pitchFamily="18" charset="0"/>
            </a:endParaRPr>
          </a:p>
          <a:p>
            <a:pPr lvl="0" indent="449263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предотвращение отказов от новорожденных детей у  женщин, временно проживающих в отделении  «Социальная гостиница»</a:t>
            </a:r>
            <a:endParaRPr lang="ru-RU" sz="1400" dirty="0" smtClean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8" name="Picture 3" descr="\\192.168.1.5\медиа–контент\Фотографии\фото\Фото Шемякина\IMG_03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347614"/>
            <a:ext cx="2496278" cy="18722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="" xmlns:p14="http://schemas.microsoft.com/office/powerpoint/2010/main" val="1189476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539552" y="411510"/>
            <a:ext cx="6120680" cy="4007251"/>
          </a:xfrm>
          <a:noFill/>
        </p:spPr>
        <p:txBody>
          <a:bodyPr wrap="square" rtlCol="0">
            <a:spAutoFit/>
          </a:bodyPr>
          <a:lstStyle/>
          <a:p>
            <a:pPr marL="0" algn="ctr">
              <a:lnSpc>
                <a:spcPct val="150000"/>
              </a:lnSpc>
              <a:spcAft>
                <a:spcPts val="600"/>
              </a:spcAft>
              <a:buNone/>
            </a:pP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Основные действия в рамках проекта: </a:t>
            </a:r>
          </a:p>
          <a:p>
            <a:pPr marL="0">
              <a:lnSpc>
                <a:spcPct val="150000"/>
              </a:lnSpc>
              <a:spcAft>
                <a:spcPts val="600"/>
              </a:spcAft>
            </a:pP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Предотвращение отказов от новорожденного ребенка женщинами, проживающими в отделении  «Социальная гостиница»; восстановление благоприятной для воспитания ребенка семейной среды. </a:t>
            </a:r>
          </a:p>
          <a:p>
            <a:pPr marL="0">
              <a:lnSpc>
                <a:spcPct val="150000"/>
              </a:lnSpc>
              <a:spcAft>
                <a:spcPts val="600"/>
              </a:spcAft>
            </a:pP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Проведение мероприятий по исследованию ситуации и рисков отказа женщины от ребенка</a:t>
            </a:r>
          </a:p>
          <a:p>
            <a:pPr marL="0">
              <a:lnSpc>
                <a:spcPct val="150000"/>
              </a:lnSpc>
              <a:spcAft>
                <a:spcPts val="600"/>
              </a:spcAft>
            </a:pP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Организация комплекса мер, направленных на поддержку семьи ребенка, в случаях, когда мать или ее родственники, представители ближайшего окружения сохранили ребенка в семье и нуждаются в поддержке</a:t>
            </a:r>
            <a:endParaRPr lang="ru-RU" sz="1400" dirty="0" smtClean="0">
              <a:solidFill>
                <a:schemeClr val="tx2">
                  <a:lumMod val="75000"/>
                </a:schemeClr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5" name="Объект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88224" y="411510"/>
            <a:ext cx="2304256" cy="165618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7" name="Picture 4" descr="http://opuo.ru/wp-content/uploads/2016/09/3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2211710"/>
            <a:ext cx="2306040" cy="17281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="" xmlns:p14="http://schemas.microsoft.com/office/powerpoint/2010/main" val="1189476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131840" y="0"/>
            <a:ext cx="2808312" cy="569714"/>
          </a:xfrm>
        </p:spPr>
        <p:txBody>
          <a:bodyPr vert="horz" lIns="68580" tIns="34290" rIns="68580" bIns="34290" rtlCol="0" anchor="ctr">
            <a:noAutofit/>
          </a:bodyPr>
          <a:lstStyle/>
          <a:p>
            <a:r>
              <a:rPr lang="ru-RU" sz="2400" dirty="0">
                <a:latin typeface="TT Commons" panose="02000506030000020004" pitchFamily="2" charset="-52"/>
              </a:rPr>
              <a:t>Команда проекта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79512" y="2139702"/>
            <a:ext cx="1656184" cy="623504"/>
          </a:xfrm>
          <a:noFill/>
        </p:spPr>
        <p:txBody>
          <a:bodyPr vert="horz" wrap="square" lIns="91440" tIns="45720" rIns="91440" bIns="45720" rtlCol="0">
            <a:spAutoFit/>
          </a:bodyPr>
          <a:lstStyle/>
          <a:p>
            <a:pPr marL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800" b="1" dirty="0" err="1" smtClean="0">
                <a:solidFill>
                  <a:schemeClr val="tx2">
                    <a:lumMod val="75000"/>
                  </a:schemeClr>
                </a:solidFill>
                <a:latin typeface="TT Commons" panose="02000506030000020004" pitchFamily="2" charset="-52"/>
              </a:rPr>
              <a:t>Дворянскова</a:t>
            </a:r>
            <a:r>
              <a:rPr lang="ru-RU" sz="800" b="1" dirty="0" smtClean="0">
                <a:solidFill>
                  <a:schemeClr val="tx2">
                    <a:lumMod val="75000"/>
                  </a:schemeClr>
                </a:solidFill>
                <a:latin typeface="TT Commons" panose="02000506030000020004" pitchFamily="2" charset="-52"/>
              </a:rPr>
              <a:t> </a:t>
            </a:r>
          </a:p>
          <a:p>
            <a:pPr marL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800" b="1" dirty="0" smtClean="0">
                <a:solidFill>
                  <a:schemeClr val="tx2">
                    <a:lumMod val="75000"/>
                  </a:schemeClr>
                </a:solidFill>
                <a:latin typeface="TT Commons" panose="02000506030000020004" pitchFamily="2" charset="-52"/>
              </a:rPr>
              <a:t>Галина Петровна </a:t>
            </a:r>
          </a:p>
          <a:p>
            <a:pPr marL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800" dirty="0" smtClean="0">
                <a:solidFill>
                  <a:schemeClr val="tx2">
                    <a:lumMod val="75000"/>
                  </a:schemeClr>
                </a:solidFill>
                <a:latin typeface="TT Commons" panose="02000506030000020004" pitchFamily="2" charset="-52"/>
              </a:rPr>
              <a:t>руководитель проекта</a:t>
            </a:r>
            <a:endParaRPr lang="ru-RU" sz="800" dirty="0">
              <a:solidFill>
                <a:schemeClr val="tx2">
                  <a:lumMod val="75000"/>
                </a:schemeClr>
              </a:solidFill>
              <a:latin typeface="TT Commons" panose="02000506030000020004" pitchFamily="2" charset="-52"/>
            </a:endParaRPr>
          </a:p>
        </p:txBody>
      </p:sp>
      <p:sp>
        <p:nvSpPr>
          <p:cNvPr id="1029" name="AutoShape 5" descr="https://i.mycdn.me/i?r=AzEPZsRbOZEKgBhR0XGMT1RkoWhjzNdQataDrrEDhulzzaaKTM5SRkZCeTgDn6uOyi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1" name="AutoShape 7" descr="https://i.mycdn.me/i?r=AzEPZsRbOZEKgBhR0XGMT1RkoWhjzNdQataDrrEDhulzzaaKTM5SRkZCeTgDn6uOyi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4" name="Picture 10" descr="D:\Documents and Settings\Приёмная\Рабочий стол\16687559693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41930" y="555527"/>
            <a:ext cx="1134126" cy="151216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035" name="Picture 11" descr="D:\Documents and Settings\Приёмная\Рабочий стол\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627534"/>
            <a:ext cx="1193071" cy="1472074"/>
          </a:xfrm>
          <a:prstGeom prst="rect">
            <a:avLst/>
          </a:prstGeom>
          <a:noFill/>
          <a:effectLst>
            <a:softEdge rad="12700"/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036" name="Picture 12" descr="D:\Documents and Settings\Приёмная\Рабочий стол\IMG_185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752" y="555526"/>
            <a:ext cx="1031024" cy="151216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037" name="Picture 13" descr="D:\Documents and Settings\Приёмная\Рабочий стол\1htaduZjepo-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80312" y="1203598"/>
            <a:ext cx="1044116" cy="148197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6" name="Объект 3"/>
          <p:cNvSpPr txBox="1">
            <a:spLocks/>
          </p:cNvSpPr>
          <p:nvPr/>
        </p:nvSpPr>
        <p:spPr>
          <a:xfrm>
            <a:off x="2051720" y="2139702"/>
            <a:ext cx="1584176" cy="808170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/>
          <a:p>
            <a:pPr marL="0" marR="0" lvl="0" indent="-457200" algn="ctr" defTabSz="914400" rtl="0" eaLnBrk="1" fontAlgn="auto" latinLnBrk="0" hangingPunct="1">
              <a:lnSpc>
                <a:spcPct val="150000"/>
              </a:lnSpc>
              <a:buClr>
                <a:srgbClr val="1E3CA5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T Commons" panose="02000506030000020004" pitchFamily="2" charset="-52"/>
                <a:ea typeface="+mn-ea"/>
                <a:cs typeface="+mn-cs"/>
              </a:rPr>
              <a:t>Ломовцева Ольга Александровна</a:t>
            </a:r>
          </a:p>
          <a:p>
            <a:pPr marL="0" marR="0" lvl="0" indent="-457200" algn="ctr" defTabSz="914400" rtl="0" eaLnBrk="1" fontAlgn="auto" latinLnBrk="0" hangingPunct="1">
              <a:lnSpc>
                <a:spcPct val="150000"/>
              </a:lnSpc>
              <a:buClr>
                <a:srgbClr val="1E3CA5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lang="ru-RU" sz="800" dirty="0" smtClean="0">
                <a:solidFill>
                  <a:schemeClr val="tx2">
                    <a:lumMod val="75000"/>
                  </a:schemeClr>
                </a:solidFill>
                <a:latin typeface="TT Commons" panose="02000506030000020004" pitchFamily="2" charset="-52"/>
              </a:rPr>
              <a:t>специалист по социальной работе</a:t>
            </a:r>
            <a:endParaRPr kumimoji="0" lang="ru-RU" sz="8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TT Commons" panose="02000506030000020004" pitchFamily="2" charset="-52"/>
              <a:ea typeface="+mn-ea"/>
              <a:cs typeface="+mn-cs"/>
            </a:endParaRPr>
          </a:p>
        </p:txBody>
      </p:sp>
      <p:sp>
        <p:nvSpPr>
          <p:cNvPr id="17" name="Объект 3"/>
          <p:cNvSpPr txBox="1">
            <a:spLocks/>
          </p:cNvSpPr>
          <p:nvPr/>
        </p:nvSpPr>
        <p:spPr>
          <a:xfrm>
            <a:off x="3635896" y="2139702"/>
            <a:ext cx="1656184" cy="646331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/>
          <a:p>
            <a:pPr marL="0" marR="0" lvl="0" indent="-457200" algn="ctr" defTabSz="914400" rtl="0" eaLnBrk="1" fontAlgn="auto" latinLnBrk="0" hangingPunct="1">
              <a:lnSpc>
                <a:spcPct val="150000"/>
              </a:lnSpc>
              <a:buClr>
                <a:srgbClr val="1E3CA5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T Commons" panose="02000506030000020004" pitchFamily="2" charset="-52"/>
                <a:ea typeface="+mn-ea"/>
                <a:cs typeface="+mn-cs"/>
              </a:rPr>
              <a:t>Смирнова</a:t>
            </a:r>
            <a:r>
              <a:rPr kumimoji="0" lang="ru-RU" sz="800" b="1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T Commons" panose="02000506030000020004" pitchFamily="2" charset="-52"/>
                <a:ea typeface="+mn-ea"/>
                <a:cs typeface="+mn-cs"/>
              </a:rPr>
              <a:t> </a:t>
            </a:r>
          </a:p>
          <a:p>
            <a:pPr marL="0" marR="0" lvl="0" indent="-457200" algn="ctr" defTabSz="914400" rtl="0" eaLnBrk="1" fontAlgn="auto" latinLnBrk="0" hangingPunct="1">
              <a:lnSpc>
                <a:spcPct val="150000"/>
              </a:lnSpc>
              <a:buClr>
                <a:srgbClr val="1E3CA5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ru-RU" sz="800" b="1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T Commons" panose="02000506030000020004" pitchFamily="2" charset="-52"/>
                <a:ea typeface="+mn-ea"/>
                <a:cs typeface="+mn-cs"/>
              </a:rPr>
              <a:t>Нина Федоровна</a:t>
            </a:r>
          </a:p>
          <a:p>
            <a:pPr marL="0" marR="0" lvl="0" indent="-457200" algn="ctr" defTabSz="914400" rtl="0" eaLnBrk="1" fontAlgn="auto" latinLnBrk="0" hangingPunct="1">
              <a:lnSpc>
                <a:spcPct val="150000"/>
              </a:lnSpc>
              <a:buClr>
                <a:srgbClr val="1E3CA5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lang="ru-RU" sz="800" dirty="0" smtClean="0">
                <a:solidFill>
                  <a:schemeClr val="tx2">
                    <a:lumMod val="75000"/>
                  </a:schemeClr>
                </a:solidFill>
                <a:latin typeface="TT Commons" panose="02000506030000020004" pitchFamily="2" charset="-52"/>
              </a:rPr>
              <a:t>с</a:t>
            </a:r>
            <a:r>
              <a:rPr lang="ru-RU" sz="800" baseline="0" dirty="0" smtClean="0">
                <a:solidFill>
                  <a:schemeClr val="tx2">
                    <a:lumMod val="75000"/>
                  </a:schemeClr>
                </a:solidFill>
                <a:latin typeface="TT Commons" panose="02000506030000020004" pitchFamily="2" charset="-52"/>
              </a:rPr>
              <a:t>оциальный педагог</a:t>
            </a:r>
            <a:endParaRPr kumimoji="0" lang="ru-RU" sz="8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TT Commons" panose="02000506030000020004" pitchFamily="2" charset="-52"/>
              <a:ea typeface="+mn-ea"/>
              <a:cs typeface="+mn-cs"/>
            </a:endParaRPr>
          </a:p>
        </p:txBody>
      </p:sp>
      <p:sp>
        <p:nvSpPr>
          <p:cNvPr id="18" name="Объект 3"/>
          <p:cNvSpPr txBox="1">
            <a:spLocks/>
          </p:cNvSpPr>
          <p:nvPr/>
        </p:nvSpPr>
        <p:spPr>
          <a:xfrm>
            <a:off x="7092280" y="2859782"/>
            <a:ext cx="1656184" cy="623504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/>
          <a:p>
            <a:pPr marL="0" marR="0" lvl="0" indent="-457200" algn="ctr" defTabSz="914400" rtl="0" eaLnBrk="1" fontAlgn="auto" latinLnBrk="0" hangingPunct="1">
              <a:lnSpc>
                <a:spcPct val="150000"/>
              </a:lnSpc>
              <a:buClr>
                <a:srgbClr val="1E3CA5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T Commons" panose="02000506030000020004" pitchFamily="2" charset="-52"/>
                <a:ea typeface="+mn-ea"/>
                <a:cs typeface="+mn-cs"/>
              </a:rPr>
              <a:t>Гасанова</a:t>
            </a:r>
            <a:r>
              <a:rPr kumimoji="0" lang="ru-RU" sz="800" b="1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T Commons" panose="02000506030000020004" pitchFamily="2" charset="-52"/>
                <a:ea typeface="+mn-ea"/>
                <a:cs typeface="+mn-cs"/>
              </a:rPr>
              <a:t> </a:t>
            </a:r>
            <a:r>
              <a:rPr kumimoji="0" lang="ru-RU" sz="800" b="1" i="0" u="none" strike="noStrike" kern="1200" cap="none" spc="0" normalizeH="0" noProof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T Commons" panose="02000506030000020004" pitchFamily="2" charset="-52"/>
                <a:ea typeface="+mn-ea"/>
                <a:cs typeface="+mn-cs"/>
              </a:rPr>
              <a:t>Эльмира</a:t>
            </a:r>
            <a:r>
              <a:rPr kumimoji="0" lang="ru-RU" sz="800" b="1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T Commons" panose="02000506030000020004" pitchFamily="2" charset="-52"/>
                <a:ea typeface="+mn-ea"/>
                <a:cs typeface="+mn-cs"/>
              </a:rPr>
              <a:t> </a:t>
            </a:r>
          </a:p>
          <a:p>
            <a:pPr marL="0" marR="0" lvl="0" indent="-457200" algn="ctr" defTabSz="914400" rtl="0" eaLnBrk="1" fontAlgn="auto" latinLnBrk="0" hangingPunct="1">
              <a:lnSpc>
                <a:spcPct val="150000"/>
              </a:lnSpc>
              <a:buClr>
                <a:srgbClr val="1E3CA5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ru-RU" sz="800" b="1" i="0" u="none" strike="noStrike" kern="1200" cap="none" spc="0" normalizeH="0" noProof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T Commons" panose="02000506030000020004" pitchFamily="2" charset="-52"/>
                <a:ea typeface="+mn-ea"/>
                <a:cs typeface="+mn-cs"/>
              </a:rPr>
              <a:t>Элхан</a:t>
            </a:r>
            <a:r>
              <a:rPr kumimoji="0" lang="ru-RU" sz="800" b="1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T Commons" panose="02000506030000020004" pitchFamily="2" charset="-52"/>
                <a:ea typeface="+mn-ea"/>
                <a:cs typeface="+mn-cs"/>
              </a:rPr>
              <a:t> </a:t>
            </a:r>
            <a:r>
              <a:rPr kumimoji="0" lang="ru-RU" sz="800" b="1" i="0" u="none" strike="noStrike" kern="1200" cap="none" spc="0" normalizeH="0" noProof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T Commons" panose="02000506030000020004" pitchFamily="2" charset="-52"/>
                <a:ea typeface="+mn-ea"/>
                <a:cs typeface="+mn-cs"/>
              </a:rPr>
              <a:t>кызы</a:t>
            </a:r>
            <a:endParaRPr kumimoji="0" lang="ru-RU" sz="800" b="1" i="0" u="none" strike="noStrike" kern="1200" cap="none" spc="0" normalizeH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TT Commons" panose="02000506030000020004" pitchFamily="2" charset="-52"/>
              <a:ea typeface="+mn-ea"/>
              <a:cs typeface="+mn-cs"/>
            </a:endParaRPr>
          </a:p>
          <a:p>
            <a:pPr marL="0" marR="0" lvl="0" indent="-457200" algn="ctr" defTabSz="914400" rtl="0" eaLnBrk="1" fontAlgn="auto" latinLnBrk="0" hangingPunct="1">
              <a:lnSpc>
                <a:spcPct val="150000"/>
              </a:lnSpc>
              <a:buClr>
                <a:srgbClr val="1E3CA5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lang="ru-RU" sz="800" dirty="0" smtClean="0">
                <a:solidFill>
                  <a:schemeClr val="tx2">
                    <a:lumMod val="75000"/>
                  </a:schemeClr>
                </a:solidFill>
                <a:latin typeface="TT Commons" panose="02000506030000020004" pitchFamily="2" charset="-52"/>
              </a:rPr>
              <a:t>п</a:t>
            </a:r>
            <a:r>
              <a:rPr lang="ru-RU" sz="800" baseline="0" dirty="0" smtClean="0">
                <a:solidFill>
                  <a:schemeClr val="tx2">
                    <a:lumMod val="75000"/>
                  </a:schemeClr>
                </a:solidFill>
                <a:latin typeface="TT Commons" panose="02000506030000020004" pitchFamily="2" charset="-52"/>
              </a:rPr>
              <a:t>едагог-психолог</a:t>
            </a:r>
            <a:endParaRPr kumimoji="0" lang="ru-RU" sz="8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TT Commons" panose="02000506030000020004" pitchFamily="2" charset="-52"/>
              <a:ea typeface="+mn-ea"/>
              <a:cs typeface="+mn-cs"/>
            </a:endParaRPr>
          </a:p>
        </p:txBody>
      </p:sp>
      <p:pic>
        <p:nvPicPr>
          <p:cNvPr id="1038" name="Picture 14" descr="D:\Documents and Settings\Приёмная\Рабочий стол\Рисунок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80112" y="2812700"/>
            <a:ext cx="1080120" cy="148724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20" name="Объект 3"/>
          <p:cNvSpPr txBox="1">
            <a:spLocks/>
          </p:cNvSpPr>
          <p:nvPr/>
        </p:nvSpPr>
        <p:spPr>
          <a:xfrm>
            <a:off x="5292080" y="4299942"/>
            <a:ext cx="1656184" cy="623504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/>
          <a:p>
            <a:pPr marL="0" marR="0" lvl="0" indent="-457200" algn="ctr" defTabSz="914400" rtl="0" eaLnBrk="1" fontAlgn="auto" latinLnBrk="0" hangingPunct="1">
              <a:lnSpc>
                <a:spcPct val="150000"/>
              </a:lnSpc>
              <a:buClr>
                <a:srgbClr val="1E3CA5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T Commons" panose="02000506030000020004" pitchFamily="2" charset="-52"/>
                <a:ea typeface="+mn-ea"/>
                <a:cs typeface="+mn-cs"/>
              </a:rPr>
              <a:t>Гаранина</a:t>
            </a:r>
          </a:p>
          <a:p>
            <a:pPr marL="0" marR="0" lvl="0" indent="-457200" algn="ctr" defTabSz="914400" rtl="0" eaLnBrk="1" fontAlgn="auto" latinLnBrk="0" hangingPunct="1">
              <a:lnSpc>
                <a:spcPct val="150000"/>
              </a:lnSpc>
              <a:buClr>
                <a:srgbClr val="1E3CA5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T Commons" panose="02000506030000020004" pitchFamily="2" charset="-52"/>
                <a:ea typeface="+mn-ea"/>
                <a:cs typeface="+mn-cs"/>
              </a:rPr>
              <a:t> Вера Ивановна</a:t>
            </a:r>
            <a:endParaRPr kumimoji="0" lang="ru-RU" sz="800" b="1" i="0" u="none" strike="noStrike" kern="1200" cap="none" spc="0" normalizeH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TT Commons" panose="02000506030000020004" pitchFamily="2" charset="-52"/>
              <a:ea typeface="+mn-ea"/>
              <a:cs typeface="+mn-cs"/>
            </a:endParaRPr>
          </a:p>
          <a:p>
            <a:pPr marL="0" marR="0" lvl="0" indent="-457200" algn="ctr" defTabSz="914400" rtl="0" eaLnBrk="1" fontAlgn="auto" latinLnBrk="0" hangingPunct="1">
              <a:lnSpc>
                <a:spcPct val="150000"/>
              </a:lnSpc>
              <a:buClr>
                <a:srgbClr val="1E3CA5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lang="ru-RU" sz="800" dirty="0" smtClean="0">
                <a:solidFill>
                  <a:schemeClr val="tx2">
                    <a:lumMod val="75000"/>
                  </a:schemeClr>
                </a:solidFill>
                <a:latin typeface="TT Commons" panose="02000506030000020004" pitchFamily="2" charset="-52"/>
              </a:rPr>
              <a:t>бухгалтер</a:t>
            </a:r>
            <a:endParaRPr kumimoji="0" lang="ru-RU" sz="8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TT Commons" panose="02000506030000020004" pitchFamily="2" charset="-52"/>
              <a:ea typeface="+mn-ea"/>
              <a:cs typeface="+mn-cs"/>
            </a:endParaRPr>
          </a:p>
        </p:txBody>
      </p:sp>
      <p:pic>
        <p:nvPicPr>
          <p:cNvPr id="1040" name="Picture 16" descr="D:\Documents and Settings\Приёмная\Рабочий стол\93F2F17E-DEE3-402B-AD95-6463AA794EB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52120" y="483518"/>
            <a:ext cx="1080120" cy="158417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23" name="Объект 3"/>
          <p:cNvSpPr txBox="1">
            <a:spLocks/>
          </p:cNvSpPr>
          <p:nvPr/>
        </p:nvSpPr>
        <p:spPr>
          <a:xfrm>
            <a:off x="5292080" y="2139702"/>
            <a:ext cx="1656184" cy="623504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/>
          <a:p>
            <a:pPr marL="0" marR="0" lvl="0" indent="-457200" algn="ctr" defTabSz="914400" rtl="0" eaLnBrk="1" fontAlgn="auto" latinLnBrk="0" hangingPunct="1">
              <a:lnSpc>
                <a:spcPct val="150000"/>
              </a:lnSpc>
              <a:buClr>
                <a:srgbClr val="1E3CA5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T Commons" panose="02000506030000020004" pitchFamily="2" charset="-52"/>
                <a:ea typeface="+mn-ea"/>
                <a:cs typeface="+mn-cs"/>
              </a:rPr>
              <a:t>Соболева Татьяна Сергеевна</a:t>
            </a:r>
            <a:endParaRPr kumimoji="0" lang="ru-RU" sz="800" b="1" i="0" u="none" strike="noStrike" kern="1200" cap="none" spc="0" normalizeH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TT Commons" panose="02000506030000020004" pitchFamily="2" charset="-52"/>
              <a:ea typeface="+mn-ea"/>
              <a:cs typeface="+mn-cs"/>
            </a:endParaRPr>
          </a:p>
          <a:p>
            <a:pPr marL="0" marR="0" lvl="0" indent="-457200" algn="ctr" defTabSz="914400" rtl="0" eaLnBrk="1" fontAlgn="auto" latinLnBrk="0" hangingPunct="1">
              <a:lnSpc>
                <a:spcPct val="150000"/>
              </a:lnSpc>
              <a:buClr>
                <a:srgbClr val="1E3CA5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lang="ru-RU" sz="800" dirty="0" smtClean="0">
                <a:solidFill>
                  <a:schemeClr val="tx2">
                    <a:lumMod val="75000"/>
                  </a:schemeClr>
                </a:solidFill>
                <a:latin typeface="TT Commons" panose="02000506030000020004" pitchFamily="2" charset="-52"/>
              </a:rPr>
              <a:t>юрисконсульт</a:t>
            </a:r>
            <a:endParaRPr kumimoji="0" lang="ru-RU" sz="8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TT Commons" panose="02000506030000020004" pitchFamily="2" charset="-52"/>
              <a:ea typeface="+mn-ea"/>
              <a:cs typeface="+mn-cs"/>
            </a:endParaRPr>
          </a:p>
        </p:txBody>
      </p:sp>
      <p:pic>
        <p:nvPicPr>
          <p:cNvPr id="1041" name="Picture 17" descr="D:\Documents and Settings\Приёмная\Рабочий стол\IMG-459ce5b9e69acd5b36a278bf6e08b4fd-V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1560" y="2931790"/>
            <a:ext cx="864096" cy="144016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25" name="Объект 3"/>
          <p:cNvSpPr txBox="1">
            <a:spLocks/>
          </p:cNvSpPr>
          <p:nvPr/>
        </p:nvSpPr>
        <p:spPr>
          <a:xfrm>
            <a:off x="179512" y="4299942"/>
            <a:ext cx="1656184" cy="623504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/>
          <a:p>
            <a:pPr marL="0" marR="0" lvl="0" indent="-457200" algn="ctr" defTabSz="914400" rtl="0" eaLnBrk="1" fontAlgn="auto" latinLnBrk="0" hangingPunct="1">
              <a:lnSpc>
                <a:spcPct val="150000"/>
              </a:lnSpc>
              <a:buClr>
                <a:srgbClr val="1E3CA5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T Commons" panose="02000506030000020004" pitchFamily="2" charset="-52"/>
                <a:ea typeface="+mn-ea"/>
                <a:cs typeface="+mn-cs"/>
              </a:rPr>
              <a:t>Шнотина</a:t>
            </a:r>
            <a:r>
              <a:rPr kumimoji="0" lang="ru-RU" sz="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T Commons" panose="02000506030000020004" pitchFamily="2" charset="-52"/>
                <a:ea typeface="+mn-ea"/>
                <a:cs typeface="+mn-cs"/>
              </a:rPr>
              <a:t> </a:t>
            </a:r>
          </a:p>
          <a:p>
            <a:pPr marL="0" marR="0" lvl="0" indent="-457200" algn="ctr" defTabSz="914400" rtl="0" eaLnBrk="1" fontAlgn="auto" latinLnBrk="0" hangingPunct="1">
              <a:lnSpc>
                <a:spcPct val="150000"/>
              </a:lnSpc>
              <a:buClr>
                <a:srgbClr val="1E3CA5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T Commons" panose="02000506030000020004" pitchFamily="2" charset="-52"/>
                <a:ea typeface="+mn-ea"/>
                <a:cs typeface="+mn-cs"/>
              </a:rPr>
              <a:t>Любовь </a:t>
            </a:r>
            <a:r>
              <a:rPr kumimoji="0" lang="ru-RU" sz="800" b="1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T Commons" panose="02000506030000020004" pitchFamily="2" charset="-52"/>
                <a:ea typeface="+mn-ea"/>
                <a:cs typeface="+mn-cs"/>
              </a:rPr>
              <a:t>Федоровна</a:t>
            </a:r>
          </a:p>
          <a:p>
            <a:pPr marL="0" marR="0" lvl="0" indent="-457200" algn="ctr" defTabSz="914400" rtl="0" eaLnBrk="1" fontAlgn="auto" latinLnBrk="0" hangingPunct="1">
              <a:lnSpc>
                <a:spcPct val="150000"/>
              </a:lnSpc>
              <a:buClr>
                <a:srgbClr val="1E3CA5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lang="ru-RU" sz="800" dirty="0" smtClean="0">
                <a:solidFill>
                  <a:schemeClr val="tx2">
                    <a:lumMod val="75000"/>
                  </a:schemeClr>
                </a:solidFill>
                <a:latin typeface="TT Commons" panose="02000506030000020004" pitchFamily="2" charset="-52"/>
              </a:rPr>
              <a:t>с</a:t>
            </a:r>
            <a:r>
              <a:rPr lang="ru-RU" sz="800" baseline="0" dirty="0" smtClean="0">
                <a:solidFill>
                  <a:schemeClr val="tx2">
                    <a:lumMod val="75000"/>
                  </a:schemeClr>
                </a:solidFill>
                <a:latin typeface="TT Commons" panose="02000506030000020004" pitchFamily="2" charset="-52"/>
              </a:rPr>
              <a:t>оциальный педагог</a:t>
            </a:r>
            <a:endParaRPr kumimoji="0" lang="ru-RU" sz="8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TT Commons" panose="02000506030000020004" pitchFamily="2" charset="-52"/>
              <a:ea typeface="+mn-ea"/>
              <a:cs typeface="+mn-cs"/>
            </a:endParaRPr>
          </a:p>
        </p:txBody>
      </p:sp>
      <p:sp>
        <p:nvSpPr>
          <p:cNvPr id="26" name="Объект 3"/>
          <p:cNvSpPr txBox="1">
            <a:spLocks/>
          </p:cNvSpPr>
          <p:nvPr/>
        </p:nvSpPr>
        <p:spPr>
          <a:xfrm>
            <a:off x="3707904" y="4220170"/>
            <a:ext cx="1584176" cy="808170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/>
          <a:p>
            <a:pPr marL="0" marR="0" lvl="0" indent="-457200" algn="ctr" defTabSz="914400" rtl="0" eaLnBrk="1" fontAlgn="auto" latinLnBrk="0" hangingPunct="1">
              <a:lnSpc>
                <a:spcPct val="150000"/>
              </a:lnSpc>
              <a:buClr>
                <a:srgbClr val="1E3CA5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lang="ru-RU" sz="800" b="1" dirty="0" err="1" smtClean="0">
                <a:solidFill>
                  <a:schemeClr val="tx2">
                    <a:lumMod val="75000"/>
                  </a:schemeClr>
                </a:solidFill>
                <a:latin typeface="TT Commons" panose="02000506030000020004" pitchFamily="2" charset="-52"/>
              </a:rPr>
              <a:t>Саматкина</a:t>
            </a:r>
            <a:r>
              <a:rPr lang="ru-RU" sz="800" b="1" dirty="0" smtClean="0">
                <a:solidFill>
                  <a:schemeClr val="tx2">
                    <a:lumMod val="75000"/>
                  </a:schemeClr>
                </a:solidFill>
                <a:latin typeface="TT Commons" panose="02000506030000020004" pitchFamily="2" charset="-52"/>
              </a:rPr>
              <a:t> </a:t>
            </a:r>
          </a:p>
          <a:p>
            <a:pPr marL="0" marR="0" lvl="0" indent="-457200" algn="ctr" defTabSz="914400" rtl="0" eaLnBrk="1" fontAlgn="auto" latinLnBrk="0" hangingPunct="1">
              <a:lnSpc>
                <a:spcPct val="150000"/>
              </a:lnSpc>
              <a:buClr>
                <a:srgbClr val="1E3CA5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T Commons" panose="02000506030000020004" pitchFamily="2" charset="-52"/>
                <a:ea typeface="+mn-ea"/>
                <a:cs typeface="+mn-cs"/>
              </a:rPr>
              <a:t>Галия</a:t>
            </a:r>
            <a:r>
              <a:rPr kumimoji="0" lang="ru-RU" sz="800" b="1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T Commons" panose="02000506030000020004" pitchFamily="2" charset="-52"/>
                <a:ea typeface="+mn-ea"/>
                <a:cs typeface="+mn-cs"/>
              </a:rPr>
              <a:t> </a:t>
            </a:r>
            <a:r>
              <a:rPr kumimoji="0" lang="ru-RU" sz="800" b="1" i="0" u="none" strike="noStrike" kern="1200" cap="none" spc="0" normalizeH="0" noProof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T Commons" panose="02000506030000020004" pitchFamily="2" charset="-52"/>
                <a:ea typeface="+mn-ea"/>
                <a:cs typeface="+mn-cs"/>
              </a:rPr>
              <a:t>Мянсуровна</a:t>
            </a:r>
            <a:endParaRPr kumimoji="0" lang="ru-RU" sz="800" b="1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TT Commons" panose="02000506030000020004" pitchFamily="2" charset="-52"/>
              <a:ea typeface="+mn-ea"/>
              <a:cs typeface="+mn-cs"/>
            </a:endParaRPr>
          </a:p>
          <a:p>
            <a:pPr marL="0" marR="0" lvl="0" indent="-457200" algn="ctr" defTabSz="914400" rtl="0" eaLnBrk="1" fontAlgn="auto" latinLnBrk="0" hangingPunct="1">
              <a:lnSpc>
                <a:spcPct val="150000"/>
              </a:lnSpc>
              <a:buClr>
                <a:srgbClr val="1E3CA5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lang="ru-RU" sz="800" dirty="0" smtClean="0">
                <a:solidFill>
                  <a:schemeClr val="tx2">
                    <a:lumMod val="75000"/>
                  </a:schemeClr>
                </a:solidFill>
                <a:latin typeface="TT Commons" panose="02000506030000020004" pitchFamily="2" charset="-52"/>
              </a:rPr>
              <a:t>специалист по социальной работе</a:t>
            </a:r>
            <a:endParaRPr kumimoji="0" lang="ru-RU" sz="8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TT Commons" panose="02000506030000020004" pitchFamily="2" charset="-52"/>
              <a:ea typeface="+mn-ea"/>
              <a:cs typeface="+mn-cs"/>
            </a:endParaRPr>
          </a:p>
        </p:txBody>
      </p:sp>
      <p:sp>
        <p:nvSpPr>
          <p:cNvPr id="27" name="Объект 3"/>
          <p:cNvSpPr txBox="1">
            <a:spLocks/>
          </p:cNvSpPr>
          <p:nvPr/>
        </p:nvSpPr>
        <p:spPr>
          <a:xfrm>
            <a:off x="1907704" y="4299942"/>
            <a:ext cx="1656184" cy="623504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/>
          <a:p>
            <a:pPr marL="0" marR="0" lvl="0" indent="-457200" algn="ctr" defTabSz="914400" rtl="0" eaLnBrk="1" fontAlgn="auto" latinLnBrk="0" hangingPunct="1">
              <a:lnSpc>
                <a:spcPct val="150000"/>
              </a:lnSpc>
              <a:buClr>
                <a:srgbClr val="1E3CA5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T Commons" panose="02000506030000020004" pitchFamily="2" charset="-52"/>
                <a:ea typeface="+mn-ea"/>
                <a:cs typeface="+mn-cs"/>
              </a:rPr>
              <a:t>Тюрина Оксана Александровна</a:t>
            </a:r>
            <a:endParaRPr kumimoji="0" lang="ru-RU" sz="800" b="1" i="0" u="none" strike="noStrike" kern="1200" cap="none" spc="0" normalizeH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TT Commons" panose="02000506030000020004" pitchFamily="2" charset="-52"/>
              <a:ea typeface="+mn-ea"/>
              <a:cs typeface="+mn-cs"/>
            </a:endParaRPr>
          </a:p>
          <a:p>
            <a:pPr marL="0" marR="0" lvl="0" indent="-457200" algn="ctr" defTabSz="914400" rtl="0" eaLnBrk="1" fontAlgn="auto" latinLnBrk="0" hangingPunct="1">
              <a:lnSpc>
                <a:spcPct val="150000"/>
              </a:lnSpc>
              <a:buClr>
                <a:srgbClr val="1E3CA5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lang="ru-RU" sz="800" dirty="0" smtClean="0">
                <a:solidFill>
                  <a:schemeClr val="tx2">
                    <a:lumMod val="75000"/>
                  </a:schemeClr>
                </a:solidFill>
                <a:latin typeface="TT Commons" panose="02000506030000020004" pitchFamily="2" charset="-52"/>
              </a:rPr>
              <a:t>п</a:t>
            </a:r>
            <a:r>
              <a:rPr lang="ru-RU" sz="800" baseline="0" dirty="0" smtClean="0">
                <a:solidFill>
                  <a:schemeClr val="tx2">
                    <a:lumMod val="75000"/>
                  </a:schemeClr>
                </a:solidFill>
                <a:latin typeface="TT Commons" panose="02000506030000020004" pitchFamily="2" charset="-52"/>
              </a:rPr>
              <a:t>едагог-психолог</a:t>
            </a:r>
            <a:endParaRPr kumimoji="0" lang="ru-RU" sz="8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TT Commons" panose="02000506030000020004" pitchFamily="2" charset="-52"/>
              <a:ea typeface="+mn-ea"/>
              <a:cs typeface="+mn-cs"/>
            </a:endParaRPr>
          </a:p>
        </p:txBody>
      </p:sp>
      <p:pic>
        <p:nvPicPr>
          <p:cNvPr id="1042" name="Picture 18" descr="D:\Documents and Settings\Приёмная\Рабочий стол\1668765733052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267744" y="2931791"/>
            <a:ext cx="1024276" cy="139415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29" name="Рисунок 4"/>
          <p:cNvPicPr/>
          <p:nvPr/>
        </p:nvPicPr>
        <p:blipFill>
          <a:blip r:embed="rId10" cstate="print"/>
          <a:stretch/>
        </p:blipFill>
        <p:spPr>
          <a:xfrm>
            <a:off x="3995936" y="2787774"/>
            <a:ext cx="1080120" cy="1512168"/>
          </a:xfrm>
          <a:prstGeom prst="rec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="" xmlns:p14="http://schemas.microsoft.com/office/powerpoint/2010/main" val="2270909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>
                <a:latin typeface="TT Commons" panose="02000506030000020004" pitchFamily="2" charset="-52"/>
              </a:rPr>
              <a:t>Что можно было бы сделать по-другому?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915566"/>
            <a:ext cx="8435280" cy="2808312"/>
          </a:xfrm>
        </p:spPr>
        <p:txBody>
          <a:bodyPr>
            <a:noAutofit/>
          </a:bodyPr>
          <a:lstStyle/>
          <a:p>
            <a:pPr marL="0">
              <a:lnSpc>
                <a:spcPct val="150000"/>
              </a:lnSpc>
              <a:spcAft>
                <a:spcPts val="600"/>
              </a:spcAft>
              <a:buNone/>
            </a:pP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T Commons" panose="02000506030000020004" pitchFamily="2" charset="-52"/>
              </a:rPr>
              <a:t>Привлекать  к решению проблем участниц все органы системы профилактики региона, сбор обратной связи 1 раз в квартал.</a:t>
            </a:r>
          </a:p>
          <a:p>
            <a:pPr marL="0">
              <a:lnSpc>
                <a:spcPct val="150000"/>
              </a:lnSpc>
              <a:spcAft>
                <a:spcPts val="600"/>
              </a:spcAft>
              <a:buNone/>
            </a:pP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T Commons" panose="02000506030000020004" pitchFamily="2" charset="-52"/>
              </a:rPr>
              <a:t> Увеличить  срок пребывания в «Социальной гостинице» до решения основных проблем </a:t>
            </a:r>
            <a:r>
              <a:rPr lang="ru-RU" sz="1400" dirty="0" err="1" smtClean="0">
                <a:solidFill>
                  <a:schemeClr val="tx2">
                    <a:lumMod val="75000"/>
                  </a:schemeClr>
                </a:solidFill>
                <a:latin typeface="TT Commons" panose="02000506030000020004" pitchFamily="2" charset="-52"/>
              </a:rPr>
              <a:t>благополучателей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T Commons" panose="02000506030000020004" pitchFamily="2" charset="-52"/>
              </a:rPr>
              <a:t>.</a:t>
            </a:r>
          </a:p>
          <a:p>
            <a:pPr marL="0">
              <a:lnSpc>
                <a:spcPct val="150000"/>
              </a:lnSpc>
              <a:spcAft>
                <a:spcPts val="600"/>
              </a:spcAft>
              <a:buNone/>
            </a:pP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T Commons" panose="02000506030000020004" pitchFamily="2" charset="-52"/>
              </a:rPr>
              <a:t>Проводить обширную информационную компанию проекта в социальных сетях и с привлечением СМИ.</a:t>
            </a:r>
            <a:endParaRPr lang="ru-RU" sz="1400" dirty="0">
              <a:solidFill>
                <a:schemeClr val="tx2">
                  <a:lumMod val="75000"/>
                </a:schemeClr>
              </a:solidFill>
              <a:latin typeface="TT Commons" panose="02000506030000020004" pitchFamily="2" charset="-52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55776" y="2859782"/>
            <a:ext cx="2627784" cy="205577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57230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497706"/>
          </a:xfrm>
        </p:spPr>
        <p:txBody>
          <a:bodyPr vert="horz" lIns="68580" tIns="34290" rIns="68580" bIns="34290" rtlCol="0" anchor="ctr">
            <a:noAutofit/>
          </a:bodyPr>
          <a:lstStyle/>
          <a:p>
            <a:r>
              <a:rPr lang="ru-RU" sz="2400" dirty="0">
                <a:latin typeface="TT Commons" panose="02000506030000020004" pitchFamily="2" charset="-52"/>
              </a:rPr>
              <a:t>Что получилось? </a:t>
            </a: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611560" y="843558"/>
            <a:ext cx="6120680" cy="4038029"/>
          </a:xfrm>
          <a:noFill/>
        </p:spPr>
        <p:txBody>
          <a:bodyPr vert="horz" wrap="square" lIns="91440" tIns="45720" rIns="91440" bIns="45720" rtlCol="0">
            <a:spAutoFit/>
          </a:bodyPr>
          <a:lstStyle/>
          <a:p>
            <a:pPr marL="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T Commons" panose="02000506030000020004" pitchFamily="2" charset="-52"/>
              </a:rPr>
              <a:t>Внедрение технологии «мотивационное консультирование» в работу с семьей в сложной жизненной ситуации</a:t>
            </a:r>
          </a:p>
          <a:p>
            <a:pPr marL="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T Commons" panose="02000506030000020004" pitchFamily="2" charset="-52"/>
              </a:rPr>
              <a:t>Разработка интервью (анкеты) для сбора информации об устойчивости результатов</a:t>
            </a:r>
          </a:p>
          <a:p>
            <a:pPr marL="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T Commons" panose="02000506030000020004" pitchFamily="2" charset="-52"/>
              </a:rPr>
              <a:t>При составлении индивидуального плана сопровождения семьи и определении целей и задач стали учитывать особенности жизненного опыта женщины, особенности социальной ситуации, личностные особенности</a:t>
            </a:r>
            <a:endParaRPr lang="ru-RU" sz="1600" dirty="0">
              <a:solidFill>
                <a:schemeClr val="tx2">
                  <a:lumMod val="75000"/>
                </a:schemeClr>
              </a:solidFill>
              <a:latin typeface="TT Commons" panose="02000506030000020004" pitchFamily="2" charset="-52"/>
            </a:endParaRPr>
          </a:p>
        </p:txBody>
      </p:sp>
      <p:pic>
        <p:nvPicPr>
          <p:cNvPr id="5" name="Picture 2" descr="http://rassenia.info/index.php?q=http%3A%2F%2Fru-an.info%2FPhoto%2FQNews%2Fn36045%2F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1203598"/>
            <a:ext cx="2856892" cy="19032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="" xmlns:p14="http://schemas.microsoft.com/office/powerpoint/2010/main" val="7881838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Контакты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г. Ульяновск, </a:t>
            </a:r>
          </a:p>
          <a:p>
            <a:pPr algn="ctr">
              <a:buNone/>
            </a:pP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бульвар Фестивальный, дом 8.</a:t>
            </a:r>
          </a:p>
          <a:p>
            <a:pPr algn="ctr">
              <a:buNone/>
            </a:pP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Телефон : 8(8422)20-71-45, 20-35-23</a:t>
            </a:r>
          </a:p>
          <a:p>
            <a:pPr algn="ctr">
              <a:buNone/>
            </a:pP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т/ факс :8(8422) 20-70-57</a:t>
            </a:r>
          </a:p>
          <a:p>
            <a:pPr algn="ctr">
              <a:buNone/>
            </a:pP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 </a:t>
            </a:r>
            <a:r>
              <a:rPr lang="ru-RU" sz="1600" dirty="0" err="1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e-mail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 : prihal73@m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ail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.</a:t>
            </a:r>
            <a:r>
              <a:rPr lang="ru-RU" sz="1600" dirty="0" err="1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ru</a:t>
            </a:r>
            <a:endParaRPr lang="ru-RU" sz="1600" dirty="0" smtClean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3160719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ФТ_2022">
      <a:majorFont>
        <a:latin typeface="TT Commons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40783</TotalTime>
  <Words>323</Words>
  <Application>Microsoft Office PowerPoint</Application>
  <PresentationFormat>Экран (16:9)</PresentationFormat>
  <Paragraphs>50</Paragraphs>
  <Slides>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Областное государственное казенное учреждение социального обслуживания «Социально-реабилитационный центр для несовершеннолетних «Причал надежды» в г.Ульяновске»   Останься со мной   годы реализации 15.07 2021- 30.112022г.</vt:lpstr>
      <vt:lpstr>Слайд 2</vt:lpstr>
      <vt:lpstr>Слайд 3</vt:lpstr>
      <vt:lpstr>Команда проекта</vt:lpstr>
      <vt:lpstr>Что можно было бы сделать по-другому?</vt:lpstr>
      <vt:lpstr>Что получилось? </vt:lpstr>
      <vt:lpstr>Контакты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Ksenia Shnireva</dc:creator>
  <cp:lastModifiedBy>654</cp:lastModifiedBy>
  <cp:revision>765</cp:revision>
  <cp:lastPrinted>2019-11-07T12:16:35Z</cp:lastPrinted>
  <dcterms:created xsi:type="dcterms:W3CDTF">2019-10-01T14:33:30Z</dcterms:created>
  <dcterms:modified xsi:type="dcterms:W3CDTF">2022-11-22T11:29:19Z</dcterms:modified>
</cp:coreProperties>
</file>