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62" r:id="rId5"/>
    <p:sldId id="265" r:id="rId6"/>
    <p:sldId id="266" r:id="rId7"/>
    <p:sldId id="267" r:id="rId8"/>
    <p:sldId id="268" r:id="rId9"/>
    <p:sldId id="269" r:id="rId10"/>
    <p:sldId id="272" r:id="rId11"/>
    <p:sldId id="284" r:id="rId12"/>
    <p:sldId id="286" r:id="rId13"/>
    <p:sldId id="287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82" r:id="rId23"/>
    <p:sldId id="283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9ACB61-540C-DA13-23E2-878E1BCB1AFF}" name="Kuzmina Lidka" initials="KL" userId="f81aa584c9177fa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  <a:srgbClr val="FF6600"/>
    <a:srgbClr val="BF3A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microsoft.com/office/2018/10/relationships/authors" Target="author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4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26.jpeg" /><Relationship Id="rId4" Type="http://schemas.openxmlformats.org/officeDocument/2006/relationships/image" Target="../media/image25.jpeg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4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31.jpeg" /><Relationship Id="rId4" Type="http://schemas.openxmlformats.org/officeDocument/2006/relationships/image" Target="../media/image30.jpeg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4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4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38.jpeg" /><Relationship Id="rId5" Type="http://schemas.openxmlformats.org/officeDocument/2006/relationships/image" Target="../media/image37.jpeg" /><Relationship Id="rId4" Type="http://schemas.openxmlformats.org/officeDocument/2006/relationships/image" Target="../media/image36.jpeg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4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4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7" Type="http://schemas.openxmlformats.org/officeDocument/2006/relationships/image" Target="../media/image46.jpeg" /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45.jpeg" /><Relationship Id="rId5" Type="http://schemas.openxmlformats.org/officeDocument/2006/relationships/image" Target="../media/image44.jpeg" /><Relationship Id="rId4" Type="http://schemas.openxmlformats.org/officeDocument/2006/relationships/image" Target="../media/image43.jpeg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 /><Relationship Id="rId1" Type="http://schemas.openxmlformats.org/officeDocument/2006/relationships/slideLayout" Target="../slideLayouts/slideLayout4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4.xml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 /><Relationship Id="rId3" Type="http://schemas.openxmlformats.org/officeDocument/2006/relationships/image" Target="../media/image6.jpeg" /><Relationship Id="rId7" Type="http://schemas.openxmlformats.org/officeDocument/2006/relationships/image" Target="../media/image10.jpeg" /><Relationship Id="rId12" Type="http://schemas.openxmlformats.org/officeDocument/2006/relationships/image" Target="../media/image15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9.jpeg" /><Relationship Id="rId11" Type="http://schemas.openxmlformats.org/officeDocument/2006/relationships/image" Target="../media/image14.jpeg" /><Relationship Id="rId5" Type="http://schemas.openxmlformats.org/officeDocument/2006/relationships/image" Target="../media/image8.jpeg" /><Relationship Id="rId10" Type="http://schemas.openxmlformats.org/officeDocument/2006/relationships/image" Target="../media/image13.jpeg" /><Relationship Id="rId4" Type="http://schemas.openxmlformats.org/officeDocument/2006/relationships/image" Target="../media/image7.jpeg" /><Relationship Id="rId9" Type="http://schemas.openxmlformats.org/officeDocument/2006/relationships/image" Target="../media/image12.jpeg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4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21.jpeg" /><Relationship Id="rId5" Type="http://schemas.openxmlformats.org/officeDocument/2006/relationships/image" Target="../media/image20.jpeg" /><Relationship Id="rId4" Type="http://schemas.openxmlformats.org/officeDocument/2006/relationships/image" Target="../media/image19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9770" y="600335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ru-RU" sz="3400">
                <a:ea typeface="Calibri Light"/>
                <a:cs typeface="Calibri Light"/>
              </a:rPr>
              <a:t>ГБОУ СОШ №72</a:t>
            </a:r>
            <a:br>
              <a:rPr lang="ru-RU" sz="3400">
                <a:ea typeface="Calibri Light"/>
                <a:cs typeface="Calibri Light"/>
              </a:rPr>
            </a:br>
            <a:r>
              <a:rPr lang="ru-RU" sz="3400">
                <a:ea typeface="Calibri Light"/>
                <a:cs typeface="Calibri Light"/>
              </a:rPr>
              <a:t>8 классы</a:t>
            </a:r>
            <a:br>
              <a:rPr lang="ru-RU" sz="3400">
                <a:ea typeface="Calibri Light"/>
                <a:cs typeface="Calibri Light"/>
              </a:rPr>
            </a:br>
            <a:r>
              <a:rPr lang="ru-RU" sz="3400">
                <a:ea typeface="Calibri Light"/>
                <a:cs typeface="Calibri Light"/>
              </a:rPr>
              <a:t>Отряд волонтеров в образовании "Зов сердца"</a:t>
            </a:r>
            <a:br>
              <a:rPr lang="ru-RU" sz="3400">
                <a:ea typeface="Calibri Light"/>
                <a:cs typeface="Calibri Light"/>
              </a:rPr>
            </a:br>
            <a:r>
              <a:rPr lang="ru-RU" sz="3400">
                <a:ea typeface="Calibri Light"/>
                <a:cs typeface="Calibri Light"/>
              </a:rPr>
              <a:t>Куратор: учитель немецкого языка, Екатерина Андреевна Шарикова</a:t>
            </a:r>
            <a:endParaRPr lang="ru-RU" sz="3400"/>
          </a:p>
        </p:txBody>
      </p:sp>
      <p:pic>
        <p:nvPicPr>
          <p:cNvPr id="5" name="Рисунок 5" descr="Изображение выглядит как игрушк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0B6A3BD2-E067-8B86-0F92-9E94DB901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87" r="20955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59AD3C6-1E24-0520-0374-85AE54450898}"/>
              </a:ext>
            </a:extLst>
          </p:cNvPr>
          <p:cNvSpPr/>
          <p:nvPr/>
        </p:nvSpPr>
        <p:spPr>
          <a:xfrm>
            <a:off x="356620" y="421631"/>
            <a:ext cx="1193320" cy="35943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D48C5F-2BE6-C3FE-A0AF-AE8E8A54D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cs typeface="Calibri Light"/>
              </a:rPr>
              <a:t>Впечатления младших и старших</a:t>
            </a:r>
            <a:endParaRPr lang="ru-RU" sz="3600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AE6786-D962-7125-CB52-E869FD2FD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91816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cs typeface="Calibri"/>
              </a:rPr>
              <a:t>Данная акция проводится в нашей школе наряду с традиционной "Хочу стать Дедом Морозом" не первый год. Сбор подарков нуждающимся с помощью шариков символической елочки сильно увеличил спрос и интерес к ним.</a:t>
            </a:r>
          </a:p>
          <a:p>
            <a:pPr marL="0" indent="0">
              <a:buNone/>
            </a:pPr>
            <a:r>
              <a:rPr lang="ru-RU" dirty="0">
                <a:cs typeface="Calibri"/>
              </a:rPr>
              <a:t>У всей участвовавших в данной акции остались положительные эмоции. Было невозможно остаться равнодушным в те предпраздничные дни.</a:t>
            </a:r>
          </a:p>
        </p:txBody>
      </p:sp>
    </p:spTree>
    <p:extLst>
      <p:ext uri="{BB962C8B-B14F-4D97-AF65-F5344CB8AC3E}">
        <p14:creationId xmlns:p14="http://schemas.microsoft.com/office/powerpoint/2010/main" val="1413308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E69D8-B31B-333E-2797-431D388F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63" y="5921"/>
            <a:ext cx="4783697" cy="15402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kern="1200" dirty="0">
                <a:latin typeface="+mj-lt"/>
                <a:ea typeface="+mj-ea"/>
                <a:cs typeface="+mj-cs"/>
              </a:rPr>
              <a:t>3. 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Новогодний</a:t>
            </a:r>
            <a:r>
              <a:rPr lang="en-US" sz="36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latin typeface="+mj-lt"/>
                <a:ea typeface="+mj-ea"/>
                <a:cs typeface="+mj-cs"/>
              </a:rPr>
              <a:t>спектакль</a:t>
            </a:r>
            <a:endParaRPr lang="en-US" sz="3600" b="1" kern="1200" dirty="0">
              <a:latin typeface="+mj-lt"/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B5F93A-2DCC-8809-0135-C18F651D52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96329" y="1507380"/>
            <a:ext cx="5890753" cy="46987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/>
            <a:endParaRPr lang="en-US" sz="1400"/>
          </a:p>
          <a:p>
            <a:pPr marL="457200"/>
            <a:r>
              <a:rPr lang="en-US" sz="2200" err="1"/>
              <a:t>На</a:t>
            </a:r>
            <a:r>
              <a:rPr lang="en-US" sz="2200" dirty="0"/>
              <a:t> </a:t>
            </a:r>
            <a:r>
              <a:rPr lang="en-US" sz="2200" err="1"/>
              <a:t>протяжении</a:t>
            </a:r>
            <a:r>
              <a:rPr lang="en-US" sz="2200" dirty="0"/>
              <a:t> </a:t>
            </a:r>
            <a:r>
              <a:rPr lang="en-US" sz="2200" err="1"/>
              <a:t>долгого</a:t>
            </a:r>
            <a:r>
              <a:rPr lang="en-US" sz="2200" dirty="0"/>
              <a:t> </a:t>
            </a:r>
            <a:r>
              <a:rPr lang="en-US" sz="2200" err="1"/>
              <a:t>времени</a:t>
            </a:r>
            <a:r>
              <a:rPr lang="en-US" sz="2200" dirty="0"/>
              <a:t> </a:t>
            </a:r>
            <a:r>
              <a:rPr lang="en-US" sz="2200" err="1"/>
              <a:t>восьмиклассники</a:t>
            </a:r>
            <a:r>
              <a:rPr lang="en-US" sz="2200" dirty="0"/>
              <a:t> </a:t>
            </a:r>
            <a:r>
              <a:rPr lang="en-US" sz="2200" err="1"/>
              <a:t>нашей</a:t>
            </a:r>
            <a:r>
              <a:rPr lang="en-US" sz="2200" dirty="0"/>
              <a:t> 72 </a:t>
            </a:r>
            <a:r>
              <a:rPr lang="en-US" sz="2200" err="1"/>
              <a:t>школы</a:t>
            </a:r>
            <a:r>
              <a:rPr lang="en-US" sz="2200" dirty="0"/>
              <a:t> в </a:t>
            </a:r>
            <a:r>
              <a:rPr lang="en-US" sz="2200" err="1"/>
              <a:t>конце</a:t>
            </a:r>
            <a:r>
              <a:rPr lang="en-US" sz="2200" dirty="0"/>
              <a:t> </a:t>
            </a:r>
            <a:r>
              <a:rPr lang="en-US" sz="2200" err="1"/>
              <a:t>декабря</a:t>
            </a:r>
            <a:r>
              <a:rPr lang="en-US" sz="2200" dirty="0"/>
              <a:t> </a:t>
            </a:r>
            <a:r>
              <a:rPr lang="en-US" sz="2200" err="1"/>
              <a:t>показывают</a:t>
            </a:r>
            <a:r>
              <a:rPr lang="en-US" sz="2200" dirty="0"/>
              <a:t> </a:t>
            </a:r>
            <a:r>
              <a:rPr lang="en-US" sz="2200" err="1"/>
              <a:t>новогодний</a:t>
            </a:r>
            <a:r>
              <a:rPr lang="en-US" sz="2200" dirty="0"/>
              <a:t> </a:t>
            </a:r>
            <a:r>
              <a:rPr lang="en-US" sz="2200" err="1"/>
              <a:t>спектакль</a:t>
            </a:r>
            <a:r>
              <a:rPr lang="en-US" sz="2200" dirty="0"/>
              <a:t> </a:t>
            </a:r>
            <a:r>
              <a:rPr lang="en-US" sz="2200" err="1"/>
              <a:t>младшим</a:t>
            </a:r>
            <a:r>
              <a:rPr lang="en-US" sz="2200" dirty="0"/>
              <a:t> </a:t>
            </a:r>
            <a:r>
              <a:rPr lang="en-US" sz="2200" err="1"/>
              <a:t>ребятам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pPr marL="457200"/>
            <a:r>
              <a:rPr lang="en-US" sz="2200" err="1"/>
              <a:t>Нашей</a:t>
            </a:r>
            <a:r>
              <a:rPr lang="en-US" sz="2200" dirty="0"/>
              <a:t> </a:t>
            </a:r>
            <a:r>
              <a:rPr lang="en-US" sz="2200" err="1"/>
              <a:t>целью</a:t>
            </a:r>
            <a:r>
              <a:rPr lang="en-US" sz="2200" dirty="0"/>
              <a:t> </a:t>
            </a:r>
            <a:r>
              <a:rPr lang="en-US" sz="2200" err="1"/>
              <a:t>являлось</a:t>
            </a:r>
            <a:r>
              <a:rPr lang="en-US" sz="2200" dirty="0"/>
              <a:t> </a:t>
            </a:r>
            <a:r>
              <a:rPr lang="en-US" sz="2200" err="1"/>
              <a:t>рассказать</a:t>
            </a:r>
            <a:r>
              <a:rPr lang="en-US" sz="2200" dirty="0"/>
              <a:t> </a:t>
            </a:r>
            <a:r>
              <a:rPr lang="en-US" sz="2200" err="1"/>
              <a:t>учащимся</a:t>
            </a:r>
            <a:r>
              <a:rPr lang="en-US" sz="2200" dirty="0"/>
              <a:t> </a:t>
            </a:r>
            <a:r>
              <a:rPr lang="en-US" sz="2200" err="1"/>
              <a:t>начальной</a:t>
            </a:r>
            <a:r>
              <a:rPr lang="en-US" sz="2200" dirty="0"/>
              <a:t> </a:t>
            </a:r>
            <a:r>
              <a:rPr lang="en-US" sz="2200" err="1"/>
              <a:t>школы</a:t>
            </a:r>
            <a:r>
              <a:rPr lang="en-US" sz="2200" dirty="0"/>
              <a:t> о </a:t>
            </a:r>
            <a:r>
              <a:rPr lang="en-US" sz="2200" err="1"/>
              <a:t>таких</a:t>
            </a:r>
            <a:r>
              <a:rPr lang="en-US" sz="2200" dirty="0"/>
              <a:t> </a:t>
            </a:r>
            <a:r>
              <a:rPr lang="en-US" sz="2200" err="1"/>
              <a:t>ценностях</a:t>
            </a:r>
            <a:r>
              <a:rPr lang="en-US" sz="2200" dirty="0"/>
              <a:t>, </a:t>
            </a:r>
            <a:r>
              <a:rPr lang="en-US" sz="2200" err="1"/>
              <a:t>как</a:t>
            </a:r>
            <a:r>
              <a:rPr lang="en-US" sz="2200" dirty="0"/>
              <a:t> </a:t>
            </a:r>
            <a:r>
              <a:rPr lang="en-US" sz="2200" err="1"/>
              <a:t>дружба</a:t>
            </a:r>
            <a:r>
              <a:rPr lang="en-US" sz="2200" dirty="0"/>
              <a:t>, </a:t>
            </a:r>
            <a:r>
              <a:rPr lang="en-US" sz="2200" err="1"/>
              <a:t>доброта</a:t>
            </a:r>
            <a:r>
              <a:rPr lang="en-US" sz="2200" dirty="0"/>
              <a:t> и </a:t>
            </a:r>
            <a:r>
              <a:rPr lang="en-US" sz="2200" err="1"/>
              <a:t>честность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pPr marL="457200"/>
            <a:r>
              <a:rPr lang="en-US" sz="2200" err="1"/>
              <a:t>План</a:t>
            </a:r>
            <a:r>
              <a:rPr lang="en-US" sz="2200" dirty="0"/>
              <a:t> </a:t>
            </a:r>
            <a:r>
              <a:rPr lang="en-US" sz="2200" err="1"/>
              <a:t>мероприятия</a:t>
            </a:r>
            <a:r>
              <a:rPr lang="en-US" sz="2200" dirty="0"/>
              <a:t>:</a:t>
            </a:r>
            <a:endParaRPr lang="en-US" sz="2200" dirty="0">
              <a:cs typeface="Calibri"/>
            </a:endParaRPr>
          </a:p>
          <a:p>
            <a:pPr marL="285750" indent="0">
              <a:buNone/>
            </a:pPr>
            <a:r>
              <a:rPr lang="en-US" sz="2200" dirty="0"/>
              <a:t>1)</a:t>
            </a:r>
            <a:r>
              <a:rPr lang="en-US" sz="2200" dirty="0" err="1"/>
              <a:t>Выбор</a:t>
            </a:r>
            <a:r>
              <a:rPr lang="en-US" sz="2200" dirty="0"/>
              <a:t> </a:t>
            </a:r>
            <a:r>
              <a:rPr lang="en-US" sz="2200" dirty="0" err="1"/>
              <a:t>сценария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pPr marL="285750" indent="0">
              <a:buNone/>
            </a:pPr>
            <a:r>
              <a:rPr lang="en-US" sz="2200" dirty="0"/>
              <a:t>2)</a:t>
            </a:r>
            <a:r>
              <a:rPr lang="en-US" sz="2200" dirty="0" err="1"/>
              <a:t>Репетиции</a:t>
            </a:r>
            <a:endParaRPr lang="en-US" sz="2200" dirty="0" err="1">
              <a:cs typeface="Calibri"/>
            </a:endParaRPr>
          </a:p>
          <a:p>
            <a:pPr marL="285750" indent="0">
              <a:buNone/>
            </a:pPr>
            <a:r>
              <a:rPr lang="en-US" sz="2200" dirty="0"/>
              <a:t>3)</a:t>
            </a:r>
            <a:r>
              <a:rPr lang="en-US" sz="2200" dirty="0" err="1"/>
              <a:t>Подбор</a:t>
            </a:r>
            <a:r>
              <a:rPr lang="en-US" sz="2200" dirty="0"/>
              <a:t> </a:t>
            </a:r>
            <a:r>
              <a:rPr lang="en-US" sz="2200" dirty="0" err="1"/>
              <a:t>костюмов</a:t>
            </a:r>
            <a:r>
              <a:rPr lang="en-US" sz="2200" dirty="0"/>
              <a:t>, </a:t>
            </a:r>
            <a:r>
              <a:rPr lang="en-US" sz="2200" dirty="0" err="1"/>
              <a:t>музыки</a:t>
            </a:r>
            <a:r>
              <a:rPr lang="en-US" sz="2200" dirty="0"/>
              <a:t>, </a:t>
            </a:r>
            <a:r>
              <a:rPr lang="en-US" sz="2200" dirty="0" err="1"/>
              <a:t>реквизита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pPr marL="285750" indent="0">
              <a:buNone/>
            </a:pPr>
            <a:r>
              <a:rPr lang="en-US" sz="2200" dirty="0"/>
              <a:t>4)</a:t>
            </a:r>
            <a:r>
              <a:rPr lang="en-US" sz="2200" dirty="0" err="1"/>
              <a:t>Показ</a:t>
            </a:r>
            <a:r>
              <a:rPr lang="en-US" sz="2200" dirty="0"/>
              <a:t> </a:t>
            </a:r>
            <a:r>
              <a:rPr lang="en-US" sz="2200" dirty="0" err="1"/>
              <a:t>театральной</a:t>
            </a:r>
            <a:r>
              <a:rPr lang="en-US" sz="2200" dirty="0"/>
              <a:t> </a:t>
            </a:r>
            <a:r>
              <a:rPr lang="en-US" sz="2200" dirty="0" err="1"/>
              <a:t>постановки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pPr marL="514350"/>
            <a:endParaRPr lang="en-US" sz="2200" dirty="0">
              <a:cs typeface="Calibri"/>
            </a:endParaRPr>
          </a:p>
          <a:p>
            <a:pPr marL="514350"/>
            <a:endParaRPr lang="en-US" sz="1400"/>
          </a:p>
        </p:txBody>
      </p:sp>
      <p:pic>
        <p:nvPicPr>
          <p:cNvPr id="5" name="Рисунок 5" descr="Изображение выглядит как текст, графическая вставк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DD0D9DAB-2076-8265-88BB-516E5AB9F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028" y="1630166"/>
            <a:ext cx="5365375" cy="333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25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D380E66-1C67-350D-5424-694DFF09588C}"/>
              </a:ext>
            </a:extLst>
          </p:cNvPr>
          <p:cNvSpPr/>
          <p:nvPr/>
        </p:nvSpPr>
        <p:spPr>
          <a:xfrm>
            <a:off x="145648" y="2439460"/>
            <a:ext cx="2631058" cy="18546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B26C7-BD1A-1C69-1690-CC22A292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7" y="2061653"/>
            <a:ext cx="2608053" cy="2533261"/>
          </a:xfrm>
        </p:spPr>
        <p:txBody>
          <a:bodyPr>
            <a:normAutofit/>
          </a:bodyPr>
          <a:lstStyle/>
          <a:p>
            <a:r>
              <a:rPr lang="ru-RU" dirty="0">
                <a:cs typeface="Calibri Light"/>
              </a:rPr>
              <a:t>Спектакль</a:t>
            </a:r>
            <a:endParaRPr lang="ru-RU" dirty="0"/>
          </a:p>
        </p:txBody>
      </p:sp>
      <p:pic>
        <p:nvPicPr>
          <p:cNvPr id="6" name="Рисунок 6" descr="Изображение выглядит как пол, человек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2307EEF0-36EB-3BB3-B9D1-4273FF7452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80426" y="98139"/>
            <a:ext cx="4448355" cy="3234310"/>
          </a:xfrm>
        </p:spPr>
      </p:pic>
      <p:pic>
        <p:nvPicPr>
          <p:cNvPr id="5" name="Рисунок 5" descr="Изображение выглядит как в помещении, человек, потоло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8E89283-50F5-903C-ACE7-38D1ABD257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80428" y="3493563"/>
            <a:ext cx="4448355" cy="3287085"/>
          </a:xfrm>
        </p:spPr>
      </p:pic>
      <p:pic>
        <p:nvPicPr>
          <p:cNvPr id="7" name="Рисунок 7" descr="Изображение выглядит как в помещении, пол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497D9202-6C38-8C3A-6773-011019916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118" y="3498514"/>
            <a:ext cx="4497238" cy="3282782"/>
          </a:xfrm>
          <a:prstGeom prst="rect">
            <a:avLst/>
          </a:prstGeom>
        </p:spPr>
      </p:pic>
      <p:pic>
        <p:nvPicPr>
          <p:cNvPr id="8" name="Рисунок 8" descr="Изображение выглядит как человек, алтарь&#10;&#10;Автоматически созданное описание">
            <a:extLst>
              <a:ext uri="{FF2B5EF4-FFF2-40B4-BE49-F238E27FC236}">
                <a16:creationId xmlns:a16="http://schemas.microsoft.com/office/drawing/2014/main" id="{56EE7F10-B6DA-52D1-8B30-4208E1B10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872" y="67813"/>
            <a:ext cx="4468482" cy="330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16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DEDB8-960E-53AF-2F13-6E219D27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92" y="178219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>
                <a:cs typeface="Calibri Light"/>
              </a:rPr>
              <a:t>Впечатления младших и старших</a:t>
            </a:r>
            <a:endParaRPr lang="ru-RU" sz="3600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3BC436-7241-91BC-C018-3593B04B8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634" y="1796870"/>
            <a:ext cx="9667335" cy="23241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И младшие и старшие ребята получили заряд положительных эмоций. Этот спектакль стал одним из самых ярких событий учебного года 2022-2023.</a:t>
            </a:r>
          </a:p>
        </p:txBody>
      </p:sp>
    </p:spTree>
    <p:extLst>
      <p:ext uri="{BB962C8B-B14F-4D97-AF65-F5344CB8AC3E}">
        <p14:creationId xmlns:p14="http://schemas.microsoft.com/office/powerpoint/2010/main" val="2654174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38367-2E2C-E1B2-5C1A-21CD0D159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63200"/>
            <a:ext cx="6993148" cy="10907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4. </a:t>
            </a:r>
            <a:r>
              <a:rPr lang="en-US" sz="3600" b="1" dirty="0" err="1"/>
              <a:t>Эмоции</a:t>
            </a:r>
            <a:r>
              <a:rPr lang="en-US" sz="3600" b="1" dirty="0"/>
              <a:t> ( 10.02.2023)</a:t>
            </a:r>
            <a:endParaRPr lang="en-US" sz="3600" b="1" dirty="0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98D1D4-40A1-AEEE-96FF-AEE39564D5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4" y="1106758"/>
            <a:ext cx="7085754" cy="542489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dirty="0" err="1"/>
              <a:t>План</a:t>
            </a:r>
            <a:r>
              <a:rPr lang="en-US" sz="2200" dirty="0"/>
              <a:t> </a:t>
            </a:r>
            <a:r>
              <a:rPr lang="en-US" sz="2200" dirty="0" err="1"/>
              <a:t>мероприятия</a:t>
            </a:r>
            <a:r>
              <a:rPr lang="en-US" sz="2200" dirty="0"/>
              <a:t>:</a:t>
            </a:r>
            <a:endParaRPr lang="en-US" sz="2200" dirty="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1)</a:t>
            </a:r>
            <a:r>
              <a:rPr lang="en-US" sz="2200" dirty="0" err="1"/>
              <a:t>Рассказать</a:t>
            </a:r>
            <a:r>
              <a:rPr lang="en-US" sz="2200" dirty="0"/>
              <a:t> "</a:t>
            </a:r>
            <a:r>
              <a:rPr lang="en-US" sz="2200" dirty="0" err="1"/>
              <a:t>что</a:t>
            </a:r>
            <a:r>
              <a:rPr lang="en-US" sz="2200" dirty="0"/>
              <a:t> </a:t>
            </a:r>
            <a:r>
              <a:rPr lang="en-US" sz="2200" dirty="0" err="1"/>
              <a:t>такое</a:t>
            </a:r>
            <a:r>
              <a:rPr lang="en-US" sz="2200" dirty="0"/>
              <a:t> </a:t>
            </a:r>
            <a:r>
              <a:rPr lang="en-US" sz="2200" dirty="0" err="1"/>
              <a:t>эмоции</a:t>
            </a:r>
            <a:r>
              <a:rPr lang="en-US" sz="2200" dirty="0"/>
              <a:t>?"</a:t>
            </a:r>
            <a:endParaRPr lang="en-US" sz="2200" dirty="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2) В </a:t>
            </a:r>
            <a:r>
              <a:rPr lang="en-US" sz="2200" dirty="0" err="1"/>
              <a:t>эмоциях</a:t>
            </a:r>
            <a:r>
              <a:rPr lang="en-US" sz="2200" dirty="0"/>
              <a:t> </a:t>
            </a:r>
            <a:r>
              <a:rPr lang="en-US" sz="2200" dirty="0" err="1"/>
              <a:t>нет</a:t>
            </a:r>
            <a:r>
              <a:rPr lang="en-US" sz="2200" dirty="0"/>
              <a:t> </a:t>
            </a:r>
            <a:r>
              <a:rPr lang="en-US" sz="2200" dirty="0" err="1"/>
              <a:t>ничего</a:t>
            </a:r>
            <a:r>
              <a:rPr lang="en-US" sz="2200" dirty="0"/>
              <a:t> </a:t>
            </a:r>
            <a:r>
              <a:rPr lang="en-US" sz="2200" dirty="0" err="1"/>
              <a:t>постыдного</a:t>
            </a:r>
            <a:r>
              <a:rPr lang="en-US" sz="2200" dirty="0"/>
              <a:t>(</a:t>
            </a:r>
            <a:r>
              <a:rPr lang="en-US" sz="2200" dirty="0" err="1"/>
              <a:t>объяснить</a:t>
            </a:r>
            <a:r>
              <a:rPr lang="en-US" sz="2200" dirty="0"/>
              <a:t> </a:t>
            </a:r>
            <a:r>
              <a:rPr lang="en-US" sz="2200" dirty="0" err="1"/>
              <a:t>почему</a:t>
            </a:r>
            <a:r>
              <a:rPr lang="en-US" sz="2200" dirty="0"/>
              <a:t>).</a:t>
            </a:r>
            <a:endParaRPr lang="en-US" sz="2200" dirty="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3) </a:t>
            </a:r>
            <a:r>
              <a:rPr lang="en-US" sz="2200" dirty="0" err="1"/>
              <a:t>Зачем</a:t>
            </a:r>
            <a:r>
              <a:rPr lang="en-US" sz="2200" dirty="0"/>
              <a:t> </a:t>
            </a:r>
            <a:r>
              <a:rPr lang="en-US" sz="2200" dirty="0" err="1"/>
              <a:t>нам</a:t>
            </a:r>
            <a:r>
              <a:rPr lang="en-US" sz="2200" dirty="0"/>
              <a:t> в </a:t>
            </a:r>
            <a:r>
              <a:rPr lang="en-US" sz="2200" dirty="0" err="1"/>
              <a:t>принципе</a:t>
            </a:r>
            <a:r>
              <a:rPr lang="en-US" sz="2200" dirty="0"/>
              <a:t> </a:t>
            </a:r>
            <a:r>
              <a:rPr lang="en-US" sz="2200" dirty="0" err="1"/>
              <a:t>нужны</a:t>
            </a:r>
            <a:r>
              <a:rPr lang="en-US" sz="2200" dirty="0"/>
              <a:t> </a:t>
            </a:r>
            <a:r>
              <a:rPr lang="en-US" sz="2200" dirty="0" err="1"/>
              <a:t>эмоции</a:t>
            </a:r>
            <a:r>
              <a:rPr lang="en-US" sz="2200" dirty="0"/>
              <a:t>?</a:t>
            </a:r>
            <a:endParaRPr lang="en-US" sz="2200" dirty="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4) </a:t>
            </a:r>
            <a:r>
              <a:rPr lang="en-US" sz="2200" err="1"/>
              <a:t>Как</a:t>
            </a:r>
            <a:r>
              <a:rPr lang="en-US" sz="2200" dirty="0"/>
              <a:t> </a:t>
            </a:r>
            <a:r>
              <a:rPr lang="en-US" sz="2200" err="1"/>
              <a:t>можно</a:t>
            </a:r>
            <a:r>
              <a:rPr lang="en-US" sz="2200" dirty="0"/>
              <a:t> </a:t>
            </a:r>
            <a:r>
              <a:rPr lang="en-US" sz="2200" err="1"/>
              <a:t>узнать</a:t>
            </a:r>
            <a:r>
              <a:rPr lang="en-US" sz="2200" dirty="0"/>
              <a:t> </a:t>
            </a:r>
            <a:r>
              <a:rPr lang="en-US" sz="2200" err="1"/>
              <a:t>эмоции</a:t>
            </a:r>
            <a:r>
              <a:rPr lang="en-US" sz="2200" dirty="0"/>
              <a:t> </a:t>
            </a:r>
            <a:r>
              <a:rPr lang="en-US" sz="2200" err="1"/>
              <a:t>других</a:t>
            </a:r>
            <a:r>
              <a:rPr lang="en-US" sz="2200" dirty="0"/>
              <a:t> </a:t>
            </a:r>
            <a:r>
              <a:rPr lang="en-US" sz="2200" err="1"/>
              <a:t>людей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5) </a:t>
            </a:r>
            <a:r>
              <a:rPr lang="en-US" sz="2200" err="1"/>
              <a:t>Способы</a:t>
            </a:r>
            <a:r>
              <a:rPr lang="en-US" sz="2200" dirty="0"/>
              <a:t> </a:t>
            </a:r>
            <a:r>
              <a:rPr lang="en-US" sz="2200" err="1"/>
              <a:t>безопасного</a:t>
            </a:r>
            <a:r>
              <a:rPr lang="en-US" sz="2200" dirty="0"/>
              <a:t> </a:t>
            </a:r>
            <a:r>
              <a:rPr lang="en-US" sz="2200" err="1"/>
              <a:t>выражения</a:t>
            </a:r>
            <a:r>
              <a:rPr lang="en-US" sz="2200" dirty="0"/>
              <a:t> </a:t>
            </a:r>
            <a:r>
              <a:rPr lang="en-US" sz="2200" err="1"/>
              <a:t>негативных</a:t>
            </a:r>
            <a:r>
              <a:rPr lang="en-US" sz="2200" dirty="0"/>
              <a:t> </a:t>
            </a:r>
            <a:r>
              <a:rPr lang="en-US" sz="2200" err="1"/>
              <a:t>эмоций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6) </a:t>
            </a:r>
            <a:r>
              <a:rPr lang="en-US" sz="2200" err="1"/>
              <a:t>Игра</a:t>
            </a:r>
            <a:r>
              <a:rPr lang="en-US" sz="2200" dirty="0"/>
              <a:t> ( </a:t>
            </a:r>
            <a:r>
              <a:rPr lang="en-US" sz="2200" err="1"/>
              <a:t>нужно</a:t>
            </a:r>
            <a:r>
              <a:rPr lang="en-US" sz="2200" dirty="0"/>
              <a:t> </a:t>
            </a:r>
            <a:r>
              <a:rPr lang="en-US" sz="2200" err="1"/>
              <a:t>угадать</a:t>
            </a:r>
            <a:r>
              <a:rPr lang="en-US" sz="2200" dirty="0"/>
              <a:t> </a:t>
            </a:r>
            <a:r>
              <a:rPr lang="en-US" sz="2200" err="1"/>
              <a:t>эмоцию</a:t>
            </a:r>
            <a:r>
              <a:rPr lang="en-US" sz="2200" dirty="0"/>
              <a:t> </a:t>
            </a:r>
            <a:r>
              <a:rPr lang="en-US" sz="2200" err="1"/>
              <a:t>по</a:t>
            </a:r>
            <a:r>
              <a:rPr lang="en-US" sz="2200" dirty="0"/>
              <a:t> </a:t>
            </a:r>
            <a:r>
              <a:rPr lang="en-US" sz="2200" err="1"/>
              <a:t>голосу</a:t>
            </a:r>
            <a:r>
              <a:rPr lang="en-US" sz="2200" dirty="0"/>
              <a:t>)</a:t>
            </a:r>
            <a:endParaRPr lang="en-US" sz="2200" dirty="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7) </a:t>
            </a:r>
            <a:r>
              <a:rPr lang="en-US" sz="2200" err="1"/>
              <a:t>Улыбки</a:t>
            </a:r>
            <a:r>
              <a:rPr lang="en-US" sz="2200" dirty="0"/>
              <a:t> </a:t>
            </a:r>
            <a:r>
              <a:rPr lang="en-US" sz="2200" err="1"/>
              <a:t>своими</a:t>
            </a:r>
            <a:r>
              <a:rPr lang="en-US" sz="2200" dirty="0"/>
              <a:t> </a:t>
            </a:r>
            <a:r>
              <a:rPr lang="en-US" sz="2200" err="1"/>
              <a:t>руками</a:t>
            </a:r>
            <a:endParaRPr lang="en-US" sz="2200" err="1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8) </a:t>
            </a:r>
            <a:r>
              <a:rPr lang="en-US" sz="2200" err="1"/>
              <a:t>Вывод</a:t>
            </a:r>
            <a:r>
              <a:rPr lang="en-US" sz="2200" dirty="0"/>
              <a:t> о </a:t>
            </a:r>
            <a:r>
              <a:rPr lang="en-US" sz="2200" err="1"/>
              <a:t>мероприятии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r>
              <a:rPr lang="en-US" sz="2200" dirty="0" err="1"/>
              <a:t>Урок</a:t>
            </a:r>
            <a:r>
              <a:rPr lang="en-US" sz="2200" dirty="0"/>
              <a:t> </a:t>
            </a:r>
            <a:r>
              <a:rPr lang="en-US" sz="2200" dirty="0" err="1"/>
              <a:t>проводился</a:t>
            </a:r>
            <a:r>
              <a:rPr lang="en-US" sz="2200" dirty="0"/>
              <a:t> у 4В </a:t>
            </a:r>
            <a:r>
              <a:rPr lang="en-US" sz="2200" dirty="0" err="1"/>
              <a:t>класса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r>
              <a:rPr lang="en-US" sz="2200" dirty="0" err="1"/>
              <a:t>Присутствовал</a:t>
            </a:r>
            <a:r>
              <a:rPr lang="en-US" sz="2200" dirty="0"/>
              <a:t> </a:t>
            </a:r>
            <a:r>
              <a:rPr lang="en-US" sz="2200" dirty="0" err="1"/>
              <a:t>весь</a:t>
            </a:r>
            <a:r>
              <a:rPr lang="en-US" sz="2200" dirty="0"/>
              <a:t> </a:t>
            </a:r>
            <a:r>
              <a:rPr lang="en-US" sz="2200" dirty="0" err="1"/>
              <a:t>класс</a:t>
            </a:r>
            <a:r>
              <a:rPr lang="en-US" sz="2200" dirty="0"/>
              <a:t> </a:t>
            </a:r>
            <a:r>
              <a:rPr lang="en-US" sz="2200" dirty="0" err="1"/>
              <a:t>младших</a:t>
            </a:r>
            <a:r>
              <a:rPr lang="en-US" sz="2200" dirty="0"/>
              <a:t> </a:t>
            </a:r>
            <a:r>
              <a:rPr lang="en-US" sz="2200" dirty="0" err="1"/>
              <a:t>ребят</a:t>
            </a:r>
            <a:r>
              <a:rPr lang="en-US" sz="2200" dirty="0"/>
              <a:t> и </a:t>
            </a:r>
            <a:r>
              <a:rPr lang="en-US" sz="2200" dirty="0" err="1"/>
              <a:t>наша</a:t>
            </a:r>
            <a:r>
              <a:rPr lang="en-US" sz="2200" dirty="0"/>
              <a:t> </a:t>
            </a:r>
            <a:r>
              <a:rPr lang="en-US" sz="2200" dirty="0" err="1"/>
              <a:t>волонтерская</a:t>
            </a:r>
            <a:r>
              <a:rPr lang="en-US" sz="2200" dirty="0"/>
              <a:t> </a:t>
            </a:r>
            <a:r>
              <a:rPr lang="en-US" sz="2200" dirty="0" err="1"/>
              <a:t>команда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pPr marL="0"/>
            <a:endParaRPr lang="en-US" sz="2200" dirty="0">
              <a:cs typeface="Calibri"/>
            </a:endParaRPr>
          </a:p>
          <a:p>
            <a:pPr marL="0"/>
            <a:endParaRPr lang="en-US" sz="2200" dirty="0">
              <a:cs typeface="Calibri"/>
            </a:endParaRPr>
          </a:p>
          <a:p>
            <a:pPr marL="0"/>
            <a:endParaRPr lang="en-US" sz="1400"/>
          </a:p>
        </p:txBody>
      </p:sp>
      <p:pic>
        <p:nvPicPr>
          <p:cNvPr id="6" name="Рисунок 6" descr="Изображение выглядит как текст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C3E9A17F-709E-5906-8DFB-B63CE7ECB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1" r="17305" b="139"/>
          <a:stretch/>
        </p:blipFill>
        <p:spPr>
          <a:xfrm>
            <a:off x="6793765" y="2048056"/>
            <a:ext cx="5505442" cy="480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10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83F8089-E945-9546-F269-690A93046D59}"/>
              </a:ext>
            </a:extLst>
          </p:cNvPr>
          <p:cNvSpPr/>
          <p:nvPr/>
        </p:nvSpPr>
        <p:spPr>
          <a:xfrm>
            <a:off x="7192742" y="199718"/>
            <a:ext cx="4212566" cy="100641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9348103-2560-404F-2B6C-2033726C3CA9}"/>
              </a:ext>
            </a:extLst>
          </p:cNvPr>
          <p:cNvSpPr/>
          <p:nvPr/>
        </p:nvSpPr>
        <p:spPr>
          <a:xfrm>
            <a:off x="766063" y="5490587"/>
            <a:ext cx="4212566" cy="100641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5" descr="Изображение выглядит как текст, в помещении, человек, семья&#10;&#10;Автоматически созданное описание">
            <a:extLst>
              <a:ext uri="{FF2B5EF4-FFF2-40B4-BE49-F238E27FC236}">
                <a16:creationId xmlns:a16="http://schemas.microsoft.com/office/drawing/2014/main" id="{56EB2CE4-DB1D-C87B-C732-130F8A28C7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100" r="-257"/>
          <a:stretch/>
        </p:blipFill>
        <p:spPr>
          <a:xfrm>
            <a:off x="6717787" y="4258792"/>
            <a:ext cx="5383419" cy="2475493"/>
          </a:xfrm>
        </p:spPr>
      </p:pic>
      <p:pic>
        <p:nvPicPr>
          <p:cNvPr id="6" name="Рисунок 6" descr="Изображение выглядит как текст, человек, стол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487CA31E-F301-1B88-B98C-086677A391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18540" y="1613359"/>
            <a:ext cx="5368505" cy="2417984"/>
          </a:xfrm>
        </p:spPr>
      </p:pic>
      <p:pic>
        <p:nvPicPr>
          <p:cNvPr id="7" name="Рисунок 7" descr="Изображение выглядит как человек, ребенок, в помещении, стол&#10;&#10;Автоматически созданное описание">
            <a:extLst>
              <a:ext uri="{FF2B5EF4-FFF2-40B4-BE49-F238E27FC236}">
                <a16:creationId xmlns:a16="http://schemas.microsoft.com/office/drawing/2014/main" id="{541BA548-5042-AF0B-2BAF-94296F057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69" y="137592"/>
            <a:ext cx="5546784" cy="2485270"/>
          </a:xfrm>
          <a:prstGeom prst="rect">
            <a:avLst/>
          </a:prstGeom>
        </p:spPr>
      </p:pic>
      <p:pic>
        <p:nvPicPr>
          <p:cNvPr id="8" name="Рисунок 8" descr="Изображение выглядит как текст, человек, стол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F0D9609-8146-277B-947C-0F3AE21C9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68" y="2826158"/>
            <a:ext cx="5546784" cy="2485270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C6159CEF-B554-230D-E015-280EB62B4C0A}"/>
              </a:ext>
            </a:extLst>
          </p:cNvPr>
          <p:cNvSpPr txBox="1">
            <a:spLocks/>
          </p:cNvSpPr>
          <p:nvPr/>
        </p:nvSpPr>
        <p:spPr>
          <a:xfrm>
            <a:off x="910087" y="5491852"/>
            <a:ext cx="3298167" cy="10014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cs typeface="Calibri"/>
              </a:rPr>
              <a:t>Улыбки своими руками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927DE441-CB3B-3192-CC6D-85D8FC6525EE}"/>
              </a:ext>
            </a:extLst>
          </p:cNvPr>
          <p:cNvSpPr txBox="1">
            <a:spLocks/>
          </p:cNvSpPr>
          <p:nvPr/>
        </p:nvSpPr>
        <p:spPr>
          <a:xfrm>
            <a:off x="7451785" y="373512"/>
            <a:ext cx="3600091" cy="6994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cs typeface="Calibri"/>
              </a:rPr>
              <a:t>Игра "Угадай эмоцию"</a:t>
            </a:r>
          </a:p>
        </p:txBody>
      </p:sp>
    </p:spTree>
    <p:extLst>
      <p:ext uri="{BB962C8B-B14F-4D97-AF65-F5344CB8AC3E}">
        <p14:creationId xmlns:p14="http://schemas.microsoft.com/office/powerpoint/2010/main" val="1051355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6978B-7826-1164-5EFC-FD30BE91D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936" y="178219"/>
            <a:ext cx="10515600" cy="1038016"/>
          </a:xfrm>
        </p:spPr>
        <p:txBody>
          <a:bodyPr>
            <a:normAutofit/>
          </a:bodyPr>
          <a:lstStyle/>
          <a:p>
            <a:r>
              <a:rPr lang="ru-RU" sz="3600" dirty="0">
                <a:cs typeface="Calibri Light"/>
              </a:rPr>
              <a:t>Впечатления младших и старших</a:t>
            </a:r>
            <a:endParaRPr lang="ru-RU" sz="3600">
              <a:cs typeface="Calibri Light"/>
            </a:endParaRPr>
          </a:p>
        </p:txBody>
      </p:sp>
      <p:pic>
        <p:nvPicPr>
          <p:cNvPr id="5" name="Рисунок 5" descr="Изображение выглядит как текст, письмо&#10;&#10;Автоматически созданное описание">
            <a:extLst>
              <a:ext uri="{FF2B5EF4-FFF2-40B4-BE49-F238E27FC236}">
                <a16:creationId xmlns:a16="http://schemas.microsoft.com/office/drawing/2014/main" id="{F33C9172-007B-8565-D62B-4B73879042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3107" y="2787141"/>
            <a:ext cx="5742316" cy="3549740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12BE2123-571E-4BCC-FECA-A3A49D797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9785" y="2788908"/>
            <a:ext cx="5181600" cy="27266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После проведения урока мы остались довольны. Ребята очень хорошо справились с игрой "Угадай эмоцию".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B8E2A855-C46A-6BCA-888B-FA4C2BC7D514}"/>
              </a:ext>
            </a:extLst>
          </p:cNvPr>
          <p:cNvSpPr/>
          <p:nvPr/>
        </p:nvSpPr>
        <p:spPr>
          <a:xfrm rot="2040000">
            <a:off x="3619927" y="962501"/>
            <a:ext cx="244415" cy="178279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D1BEC582-6251-B677-41A1-DEB3E2396B4A}"/>
              </a:ext>
            </a:extLst>
          </p:cNvPr>
          <p:cNvSpPr/>
          <p:nvPr/>
        </p:nvSpPr>
        <p:spPr>
          <a:xfrm rot="19560000">
            <a:off x="6926720" y="962501"/>
            <a:ext cx="244415" cy="178279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645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956942-9A71-D504-EA58-CFFEDC5C6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2" y="5030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b="1" dirty="0"/>
              <a:t>5. </a:t>
            </a:r>
            <a:r>
              <a:rPr lang="en-US" sz="2500" b="1" dirty="0" err="1"/>
              <a:t>Мероприятие</a:t>
            </a:r>
            <a:r>
              <a:rPr lang="en-US" sz="2500" b="1" dirty="0"/>
              <a:t> </a:t>
            </a:r>
            <a:r>
              <a:rPr lang="en-US" sz="2500" b="1" dirty="0" err="1"/>
              <a:t>на</a:t>
            </a:r>
            <a:r>
              <a:rPr lang="en-US" sz="2500" b="1" dirty="0"/>
              <a:t> </a:t>
            </a:r>
            <a:r>
              <a:rPr lang="en-US" sz="2500" b="1" dirty="0" err="1"/>
              <a:t>тему</a:t>
            </a:r>
            <a:r>
              <a:rPr lang="en-US" sz="2500" b="1" dirty="0"/>
              <a:t> "</a:t>
            </a:r>
            <a:r>
              <a:rPr lang="en-US" sz="2500" b="1" dirty="0" err="1"/>
              <a:t>Международный</a:t>
            </a:r>
            <a:r>
              <a:rPr lang="en-US" sz="2500" b="1" dirty="0"/>
              <a:t> </a:t>
            </a:r>
            <a:r>
              <a:rPr lang="en-US" sz="2500" b="1" dirty="0" err="1"/>
              <a:t>день</a:t>
            </a:r>
            <a:r>
              <a:rPr lang="en-US" sz="2500" b="1" dirty="0"/>
              <a:t> </a:t>
            </a:r>
            <a:r>
              <a:rPr lang="en-US" sz="2500" b="1" dirty="0" err="1"/>
              <a:t>борьбы</a:t>
            </a:r>
            <a:r>
              <a:rPr lang="en-US" sz="2500" b="1" dirty="0"/>
              <a:t> с </a:t>
            </a:r>
            <a:r>
              <a:rPr lang="en-US" sz="2500" b="1" dirty="0" err="1"/>
              <a:t>наркоманией</a:t>
            </a:r>
            <a:r>
              <a:rPr lang="en-US" sz="2500" b="1" dirty="0"/>
              <a:t> и </a:t>
            </a:r>
            <a:r>
              <a:rPr lang="en-US" sz="2500" b="1" dirty="0" err="1"/>
              <a:t>наркоторговлей</a:t>
            </a:r>
            <a:r>
              <a:rPr lang="en-US" sz="2500" b="1" dirty="0"/>
              <a:t>" (01.03.2023)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A0A1EB-D817-C3FF-72B1-8BA3A74DA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945" y="1513672"/>
            <a:ext cx="6835996" cy="5339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План</a:t>
            </a:r>
            <a:r>
              <a:rPr lang="en-US" sz="2200" dirty="0"/>
              <a:t> </a:t>
            </a:r>
            <a:r>
              <a:rPr lang="en-US" sz="2200" dirty="0" err="1"/>
              <a:t>мероприятия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1)1 </a:t>
            </a:r>
            <a:r>
              <a:rPr lang="en-US" sz="2200" dirty="0" err="1"/>
              <a:t>марта-необычная</a:t>
            </a:r>
            <a:r>
              <a:rPr lang="en-US" sz="2200" dirty="0"/>
              <a:t> </a:t>
            </a:r>
            <a:r>
              <a:rPr lang="en-US" sz="2200" dirty="0" err="1"/>
              <a:t>дата</a:t>
            </a:r>
            <a:r>
              <a:rPr lang="en-US" sz="2200" dirty="0"/>
              <a:t> (</a:t>
            </a:r>
            <a:r>
              <a:rPr lang="en-US" sz="2200" dirty="0" err="1"/>
              <a:t>почему</a:t>
            </a:r>
            <a:r>
              <a:rPr lang="en-US" sz="2200" dirty="0"/>
              <a:t>?)</a:t>
            </a:r>
            <a:endParaRPr lang="en-US" sz="2200" dirty="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2)</a:t>
            </a:r>
            <a:r>
              <a:rPr lang="en-US" sz="2200" dirty="0" err="1"/>
              <a:t>История</a:t>
            </a:r>
            <a:r>
              <a:rPr lang="en-US" sz="2200" dirty="0"/>
              <a:t> </a:t>
            </a:r>
            <a:r>
              <a:rPr lang="en-US" sz="2200" dirty="0" err="1"/>
              <a:t>про</a:t>
            </a:r>
            <a:r>
              <a:rPr lang="en-US" sz="2200" dirty="0"/>
              <a:t> </a:t>
            </a:r>
            <a:r>
              <a:rPr lang="en-US" sz="2200" dirty="0" err="1"/>
              <a:t>рыбку</a:t>
            </a:r>
            <a:r>
              <a:rPr lang="en-US" sz="2200" dirty="0"/>
              <a:t> </a:t>
            </a:r>
            <a:r>
              <a:rPr lang="en-US" sz="2200" dirty="0" err="1"/>
              <a:t>Сашу</a:t>
            </a:r>
            <a:r>
              <a:rPr lang="en-US" sz="2200" dirty="0"/>
              <a:t> и </a:t>
            </a:r>
            <a:r>
              <a:rPr lang="en-US" sz="2200" dirty="0" err="1"/>
              <a:t>обсуждение</a:t>
            </a:r>
            <a:r>
              <a:rPr lang="en-US" sz="2200" dirty="0"/>
              <a:t> </a:t>
            </a:r>
            <a:r>
              <a:rPr lang="en-US" sz="2200" dirty="0" err="1"/>
              <a:t>основных</a:t>
            </a:r>
            <a:r>
              <a:rPr lang="en-US" sz="2200" dirty="0"/>
              <a:t> </a:t>
            </a:r>
            <a:r>
              <a:rPr lang="en-US" sz="2200" dirty="0" err="1"/>
              <a:t>моментов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3)</a:t>
            </a:r>
            <a:r>
              <a:rPr lang="en-US" sz="2200" dirty="0" err="1"/>
              <a:t>Работа</a:t>
            </a:r>
            <a:r>
              <a:rPr lang="en-US" sz="2200" dirty="0"/>
              <a:t> </a:t>
            </a:r>
            <a:r>
              <a:rPr lang="en-US" sz="2200" dirty="0" err="1"/>
              <a:t>по</a:t>
            </a:r>
            <a:r>
              <a:rPr lang="en-US" sz="2200" dirty="0"/>
              <a:t> </a:t>
            </a:r>
            <a:r>
              <a:rPr lang="en-US" sz="2200" dirty="0" err="1"/>
              <a:t>командам</a:t>
            </a:r>
            <a:r>
              <a:rPr lang="en-US" sz="2200" dirty="0"/>
              <a:t> (</a:t>
            </a:r>
            <a:r>
              <a:rPr lang="en-US" sz="2200" dirty="0" err="1"/>
              <a:t>ребята</a:t>
            </a:r>
            <a:r>
              <a:rPr lang="en-US" sz="2200" dirty="0"/>
              <a:t> </a:t>
            </a:r>
            <a:r>
              <a:rPr lang="en-US" sz="2200" dirty="0" err="1"/>
              <a:t>составляют</a:t>
            </a:r>
            <a:r>
              <a:rPr lang="en-US" sz="2200" dirty="0"/>
              <a:t> </a:t>
            </a:r>
            <a:r>
              <a:rPr lang="en-US" sz="2200" dirty="0" err="1"/>
              <a:t>свои</a:t>
            </a:r>
            <a:r>
              <a:rPr lang="en-US" sz="2200" dirty="0"/>
              <a:t> </a:t>
            </a:r>
            <a:r>
              <a:rPr lang="en-US" sz="2200" dirty="0" err="1"/>
              <a:t>истории</a:t>
            </a:r>
            <a:r>
              <a:rPr lang="en-US" sz="2200" dirty="0"/>
              <a:t> о </a:t>
            </a:r>
            <a:r>
              <a:rPr lang="en-US" sz="2200" dirty="0" err="1"/>
              <a:t>зависимостях</a:t>
            </a:r>
            <a:r>
              <a:rPr lang="en-US" sz="2200" dirty="0"/>
              <a:t>, </a:t>
            </a:r>
            <a:r>
              <a:rPr lang="en-US" sz="2200" dirty="0" err="1"/>
              <a:t>рассказывают</a:t>
            </a:r>
            <a:r>
              <a:rPr lang="en-US" sz="2200" dirty="0"/>
              <a:t> </a:t>
            </a:r>
            <a:r>
              <a:rPr lang="en-US" sz="2200" dirty="0" err="1"/>
              <a:t>их</a:t>
            </a:r>
            <a:r>
              <a:rPr lang="en-US" sz="2200" dirty="0"/>
              <a:t> и </a:t>
            </a:r>
            <a:r>
              <a:rPr lang="en-US" sz="2200" dirty="0" err="1"/>
              <a:t>обсуждают</a:t>
            </a:r>
            <a:r>
              <a:rPr lang="en-US" sz="2200" dirty="0"/>
              <a:t>)</a:t>
            </a:r>
            <a:endParaRPr lang="en-US" sz="2200" dirty="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4)В </a:t>
            </a:r>
            <a:r>
              <a:rPr lang="en-US" sz="2200" dirty="0" err="1"/>
              <a:t>чем</a:t>
            </a:r>
            <a:r>
              <a:rPr lang="en-US" sz="2200" dirty="0"/>
              <a:t> </a:t>
            </a:r>
            <a:r>
              <a:rPr lang="en-US" sz="2200" dirty="0" err="1"/>
              <a:t>причина</a:t>
            </a:r>
            <a:r>
              <a:rPr lang="en-US" sz="2200" dirty="0"/>
              <a:t> </a:t>
            </a:r>
            <a:r>
              <a:rPr lang="en-US" sz="2200" dirty="0" err="1"/>
              <a:t>появления</a:t>
            </a:r>
            <a:r>
              <a:rPr lang="en-US" sz="2200" dirty="0"/>
              <a:t> </a:t>
            </a:r>
            <a:r>
              <a:rPr lang="en-US" sz="2200" dirty="0" err="1"/>
              <a:t>зависимостей</a:t>
            </a:r>
            <a:r>
              <a:rPr lang="en-US" sz="2200" dirty="0"/>
              <a:t> и </a:t>
            </a:r>
            <a:r>
              <a:rPr lang="en-US" sz="2200" dirty="0" err="1"/>
              <a:t>как</a:t>
            </a:r>
            <a:r>
              <a:rPr lang="en-US" sz="2200" dirty="0"/>
              <a:t> с </a:t>
            </a:r>
            <a:r>
              <a:rPr lang="en-US" sz="2200" dirty="0" err="1"/>
              <a:t>ними</a:t>
            </a:r>
            <a:r>
              <a:rPr lang="en-US" sz="2200" dirty="0"/>
              <a:t> </a:t>
            </a:r>
            <a:r>
              <a:rPr lang="en-US" sz="2200" dirty="0" err="1"/>
              <a:t>бороться</a:t>
            </a:r>
            <a:r>
              <a:rPr lang="en-US" sz="2200" dirty="0"/>
              <a:t>?</a:t>
            </a:r>
            <a:endParaRPr lang="en-US" sz="2200" dirty="0">
              <a:cs typeface="Calibri"/>
            </a:endParaRPr>
          </a:p>
          <a:p>
            <a:pPr marL="0" indent="0">
              <a:buNone/>
            </a:pPr>
            <a:r>
              <a:rPr lang="en-US" sz="2200" dirty="0">
                <a:cs typeface="Calibri"/>
              </a:rPr>
              <a:t>5) </a:t>
            </a:r>
            <a:r>
              <a:rPr lang="en-US" sz="2200" dirty="0" err="1">
                <a:cs typeface="Calibri"/>
              </a:rPr>
              <a:t>Ребята</a:t>
            </a:r>
            <a:r>
              <a:rPr lang="en-US" sz="2200" dirty="0">
                <a:cs typeface="Calibri"/>
              </a:rPr>
              <a:t> </a:t>
            </a:r>
            <a:r>
              <a:rPr lang="en-US" sz="2200" dirty="0" err="1">
                <a:cs typeface="Calibri"/>
              </a:rPr>
              <a:t>своими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руками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делают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сердечки</a:t>
            </a:r>
            <a:r>
              <a:rPr lang="en-US" sz="2200" dirty="0">
                <a:cs typeface="Calibri"/>
              </a:rPr>
              <a:t>.</a:t>
            </a:r>
          </a:p>
          <a:p>
            <a:pPr marL="0" indent="0">
              <a:buNone/>
            </a:pPr>
            <a:r>
              <a:rPr lang="en-US" sz="2200" dirty="0"/>
              <a:t>6)</a:t>
            </a:r>
            <a:r>
              <a:rPr lang="en-US" sz="2200" dirty="0" err="1"/>
              <a:t>Вывод</a:t>
            </a:r>
            <a:r>
              <a:rPr lang="en-US" sz="2200" dirty="0"/>
              <a:t> о </a:t>
            </a:r>
            <a:r>
              <a:rPr lang="en-US" sz="2200" dirty="0" err="1"/>
              <a:t>мероприятии</a:t>
            </a:r>
            <a:endParaRPr lang="en-US" sz="2200" dirty="0" err="1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2200" dirty="0" err="1">
                <a:cs typeface="Calibri"/>
              </a:rPr>
              <a:t>Урок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проводился</a:t>
            </a:r>
            <a:r>
              <a:rPr lang="en-US" sz="2200" dirty="0">
                <a:cs typeface="Calibri"/>
              </a:rPr>
              <a:t> у 5А </a:t>
            </a:r>
            <a:r>
              <a:rPr lang="en-US" sz="2200" dirty="0" err="1">
                <a:cs typeface="Calibri"/>
              </a:rPr>
              <a:t>класса</a:t>
            </a:r>
            <a:r>
              <a:rPr lang="en-US" sz="2200" dirty="0">
                <a:cs typeface="Calibri"/>
              </a:rPr>
              <a:t>.</a:t>
            </a:r>
          </a:p>
          <a:p>
            <a:pPr>
              <a:buFont typeface="Arial"/>
              <a:buChar char="•"/>
            </a:pPr>
            <a:r>
              <a:rPr lang="en-US" sz="2200" dirty="0" err="1">
                <a:cs typeface="Calibri"/>
              </a:rPr>
              <a:t>Присутствовал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весь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класс</a:t>
            </a:r>
            <a:r>
              <a:rPr lang="en-US" sz="2200" dirty="0">
                <a:cs typeface="Calibri"/>
              </a:rPr>
              <a:t> и </a:t>
            </a:r>
            <a:r>
              <a:rPr lang="en-US" sz="2200" dirty="0" err="1">
                <a:cs typeface="Calibri"/>
              </a:rPr>
              <a:t>вся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наша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волонтерская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команда</a:t>
            </a:r>
            <a:r>
              <a:rPr lang="en-US" sz="2200" dirty="0">
                <a:cs typeface="Calibri"/>
              </a:rPr>
              <a:t>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>
              <a:cs typeface="Calibri"/>
            </a:endParaRPr>
          </a:p>
        </p:txBody>
      </p:sp>
      <p:pic>
        <p:nvPicPr>
          <p:cNvPr id="5" name="Рисунок 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61147D0B-200B-86F1-6FD5-BC32D7AB8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3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53D57B7-520C-B116-941E-9C766AD98DA1}"/>
              </a:ext>
            </a:extLst>
          </p:cNvPr>
          <p:cNvSpPr/>
          <p:nvPr/>
        </p:nvSpPr>
        <p:spPr>
          <a:xfrm>
            <a:off x="9246205" y="347869"/>
            <a:ext cx="2947358" cy="129396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531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C67A98A8-C3EA-6F6C-B5DD-5C79BF36C2E4}"/>
              </a:ext>
            </a:extLst>
          </p:cNvPr>
          <p:cNvSpPr/>
          <p:nvPr/>
        </p:nvSpPr>
        <p:spPr>
          <a:xfrm>
            <a:off x="8481079" y="4450105"/>
            <a:ext cx="3393056" cy="195532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8CD7467D-85A1-7666-6990-F0879A239766}"/>
              </a:ext>
            </a:extLst>
          </p:cNvPr>
          <p:cNvSpPr/>
          <p:nvPr/>
        </p:nvSpPr>
        <p:spPr>
          <a:xfrm>
            <a:off x="4386345" y="164401"/>
            <a:ext cx="3479320" cy="112143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022E21CA-E186-E2BA-F48F-507F4626710B}"/>
              </a:ext>
            </a:extLst>
          </p:cNvPr>
          <p:cNvSpPr/>
          <p:nvPr/>
        </p:nvSpPr>
        <p:spPr>
          <a:xfrm>
            <a:off x="134397" y="5643113"/>
            <a:ext cx="4083168" cy="11070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3" descr="Изображение выглядит как человек, в помещении, пол, игры&#10;&#10;Автоматически созданное описание">
            <a:extLst>
              <a:ext uri="{FF2B5EF4-FFF2-40B4-BE49-F238E27FC236}">
                <a16:creationId xmlns:a16="http://schemas.microsoft.com/office/drawing/2014/main" id="{EDA28A58-4580-3AF3-AFB8-28A6E4BF2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169"/>
            <a:ext cx="4166559" cy="2645097"/>
          </a:xfrm>
          <a:prstGeom prst="rect">
            <a:avLst/>
          </a:prstGeom>
        </p:spPr>
      </p:pic>
      <p:sp>
        <p:nvSpPr>
          <p:cNvPr id="17" name="Объект 16">
            <a:extLst>
              <a:ext uri="{FF2B5EF4-FFF2-40B4-BE49-F238E27FC236}">
                <a16:creationId xmlns:a16="http://schemas.microsoft.com/office/drawing/2014/main" id="{36D4E95F-707E-4A49-7F8A-F4A8A8B54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75671" y="229739"/>
            <a:ext cx="2852468" cy="10589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Создание своих историй </a:t>
            </a:r>
          </a:p>
        </p:txBody>
      </p:sp>
      <p:pic>
        <p:nvPicPr>
          <p:cNvPr id="12" name="Рисунок 12" descr="Изображение выглядит как человек, в помещении, стол, сидящий&#10;&#10;Автоматически созданное описание">
            <a:extLst>
              <a:ext uri="{FF2B5EF4-FFF2-40B4-BE49-F238E27FC236}">
                <a16:creationId xmlns:a16="http://schemas.microsoft.com/office/drawing/2014/main" id="{7BD1806E-D876-3665-17C2-36D739E77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49" y="2709868"/>
            <a:ext cx="4166559" cy="2703469"/>
          </a:xfrm>
          <a:prstGeom prst="rect">
            <a:avLst/>
          </a:prstGeom>
        </p:spPr>
      </p:pic>
      <p:pic>
        <p:nvPicPr>
          <p:cNvPr id="9" name="Рисунок 9" descr="Изображение выглядит как в помещении, человек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5B2A5072-F054-E515-CA99-DDDDFCE24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213" y="1417153"/>
            <a:ext cx="3720859" cy="2657845"/>
          </a:xfrm>
          <a:prstGeom prst="rect">
            <a:avLst/>
          </a:prstGeom>
        </p:spPr>
      </p:pic>
      <p:pic>
        <p:nvPicPr>
          <p:cNvPr id="14" name="Рисунок 14" descr="Изображение выглядит как текст, в помещении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314B0976-D7B8-E05B-A294-2FBC51998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210" y="4219493"/>
            <a:ext cx="3720860" cy="2631581"/>
          </a:xfrm>
          <a:prstGeom prst="rect">
            <a:avLst/>
          </a:prstGeom>
        </p:spPr>
      </p:pic>
      <p:pic>
        <p:nvPicPr>
          <p:cNvPr id="15" name="Рисунок 15" descr="Изображение выглядит как в помещении, человек, люди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A63FB0D6-6268-2668-0424-BC16AB762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4362" y="1126660"/>
            <a:ext cx="3893387" cy="2922532"/>
          </a:xfrm>
          <a:prstGeom prst="rect">
            <a:avLst/>
          </a:prstGeom>
        </p:spPr>
      </p:pic>
      <p:sp>
        <p:nvSpPr>
          <p:cNvPr id="21" name="Объект 16">
            <a:extLst>
              <a:ext uri="{FF2B5EF4-FFF2-40B4-BE49-F238E27FC236}">
                <a16:creationId xmlns:a16="http://schemas.microsoft.com/office/drawing/2014/main" id="{1D93F5E4-2CF7-E9A8-7E78-A6813D2424FE}"/>
              </a:ext>
            </a:extLst>
          </p:cNvPr>
          <p:cNvSpPr txBox="1">
            <a:spLocks/>
          </p:cNvSpPr>
          <p:nvPr/>
        </p:nvSpPr>
        <p:spPr>
          <a:xfrm>
            <a:off x="372371" y="5716139"/>
            <a:ext cx="3628845" cy="9582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История и ее обсуждение</a:t>
            </a:r>
          </a:p>
        </p:txBody>
      </p:sp>
      <p:sp>
        <p:nvSpPr>
          <p:cNvPr id="27" name="Объект 16">
            <a:extLst>
              <a:ext uri="{FF2B5EF4-FFF2-40B4-BE49-F238E27FC236}">
                <a16:creationId xmlns:a16="http://schemas.microsoft.com/office/drawing/2014/main" id="{9B30574A-A6F6-E923-15FA-30A9DAA971E7}"/>
              </a:ext>
            </a:extLst>
          </p:cNvPr>
          <p:cNvSpPr txBox="1">
            <a:spLocks/>
          </p:cNvSpPr>
          <p:nvPr/>
        </p:nvSpPr>
        <p:spPr>
          <a:xfrm>
            <a:off x="8639354" y="4724100"/>
            <a:ext cx="2852468" cy="22809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cs typeface="Calibri"/>
              </a:rPr>
              <a:t>Сердечки своими руками</a:t>
            </a:r>
          </a:p>
        </p:txBody>
      </p:sp>
    </p:spTree>
    <p:extLst>
      <p:ext uri="{BB962C8B-B14F-4D97-AF65-F5344CB8AC3E}">
        <p14:creationId xmlns:p14="http://schemas.microsoft.com/office/powerpoint/2010/main" val="1449854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59111-ACB3-C06E-253A-EF6291191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7" y="77578"/>
            <a:ext cx="10515600" cy="1009262"/>
          </a:xfrm>
        </p:spPr>
        <p:txBody>
          <a:bodyPr>
            <a:normAutofit/>
          </a:bodyPr>
          <a:lstStyle/>
          <a:p>
            <a:r>
              <a:rPr lang="ru-RU" sz="3600" dirty="0">
                <a:cs typeface="Calibri Light"/>
              </a:rPr>
              <a:t>Впечатления младших и старших </a:t>
            </a:r>
          </a:p>
        </p:txBody>
      </p:sp>
      <p:pic>
        <p:nvPicPr>
          <p:cNvPr id="5" name="Рисунок 5" descr="Изображение выглядит как текст, письмо&#10;&#10;Автоматически созданное описание">
            <a:extLst>
              <a:ext uri="{FF2B5EF4-FFF2-40B4-BE49-F238E27FC236}">
                <a16:creationId xmlns:a16="http://schemas.microsoft.com/office/drawing/2014/main" id="{B3425192-B62D-6527-7A1D-980B51BA75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458" t="2201" r="875"/>
          <a:stretch/>
        </p:blipFill>
        <p:spPr>
          <a:xfrm>
            <a:off x="126327" y="1899411"/>
            <a:ext cx="5038410" cy="4780872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4FB50D30-0967-F81C-8CFF-7050F08E3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7860" y="2070040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cs typeface="Calibri"/>
              </a:rPr>
              <a:t>Пятиклассники были внимательны к тому, что мы говорим. Они очень хорошо проявили себя во время составления своих рассказов. Проводить для них урок было нам в радость. 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3E96C460-5CBC-7C77-C755-8A0C367B90ED}"/>
              </a:ext>
            </a:extLst>
          </p:cNvPr>
          <p:cNvSpPr/>
          <p:nvPr/>
        </p:nvSpPr>
        <p:spPr>
          <a:xfrm rot="2400000">
            <a:off x="3313745" y="785924"/>
            <a:ext cx="287548" cy="1121435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4778ABCE-F1FA-6B82-B317-813B6A9CC69A}"/>
              </a:ext>
            </a:extLst>
          </p:cNvPr>
          <p:cNvSpPr/>
          <p:nvPr/>
        </p:nvSpPr>
        <p:spPr>
          <a:xfrm rot="19560000">
            <a:off x="6636230" y="810225"/>
            <a:ext cx="244416" cy="107830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453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E88A012-21CA-4D96-9AAB-CA3E17869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C6FDD-8016-B2E6-7D96-D1D0A665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92" y="-208183"/>
            <a:ext cx="5340091" cy="643948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 err="1"/>
              <a:t>Отряду</a:t>
            </a:r>
            <a:r>
              <a:rPr lang="en-US" sz="2400" dirty="0"/>
              <a:t> </a:t>
            </a:r>
            <a:r>
              <a:rPr lang="en-US" sz="2400" dirty="0" err="1"/>
              <a:t>волонтеров</a:t>
            </a:r>
            <a:r>
              <a:rPr lang="en-US" sz="2400" dirty="0"/>
              <a:t> в </a:t>
            </a:r>
            <a:r>
              <a:rPr lang="en-US" sz="2400" dirty="0" err="1"/>
              <a:t>образовании</a:t>
            </a:r>
            <a:r>
              <a:rPr lang="en-US" sz="2400" dirty="0"/>
              <a:t> "</a:t>
            </a:r>
            <a:r>
              <a:rPr lang="en-US" sz="2400" dirty="0" err="1"/>
              <a:t>Зов</a:t>
            </a:r>
            <a:r>
              <a:rPr lang="en-US" sz="2400" dirty="0"/>
              <a:t> </a:t>
            </a:r>
            <a:r>
              <a:rPr lang="en-US" sz="2400" dirty="0" err="1"/>
              <a:t>сердца</a:t>
            </a:r>
            <a:r>
              <a:rPr lang="en-US" sz="2400" dirty="0"/>
              <a:t>" в </a:t>
            </a:r>
            <a:r>
              <a:rPr lang="en-US" sz="2400" dirty="0" err="1"/>
              <a:t>нашей</a:t>
            </a:r>
            <a:r>
              <a:rPr lang="en-US" sz="2400" dirty="0"/>
              <a:t> </a:t>
            </a:r>
            <a:r>
              <a:rPr lang="en-US" sz="2400" dirty="0" err="1"/>
              <a:t>школе</a:t>
            </a:r>
            <a:r>
              <a:rPr lang="en-US" sz="2400" dirty="0"/>
              <a:t> </a:t>
            </a:r>
            <a:r>
              <a:rPr lang="en-US" sz="2400" dirty="0" err="1"/>
              <a:t>уже</a:t>
            </a:r>
            <a:r>
              <a:rPr lang="en-US" sz="2400" dirty="0"/>
              <a:t> 3 </a:t>
            </a:r>
            <a:r>
              <a:rPr lang="en-US" sz="2400" dirty="0" err="1"/>
              <a:t>года</a:t>
            </a:r>
            <a:r>
              <a:rPr lang="en-US" sz="2400" dirty="0"/>
              <a:t>, </a:t>
            </a:r>
            <a:r>
              <a:rPr lang="en-US" sz="2400" dirty="0" err="1"/>
              <a:t>но</a:t>
            </a:r>
            <a:r>
              <a:rPr lang="en-US" sz="2400" dirty="0"/>
              <a:t> </a:t>
            </a:r>
            <a:r>
              <a:rPr lang="en-US" sz="2400" dirty="0" err="1"/>
              <a:t>восьмиклассники</a:t>
            </a:r>
            <a:r>
              <a:rPr lang="en-US" sz="2400" dirty="0"/>
              <a:t> - </a:t>
            </a:r>
            <a:r>
              <a:rPr lang="en-US" sz="2400" dirty="0" err="1"/>
              <a:t>новички</a:t>
            </a:r>
            <a:r>
              <a:rPr lang="en-US" sz="2400" dirty="0"/>
              <a:t>, </a:t>
            </a:r>
            <a:r>
              <a:rPr lang="en-US" sz="2400" dirty="0" err="1"/>
              <a:t>которые</a:t>
            </a:r>
            <a:r>
              <a:rPr lang="en-US" sz="2400" dirty="0"/>
              <a:t>  </a:t>
            </a:r>
            <a:r>
              <a:rPr lang="en-US" sz="2400" dirty="0" err="1"/>
              <a:t>стали</a:t>
            </a:r>
            <a:r>
              <a:rPr lang="en-US" sz="2400" dirty="0"/>
              <a:t> </a:t>
            </a:r>
            <a:r>
              <a:rPr lang="en-US" sz="2400" dirty="0" err="1"/>
              <a:t>волонтерами</a:t>
            </a:r>
            <a:r>
              <a:rPr lang="en-US" sz="2400" dirty="0"/>
              <a:t> </a:t>
            </a:r>
            <a:r>
              <a:rPr lang="en-US" sz="2400" dirty="0" err="1"/>
              <a:t>благодаря</a:t>
            </a:r>
            <a:r>
              <a:rPr lang="en-US" sz="2400" dirty="0"/>
              <a:t> </a:t>
            </a:r>
            <a:r>
              <a:rPr lang="en-US" sz="2400" dirty="0" err="1"/>
              <a:t>программе</a:t>
            </a:r>
            <a:r>
              <a:rPr lang="en-US" sz="2400" dirty="0"/>
              <a:t> "</a:t>
            </a:r>
            <a:r>
              <a:rPr lang="en-US" sz="2400" dirty="0" err="1"/>
              <a:t>Старший-младшему</a:t>
            </a:r>
            <a:r>
              <a:rPr lang="en-US" sz="2400" dirty="0"/>
              <a:t>".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 err="1"/>
              <a:t>Наша</a:t>
            </a:r>
            <a:r>
              <a:rPr lang="en-US" sz="2400" dirty="0"/>
              <a:t> </a:t>
            </a:r>
            <a:r>
              <a:rPr lang="en-US" sz="2400" dirty="0" err="1"/>
              <a:t>команда</a:t>
            </a:r>
            <a:r>
              <a:rPr lang="en-US" sz="2400" dirty="0"/>
              <a:t> </a:t>
            </a:r>
            <a:r>
              <a:rPr lang="en-US" sz="2400" dirty="0" err="1"/>
              <a:t>состоит</a:t>
            </a:r>
            <a:r>
              <a:rPr lang="en-US" sz="2400" dirty="0"/>
              <a:t> </a:t>
            </a:r>
            <a:r>
              <a:rPr lang="en-US" sz="2400" dirty="0" err="1"/>
              <a:t>из</a:t>
            </a:r>
            <a:r>
              <a:rPr lang="en-US" sz="2400" dirty="0"/>
              <a:t> 12 </a:t>
            </a:r>
            <a:r>
              <a:rPr lang="en-US" sz="2400" dirty="0" err="1"/>
              <a:t>человек</a:t>
            </a:r>
            <a:r>
              <a:rPr lang="en-US" sz="2400" dirty="0"/>
              <a:t>, </a:t>
            </a:r>
            <a:r>
              <a:rPr lang="en-US" sz="2400" dirty="0" err="1"/>
              <a:t>самыми</a:t>
            </a:r>
            <a:r>
              <a:rPr lang="en-US" sz="2400" dirty="0"/>
              <a:t> </a:t>
            </a:r>
            <a:r>
              <a:rPr lang="en-US" sz="2400" dirty="0" err="1"/>
              <a:t>активными</a:t>
            </a:r>
            <a:r>
              <a:rPr lang="en-US" sz="2400" dirty="0"/>
              <a:t> и </a:t>
            </a:r>
            <a:r>
              <a:rPr lang="en-US" sz="2400" dirty="0" err="1"/>
              <a:t>деятельными</a:t>
            </a:r>
            <a:r>
              <a:rPr lang="en-US" sz="2400" dirty="0"/>
              <a:t> в 2022-2023 </a:t>
            </a:r>
            <a:r>
              <a:rPr lang="en-US" sz="2400" dirty="0" err="1"/>
              <a:t>учебном</a:t>
            </a:r>
            <a:r>
              <a:rPr lang="en-US" sz="2400" dirty="0"/>
              <a:t> </a:t>
            </a:r>
            <a:r>
              <a:rPr lang="en-US" sz="2400" dirty="0" err="1"/>
              <a:t>году</a:t>
            </a:r>
            <a:r>
              <a:rPr lang="en-US" sz="2400" dirty="0"/>
              <a:t> </a:t>
            </a:r>
            <a:r>
              <a:rPr lang="en-US" sz="2400" dirty="0" err="1"/>
              <a:t>стали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 err="1"/>
              <a:t>Кулик</a:t>
            </a:r>
            <a:r>
              <a:rPr lang="en-US" sz="2400" dirty="0"/>
              <a:t> </a:t>
            </a:r>
            <a:r>
              <a:rPr lang="en-US" sz="2400" dirty="0" err="1"/>
              <a:t>Соня</a:t>
            </a:r>
            <a:br>
              <a:rPr lang="en-US" sz="2400" dirty="0"/>
            </a:br>
            <a:r>
              <a:rPr lang="en-US" sz="2400" dirty="0" err="1"/>
              <a:t>Романова</a:t>
            </a:r>
            <a:r>
              <a:rPr lang="en-US" sz="2400" dirty="0"/>
              <a:t> </a:t>
            </a:r>
            <a:r>
              <a:rPr lang="en-US" sz="2400" dirty="0" err="1"/>
              <a:t>Даша</a:t>
            </a:r>
            <a:br>
              <a:rPr lang="en-US" sz="2400" dirty="0"/>
            </a:br>
            <a:r>
              <a:rPr lang="en-US" sz="2400" dirty="0" err="1"/>
              <a:t>Павлов</a:t>
            </a:r>
            <a:r>
              <a:rPr lang="en-US" sz="2400" dirty="0"/>
              <a:t> </a:t>
            </a:r>
            <a:r>
              <a:rPr lang="en-US" sz="2400" dirty="0" err="1"/>
              <a:t>Никита</a:t>
            </a:r>
            <a:br>
              <a:rPr lang="en-US" sz="2400" dirty="0"/>
            </a:br>
            <a:r>
              <a:rPr lang="en-US" sz="2400" dirty="0" err="1"/>
              <a:t>Кузьмина</a:t>
            </a:r>
            <a:r>
              <a:rPr lang="en-US" sz="2400" dirty="0"/>
              <a:t> </a:t>
            </a:r>
            <a:r>
              <a:rPr lang="en-US" sz="2400" dirty="0" err="1"/>
              <a:t>Лида</a:t>
            </a:r>
            <a:r>
              <a:rPr lang="en-US" sz="2400" dirty="0"/>
              <a:t> </a:t>
            </a:r>
            <a:br>
              <a:rPr lang="en-US" sz="2400" dirty="0"/>
            </a:br>
            <a:r>
              <a:rPr lang="en-US" sz="2400" dirty="0" err="1"/>
              <a:t>Земит</a:t>
            </a:r>
            <a:r>
              <a:rPr lang="en-US" sz="2400" dirty="0"/>
              <a:t> </a:t>
            </a:r>
            <a:r>
              <a:rPr lang="en-US" sz="2400" dirty="0" err="1"/>
              <a:t>Маргарита</a:t>
            </a:r>
            <a:r>
              <a:rPr lang="en-US" sz="2400" dirty="0"/>
              <a:t> </a:t>
            </a:r>
            <a:br>
              <a:rPr lang="en-US" sz="2400" dirty="0"/>
            </a:br>
            <a:r>
              <a:rPr lang="en-US" sz="2400" dirty="0" err="1"/>
              <a:t>Гавшина</a:t>
            </a:r>
            <a:r>
              <a:rPr lang="en-US" sz="2400" dirty="0"/>
              <a:t> </a:t>
            </a:r>
            <a:r>
              <a:rPr lang="en-US" sz="2400" dirty="0" err="1"/>
              <a:t>Валя</a:t>
            </a:r>
            <a:br>
              <a:rPr lang="en-US" sz="2400" dirty="0"/>
            </a:br>
            <a:r>
              <a:rPr lang="en-US" sz="2400" dirty="0" err="1"/>
              <a:t>Прокопчук</a:t>
            </a:r>
            <a:r>
              <a:rPr lang="en-US" sz="2400" dirty="0"/>
              <a:t> </a:t>
            </a:r>
            <a:r>
              <a:rPr lang="en-US" sz="2400" dirty="0" err="1"/>
              <a:t>Эвелина</a:t>
            </a:r>
            <a:r>
              <a:rPr lang="en-US" sz="2400" dirty="0"/>
              <a:t> </a:t>
            </a:r>
            <a:br>
              <a:rPr lang="en-US" sz="2400" dirty="0"/>
            </a:br>
            <a:r>
              <a:rPr lang="en-US" sz="2400" dirty="0" err="1"/>
              <a:t>Медведева</a:t>
            </a:r>
            <a:r>
              <a:rPr lang="en-US" sz="2400" dirty="0"/>
              <a:t> </a:t>
            </a:r>
            <a:r>
              <a:rPr lang="en-US" sz="2400" dirty="0" err="1"/>
              <a:t>Мария</a:t>
            </a:r>
            <a:endParaRPr lang="en-US" sz="2400" dirty="0" err="1">
              <a:cs typeface="Calibri Light"/>
            </a:endParaRPr>
          </a:p>
        </p:txBody>
      </p:sp>
      <p:pic>
        <p:nvPicPr>
          <p:cNvPr id="3" name="Рисунок 3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FAB74790-955F-3E75-D9EA-EE3AE46D1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4" r="-1" b="-1"/>
          <a:stretch/>
        </p:blipFill>
        <p:spPr>
          <a:xfrm>
            <a:off x="6407335" y="891540"/>
            <a:ext cx="5776079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4731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0BD62-85EA-A417-68CB-7545E53EC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1707"/>
            <a:ext cx="5291663" cy="11399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/>
              <a:t>6. </a:t>
            </a:r>
            <a:r>
              <a:rPr lang="en-US" sz="3200" b="1" dirty="0" err="1"/>
              <a:t>Мероприятие</a:t>
            </a:r>
            <a:r>
              <a:rPr lang="en-US" sz="3200" b="1" dirty="0"/>
              <a:t> </a:t>
            </a:r>
            <a:r>
              <a:rPr lang="en-US" sz="3200" b="1" dirty="0" err="1"/>
              <a:t>на</a:t>
            </a:r>
            <a:r>
              <a:rPr lang="en-US" sz="3200" b="1" dirty="0"/>
              <a:t> </a:t>
            </a:r>
            <a:r>
              <a:rPr lang="en-US" sz="3200" b="1" dirty="0" err="1"/>
              <a:t>тему</a:t>
            </a:r>
            <a:r>
              <a:rPr lang="en-US" sz="3200" b="1" dirty="0"/>
              <a:t> "</a:t>
            </a:r>
            <a:r>
              <a:rPr lang="en-US" sz="3200" b="1" dirty="0" err="1"/>
              <a:t>Критическое</a:t>
            </a:r>
            <a:r>
              <a:rPr lang="en-US" sz="3200" b="1" dirty="0"/>
              <a:t> </a:t>
            </a:r>
            <a:r>
              <a:rPr lang="en-US" sz="3200" b="1" dirty="0" err="1"/>
              <a:t>мышление</a:t>
            </a:r>
            <a:r>
              <a:rPr lang="en-US" sz="3200" b="1" dirty="0"/>
              <a:t>" </a:t>
            </a:r>
          </a:p>
        </p:txBody>
      </p:sp>
      <p:pic>
        <p:nvPicPr>
          <p:cNvPr id="5" name="Рисунок 5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347E618E-C793-7796-235E-66B4958341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2" r="26793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651F375-0C10-9B0B-0CB3-5D2E4BA974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7697" y="1320650"/>
            <a:ext cx="6010530" cy="55356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План</a:t>
            </a:r>
            <a:r>
              <a:rPr lang="en-US" sz="2200" dirty="0"/>
              <a:t> </a:t>
            </a:r>
            <a:r>
              <a:rPr lang="en-US" sz="2200" dirty="0" err="1"/>
              <a:t>мероприятия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1)</a:t>
            </a:r>
            <a:r>
              <a:rPr lang="en-US" sz="2200" dirty="0" err="1"/>
              <a:t>Инфопалатка</a:t>
            </a:r>
            <a:r>
              <a:rPr lang="en-US" sz="2200" dirty="0"/>
              <a:t> (</a:t>
            </a:r>
            <a:r>
              <a:rPr lang="en-US" sz="2200" dirty="0" err="1"/>
              <a:t>дети</a:t>
            </a:r>
            <a:r>
              <a:rPr lang="en-US" sz="2200" dirty="0"/>
              <a:t> </a:t>
            </a:r>
            <a:r>
              <a:rPr lang="en-US" sz="2200" dirty="0" err="1"/>
              <a:t>тянут</a:t>
            </a:r>
            <a:r>
              <a:rPr lang="en-US" sz="2200" dirty="0"/>
              <a:t> </a:t>
            </a:r>
            <a:r>
              <a:rPr lang="en-US" sz="2200" dirty="0" err="1"/>
              <a:t>билет</a:t>
            </a:r>
            <a:r>
              <a:rPr lang="en-US" sz="2200" dirty="0"/>
              <a:t>, </a:t>
            </a:r>
            <a:r>
              <a:rPr lang="en-US" sz="2200" dirty="0" err="1"/>
              <a:t>стараются</a:t>
            </a:r>
            <a:r>
              <a:rPr lang="en-US" sz="2200" dirty="0"/>
              <a:t> </a:t>
            </a:r>
            <a:r>
              <a:rPr lang="en-US" sz="2200" dirty="0" err="1"/>
              <a:t>ответить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вопрос</a:t>
            </a:r>
            <a:r>
              <a:rPr lang="en-US" sz="2200" dirty="0"/>
              <a:t>, </a:t>
            </a:r>
            <a:r>
              <a:rPr lang="en-US" sz="2200" dirty="0" err="1"/>
              <a:t>если</a:t>
            </a:r>
            <a:r>
              <a:rPr lang="en-US" sz="2200" dirty="0"/>
              <a:t> </a:t>
            </a:r>
            <a:r>
              <a:rPr lang="en-US" sz="2200" dirty="0" err="1"/>
              <a:t>не</a:t>
            </a:r>
            <a:r>
              <a:rPr lang="en-US" sz="2200" dirty="0"/>
              <a:t> </a:t>
            </a:r>
            <a:r>
              <a:rPr lang="en-US" sz="2200" dirty="0" err="1"/>
              <a:t>получается</a:t>
            </a:r>
            <a:r>
              <a:rPr lang="en-US" sz="2200" dirty="0"/>
              <a:t>, </a:t>
            </a:r>
            <a:r>
              <a:rPr lang="en-US" sz="2200" dirty="0" err="1"/>
              <a:t>они</a:t>
            </a:r>
            <a:r>
              <a:rPr lang="en-US" sz="2200" dirty="0"/>
              <a:t> </a:t>
            </a:r>
            <a:r>
              <a:rPr lang="en-US" sz="2200" dirty="0" err="1"/>
              <a:t>идут</a:t>
            </a:r>
            <a:r>
              <a:rPr lang="en-US" sz="2200" dirty="0"/>
              <a:t> к </a:t>
            </a:r>
            <a:r>
              <a:rPr lang="en-US" sz="2200" dirty="0" err="1"/>
              <a:t>эсперту</a:t>
            </a:r>
            <a:r>
              <a:rPr lang="en-US" sz="2200" dirty="0"/>
              <a:t>, </a:t>
            </a:r>
            <a:r>
              <a:rPr lang="en-US" sz="2200" dirty="0" err="1"/>
              <a:t>который</a:t>
            </a:r>
            <a:r>
              <a:rPr lang="en-US" sz="2200" dirty="0"/>
              <a:t> </a:t>
            </a:r>
            <a:r>
              <a:rPr lang="en-US" sz="2200" dirty="0" err="1"/>
              <a:t>помогает</a:t>
            </a:r>
            <a:r>
              <a:rPr lang="en-US" sz="2200" dirty="0"/>
              <a:t> </a:t>
            </a:r>
            <a:r>
              <a:rPr lang="en-US" sz="2200" dirty="0" err="1"/>
              <a:t>им</a:t>
            </a:r>
            <a:r>
              <a:rPr lang="en-US" sz="2200" dirty="0"/>
              <a:t> </a:t>
            </a:r>
            <a:r>
              <a:rPr lang="en-US" sz="2200" dirty="0" err="1"/>
              <a:t>разобрать</a:t>
            </a:r>
            <a:r>
              <a:rPr lang="en-US" sz="2200" dirty="0"/>
              <a:t> </a:t>
            </a:r>
            <a:r>
              <a:rPr lang="en-US" sz="2200" dirty="0" err="1"/>
              <a:t>вопрос</a:t>
            </a:r>
            <a:r>
              <a:rPr lang="en-US" sz="2200" dirty="0"/>
              <a:t> и </a:t>
            </a:r>
            <a:r>
              <a:rPr lang="en-US" sz="2200" dirty="0" err="1"/>
              <a:t>ответить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него</a:t>
            </a:r>
            <a:r>
              <a:rPr lang="en-US" sz="2200" dirty="0"/>
              <a:t>).</a:t>
            </a:r>
            <a:endParaRPr lang="en-US" sz="2200" dirty="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2)В </a:t>
            </a:r>
            <a:r>
              <a:rPr lang="en-US" sz="2200" dirty="0" err="1"/>
              <a:t>это</a:t>
            </a:r>
            <a:r>
              <a:rPr lang="en-US" sz="2200" dirty="0"/>
              <a:t> </a:t>
            </a:r>
            <a:r>
              <a:rPr lang="en-US" sz="2200" dirty="0" err="1"/>
              <a:t>время</a:t>
            </a:r>
            <a:r>
              <a:rPr lang="en-US" sz="2200" dirty="0"/>
              <a:t> </a:t>
            </a:r>
            <a:r>
              <a:rPr lang="en-US" sz="2200" dirty="0" err="1"/>
              <a:t>не</a:t>
            </a:r>
            <a:r>
              <a:rPr lang="en-US" sz="2200" dirty="0"/>
              <a:t> </a:t>
            </a:r>
            <a:r>
              <a:rPr lang="en-US" sz="2200" dirty="0" err="1"/>
              <a:t>сдающие</a:t>
            </a:r>
            <a:r>
              <a:rPr lang="en-US" sz="2200" dirty="0"/>
              <a:t> </a:t>
            </a:r>
            <a:r>
              <a:rPr lang="en-US" sz="2200" dirty="0" err="1"/>
              <a:t>экзамен</a:t>
            </a:r>
            <a:r>
              <a:rPr lang="en-US" sz="2200" dirty="0"/>
              <a:t> </a:t>
            </a:r>
            <a:r>
              <a:rPr lang="en-US" sz="2200" dirty="0" err="1"/>
              <a:t>дети</a:t>
            </a:r>
            <a:r>
              <a:rPr lang="en-US" sz="2200" dirty="0"/>
              <a:t> </a:t>
            </a:r>
            <a:r>
              <a:rPr lang="en-US" sz="2200" dirty="0" err="1"/>
              <a:t>слушают</a:t>
            </a:r>
            <a:r>
              <a:rPr lang="en-US" sz="2200" dirty="0"/>
              <a:t> </a:t>
            </a:r>
            <a:r>
              <a:rPr lang="en-US" sz="2200" dirty="0" err="1"/>
              <a:t>текст</a:t>
            </a:r>
            <a:r>
              <a:rPr lang="en-US" sz="2200" dirty="0"/>
              <a:t> "</a:t>
            </a:r>
            <a:r>
              <a:rPr lang="en-US" sz="2200" dirty="0" err="1"/>
              <a:t>Химикат</a:t>
            </a:r>
            <a:r>
              <a:rPr lang="en-US" sz="2200" dirty="0"/>
              <a:t>", </a:t>
            </a:r>
            <a:r>
              <a:rPr lang="en-US" sz="2200" dirty="0" err="1"/>
              <a:t>который</a:t>
            </a:r>
            <a:r>
              <a:rPr lang="en-US" sz="2200" dirty="0"/>
              <a:t> </a:t>
            </a:r>
            <a:r>
              <a:rPr lang="en-US" sz="2200" dirty="0" err="1"/>
              <a:t>им</a:t>
            </a:r>
            <a:r>
              <a:rPr lang="en-US" sz="2200" dirty="0"/>
              <a:t> </a:t>
            </a:r>
            <a:r>
              <a:rPr lang="en-US" sz="2200" dirty="0" err="1"/>
              <a:t>читают</a:t>
            </a:r>
            <a:r>
              <a:rPr lang="en-US" sz="2200" dirty="0"/>
              <a:t> </a:t>
            </a:r>
            <a:r>
              <a:rPr lang="en-US" sz="2200" dirty="0" err="1"/>
              <a:t>волонтеры</a:t>
            </a:r>
            <a:r>
              <a:rPr lang="en-US" sz="2200" dirty="0"/>
              <a:t>, и </a:t>
            </a:r>
            <a:r>
              <a:rPr lang="en-US" sz="2200" dirty="0" err="1"/>
              <a:t>обсуждают</a:t>
            </a:r>
            <a:r>
              <a:rPr lang="en-US" sz="2200" dirty="0"/>
              <a:t> </a:t>
            </a:r>
            <a:r>
              <a:rPr lang="en-US" sz="2200" dirty="0" err="1"/>
              <a:t>проблему</a:t>
            </a:r>
            <a:r>
              <a:rPr lang="en-US" sz="2200" dirty="0"/>
              <a:t>, </a:t>
            </a:r>
            <a:r>
              <a:rPr lang="en-US" sz="2200" dirty="0" err="1"/>
              <a:t>заданную</a:t>
            </a:r>
            <a:r>
              <a:rPr lang="en-US" sz="2200" dirty="0"/>
              <a:t> в </a:t>
            </a:r>
            <a:r>
              <a:rPr lang="en-US" sz="2200" dirty="0" err="1"/>
              <a:t>тексте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3)</a:t>
            </a:r>
            <a:r>
              <a:rPr lang="en-US" sz="2200" dirty="0" err="1"/>
              <a:t>Если</a:t>
            </a:r>
            <a:r>
              <a:rPr lang="en-US" sz="2200" dirty="0"/>
              <a:t> </a:t>
            </a:r>
            <a:r>
              <a:rPr lang="en-US" sz="2200" dirty="0" err="1"/>
              <a:t>остается</a:t>
            </a:r>
            <a:r>
              <a:rPr lang="en-US" sz="2200" dirty="0"/>
              <a:t> </a:t>
            </a:r>
            <a:r>
              <a:rPr lang="en-US" sz="2200" dirty="0" err="1"/>
              <a:t>время</a:t>
            </a:r>
            <a:r>
              <a:rPr lang="en-US" sz="2200" dirty="0"/>
              <a:t>, </a:t>
            </a:r>
            <a:r>
              <a:rPr lang="en-US" sz="2200" dirty="0" err="1"/>
              <a:t>можно</a:t>
            </a:r>
            <a:r>
              <a:rPr lang="en-US" sz="2200" dirty="0"/>
              <a:t> </a:t>
            </a:r>
            <a:r>
              <a:rPr lang="en-US" sz="2200" dirty="0" err="1"/>
              <a:t>задать</a:t>
            </a:r>
            <a:r>
              <a:rPr lang="en-US" sz="2200" dirty="0"/>
              <a:t> </a:t>
            </a:r>
            <a:r>
              <a:rPr lang="en-US" sz="2200" dirty="0" err="1"/>
              <a:t>вопросы</a:t>
            </a:r>
            <a:r>
              <a:rPr lang="en-US" sz="2200" dirty="0"/>
              <a:t> о </a:t>
            </a:r>
            <a:r>
              <a:rPr lang="en-US" sz="2200" dirty="0" err="1"/>
              <a:t>безопасном</a:t>
            </a:r>
            <a:r>
              <a:rPr lang="en-US" sz="2200" dirty="0"/>
              <a:t> </a:t>
            </a:r>
            <a:r>
              <a:rPr lang="en-US" sz="2200" dirty="0" err="1"/>
              <a:t>поведении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4)</a:t>
            </a:r>
            <a:r>
              <a:rPr lang="en-US" sz="2200" dirty="0" err="1"/>
              <a:t>Вывод</a:t>
            </a:r>
            <a:r>
              <a:rPr lang="en-US" sz="2200" dirty="0"/>
              <a:t> о </a:t>
            </a:r>
            <a:r>
              <a:rPr lang="en-US" sz="2200" dirty="0" err="1"/>
              <a:t>мороприятии</a:t>
            </a:r>
            <a:r>
              <a:rPr lang="en-US" sz="2200" dirty="0"/>
              <a:t>.</a:t>
            </a:r>
            <a:endParaRPr lang="en-US" sz="2200">
              <a:cs typeface="Calibri"/>
            </a:endParaRPr>
          </a:p>
          <a:p>
            <a:r>
              <a:rPr lang="en-US" sz="2200" dirty="0" err="1"/>
              <a:t>Урок</a:t>
            </a:r>
            <a:r>
              <a:rPr lang="en-US" sz="2200" dirty="0"/>
              <a:t> </a:t>
            </a:r>
            <a:r>
              <a:rPr lang="en-US" sz="2200" dirty="0" err="1"/>
              <a:t>проводился</a:t>
            </a:r>
            <a:r>
              <a:rPr lang="en-US" sz="2200" dirty="0"/>
              <a:t> у 5В </a:t>
            </a:r>
            <a:r>
              <a:rPr lang="en-US" sz="2200" dirty="0" err="1"/>
              <a:t>класса</a:t>
            </a:r>
            <a:endParaRPr lang="en-US" sz="2200" dirty="0" err="1">
              <a:cs typeface="Calibri"/>
            </a:endParaRPr>
          </a:p>
          <a:p>
            <a:r>
              <a:rPr lang="en-US" sz="2200" dirty="0" err="1"/>
              <a:t>Присутствовал</a:t>
            </a:r>
            <a:r>
              <a:rPr lang="en-US" sz="2200" dirty="0"/>
              <a:t> </a:t>
            </a:r>
            <a:r>
              <a:rPr lang="en-US" sz="2200" dirty="0" err="1"/>
              <a:t>целый</a:t>
            </a:r>
            <a:r>
              <a:rPr lang="en-US" sz="2200" dirty="0"/>
              <a:t> </a:t>
            </a:r>
            <a:r>
              <a:rPr lang="en-US" sz="2200" dirty="0" err="1"/>
              <a:t>класс</a:t>
            </a:r>
            <a:r>
              <a:rPr lang="en-US" sz="2200" dirty="0"/>
              <a:t> и </a:t>
            </a:r>
            <a:r>
              <a:rPr lang="en-US" sz="2200" dirty="0" err="1"/>
              <a:t>наша</a:t>
            </a:r>
            <a:r>
              <a:rPr lang="en-US" sz="2200" dirty="0"/>
              <a:t> </a:t>
            </a:r>
            <a:r>
              <a:rPr lang="en-US" sz="2200" dirty="0" err="1"/>
              <a:t>волонтерская</a:t>
            </a:r>
            <a:r>
              <a:rPr lang="en-US" sz="2200" dirty="0"/>
              <a:t> </a:t>
            </a:r>
            <a:r>
              <a:rPr lang="en-US" sz="2200" dirty="0" err="1"/>
              <a:t>команда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pPr marL="514350"/>
            <a:endParaRPr lang="en-US" sz="2200" dirty="0">
              <a:cs typeface="Calibri"/>
            </a:endParaRPr>
          </a:p>
          <a:p>
            <a:pPr marL="514350"/>
            <a:endParaRPr lang="en-US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970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93043E6-09EC-B1F5-F130-B02753C2442C}"/>
              </a:ext>
            </a:extLst>
          </p:cNvPr>
          <p:cNvSpPr/>
          <p:nvPr/>
        </p:nvSpPr>
        <p:spPr>
          <a:xfrm>
            <a:off x="8754562" y="82514"/>
            <a:ext cx="2817962" cy="9057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9DBFB41-C290-C1F2-BA75-A6EB5F73AD19}"/>
              </a:ext>
            </a:extLst>
          </p:cNvPr>
          <p:cNvSpPr/>
          <p:nvPr/>
        </p:nvSpPr>
        <p:spPr>
          <a:xfrm>
            <a:off x="1759664" y="5569038"/>
            <a:ext cx="3522452" cy="10926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8" descr="Изображение выглядит как человек, в помещении, пол&#10;&#10;Автоматически созданное описание">
            <a:extLst>
              <a:ext uri="{FF2B5EF4-FFF2-40B4-BE49-F238E27FC236}">
                <a16:creationId xmlns:a16="http://schemas.microsoft.com/office/drawing/2014/main" id="{9AB342E4-6240-D01C-5B38-721A28249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9" y="3954"/>
            <a:ext cx="3533954" cy="2637526"/>
          </a:xfrm>
          <a:prstGeom prst="rect">
            <a:avLst/>
          </a:prstGeom>
        </p:spPr>
      </p:pic>
      <p:pic>
        <p:nvPicPr>
          <p:cNvPr id="9" name="Рисунок 9" descr="Изображение выглядит как текст, человек, в помещении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0A5ABBA0-1DC0-66FE-3BB3-21D60A509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510" y="-1987"/>
            <a:ext cx="3246408" cy="2649411"/>
          </a:xfrm>
          <a:prstGeom prst="rect">
            <a:avLst/>
          </a:prstGeom>
        </p:spPr>
      </p:pic>
      <p:pic>
        <p:nvPicPr>
          <p:cNvPr id="10" name="Рисунок 10" descr="Изображение выглядит как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C5A5A477-C055-8203-564C-AEE1495F3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52" y="2794432"/>
            <a:ext cx="3447689" cy="2563099"/>
          </a:xfrm>
          <a:prstGeom prst="rect">
            <a:avLst/>
          </a:prstGeom>
        </p:spPr>
      </p:pic>
      <p:pic>
        <p:nvPicPr>
          <p:cNvPr id="11" name="Рисунок 11" descr="Изображение выглядит как человек, в помещении, люди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25BD07F1-81C0-1059-5E92-7876F0FE9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191" y="1172737"/>
            <a:ext cx="3979652" cy="2959770"/>
          </a:xfrm>
          <a:prstGeom prst="rect">
            <a:avLst/>
          </a:prstGeom>
        </p:spPr>
      </p:pic>
      <p:pic>
        <p:nvPicPr>
          <p:cNvPr id="12" name="Рисунок 12" descr="Изображение выглядит как человек, в помещении, люди, семья&#10;&#10;Автоматически созданное описание">
            <a:extLst>
              <a:ext uri="{FF2B5EF4-FFF2-40B4-BE49-F238E27FC236}">
                <a16:creationId xmlns:a16="http://schemas.microsoft.com/office/drawing/2014/main" id="{73E0390B-D170-E251-8608-629C158C4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190" y="4251817"/>
            <a:ext cx="4037163" cy="2466293"/>
          </a:xfrm>
          <a:prstGeom prst="rect">
            <a:avLst/>
          </a:prstGeom>
        </p:spPr>
      </p:pic>
      <p:pic>
        <p:nvPicPr>
          <p:cNvPr id="13" name="Рисунок 13" descr="Изображение выглядит как человек, в помещении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36FB2B68-71D1-BB9D-3598-1BA6AFC9EE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42" b="7596"/>
          <a:stretch/>
        </p:blipFill>
        <p:spPr>
          <a:xfrm>
            <a:off x="3904891" y="2793830"/>
            <a:ext cx="3232044" cy="2582087"/>
          </a:xfrm>
          <a:prstGeom prst="rect">
            <a:avLst/>
          </a:prstGeom>
        </p:spPr>
      </p:pic>
      <p:sp>
        <p:nvSpPr>
          <p:cNvPr id="15" name="Объект 14">
            <a:extLst>
              <a:ext uri="{FF2B5EF4-FFF2-40B4-BE49-F238E27FC236}">
                <a16:creationId xmlns:a16="http://schemas.microsoft.com/office/drawing/2014/main" id="{FB05FCAF-04FC-E646-A218-5B1CD26AD9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4614" y="5621247"/>
            <a:ext cx="3370053" cy="108767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Экзамен по критическому мышлению</a:t>
            </a:r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B5959B9E-3A2C-0C32-3C04-44B256D29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47031" y="229741"/>
            <a:ext cx="2435525" cy="7570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cs typeface="Calibri"/>
              </a:rPr>
              <a:t>Размышления </a:t>
            </a:r>
          </a:p>
        </p:txBody>
      </p:sp>
    </p:spTree>
    <p:extLst>
      <p:ext uri="{BB962C8B-B14F-4D97-AF65-F5344CB8AC3E}">
        <p14:creationId xmlns:p14="http://schemas.microsoft.com/office/powerpoint/2010/main" val="3789971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470F5-A81D-98F5-4FEC-56CA28FD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25" y="5691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>
                <a:cs typeface="Calibri Light"/>
              </a:rPr>
              <a:t>Впечатления младших и старших</a:t>
            </a:r>
          </a:p>
        </p:txBody>
      </p:sp>
      <p:pic>
        <p:nvPicPr>
          <p:cNvPr id="5" name="Рисунок 5" descr="Изображение выглядит как текст, письмо&#10;&#10;Автоматически созданное описание">
            <a:extLst>
              <a:ext uri="{FF2B5EF4-FFF2-40B4-BE49-F238E27FC236}">
                <a16:creationId xmlns:a16="http://schemas.microsoft.com/office/drawing/2014/main" id="{C0776C77-3059-4B7D-F2D0-B8B94CD474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8842" y="2285701"/>
            <a:ext cx="5172617" cy="4351338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DAA0843C-8605-B4D7-8ABA-75BF0A886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0313" y="2501361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Данный урок прошел очень спокойно. Все ребята огромные молодцы, после общения с ними у нашей команды остались лишь положительные эмоции.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67B12E75-E046-1C8D-7543-45C10DF96BF5}"/>
              </a:ext>
            </a:extLst>
          </p:cNvPr>
          <p:cNvSpPr/>
          <p:nvPr/>
        </p:nvSpPr>
        <p:spPr>
          <a:xfrm rot="2040000">
            <a:off x="2912361" y="776670"/>
            <a:ext cx="258792" cy="1452115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D673F7AF-EEB6-E561-C8E3-02D14B269086}"/>
              </a:ext>
            </a:extLst>
          </p:cNvPr>
          <p:cNvSpPr/>
          <p:nvPr/>
        </p:nvSpPr>
        <p:spPr>
          <a:xfrm rot="19380000">
            <a:off x="6288614" y="811779"/>
            <a:ext cx="273169" cy="142336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915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игрушк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9AB51AF6-B41B-23D8-8F0C-E15949D1F0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3769" y="-3514"/>
            <a:ext cx="9325593" cy="6865026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166AE7A-35B0-1DC5-CD96-AF0CCC5EB1CC}"/>
              </a:ext>
            </a:extLst>
          </p:cNvPr>
          <p:cNvSpPr/>
          <p:nvPr/>
        </p:nvSpPr>
        <p:spPr>
          <a:xfrm>
            <a:off x="0" y="1874"/>
            <a:ext cx="1696528" cy="2170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EB236D8-95E4-5AFF-839D-1853828A87C3}"/>
              </a:ext>
            </a:extLst>
          </p:cNvPr>
          <p:cNvSpPr/>
          <p:nvPr/>
        </p:nvSpPr>
        <p:spPr>
          <a:xfrm>
            <a:off x="10222301" y="1873"/>
            <a:ext cx="1969697" cy="2170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51D330A-A14C-2B8D-FE80-85E2EA194F44}"/>
              </a:ext>
            </a:extLst>
          </p:cNvPr>
          <p:cNvSpPr/>
          <p:nvPr/>
        </p:nvSpPr>
        <p:spPr>
          <a:xfrm>
            <a:off x="7490603" y="6184138"/>
            <a:ext cx="1696528" cy="675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E3C4DD3-2B51-240F-3DF0-398A851D0DB8}"/>
              </a:ext>
            </a:extLst>
          </p:cNvPr>
          <p:cNvSpPr/>
          <p:nvPr/>
        </p:nvSpPr>
        <p:spPr>
          <a:xfrm rot="-5280000">
            <a:off x="7040590" y="1925553"/>
            <a:ext cx="517585" cy="3119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DDC7CB-47A9-5D61-B1A8-F2915FBC3F09}"/>
              </a:ext>
            </a:extLst>
          </p:cNvPr>
          <p:cNvSpPr txBox="1"/>
          <p:nvPr/>
        </p:nvSpPr>
        <p:spPr>
          <a:xfrm rot="120000">
            <a:off x="5740268" y="3304977"/>
            <a:ext cx="32049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latin typeface="Verdana"/>
                <a:ea typeface="Verdana"/>
                <a:cs typeface="Calibri"/>
              </a:rPr>
              <a:t>В О Л О Н Т Е Р С Т В О</a:t>
            </a:r>
          </a:p>
        </p:txBody>
      </p:sp>
    </p:spTree>
    <p:extLst>
      <p:ext uri="{BB962C8B-B14F-4D97-AF65-F5344CB8AC3E}">
        <p14:creationId xmlns:p14="http://schemas.microsoft.com/office/powerpoint/2010/main" val="3758730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9D397-3877-9666-59FC-78D8EBAD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3" y="-209969"/>
            <a:ext cx="3700733" cy="1325563"/>
          </a:xfrm>
        </p:spPr>
        <p:txBody>
          <a:bodyPr/>
          <a:lstStyle/>
          <a:p>
            <a:r>
              <a:rPr lang="ru-RU" dirty="0">
                <a:cs typeface="Calibri Light"/>
              </a:rPr>
              <a:t>Коротко о нас: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1631C-2653-0248-5502-F64125BFB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2" y="1034871"/>
            <a:ext cx="3341300" cy="249665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400" i="1" dirty="0">
                <a:cs typeface="Calibri" panose="020F0502020204030204"/>
              </a:rPr>
              <a:t>1.Кулик Соня </a:t>
            </a:r>
          </a:p>
          <a:p>
            <a:pPr marL="0" indent="0">
              <a:buNone/>
            </a:pPr>
            <a:r>
              <a:rPr lang="ru-RU" sz="2400" dirty="0">
                <a:cs typeface="Calibri" panose="020F0502020204030204"/>
              </a:rPr>
              <a:t>Любит рисовать и гулять.</a:t>
            </a:r>
          </a:p>
          <a:p>
            <a:pPr marL="0" indent="0">
              <a:buNone/>
            </a:pPr>
            <a:r>
              <a:rPr lang="ru-RU" sz="2400" dirty="0">
                <a:cs typeface="Calibri" panose="020F0502020204030204"/>
              </a:rPr>
              <a:t>Ответственный человек, готовый выполнять поставленную задачу на все 100%.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4E3317B-59E3-70C9-A80B-A40496BCB3AD}"/>
              </a:ext>
            </a:extLst>
          </p:cNvPr>
          <p:cNvSpPr txBox="1">
            <a:spLocks/>
          </p:cNvSpPr>
          <p:nvPr/>
        </p:nvSpPr>
        <p:spPr>
          <a:xfrm>
            <a:off x="3397370" y="1034872"/>
            <a:ext cx="2866845" cy="274107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i="1" dirty="0">
                <a:cs typeface="Calibri"/>
              </a:rPr>
              <a:t>2. Романова Даша</a:t>
            </a:r>
          </a:p>
          <a:p>
            <a:pPr marL="0" indent="0">
              <a:buNone/>
            </a:pPr>
            <a:r>
              <a:rPr lang="ru-RU" sz="2400" dirty="0">
                <a:cs typeface="Calibri"/>
              </a:rPr>
              <a:t>Любит узнавать новое и путешествовать.</a:t>
            </a:r>
          </a:p>
          <a:p>
            <a:pPr marL="0" indent="0">
              <a:buNone/>
            </a:pPr>
            <a:r>
              <a:rPr lang="ru-RU" sz="2400" dirty="0">
                <a:cs typeface="Calibri"/>
              </a:rPr>
              <a:t>Является добрым и отзывчивым человечком в нашей команде.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BC6109F7-8FF8-5364-3CD4-517DF99B99F6}"/>
              </a:ext>
            </a:extLst>
          </p:cNvPr>
          <p:cNvSpPr txBox="1">
            <a:spLocks/>
          </p:cNvSpPr>
          <p:nvPr/>
        </p:nvSpPr>
        <p:spPr>
          <a:xfrm>
            <a:off x="6603521" y="1034871"/>
            <a:ext cx="2766204" cy="23241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i="1" dirty="0">
                <a:cs typeface="Calibri" panose="020F0502020204030204"/>
              </a:rPr>
              <a:t>3. Павлов Никита</a:t>
            </a:r>
          </a:p>
          <a:p>
            <a:pPr marL="0" indent="0">
              <a:buNone/>
            </a:pPr>
            <a:r>
              <a:rPr lang="ru-RU" sz="2400" dirty="0">
                <a:cs typeface="Calibri" panose="020F0502020204030204"/>
              </a:rPr>
              <a:t>Любит животных и сериалы.</a:t>
            </a:r>
          </a:p>
          <a:p>
            <a:pPr marL="0" indent="0">
              <a:buNone/>
            </a:pPr>
            <a:r>
              <a:rPr lang="ru-RU" sz="2400" dirty="0">
                <a:cs typeface="Calibri" panose="020F0502020204030204"/>
              </a:rPr>
              <a:t>Очень общительный и интересный молодой человек.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62568824-DAAF-B3D5-143C-81B32D93B35A}"/>
              </a:ext>
            </a:extLst>
          </p:cNvPr>
          <p:cNvSpPr txBox="1">
            <a:spLocks/>
          </p:cNvSpPr>
          <p:nvPr/>
        </p:nvSpPr>
        <p:spPr>
          <a:xfrm>
            <a:off x="9752164" y="991739"/>
            <a:ext cx="2435524" cy="25829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i="1" dirty="0">
                <a:cs typeface="Calibri" panose="020F0502020204030204"/>
              </a:rPr>
              <a:t>4. Кузьмина Лида</a:t>
            </a:r>
          </a:p>
          <a:p>
            <a:pPr marL="0" indent="0">
              <a:buNone/>
            </a:pPr>
            <a:r>
              <a:rPr lang="ru-RU" sz="2400" dirty="0">
                <a:cs typeface="Calibri" panose="020F0502020204030204"/>
              </a:rPr>
              <a:t>Любит семью и чтение.</a:t>
            </a:r>
          </a:p>
          <a:p>
            <a:pPr marL="0" indent="0">
              <a:buNone/>
            </a:pPr>
            <a:r>
              <a:rPr lang="ru-RU" sz="2400" dirty="0">
                <a:cs typeface="Calibri" panose="020F0502020204030204"/>
              </a:rPr>
              <a:t>Вежливая и дружелюбная девушка.</a:t>
            </a:r>
          </a:p>
          <a:p>
            <a:pPr marL="0" indent="0">
              <a:buNone/>
            </a:pPr>
            <a:endParaRPr lang="ru-RU" sz="2400" dirty="0">
              <a:cs typeface="Calibri" panose="020F0502020204030204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5C7DF7DA-EFB7-9F80-CD99-0E8535E017A9}"/>
              </a:ext>
            </a:extLst>
          </p:cNvPr>
          <p:cNvSpPr txBox="1">
            <a:spLocks/>
          </p:cNvSpPr>
          <p:nvPr/>
        </p:nvSpPr>
        <p:spPr>
          <a:xfrm>
            <a:off x="61822" y="4154757"/>
            <a:ext cx="3096883" cy="242477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i="1" dirty="0">
                <a:cs typeface="Calibri"/>
              </a:rPr>
              <a:t>5. </a:t>
            </a:r>
            <a:r>
              <a:rPr lang="ru-RU" sz="2400" i="1" dirty="0" err="1">
                <a:cs typeface="Calibri"/>
              </a:rPr>
              <a:t>Земит</a:t>
            </a:r>
            <a:r>
              <a:rPr lang="ru-RU" sz="2400" i="1" dirty="0">
                <a:cs typeface="Calibri"/>
              </a:rPr>
              <a:t> Маргарита</a:t>
            </a:r>
          </a:p>
          <a:p>
            <a:pPr marL="0" indent="0">
              <a:buNone/>
            </a:pPr>
            <a:r>
              <a:rPr lang="ru-RU" sz="2400" dirty="0">
                <a:cs typeface="Calibri"/>
              </a:rPr>
              <a:t>Любит друзей и учебу.</a:t>
            </a:r>
          </a:p>
          <a:p>
            <a:pPr marL="0" indent="0">
              <a:buNone/>
            </a:pPr>
            <a:r>
              <a:rPr lang="ru-RU" sz="2400" dirty="0">
                <a:cs typeface="Calibri"/>
              </a:rPr>
              <a:t>Очень любознательный и милый член нашей команды.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80120407-693C-78E2-153E-CC70D5A90FFA}"/>
              </a:ext>
            </a:extLst>
          </p:cNvPr>
          <p:cNvSpPr txBox="1">
            <a:spLocks/>
          </p:cNvSpPr>
          <p:nvPr/>
        </p:nvSpPr>
        <p:spPr>
          <a:xfrm>
            <a:off x="3397370" y="3780946"/>
            <a:ext cx="2953109" cy="28848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i="1" dirty="0">
                <a:cs typeface="Calibri" panose="020F0502020204030204"/>
              </a:rPr>
              <a:t>6. </a:t>
            </a:r>
            <a:r>
              <a:rPr lang="ru-RU" sz="2400" i="1" err="1">
                <a:cs typeface="Calibri" panose="020F0502020204030204"/>
              </a:rPr>
              <a:t>Гавшина</a:t>
            </a:r>
            <a:r>
              <a:rPr lang="ru-RU" sz="2400" i="1" dirty="0">
                <a:cs typeface="Calibri" panose="020F0502020204030204"/>
              </a:rPr>
              <a:t> Валя</a:t>
            </a:r>
          </a:p>
          <a:p>
            <a:pPr marL="0" indent="0">
              <a:buNone/>
            </a:pPr>
            <a:r>
              <a:rPr lang="ru-RU" sz="2400" dirty="0">
                <a:cs typeface="Calibri" panose="020F0502020204030204"/>
              </a:rPr>
              <a:t>Любит играть на гитаре и слушать музыку.</a:t>
            </a:r>
          </a:p>
          <a:p>
            <a:pPr marL="0" indent="0">
              <a:buNone/>
            </a:pPr>
            <a:r>
              <a:rPr lang="ru-RU" sz="2400" dirty="0">
                <a:cs typeface="Calibri" panose="020F0502020204030204"/>
              </a:rPr>
              <a:t>Надежный человек, готовый подставить плечо в трудную минуту.</a:t>
            </a:r>
          </a:p>
          <a:p>
            <a:pPr marL="0" indent="0">
              <a:buNone/>
            </a:pPr>
            <a:endParaRPr lang="ru-RU" dirty="0">
              <a:cs typeface="Calibri" panose="020F0502020204030204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7DB71CFB-957D-AD45-A30C-D125E7430284}"/>
              </a:ext>
            </a:extLst>
          </p:cNvPr>
          <p:cNvSpPr txBox="1">
            <a:spLocks/>
          </p:cNvSpPr>
          <p:nvPr/>
        </p:nvSpPr>
        <p:spPr>
          <a:xfrm>
            <a:off x="6186578" y="4154757"/>
            <a:ext cx="2866845" cy="241039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i="1" dirty="0">
                <a:cs typeface="Calibri"/>
              </a:rPr>
              <a:t>7. Прокопчук Эвелина</a:t>
            </a:r>
          </a:p>
          <a:p>
            <a:pPr marL="0" indent="0">
              <a:buNone/>
            </a:pPr>
            <a:r>
              <a:rPr lang="ru-RU" sz="2400" dirty="0">
                <a:cs typeface="Calibri"/>
              </a:rPr>
              <a:t>Любит готовить и фотографировать.</a:t>
            </a:r>
          </a:p>
          <a:p>
            <a:pPr marL="0" indent="0">
              <a:buNone/>
            </a:pPr>
            <a:r>
              <a:rPr lang="ru-RU" sz="2400" dirty="0">
                <a:cs typeface="Calibri"/>
              </a:rPr>
              <a:t>Главный юморист и творческая личность.</a:t>
            </a:r>
          </a:p>
          <a:p>
            <a:pPr marL="0" indent="0">
              <a:buNone/>
            </a:pPr>
            <a:endParaRPr lang="ru-RU" dirty="0">
              <a:cs typeface="Calibri"/>
            </a:endParaRP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F01591F3-CD21-CE96-11C7-D3ABD85BDA69}"/>
              </a:ext>
            </a:extLst>
          </p:cNvPr>
          <p:cNvSpPr txBox="1">
            <a:spLocks/>
          </p:cNvSpPr>
          <p:nvPr/>
        </p:nvSpPr>
        <p:spPr>
          <a:xfrm>
            <a:off x="9177068" y="4154757"/>
            <a:ext cx="2866845" cy="24247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i="1" dirty="0">
                <a:cs typeface="Calibri"/>
              </a:rPr>
              <a:t>8. Медведева Маша</a:t>
            </a:r>
          </a:p>
          <a:p>
            <a:pPr marL="0" indent="0">
              <a:buNone/>
            </a:pPr>
            <a:r>
              <a:rPr lang="ru-RU" sz="2400" dirty="0">
                <a:cs typeface="Calibri"/>
              </a:rPr>
              <a:t>Любит спорт и биологию.</a:t>
            </a:r>
            <a:br>
              <a:rPr lang="ru-RU" sz="2400" dirty="0">
                <a:cs typeface="Calibri"/>
              </a:rPr>
            </a:br>
            <a:r>
              <a:rPr lang="ru-RU" sz="2400" dirty="0">
                <a:cs typeface="Calibri"/>
              </a:rPr>
              <a:t>Коммуникабельный и трудолюбивый человечек.</a:t>
            </a:r>
          </a:p>
        </p:txBody>
      </p:sp>
    </p:spTree>
    <p:extLst>
      <p:ext uri="{BB962C8B-B14F-4D97-AF65-F5344CB8AC3E}">
        <p14:creationId xmlns:p14="http://schemas.microsoft.com/office/powerpoint/2010/main" val="2907372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30C0765-5A38-4A34-880C-9CC4C2E14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6CC5EB-AAA4-4BDD-8563-4422D8742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55910" y="1229685"/>
            <a:ext cx="465458" cy="872153"/>
            <a:chOff x="6655910" y="1229685"/>
            <a:chExt cx="465458" cy="872153"/>
          </a:xfrm>
        </p:grpSpPr>
        <p:sp>
          <p:nvSpPr>
            <p:cNvPr id="31" name="Graphic 15">
              <a:extLst>
                <a:ext uri="{FF2B5EF4-FFF2-40B4-BE49-F238E27FC236}">
                  <a16:creationId xmlns:a16="http://schemas.microsoft.com/office/drawing/2014/main" id="{B7DA268A-F88C-4936-8401-97C8C9861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71450" y="1229685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4">
              <a:extLst>
                <a:ext uri="{FF2B5EF4-FFF2-40B4-BE49-F238E27FC236}">
                  <a16:creationId xmlns:a16="http://schemas.microsoft.com/office/drawing/2014/main" id="{2E48EAB8-CD1C-4BF5-A92C-BA11919E6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30230" y="145898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16">
              <a:extLst>
                <a:ext uri="{FF2B5EF4-FFF2-40B4-BE49-F238E27FC236}">
                  <a16:creationId xmlns:a16="http://schemas.microsoft.com/office/drawing/2014/main" id="{F66F957D-AE64-4187-90D7-B24F1CC27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55910" y="1974124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80E1CD-189E-79E7-2E59-92DBEF143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78" y="48039"/>
            <a:ext cx="6554988" cy="685677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2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Этот год стал для нашей волонтерской команды особенным.</a:t>
            </a:r>
            <a:endParaRPr lang="en-US" sz="220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r>
              <a:rPr lang="ru-RU" sz="22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Мы учились взаимодействовать с младшими ребятами, готовили для них интересные уроки на важные темы, старались доходчиво донести информацию. Но учеба была не только у младших классов. Каждый месяц представители нашей команды ездил на чудесные семинары, в процессе которых нам преподносили информацию и советы для проведения программ младшим ребятам.</a:t>
            </a:r>
            <a:endParaRPr lang="en-US" sz="220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r>
              <a:rPr lang="ru-RU" sz="22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Самым запоминающимся стал самый первый урок на тему "Здоровье "для младшеклассников. По правде говоря, было очень волнительно, одно дело доносить информацию до взрослого человека, и совсем другое - до ребенка. Но потраченные силы и энергия оправдали себя, мы увидели отдачу, детский восторг, их улыбки и от этого нашей команде стало радостно и легко.</a:t>
            </a:r>
            <a:endParaRPr lang="en-US" sz="220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r>
              <a:rPr lang="ru-RU" sz="2200" dirty="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Мы надеемся в следующем году вновь стать волонтерами и не растерять нашу новообретенную дружбу и опыт.</a:t>
            </a:r>
            <a:endParaRPr lang="en-US" sz="2200" dirty="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endParaRPr lang="ru-RU" sz="110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endParaRPr lang="ru-RU" sz="110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5" name="Рисунок 4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F5EEF58A-5963-5A0B-E3F6-CB5137A24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26" r="14315" b="-6"/>
          <a:stretch/>
        </p:blipFill>
        <p:spPr>
          <a:xfrm>
            <a:off x="7200212" y="1403760"/>
            <a:ext cx="4009703" cy="4580906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2AD336C-A89E-E6A3-E123-1C6F8CE70413}"/>
              </a:ext>
            </a:extLst>
          </p:cNvPr>
          <p:cNvSpPr/>
          <p:nvPr/>
        </p:nvSpPr>
        <p:spPr>
          <a:xfrm>
            <a:off x="11389993" y="3233654"/>
            <a:ext cx="531962" cy="36087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001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93394DA-E684-47C2-9020-13225823F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13ED3B-F6F7-7FF8-6FDD-C557ED6DB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388" y="250106"/>
            <a:ext cx="10184921" cy="8895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400" b="1" dirty="0"/>
              <a:t>1.Станционная </a:t>
            </a:r>
            <a:r>
              <a:rPr lang="en-US" sz="3400" b="1" dirty="0" err="1"/>
              <a:t>игра</a:t>
            </a:r>
            <a:r>
              <a:rPr lang="en-US" sz="3400" b="1" dirty="0"/>
              <a:t> </a:t>
            </a:r>
            <a:r>
              <a:rPr lang="en-US" sz="3400" b="1" dirty="0" err="1"/>
              <a:t>на</a:t>
            </a:r>
            <a:r>
              <a:rPr lang="en-US" sz="3400" b="1" dirty="0"/>
              <a:t> </a:t>
            </a:r>
            <a:r>
              <a:rPr lang="en-US" sz="3400" b="1" dirty="0" err="1"/>
              <a:t>тему</a:t>
            </a:r>
            <a:r>
              <a:rPr lang="en-US" sz="3400" b="1" dirty="0"/>
              <a:t> "</a:t>
            </a:r>
            <a:r>
              <a:rPr lang="en-US" sz="3400" b="1" dirty="0" err="1"/>
              <a:t>Здоровье</a:t>
            </a:r>
            <a:r>
              <a:rPr lang="en-US" sz="3400" b="1" dirty="0"/>
              <a:t>" (25.11.2022)</a:t>
            </a:r>
            <a:br>
              <a:rPr lang="en-US" sz="3400" b="1" dirty="0"/>
            </a:br>
            <a:endParaRPr lang="en-US" sz="3400" b="1" dirty="0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765D1F-41C7-DDB7-896A-B9AE04789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4" y="1049248"/>
            <a:ext cx="8540667" cy="612938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 dirty="0" err="1"/>
              <a:t>План</a:t>
            </a:r>
            <a:r>
              <a:rPr lang="en-US" sz="2200" dirty="0"/>
              <a:t> </a:t>
            </a:r>
            <a:r>
              <a:rPr lang="en-US" sz="2200" dirty="0" err="1"/>
              <a:t>мероприятия</a:t>
            </a:r>
            <a:endParaRPr lang="en-US" sz="220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 1) </a:t>
            </a:r>
            <a:r>
              <a:rPr lang="en-US" sz="2200" dirty="0" err="1"/>
              <a:t>Айболит</a:t>
            </a:r>
            <a:r>
              <a:rPr lang="en-US" sz="2200" dirty="0"/>
              <a:t> </a:t>
            </a:r>
            <a:r>
              <a:rPr lang="en-US" sz="2200" dirty="0" err="1"/>
              <a:t>начинает</a:t>
            </a:r>
            <a:r>
              <a:rPr lang="en-US" sz="2200" dirty="0"/>
              <a:t> </a:t>
            </a:r>
            <a:r>
              <a:rPr lang="en-US" sz="2200" dirty="0" err="1"/>
              <a:t>урок</a:t>
            </a:r>
            <a:r>
              <a:rPr lang="en-US" sz="2200" dirty="0"/>
              <a:t>, </a:t>
            </a:r>
            <a:r>
              <a:rPr lang="en-US" sz="2200" dirty="0" err="1"/>
              <a:t>рассказывает</a:t>
            </a:r>
            <a:r>
              <a:rPr lang="en-US" sz="2200" dirty="0"/>
              <a:t> о </a:t>
            </a:r>
            <a:r>
              <a:rPr lang="en-US" sz="2200" dirty="0" err="1"/>
              <a:t>вреде</a:t>
            </a:r>
            <a:r>
              <a:rPr lang="en-US" sz="2200" dirty="0"/>
              <a:t> </a:t>
            </a:r>
            <a:r>
              <a:rPr lang="en-US" sz="2200" dirty="0" err="1"/>
              <a:t>болезней</a:t>
            </a:r>
            <a:r>
              <a:rPr lang="en-US" sz="2200" dirty="0"/>
              <a:t> и </a:t>
            </a:r>
            <a:r>
              <a:rPr lang="en-US" sz="2200" dirty="0" err="1"/>
              <a:t>предлагает</a:t>
            </a:r>
            <a:r>
              <a:rPr lang="en-US" sz="2200" dirty="0"/>
              <a:t> </a:t>
            </a:r>
            <a:r>
              <a:rPr lang="en-US" sz="2200" dirty="0" err="1"/>
              <a:t>прогуляться</a:t>
            </a:r>
            <a:r>
              <a:rPr lang="en-US" sz="2200" dirty="0"/>
              <a:t> </a:t>
            </a:r>
            <a:r>
              <a:rPr lang="en-US" sz="2200" dirty="0" err="1"/>
              <a:t>по</a:t>
            </a:r>
            <a:r>
              <a:rPr lang="en-US" sz="2200" dirty="0"/>
              <a:t> "</a:t>
            </a:r>
            <a:r>
              <a:rPr lang="en-US" sz="2200" dirty="0" err="1"/>
              <a:t>Стране</a:t>
            </a:r>
            <a:r>
              <a:rPr lang="en-US" sz="2200" dirty="0"/>
              <a:t> </a:t>
            </a:r>
            <a:r>
              <a:rPr lang="en-US" sz="2200" dirty="0" err="1"/>
              <a:t>здоровья</a:t>
            </a:r>
            <a:r>
              <a:rPr lang="en-US" sz="2200" dirty="0"/>
              <a:t>".</a:t>
            </a:r>
            <a:endParaRPr lang="en-US" sz="2200" dirty="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 2) </a:t>
            </a:r>
            <a:r>
              <a:rPr lang="en-US" sz="2200" dirty="0" err="1"/>
              <a:t>Дети</a:t>
            </a:r>
            <a:r>
              <a:rPr lang="en-US" sz="2200" dirty="0"/>
              <a:t>, </a:t>
            </a:r>
            <a:r>
              <a:rPr lang="en-US" sz="2200" dirty="0" err="1"/>
              <a:t>распределившись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3 </a:t>
            </a:r>
            <a:r>
              <a:rPr lang="en-US" sz="2200" dirty="0" err="1"/>
              <a:t>команды</a:t>
            </a:r>
            <a:r>
              <a:rPr lang="en-US" sz="2200" dirty="0"/>
              <a:t>, </a:t>
            </a:r>
            <a:r>
              <a:rPr lang="en-US" sz="2200" dirty="0" err="1"/>
              <a:t>начинают</a:t>
            </a:r>
            <a:r>
              <a:rPr lang="en-US" sz="2200" dirty="0"/>
              <a:t> </a:t>
            </a:r>
            <a:r>
              <a:rPr lang="en-US" sz="2200" dirty="0" err="1"/>
              <a:t>проходить</a:t>
            </a:r>
            <a:r>
              <a:rPr lang="en-US" sz="2200" dirty="0"/>
              <a:t> </a:t>
            </a:r>
            <a:r>
              <a:rPr lang="en-US" sz="2200" dirty="0" err="1"/>
              <a:t>станции</a:t>
            </a:r>
            <a:r>
              <a:rPr lang="en-US" sz="2200" dirty="0"/>
              <a:t>.</a:t>
            </a:r>
            <a:endParaRPr lang="en-US" sz="220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 3)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первой</a:t>
            </a:r>
            <a:r>
              <a:rPr lang="en-US" sz="2200" dirty="0"/>
              <a:t> </a:t>
            </a:r>
            <a:r>
              <a:rPr lang="en-US" sz="2200" dirty="0" err="1"/>
              <a:t>станции</a:t>
            </a:r>
            <a:r>
              <a:rPr lang="en-US" sz="2200" dirty="0"/>
              <a:t> </a:t>
            </a:r>
            <a:r>
              <a:rPr lang="en-US" sz="2200" dirty="0" err="1"/>
              <a:t>нужно</a:t>
            </a:r>
            <a:r>
              <a:rPr lang="en-US" sz="2200" dirty="0"/>
              <a:t> </a:t>
            </a:r>
            <a:r>
              <a:rPr lang="en-US" sz="2200" dirty="0" err="1"/>
              <a:t>отгадать</a:t>
            </a:r>
            <a:r>
              <a:rPr lang="en-US" sz="2200" dirty="0"/>
              <a:t> </a:t>
            </a:r>
            <a:r>
              <a:rPr lang="en-US" sz="2200" dirty="0" err="1"/>
              <a:t>словосочетание</a:t>
            </a:r>
            <a:r>
              <a:rPr lang="en-US" sz="2200" dirty="0"/>
              <a:t> "</a:t>
            </a:r>
            <a:r>
              <a:rPr lang="en-US" sz="2200" dirty="0" err="1"/>
              <a:t>правильное</a:t>
            </a:r>
            <a:r>
              <a:rPr lang="en-US" sz="2200" dirty="0"/>
              <a:t> </a:t>
            </a:r>
            <a:r>
              <a:rPr lang="en-US" sz="2200" dirty="0" err="1"/>
              <a:t>питание</a:t>
            </a:r>
            <a:r>
              <a:rPr lang="en-US" sz="2200" dirty="0"/>
              <a:t>" и </a:t>
            </a:r>
            <a:r>
              <a:rPr lang="en-US" sz="2200" dirty="0" err="1"/>
              <a:t>отделить</a:t>
            </a:r>
            <a:r>
              <a:rPr lang="en-US" sz="2200" dirty="0"/>
              <a:t> </a:t>
            </a:r>
            <a:r>
              <a:rPr lang="en-US" sz="2200" dirty="0" err="1"/>
              <a:t>вредные</a:t>
            </a:r>
            <a:r>
              <a:rPr lang="en-US" sz="2200" dirty="0"/>
              <a:t> </a:t>
            </a:r>
            <a:r>
              <a:rPr lang="en-US" sz="2200" dirty="0" err="1"/>
              <a:t>продукты</a:t>
            </a:r>
            <a:r>
              <a:rPr lang="en-US" sz="2200" dirty="0"/>
              <a:t> </a:t>
            </a:r>
            <a:r>
              <a:rPr lang="en-US" sz="2200" dirty="0" err="1"/>
              <a:t>от</a:t>
            </a:r>
            <a:r>
              <a:rPr lang="en-US" sz="2200" dirty="0"/>
              <a:t> </a:t>
            </a:r>
            <a:r>
              <a:rPr lang="en-US" sz="2200" dirty="0" err="1"/>
              <a:t>полезных</a:t>
            </a:r>
            <a:r>
              <a:rPr lang="en-US" sz="2200" dirty="0"/>
              <a:t>.</a:t>
            </a:r>
            <a:endParaRPr lang="en-US" sz="220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 4)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второй</a:t>
            </a:r>
            <a:r>
              <a:rPr lang="en-US" sz="2200" dirty="0"/>
              <a:t> </a:t>
            </a:r>
            <a:r>
              <a:rPr lang="en-US" sz="2200" dirty="0" err="1"/>
              <a:t>станции</a:t>
            </a:r>
            <a:r>
              <a:rPr lang="en-US" sz="2200" dirty="0"/>
              <a:t> </a:t>
            </a:r>
            <a:r>
              <a:rPr lang="en-US" sz="2200" dirty="0" err="1"/>
              <a:t>нужно</a:t>
            </a:r>
            <a:r>
              <a:rPr lang="en-US" sz="2200" dirty="0"/>
              <a:t> </a:t>
            </a:r>
            <a:r>
              <a:rPr lang="en-US" sz="2200" dirty="0" err="1"/>
              <a:t>составить</a:t>
            </a:r>
            <a:r>
              <a:rPr lang="en-US" sz="2200" dirty="0"/>
              <a:t> </a:t>
            </a:r>
            <a:r>
              <a:rPr lang="en-US" sz="2200" dirty="0" err="1"/>
              <a:t>правильный</a:t>
            </a:r>
            <a:r>
              <a:rPr lang="en-US" sz="2200" dirty="0"/>
              <a:t> </a:t>
            </a:r>
            <a:r>
              <a:rPr lang="en-US" sz="2200" dirty="0" err="1"/>
              <a:t>распорядок</a:t>
            </a:r>
            <a:r>
              <a:rPr lang="en-US" sz="2200" dirty="0"/>
              <a:t> </a:t>
            </a:r>
            <a:r>
              <a:rPr lang="en-US" sz="2200" dirty="0" err="1"/>
              <a:t>дня</a:t>
            </a:r>
            <a:r>
              <a:rPr lang="en-US" sz="2200" dirty="0"/>
              <a:t>.</a:t>
            </a:r>
            <a:endParaRPr lang="en-US" sz="220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 5)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третьей</a:t>
            </a:r>
            <a:r>
              <a:rPr lang="en-US" sz="2200" dirty="0"/>
              <a:t> </a:t>
            </a:r>
            <a:r>
              <a:rPr lang="en-US" sz="2200" dirty="0" err="1"/>
              <a:t>станции</a:t>
            </a:r>
            <a:r>
              <a:rPr lang="en-US" sz="2200" dirty="0"/>
              <a:t> "</a:t>
            </a:r>
            <a:r>
              <a:rPr lang="en-US" sz="2200" dirty="0" err="1"/>
              <a:t>Самоделкин</a:t>
            </a:r>
            <a:r>
              <a:rPr lang="en-US" sz="2200" dirty="0"/>
              <a:t>" </a:t>
            </a:r>
            <a:r>
              <a:rPr lang="en-US" sz="2200" dirty="0" err="1"/>
              <a:t>ребята</a:t>
            </a:r>
            <a:r>
              <a:rPr lang="en-US" sz="2200" dirty="0"/>
              <a:t> </a:t>
            </a:r>
            <a:r>
              <a:rPr lang="en-US" sz="2200" dirty="0" err="1"/>
              <a:t>должны</a:t>
            </a:r>
            <a:r>
              <a:rPr lang="en-US" sz="2200" dirty="0"/>
              <a:t> </a:t>
            </a:r>
            <a:r>
              <a:rPr lang="en-US" sz="2200" dirty="0" err="1"/>
              <a:t>сделать</a:t>
            </a:r>
            <a:r>
              <a:rPr lang="en-US" sz="2200" dirty="0"/>
              <a:t> </a:t>
            </a:r>
            <a:r>
              <a:rPr lang="en-US" sz="2200" dirty="0" err="1"/>
              <a:t>сердечки-оригами</a:t>
            </a:r>
            <a:r>
              <a:rPr lang="en-US" sz="2200" dirty="0"/>
              <a:t> и </a:t>
            </a:r>
            <a:r>
              <a:rPr lang="en-US" sz="2200" dirty="0" err="1"/>
              <a:t>наклеить</a:t>
            </a:r>
            <a:r>
              <a:rPr lang="en-US" sz="2200" dirty="0"/>
              <a:t> </a:t>
            </a:r>
            <a:r>
              <a:rPr lang="en-US" sz="2200" dirty="0" err="1"/>
              <a:t>их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общий</a:t>
            </a:r>
            <a:r>
              <a:rPr lang="en-US" sz="2200" dirty="0"/>
              <a:t> </a:t>
            </a:r>
            <a:r>
              <a:rPr lang="en-US" sz="2200" dirty="0" err="1"/>
              <a:t>лист</a:t>
            </a:r>
            <a:r>
              <a:rPr lang="en-US" sz="2200" dirty="0"/>
              <a:t> А3.</a:t>
            </a:r>
            <a:endParaRPr lang="en-US" sz="220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 6) </a:t>
            </a:r>
            <a:r>
              <a:rPr lang="en-US" sz="2200" dirty="0" err="1"/>
              <a:t>После</a:t>
            </a:r>
            <a:r>
              <a:rPr lang="en-US" sz="2200" dirty="0"/>
              <a:t> </a:t>
            </a:r>
            <a:r>
              <a:rPr lang="en-US" sz="2200" dirty="0" err="1"/>
              <a:t>прохождения</a:t>
            </a:r>
            <a:r>
              <a:rPr lang="en-US" sz="2200" dirty="0"/>
              <a:t> </a:t>
            </a:r>
            <a:r>
              <a:rPr lang="en-US" sz="2200" dirty="0" err="1"/>
              <a:t>всех</a:t>
            </a:r>
            <a:r>
              <a:rPr lang="en-US" sz="2200" dirty="0"/>
              <a:t> </a:t>
            </a:r>
            <a:r>
              <a:rPr lang="en-US" sz="2200" dirty="0" err="1"/>
              <a:t>станций</a:t>
            </a:r>
            <a:r>
              <a:rPr lang="en-US" sz="2200" dirty="0"/>
              <a:t> </a:t>
            </a:r>
            <a:r>
              <a:rPr lang="en-US" sz="2200" dirty="0" err="1"/>
              <a:t>ребята</a:t>
            </a:r>
            <a:r>
              <a:rPr lang="en-US" sz="2200" dirty="0"/>
              <a:t> </a:t>
            </a:r>
            <a:r>
              <a:rPr lang="en-US" sz="2200" dirty="0" err="1"/>
              <a:t>рассказывают</a:t>
            </a:r>
            <a:r>
              <a:rPr lang="en-US" sz="2200" dirty="0"/>
              <a:t> о </a:t>
            </a:r>
            <a:r>
              <a:rPr lang="en-US" sz="2200" dirty="0" err="1"/>
              <a:t>своих</a:t>
            </a:r>
            <a:r>
              <a:rPr lang="en-US" sz="2200" dirty="0"/>
              <a:t> </a:t>
            </a:r>
            <a:r>
              <a:rPr lang="en-US" sz="2200" dirty="0" err="1"/>
              <a:t>хобби</a:t>
            </a:r>
            <a:r>
              <a:rPr lang="en-US" sz="2200" dirty="0"/>
              <a:t> и </a:t>
            </a:r>
            <a:r>
              <a:rPr lang="en-US" sz="2200" dirty="0" err="1"/>
              <a:t>отгадывают</a:t>
            </a:r>
            <a:r>
              <a:rPr lang="en-US" sz="2200" dirty="0"/>
              <a:t> </a:t>
            </a:r>
            <a:r>
              <a:rPr lang="en-US" sz="2200" dirty="0" err="1"/>
              <a:t>загадки</a:t>
            </a:r>
            <a:r>
              <a:rPr lang="en-US" sz="2200" dirty="0"/>
              <a:t> </a:t>
            </a:r>
            <a:r>
              <a:rPr lang="en-US" sz="2200" dirty="0" err="1"/>
              <a:t>про</a:t>
            </a:r>
            <a:r>
              <a:rPr lang="en-US" sz="2200" dirty="0"/>
              <a:t> </a:t>
            </a:r>
            <a:r>
              <a:rPr lang="en-US" sz="2200" dirty="0" err="1"/>
              <a:t>гигиену</a:t>
            </a:r>
            <a:r>
              <a:rPr lang="en-US" sz="2200" dirty="0"/>
              <a:t>.</a:t>
            </a:r>
            <a:endParaRPr lang="en-US" sz="2200">
              <a:cs typeface="Calibri"/>
            </a:endParaRPr>
          </a:p>
          <a:p>
            <a:pPr marL="0" indent="0">
              <a:buNone/>
            </a:pPr>
            <a:r>
              <a:rPr lang="en-US" sz="2200" dirty="0"/>
              <a:t> 7) </a:t>
            </a:r>
            <a:r>
              <a:rPr lang="en-US" sz="2200" dirty="0" err="1"/>
              <a:t>Вывод</a:t>
            </a:r>
            <a:r>
              <a:rPr lang="en-US" sz="2200" dirty="0"/>
              <a:t> о </a:t>
            </a:r>
            <a:r>
              <a:rPr lang="en-US" sz="2200" dirty="0" err="1"/>
              <a:t>мероприятии</a:t>
            </a:r>
            <a:r>
              <a:rPr lang="en-US" sz="2200" dirty="0"/>
              <a:t>.</a:t>
            </a:r>
            <a:endParaRPr lang="en-US" sz="2200">
              <a:cs typeface="Calibri"/>
            </a:endParaRPr>
          </a:p>
          <a:p>
            <a:r>
              <a:rPr lang="en-US" sz="2200" dirty="0"/>
              <a:t>  </a:t>
            </a:r>
            <a:r>
              <a:rPr lang="en-US" sz="2200" dirty="0" err="1"/>
              <a:t>Урок</a:t>
            </a:r>
            <a:r>
              <a:rPr lang="en-US" sz="2200" dirty="0"/>
              <a:t> </a:t>
            </a:r>
            <a:r>
              <a:rPr lang="en-US" sz="2200" dirty="0" err="1"/>
              <a:t>проводился</a:t>
            </a:r>
            <a:r>
              <a:rPr lang="en-US" sz="2200" dirty="0"/>
              <a:t> у 3Б </a:t>
            </a:r>
            <a:r>
              <a:rPr lang="en-US" sz="2200" dirty="0" err="1"/>
              <a:t>класса</a:t>
            </a:r>
            <a:r>
              <a:rPr lang="en-US" sz="2200" dirty="0"/>
              <a:t>.</a:t>
            </a:r>
            <a:endParaRPr lang="en-US" sz="2200">
              <a:cs typeface="Calibri"/>
            </a:endParaRPr>
          </a:p>
          <a:p>
            <a:r>
              <a:rPr lang="en-US" sz="2200" dirty="0" err="1"/>
              <a:t>Присутствовал</a:t>
            </a:r>
            <a:r>
              <a:rPr lang="en-US" sz="2200" dirty="0"/>
              <a:t> </a:t>
            </a:r>
            <a:r>
              <a:rPr lang="en-US" sz="2200" dirty="0" err="1"/>
              <a:t>целый</a:t>
            </a:r>
            <a:r>
              <a:rPr lang="en-US" sz="2200" dirty="0"/>
              <a:t> </a:t>
            </a:r>
            <a:r>
              <a:rPr lang="en-US" sz="2200" dirty="0" err="1"/>
              <a:t>класс</a:t>
            </a:r>
            <a:r>
              <a:rPr lang="en-US" sz="2200" dirty="0"/>
              <a:t> </a:t>
            </a:r>
            <a:r>
              <a:rPr lang="en-US" sz="2200" dirty="0" err="1"/>
              <a:t>младших</a:t>
            </a:r>
            <a:r>
              <a:rPr lang="en-US" sz="2200" dirty="0"/>
              <a:t> </a:t>
            </a:r>
            <a:r>
              <a:rPr lang="en-US" sz="2200" dirty="0" err="1"/>
              <a:t>ребят</a:t>
            </a:r>
            <a:r>
              <a:rPr lang="en-US" sz="2200" dirty="0"/>
              <a:t> и </a:t>
            </a:r>
            <a:r>
              <a:rPr lang="en-US" sz="2200" dirty="0" err="1"/>
              <a:t>весь</a:t>
            </a:r>
            <a:r>
              <a:rPr lang="en-US" sz="2200" dirty="0"/>
              <a:t> </a:t>
            </a:r>
            <a:r>
              <a:rPr lang="en-US" sz="2200" dirty="0" err="1"/>
              <a:t>наш</a:t>
            </a:r>
            <a:r>
              <a:rPr lang="en-US" sz="2200" dirty="0"/>
              <a:t> </a:t>
            </a:r>
            <a:r>
              <a:rPr lang="en-US" sz="2200" dirty="0" err="1"/>
              <a:t>волонтерский</a:t>
            </a:r>
            <a:r>
              <a:rPr lang="en-US" sz="2200" dirty="0"/>
              <a:t> </a:t>
            </a:r>
            <a:r>
              <a:rPr lang="en-US" sz="2200" dirty="0" err="1"/>
              <a:t>отряд</a:t>
            </a:r>
            <a:r>
              <a:rPr lang="en-US" sz="2200" dirty="0"/>
              <a:t>.</a:t>
            </a:r>
            <a:endParaRPr lang="en-US" sz="2200">
              <a:cs typeface="Calibri"/>
            </a:endParaRPr>
          </a:p>
          <a:p>
            <a:pPr marL="0" indent="0">
              <a:buNone/>
            </a:pPr>
            <a:br>
              <a:rPr lang="en-US" sz="1300" dirty="0"/>
            </a:br>
            <a:endParaRPr lang="en-US" sz="2300" u="sng">
              <a:cs typeface="Calibri"/>
            </a:endParaRPr>
          </a:p>
          <a:p>
            <a:pPr marL="0"/>
            <a:endParaRPr lang="en-US" sz="2000" dirty="0">
              <a:cs typeface="Calibri"/>
            </a:endParaRPr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72E1193-DFDB-4D58-6A6D-90D457E7D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66" r="28158"/>
          <a:stretch/>
        </p:blipFill>
        <p:spPr>
          <a:xfrm>
            <a:off x="8765670" y="1818018"/>
            <a:ext cx="3423093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15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93C81D47-881D-E983-D5E8-4B4E780309A0}"/>
              </a:ext>
            </a:extLst>
          </p:cNvPr>
          <p:cNvSpPr/>
          <p:nvPr/>
        </p:nvSpPr>
        <p:spPr>
          <a:xfrm>
            <a:off x="9311837" y="3889386"/>
            <a:ext cx="2688566" cy="235788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10CA3356-8302-17FF-AF92-1F75F9C2D1B0}"/>
              </a:ext>
            </a:extLst>
          </p:cNvPr>
          <p:cNvSpPr/>
          <p:nvPr/>
        </p:nvSpPr>
        <p:spPr>
          <a:xfrm>
            <a:off x="6163196" y="194405"/>
            <a:ext cx="2688566" cy="116456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EF0F458C-8D75-F57A-87FB-9A5996C23157}"/>
              </a:ext>
            </a:extLst>
          </p:cNvPr>
          <p:cNvSpPr/>
          <p:nvPr/>
        </p:nvSpPr>
        <p:spPr>
          <a:xfrm>
            <a:off x="3158329" y="5370255"/>
            <a:ext cx="2688566" cy="116456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ABA4C6D4-748B-786B-961B-FF4571CAF80D}"/>
              </a:ext>
            </a:extLst>
          </p:cNvPr>
          <p:cNvSpPr/>
          <p:nvPr/>
        </p:nvSpPr>
        <p:spPr>
          <a:xfrm>
            <a:off x="110330" y="194406"/>
            <a:ext cx="2688566" cy="116456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10" descr="Изображение выглядит как человек, в помещении, ребенок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8BB13D04-803F-0386-31A7-CB920FF46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5165449"/>
            <a:ext cx="3059503" cy="1688573"/>
          </a:xfrm>
          <a:prstGeom prst="rect">
            <a:avLst/>
          </a:prstGeom>
        </p:spPr>
      </p:pic>
      <p:pic>
        <p:nvPicPr>
          <p:cNvPr id="17" name="Рисунок 17" descr="Изображение выглядит как человек, в помещении, люди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F282256C-8411-C915-3DF6-A33C9247A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1656105"/>
            <a:ext cx="3059502" cy="1633603"/>
          </a:xfrm>
          <a:prstGeom prst="rect">
            <a:avLst/>
          </a:prstGeom>
        </p:spPr>
      </p:pic>
      <p:pic>
        <p:nvPicPr>
          <p:cNvPr id="7" name="Рисунок 7" descr="Изображение выглядит как человек, в помещении, пол, сидящий&#10;&#10;Автоматически созданное описание">
            <a:extLst>
              <a:ext uri="{FF2B5EF4-FFF2-40B4-BE49-F238E27FC236}">
                <a16:creationId xmlns:a16="http://schemas.microsoft.com/office/drawing/2014/main" id="{A2A0A5EF-FC36-9B12-585F-B8B5021BA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49" y="3423251"/>
            <a:ext cx="3059503" cy="1636142"/>
          </a:xfrm>
          <a:prstGeom prst="rect">
            <a:avLst/>
          </a:prstGeom>
        </p:spPr>
      </p:pic>
      <p:pic>
        <p:nvPicPr>
          <p:cNvPr id="9" name="Рисунок 9" descr="Изображение выглядит как текст, стол, сидящий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41365EA4-A7F1-6E85-57D6-13CA19511A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36" r="15178" b="-885"/>
          <a:stretch/>
        </p:blipFill>
        <p:spPr>
          <a:xfrm>
            <a:off x="3142890" y="1655631"/>
            <a:ext cx="2729262" cy="1664299"/>
          </a:xfrm>
          <a:prstGeom prst="rect">
            <a:avLst/>
          </a:prstGeom>
        </p:spPr>
      </p:pic>
      <p:pic>
        <p:nvPicPr>
          <p:cNvPr id="8" name="Рисунок 8" descr="Изображение выглядит как человек, ребенок, мальчи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F9573BC0-1704-720D-BF3F-9A620B0DE2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53" r="13379" b="1122"/>
          <a:stretch/>
        </p:blipFill>
        <p:spPr>
          <a:xfrm>
            <a:off x="3157267" y="3425826"/>
            <a:ext cx="2712431" cy="1637025"/>
          </a:xfrm>
          <a:prstGeom prst="rect">
            <a:avLst/>
          </a:prstGeom>
        </p:spPr>
      </p:pic>
      <p:pic>
        <p:nvPicPr>
          <p:cNvPr id="18" name="Рисунок 18" descr="Изображение выглядит как человек, в помещении, пол&#10;&#10;Автоматически созданное описание">
            <a:extLst>
              <a:ext uri="{FF2B5EF4-FFF2-40B4-BE49-F238E27FC236}">
                <a16:creationId xmlns:a16="http://schemas.microsoft.com/office/drawing/2014/main" id="{DCF75F72-5C5C-4AB8-2863-CF1BE696E5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319" b="-952"/>
          <a:stretch/>
        </p:blipFill>
        <p:spPr>
          <a:xfrm>
            <a:off x="3157267" y="1439"/>
            <a:ext cx="2714329" cy="1535611"/>
          </a:xfrm>
          <a:prstGeom prst="rect">
            <a:avLst/>
          </a:prstGeom>
        </p:spPr>
      </p:pic>
      <p:pic>
        <p:nvPicPr>
          <p:cNvPr id="13" name="Рисунок 13" descr="Изображение выглядит как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27B182EC-5A30-AF0D-7AC2-41EB98201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6477" y="3425190"/>
            <a:ext cx="3131388" cy="1632260"/>
          </a:xfrm>
          <a:prstGeom prst="rect">
            <a:avLst/>
          </a:prstGeom>
        </p:spPr>
      </p:pic>
      <p:pic>
        <p:nvPicPr>
          <p:cNvPr id="5" name="Рисунок 5" descr="Изображение выглядит как текст, канцтовары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67A7229E-6773-8718-3D83-78739EF01A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5942165" y="5158884"/>
            <a:ext cx="3111261" cy="1696103"/>
          </a:xfrm>
        </p:spPr>
      </p:pic>
      <p:pic>
        <p:nvPicPr>
          <p:cNvPr id="15" name="Рисунок 15" descr="Изображение выглядит как человек, стол, сидящий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779A80B6-9E12-1649-5213-CA89700D8D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476" y="1653564"/>
            <a:ext cx="3131388" cy="1638683"/>
          </a:xfrm>
          <a:prstGeom prst="rect">
            <a:avLst/>
          </a:prstGeom>
        </p:spPr>
      </p:pic>
      <p:pic>
        <p:nvPicPr>
          <p:cNvPr id="21" name="Рисунок 21" descr="Изображение выглядит как текст, человек, в помещении, стол&#10;&#10;Автоматически созданное описание">
            <a:extLst>
              <a:ext uri="{FF2B5EF4-FFF2-40B4-BE49-F238E27FC236}">
                <a16:creationId xmlns:a16="http://schemas.microsoft.com/office/drawing/2014/main" id="{675CD2F4-B576-6C3E-7CF7-D23822111F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8891" y="168"/>
            <a:ext cx="2958861" cy="1538042"/>
          </a:xfrm>
          <a:prstGeom prst="rect">
            <a:avLst/>
          </a:prstGeom>
        </p:spPr>
      </p:pic>
      <p:pic>
        <p:nvPicPr>
          <p:cNvPr id="19" name="Рисунок 19" descr="Изображение выглядит как человек, в помещении, стол, люди&#10;&#10;Автоматически созданное описание">
            <a:extLst>
              <a:ext uri="{FF2B5EF4-FFF2-40B4-BE49-F238E27FC236}">
                <a16:creationId xmlns:a16="http://schemas.microsoft.com/office/drawing/2014/main" id="{2D128C55-9F73-60AC-CE3D-9BC9E31B3A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38890" y="1717425"/>
            <a:ext cx="2958860" cy="1597228"/>
          </a:xfrm>
          <a:prstGeom prst="rect">
            <a:avLst/>
          </a:prstGeom>
        </p:spPr>
      </p:pic>
      <p:sp>
        <p:nvSpPr>
          <p:cNvPr id="27" name="Объект 2">
            <a:extLst>
              <a:ext uri="{FF2B5EF4-FFF2-40B4-BE49-F238E27FC236}">
                <a16:creationId xmlns:a16="http://schemas.microsoft.com/office/drawing/2014/main" id="{6C4307BF-6F7B-6F14-ECFD-67E93BA3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105" y="459776"/>
            <a:ext cx="2378016" cy="10157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cs typeface="Calibri"/>
              </a:rPr>
              <a:t>1 станция</a:t>
            </a:r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561FA595-3C54-227A-D15C-385B3E6BD4D5}"/>
              </a:ext>
            </a:extLst>
          </p:cNvPr>
          <p:cNvSpPr txBox="1">
            <a:spLocks/>
          </p:cNvSpPr>
          <p:nvPr/>
        </p:nvSpPr>
        <p:spPr>
          <a:xfrm>
            <a:off x="9579634" y="4054116"/>
            <a:ext cx="2191110" cy="19503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cs typeface="Calibri"/>
            </a:endParaRPr>
          </a:p>
          <a:p>
            <a:pPr marL="0" indent="0">
              <a:buNone/>
            </a:pPr>
            <a:r>
              <a:rPr lang="ru-RU" dirty="0">
                <a:cs typeface="Calibri"/>
              </a:rPr>
              <a:t>Рассказ о хобби и загадки </a:t>
            </a:r>
            <a:endParaRPr lang="ru-RU"/>
          </a:p>
        </p:txBody>
      </p:sp>
      <p:sp>
        <p:nvSpPr>
          <p:cNvPr id="37" name="Объект 2">
            <a:extLst>
              <a:ext uri="{FF2B5EF4-FFF2-40B4-BE49-F238E27FC236}">
                <a16:creationId xmlns:a16="http://schemas.microsoft.com/office/drawing/2014/main" id="{2EFCCAE5-0F68-8892-BC0F-FACB8CF21DA0}"/>
              </a:ext>
            </a:extLst>
          </p:cNvPr>
          <p:cNvSpPr txBox="1">
            <a:spLocks/>
          </p:cNvSpPr>
          <p:nvPr/>
        </p:nvSpPr>
        <p:spPr>
          <a:xfrm>
            <a:off x="3219090" y="5601119"/>
            <a:ext cx="2378016" cy="10157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cs typeface="Calibri"/>
              </a:rPr>
              <a:t>2 станция</a:t>
            </a:r>
          </a:p>
        </p:txBody>
      </p:sp>
      <p:sp>
        <p:nvSpPr>
          <p:cNvPr id="39" name="Объект 2">
            <a:extLst>
              <a:ext uri="{FF2B5EF4-FFF2-40B4-BE49-F238E27FC236}">
                <a16:creationId xmlns:a16="http://schemas.microsoft.com/office/drawing/2014/main" id="{BFA221FB-34A1-A7A7-7444-9F61CB37422A}"/>
              </a:ext>
            </a:extLst>
          </p:cNvPr>
          <p:cNvSpPr txBox="1">
            <a:spLocks/>
          </p:cNvSpPr>
          <p:nvPr/>
        </p:nvSpPr>
        <p:spPr>
          <a:xfrm>
            <a:off x="6290094" y="333255"/>
            <a:ext cx="2622431" cy="10157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cs typeface="Calibri"/>
              </a:rPr>
              <a:t>3 станция</a:t>
            </a:r>
          </a:p>
        </p:txBody>
      </p:sp>
    </p:spTree>
    <p:extLst>
      <p:ext uri="{BB962C8B-B14F-4D97-AF65-F5344CB8AC3E}">
        <p14:creationId xmlns:p14="http://schemas.microsoft.com/office/powerpoint/2010/main" val="1999611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F9A96-3E66-4E20-4ABC-32CCEA9CA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1" y="638294"/>
            <a:ext cx="10515600" cy="1066771"/>
          </a:xfrm>
        </p:spPr>
        <p:txBody>
          <a:bodyPr>
            <a:normAutofit/>
          </a:bodyPr>
          <a:lstStyle/>
          <a:p>
            <a:r>
              <a:rPr lang="ru-RU" sz="3600" dirty="0">
                <a:cs typeface="Calibri Light"/>
              </a:rPr>
              <a:t>Впечатления младших и старших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F9F9A1-E873-0D45-A7A3-CDBCBC064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577" y="3292115"/>
            <a:ext cx="5181600" cy="31580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cs typeface="Calibri"/>
              </a:rPr>
              <a:t>Младшеклассникам очень понравилось наше мероприятие. В следующие недели они часто подбегали к нам на переменах и просили провести еще какие-то уроки.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3DECC4-2470-50A9-D065-A2DCA75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974" y="3292115"/>
            <a:ext cx="5181600" cy="31580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Для нашей команды этот урок стал первой практикой в общении с детьми. Мы получили много положительных эмоций, остались приятные воспоминания.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85E1AA6D-53D8-FC3D-B347-80DE7EA39A40}"/>
              </a:ext>
            </a:extLst>
          </p:cNvPr>
          <p:cNvSpPr/>
          <p:nvPr/>
        </p:nvSpPr>
        <p:spPr>
          <a:xfrm rot="2040000">
            <a:off x="2484116" y="1451332"/>
            <a:ext cx="244415" cy="178279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71783388-B7B5-73D5-55DE-1C6933DFD499}"/>
              </a:ext>
            </a:extLst>
          </p:cNvPr>
          <p:cNvSpPr/>
          <p:nvPr/>
        </p:nvSpPr>
        <p:spPr>
          <a:xfrm rot="-2220000">
            <a:off x="6193474" y="1480087"/>
            <a:ext cx="244415" cy="178279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736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30C3D3F-804C-4A71-8E21-2B62A4081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EE9FA-289F-BF5F-0BDF-54B55B8C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25" y="-1628"/>
            <a:ext cx="10512552" cy="13281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2.Новогодний </a:t>
            </a:r>
            <a:r>
              <a:rPr lang="en-US" sz="4000" b="1" dirty="0" err="1"/>
              <a:t>десант</a:t>
            </a:r>
            <a:r>
              <a:rPr lang="en-US" sz="4000" b="1" dirty="0"/>
              <a:t>( 01.12.2022-25.12.2022)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C673AC02-E89D-7FDA-BDA4-BD4F95EAB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7" r="40888" b="-1"/>
          <a:stretch/>
        </p:blipFill>
        <p:spPr>
          <a:xfrm>
            <a:off x="266154" y="1771399"/>
            <a:ext cx="3374810" cy="428580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3064-6CE0-945B-7F62-3B7EDE8E22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5292" y="1469472"/>
            <a:ext cx="8112394" cy="53065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dirty="0" err="1"/>
              <a:t>План</a:t>
            </a:r>
            <a:r>
              <a:rPr lang="en-US" sz="2200" dirty="0"/>
              <a:t> </a:t>
            </a:r>
            <a:r>
              <a:rPr lang="en-US" sz="2200" dirty="0" err="1"/>
              <a:t>мероприятия</a:t>
            </a:r>
            <a:r>
              <a:rPr lang="en-US" sz="2200" dirty="0"/>
              <a:t>:</a:t>
            </a:r>
            <a:endParaRPr lang="en-US" sz="2200" dirty="0">
              <a:cs typeface="Calibri"/>
            </a:endParaRPr>
          </a:p>
          <a:p>
            <a:pPr marL="285750" indent="0">
              <a:buNone/>
            </a:pPr>
            <a:r>
              <a:rPr lang="en-US" sz="2200" dirty="0"/>
              <a:t>1)</a:t>
            </a:r>
            <a:r>
              <a:rPr lang="en-US" sz="2200" dirty="0" err="1"/>
              <a:t>Сделать</a:t>
            </a:r>
            <a:r>
              <a:rPr lang="en-US" sz="2200" dirty="0"/>
              <a:t> 4 </a:t>
            </a:r>
            <a:r>
              <a:rPr lang="en-US" sz="2200" dirty="0" err="1"/>
              <a:t>елочки</a:t>
            </a:r>
            <a:r>
              <a:rPr lang="en-US" sz="2200" dirty="0"/>
              <a:t>, </a:t>
            </a:r>
            <a:r>
              <a:rPr lang="en-US" sz="2200" dirty="0" err="1"/>
              <a:t>расклеить</a:t>
            </a:r>
            <a:r>
              <a:rPr lang="en-US" sz="2200" dirty="0"/>
              <a:t>  </a:t>
            </a:r>
            <a:r>
              <a:rPr lang="en-US" sz="2200" dirty="0" err="1"/>
              <a:t>их</a:t>
            </a:r>
            <a:r>
              <a:rPr lang="en-US" sz="2200" dirty="0"/>
              <a:t> </a:t>
            </a:r>
            <a:r>
              <a:rPr lang="en-US" sz="2200" dirty="0" err="1"/>
              <a:t>по</a:t>
            </a:r>
            <a:r>
              <a:rPr lang="en-US" sz="2200" dirty="0"/>
              <a:t> 4 </a:t>
            </a:r>
            <a:r>
              <a:rPr lang="en-US" sz="2200" dirty="0" err="1"/>
              <a:t>этажам</a:t>
            </a:r>
            <a:r>
              <a:rPr lang="en-US" sz="2200" dirty="0"/>
              <a:t> </a:t>
            </a:r>
            <a:r>
              <a:rPr lang="en-US" sz="2200" dirty="0" err="1"/>
              <a:t>школы</a:t>
            </a:r>
            <a:r>
              <a:rPr lang="en-US" sz="2200" dirty="0"/>
              <a:t>, </a:t>
            </a:r>
            <a:r>
              <a:rPr lang="en-US" sz="2200" dirty="0" err="1"/>
              <a:t>разместить</a:t>
            </a:r>
            <a:r>
              <a:rPr lang="en-US" sz="2200" dirty="0"/>
              <a:t> </a:t>
            </a:r>
            <a:r>
              <a:rPr lang="en-US" sz="2200" dirty="0" err="1"/>
              <a:t>информацию</a:t>
            </a:r>
            <a:r>
              <a:rPr lang="en-US" sz="2200" dirty="0"/>
              <a:t> </a:t>
            </a:r>
            <a:r>
              <a:rPr lang="en-US" sz="2200" dirty="0" err="1"/>
              <a:t>про</a:t>
            </a:r>
            <a:r>
              <a:rPr lang="en-US" sz="2200" dirty="0"/>
              <a:t> </a:t>
            </a:r>
            <a:r>
              <a:rPr lang="en-US" sz="2200" dirty="0" err="1"/>
              <a:t>благотворительные</a:t>
            </a:r>
            <a:r>
              <a:rPr lang="en-US" sz="2200" dirty="0"/>
              <a:t> </a:t>
            </a:r>
            <a:r>
              <a:rPr lang="en-US" sz="2200" dirty="0" err="1"/>
              <a:t>организации</a:t>
            </a:r>
            <a:r>
              <a:rPr lang="en-US" sz="2200" dirty="0"/>
              <a:t> и </a:t>
            </a:r>
            <a:r>
              <a:rPr lang="en-US" sz="2200" dirty="0" err="1"/>
              <a:t>нуждающихся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pPr marL="285750" indent="0">
              <a:buNone/>
            </a:pPr>
            <a:r>
              <a:rPr lang="en-US" sz="2200" dirty="0"/>
              <a:t>2)</a:t>
            </a:r>
            <a:r>
              <a:rPr lang="en-US" sz="2200" dirty="0" err="1"/>
              <a:t>Каждый</a:t>
            </a:r>
            <a:r>
              <a:rPr lang="en-US" sz="2200" dirty="0"/>
              <a:t> </a:t>
            </a:r>
            <a:r>
              <a:rPr lang="en-US" sz="2200" dirty="0" err="1"/>
              <a:t>день</a:t>
            </a:r>
            <a:r>
              <a:rPr lang="en-US" sz="2200" dirty="0"/>
              <a:t> </a:t>
            </a:r>
            <a:r>
              <a:rPr lang="en-US" sz="2200" dirty="0" err="1"/>
              <a:t>вырезать</a:t>
            </a:r>
            <a:r>
              <a:rPr lang="en-US" sz="2200" dirty="0"/>
              <a:t> </a:t>
            </a:r>
            <a:r>
              <a:rPr lang="en-US" sz="2200" dirty="0" err="1"/>
              <a:t>шарики</a:t>
            </a:r>
            <a:r>
              <a:rPr lang="en-US" sz="2200" dirty="0"/>
              <a:t> с </a:t>
            </a:r>
            <a:r>
              <a:rPr lang="en-US" sz="2200" dirty="0" err="1"/>
              <a:t>названиями</a:t>
            </a:r>
            <a:r>
              <a:rPr lang="en-US" sz="2200" dirty="0"/>
              <a:t> </a:t>
            </a:r>
            <a:r>
              <a:rPr lang="en-US" sz="2200" dirty="0" err="1"/>
              <a:t>разных</a:t>
            </a:r>
            <a:r>
              <a:rPr lang="en-US" sz="2200" dirty="0"/>
              <a:t> </a:t>
            </a:r>
            <a:r>
              <a:rPr lang="en-US" sz="2200" dirty="0" err="1"/>
              <a:t>предметов</a:t>
            </a:r>
            <a:r>
              <a:rPr lang="en-US" sz="2200" dirty="0"/>
              <a:t>(</a:t>
            </a:r>
            <a:r>
              <a:rPr lang="en-US" sz="2200" dirty="0" err="1"/>
              <a:t>конфеты</a:t>
            </a:r>
            <a:r>
              <a:rPr lang="en-US" sz="2200" dirty="0"/>
              <a:t>, </a:t>
            </a:r>
            <a:r>
              <a:rPr lang="en-US" sz="2200" dirty="0" err="1"/>
              <a:t>зубные</a:t>
            </a:r>
            <a:r>
              <a:rPr lang="en-US" sz="2200" dirty="0"/>
              <a:t> </a:t>
            </a:r>
            <a:r>
              <a:rPr lang="en-US" sz="2200" dirty="0" err="1"/>
              <a:t>щетки</a:t>
            </a:r>
            <a:r>
              <a:rPr lang="en-US" sz="2200" dirty="0"/>
              <a:t>, </a:t>
            </a:r>
            <a:r>
              <a:rPr lang="en-US" sz="2200" dirty="0" err="1"/>
              <a:t>шампуни</a:t>
            </a:r>
            <a:r>
              <a:rPr lang="en-US" sz="2200" dirty="0"/>
              <a:t> и </a:t>
            </a:r>
            <a:r>
              <a:rPr lang="en-US" sz="2200" dirty="0" err="1"/>
              <a:t>тд</a:t>
            </a:r>
            <a:r>
              <a:rPr lang="en-US" sz="2200" dirty="0"/>
              <a:t>).</a:t>
            </a:r>
            <a:endParaRPr lang="en-US" sz="2200" dirty="0">
              <a:cs typeface="Calibri"/>
            </a:endParaRPr>
          </a:p>
          <a:p>
            <a:pPr marL="285750" indent="0">
              <a:buNone/>
            </a:pPr>
            <a:r>
              <a:rPr lang="en-US" sz="2200" dirty="0"/>
              <a:t>3)</a:t>
            </a:r>
            <a:r>
              <a:rPr lang="en-US" sz="2200" dirty="0" err="1"/>
              <a:t>Каждый</a:t>
            </a:r>
            <a:r>
              <a:rPr lang="en-US" sz="2200" dirty="0"/>
              <a:t> </a:t>
            </a:r>
            <a:r>
              <a:rPr lang="en-US" sz="2200" dirty="0" err="1"/>
              <a:t>день</a:t>
            </a:r>
            <a:r>
              <a:rPr lang="en-US" sz="2200" dirty="0"/>
              <a:t> </a:t>
            </a:r>
            <a:r>
              <a:rPr lang="en-US" sz="2200" dirty="0" err="1"/>
              <a:t>клеить</a:t>
            </a:r>
            <a:r>
              <a:rPr lang="en-US" sz="2200" dirty="0"/>
              <a:t> </a:t>
            </a:r>
            <a:r>
              <a:rPr lang="en-US" sz="2200" dirty="0" err="1"/>
              <a:t>шарики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елочки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pPr marL="285750" indent="0">
              <a:buNone/>
            </a:pPr>
            <a:r>
              <a:rPr lang="en-US" sz="2200" dirty="0"/>
              <a:t>4)</a:t>
            </a:r>
            <a:r>
              <a:rPr lang="en-US" sz="2200" dirty="0" err="1"/>
              <a:t>Люди</a:t>
            </a:r>
            <a:r>
              <a:rPr lang="en-US" sz="2200" dirty="0"/>
              <a:t> </a:t>
            </a:r>
            <a:r>
              <a:rPr lang="en-US" sz="2200" dirty="0" err="1"/>
              <a:t>разных</a:t>
            </a:r>
            <a:r>
              <a:rPr lang="en-US" sz="2200" dirty="0"/>
              <a:t> </a:t>
            </a:r>
            <a:r>
              <a:rPr lang="en-US" sz="2200" dirty="0" err="1"/>
              <a:t>возрастов</a:t>
            </a:r>
            <a:r>
              <a:rPr lang="en-US" sz="2200" dirty="0"/>
              <a:t> </a:t>
            </a:r>
            <a:r>
              <a:rPr lang="en-US" sz="2200" dirty="0" err="1"/>
              <a:t>должны</a:t>
            </a:r>
            <a:r>
              <a:rPr lang="en-US" sz="2200" dirty="0"/>
              <a:t> </a:t>
            </a:r>
            <a:r>
              <a:rPr lang="en-US" sz="2200" dirty="0" err="1"/>
              <a:t>снимать</a:t>
            </a:r>
            <a:r>
              <a:rPr lang="en-US" sz="2200" dirty="0"/>
              <a:t> </a:t>
            </a:r>
            <a:r>
              <a:rPr lang="en-US" sz="2200" dirty="0" err="1"/>
              <a:t>по</a:t>
            </a:r>
            <a:r>
              <a:rPr lang="en-US" sz="2200" dirty="0"/>
              <a:t> 1 </a:t>
            </a:r>
            <a:r>
              <a:rPr lang="en-US" sz="2200" dirty="0" err="1"/>
              <a:t>шарику</a:t>
            </a:r>
            <a:r>
              <a:rPr lang="en-US" sz="2200" dirty="0"/>
              <a:t> и </a:t>
            </a:r>
            <a:r>
              <a:rPr lang="en-US" sz="2200" dirty="0" err="1"/>
              <a:t>приносить</a:t>
            </a:r>
            <a:r>
              <a:rPr lang="en-US" sz="2200" dirty="0"/>
              <a:t> </a:t>
            </a:r>
            <a:r>
              <a:rPr lang="en-US" sz="2200" dirty="0" err="1"/>
              <a:t>необходимые</a:t>
            </a:r>
            <a:r>
              <a:rPr lang="en-US" sz="2200" dirty="0"/>
              <a:t> </a:t>
            </a:r>
            <a:r>
              <a:rPr lang="en-US" sz="2200" dirty="0" err="1"/>
              <a:t>предметы</a:t>
            </a:r>
            <a:r>
              <a:rPr lang="en-US" sz="2200" dirty="0"/>
              <a:t> в </a:t>
            </a:r>
            <a:r>
              <a:rPr lang="en-US" sz="2200" dirty="0" err="1"/>
              <a:t>специальный</a:t>
            </a:r>
            <a:r>
              <a:rPr lang="en-US" sz="2200" dirty="0"/>
              <a:t> </a:t>
            </a:r>
            <a:r>
              <a:rPr lang="en-US" sz="2200" dirty="0" err="1"/>
              <a:t>ящик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pPr marL="285750" indent="0">
              <a:buNone/>
            </a:pPr>
            <a:r>
              <a:rPr lang="en-US" sz="2200" dirty="0"/>
              <a:t>5)25.12 </a:t>
            </a:r>
            <a:r>
              <a:rPr lang="en-US" sz="2200" dirty="0" err="1"/>
              <a:t>подарки</a:t>
            </a:r>
            <a:r>
              <a:rPr lang="en-US" sz="2200" dirty="0"/>
              <a:t> </a:t>
            </a:r>
            <a:r>
              <a:rPr lang="en-US" sz="2200" dirty="0" err="1"/>
              <a:t>упаковывают</a:t>
            </a:r>
            <a:r>
              <a:rPr lang="en-US" sz="2200" dirty="0"/>
              <a:t> и </a:t>
            </a:r>
            <a:r>
              <a:rPr lang="en-US" sz="2200" dirty="0" err="1"/>
              <a:t>отвозят</a:t>
            </a:r>
            <a:r>
              <a:rPr lang="en-US" sz="2200" dirty="0"/>
              <a:t> </a:t>
            </a:r>
            <a:r>
              <a:rPr lang="en-US" sz="2200" dirty="0" err="1"/>
              <a:t>для</a:t>
            </a:r>
            <a:r>
              <a:rPr lang="en-US" sz="2200" dirty="0"/>
              <a:t> </a:t>
            </a:r>
            <a:r>
              <a:rPr lang="en-US" sz="2200" dirty="0" err="1"/>
              <a:t>нуждающихся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r>
              <a:rPr lang="en-US" sz="2200" dirty="0" err="1"/>
              <a:t>Данная</a:t>
            </a:r>
            <a:r>
              <a:rPr lang="en-US" sz="2200" dirty="0"/>
              <a:t> </a:t>
            </a:r>
            <a:r>
              <a:rPr lang="en-US" sz="2200" dirty="0" err="1"/>
              <a:t>акция</a:t>
            </a:r>
            <a:r>
              <a:rPr lang="en-US" sz="2200" dirty="0"/>
              <a:t> </a:t>
            </a:r>
            <a:r>
              <a:rPr lang="en-US" sz="2200" dirty="0" err="1"/>
              <a:t>была</a:t>
            </a:r>
            <a:r>
              <a:rPr lang="en-US" sz="2200" dirty="0"/>
              <a:t> </a:t>
            </a:r>
            <a:r>
              <a:rPr lang="en-US" sz="2200" dirty="0" err="1"/>
              <a:t>доступна</a:t>
            </a:r>
            <a:r>
              <a:rPr lang="en-US" sz="2200" dirty="0"/>
              <a:t> </a:t>
            </a:r>
            <a:r>
              <a:rPr lang="en-US" sz="2200" dirty="0" err="1"/>
              <a:t>для</a:t>
            </a:r>
            <a:r>
              <a:rPr lang="en-US" sz="2200" dirty="0"/>
              <a:t> </a:t>
            </a:r>
            <a:r>
              <a:rPr lang="en-US" sz="2200" dirty="0" err="1"/>
              <a:t>людей</a:t>
            </a:r>
            <a:r>
              <a:rPr lang="en-US" sz="2200" dirty="0"/>
              <a:t> </a:t>
            </a:r>
            <a:r>
              <a:rPr lang="en-US" sz="2200" dirty="0" err="1"/>
              <a:t>всех</a:t>
            </a:r>
            <a:r>
              <a:rPr lang="en-US" sz="2200" dirty="0"/>
              <a:t> </a:t>
            </a:r>
            <a:r>
              <a:rPr lang="en-US" sz="2200" dirty="0" err="1"/>
              <a:t>возрастов</a:t>
            </a:r>
            <a:r>
              <a:rPr lang="en-US" sz="2200" dirty="0"/>
              <a:t> (</a:t>
            </a:r>
            <a:r>
              <a:rPr lang="en-US" sz="2200" dirty="0" err="1"/>
              <a:t>учителя</a:t>
            </a:r>
            <a:r>
              <a:rPr lang="en-US" sz="2200" dirty="0"/>
              <a:t>, </a:t>
            </a:r>
            <a:r>
              <a:rPr lang="en-US" sz="2200" dirty="0" err="1"/>
              <a:t>младшие</a:t>
            </a:r>
            <a:r>
              <a:rPr lang="en-US" sz="2200" dirty="0"/>
              <a:t> и </a:t>
            </a:r>
            <a:r>
              <a:rPr lang="en-US" sz="2200" dirty="0" err="1"/>
              <a:t>старшие</a:t>
            </a:r>
            <a:r>
              <a:rPr lang="en-US" sz="2200" dirty="0"/>
              <a:t> </a:t>
            </a:r>
            <a:r>
              <a:rPr lang="en-US" sz="2200" dirty="0" err="1"/>
              <a:t>ребята</a:t>
            </a:r>
            <a:r>
              <a:rPr lang="en-US" sz="2200" dirty="0"/>
              <a:t>, </a:t>
            </a:r>
            <a:r>
              <a:rPr lang="en-US" sz="2200" dirty="0" err="1"/>
              <a:t>родители</a:t>
            </a:r>
            <a:r>
              <a:rPr lang="en-US" sz="2200" dirty="0"/>
              <a:t> </a:t>
            </a:r>
            <a:r>
              <a:rPr lang="en-US" sz="2200" dirty="0" err="1"/>
              <a:t>учеников</a:t>
            </a:r>
            <a:r>
              <a:rPr lang="en-US" sz="2200" dirty="0"/>
              <a:t>).</a:t>
            </a:r>
            <a:endParaRPr lang="en-US" sz="2200" dirty="0">
              <a:cs typeface="Calibri"/>
            </a:endParaRPr>
          </a:p>
          <a:p>
            <a:r>
              <a:rPr lang="en-US" sz="2200" dirty="0" err="1"/>
              <a:t>По</a:t>
            </a:r>
            <a:r>
              <a:rPr lang="en-US" sz="2200" dirty="0"/>
              <a:t> </a:t>
            </a:r>
            <a:r>
              <a:rPr lang="en-US" sz="2200" dirty="0" err="1"/>
              <a:t>итогу</a:t>
            </a:r>
            <a:r>
              <a:rPr lang="en-US" sz="2200" dirty="0"/>
              <a:t> </a:t>
            </a:r>
            <a:r>
              <a:rPr lang="en-US" sz="2200" dirty="0" err="1"/>
              <a:t>все</a:t>
            </a:r>
            <a:r>
              <a:rPr lang="en-US" sz="2200" dirty="0"/>
              <a:t> </a:t>
            </a:r>
            <a:r>
              <a:rPr lang="en-US" sz="2200" dirty="0" err="1"/>
              <a:t>подарки</a:t>
            </a:r>
            <a:r>
              <a:rPr lang="en-US" sz="2200" dirty="0"/>
              <a:t> </a:t>
            </a:r>
            <a:r>
              <a:rPr lang="en-US" sz="2200" dirty="0" err="1"/>
              <a:t>были</a:t>
            </a:r>
            <a:r>
              <a:rPr lang="en-US" sz="2200" dirty="0"/>
              <a:t> </a:t>
            </a:r>
            <a:r>
              <a:rPr lang="en-US" sz="2200" dirty="0" err="1"/>
              <a:t>упакованы</a:t>
            </a:r>
            <a:r>
              <a:rPr lang="en-US" sz="2200" dirty="0"/>
              <a:t> и </a:t>
            </a:r>
            <a:r>
              <a:rPr lang="en-US" sz="2200" dirty="0" err="1"/>
              <a:t>доставлены</a:t>
            </a:r>
            <a:r>
              <a:rPr lang="en-US" sz="2200" dirty="0"/>
              <a:t> </a:t>
            </a:r>
            <a:r>
              <a:rPr lang="en-US" sz="2200" dirty="0" err="1"/>
              <a:t>тем</a:t>
            </a:r>
            <a:r>
              <a:rPr lang="en-US" sz="2200" dirty="0"/>
              <a:t>, </a:t>
            </a:r>
            <a:r>
              <a:rPr lang="en-US" sz="2200" dirty="0" err="1"/>
              <a:t>кто</a:t>
            </a:r>
            <a:r>
              <a:rPr lang="en-US" sz="2200" dirty="0"/>
              <a:t> </a:t>
            </a:r>
            <a:r>
              <a:rPr lang="en-US" sz="2200" dirty="0" err="1"/>
              <a:t>тоже</a:t>
            </a:r>
            <a:r>
              <a:rPr lang="en-US" sz="2200" dirty="0"/>
              <a:t> </a:t>
            </a:r>
            <a:r>
              <a:rPr lang="en-US" sz="2200" dirty="0" err="1"/>
              <a:t>хочет</a:t>
            </a:r>
            <a:r>
              <a:rPr lang="en-US" sz="2200" dirty="0"/>
              <a:t> </a:t>
            </a:r>
            <a:r>
              <a:rPr lang="en-US" sz="2200" dirty="0" err="1"/>
              <a:t>почувствовать</a:t>
            </a:r>
            <a:r>
              <a:rPr lang="en-US" sz="2200" dirty="0"/>
              <a:t> </a:t>
            </a:r>
            <a:r>
              <a:rPr lang="en-US" sz="2200" dirty="0" err="1"/>
              <a:t>новогоднее</a:t>
            </a:r>
            <a:r>
              <a:rPr lang="en-US" sz="2200" dirty="0"/>
              <a:t> </a:t>
            </a:r>
            <a:r>
              <a:rPr lang="en-US" sz="2200" dirty="0" err="1"/>
              <a:t>чудо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pPr marL="514350"/>
            <a:endParaRPr lang="en-US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0205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B9E815F1-5DAF-2C00-D16E-465445035C1B}"/>
              </a:ext>
            </a:extLst>
          </p:cNvPr>
          <p:cNvSpPr/>
          <p:nvPr/>
        </p:nvSpPr>
        <p:spPr>
          <a:xfrm>
            <a:off x="8765188" y="5648427"/>
            <a:ext cx="2832339" cy="9776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BC824CB1-F933-369F-F260-CB12807C0A6D}"/>
              </a:ext>
            </a:extLst>
          </p:cNvPr>
          <p:cNvSpPr/>
          <p:nvPr/>
        </p:nvSpPr>
        <p:spPr>
          <a:xfrm>
            <a:off x="4437602" y="263793"/>
            <a:ext cx="3134264" cy="155275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7E9ACCA3-B2CC-6B63-1622-D2B18A6540B0}"/>
              </a:ext>
            </a:extLst>
          </p:cNvPr>
          <p:cNvSpPr/>
          <p:nvPr/>
        </p:nvSpPr>
        <p:spPr>
          <a:xfrm>
            <a:off x="686050" y="5544658"/>
            <a:ext cx="2846716" cy="100641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5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817C28D3-3FB5-6733-6664-6C0F72706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8" y="1854"/>
            <a:ext cx="4045790" cy="2823032"/>
          </a:xfrm>
          <a:prstGeom prst="rect">
            <a:avLst/>
          </a:prstGeom>
        </p:spPr>
      </p:pic>
      <p:pic>
        <p:nvPicPr>
          <p:cNvPr id="14" name="Рисунок 8" descr="Изображение выглядит как текст, королева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D49072FC-FA87-012F-38F0-4FA7332E1C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99" r="12389" b="-735"/>
          <a:stretch/>
        </p:blipFill>
        <p:spPr>
          <a:xfrm>
            <a:off x="4365021" y="2188450"/>
            <a:ext cx="3118061" cy="3947638"/>
          </a:xfrm>
          <a:prstGeom prst="rect">
            <a:avLst/>
          </a:prstGeom>
        </p:spPr>
      </p:pic>
      <p:pic>
        <p:nvPicPr>
          <p:cNvPr id="16" name="Рисунок 6" descr="Изображение выглядит как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B9551E59-1421-C712-38AC-9C5BCAF0F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270" y="-300"/>
            <a:ext cx="4275005" cy="3143641"/>
          </a:xfrm>
          <a:prstGeom prst="rect">
            <a:avLst/>
          </a:prstGeom>
        </p:spPr>
      </p:pic>
      <p:pic>
        <p:nvPicPr>
          <p:cNvPr id="18" name="Рисунок 7" descr="Изображение выглядит как предметы, пластик&#10;&#10;Автоматически созданное описание">
            <a:extLst>
              <a:ext uri="{FF2B5EF4-FFF2-40B4-BE49-F238E27FC236}">
                <a16:creationId xmlns:a16="http://schemas.microsoft.com/office/drawing/2014/main" id="{196B364C-D7AE-A0F2-C510-E0C788864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304" y="3223642"/>
            <a:ext cx="4238446" cy="2222260"/>
          </a:xfrm>
          <a:prstGeom prst="rect">
            <a:avLst/>
          </a:prstGeom>
        </p:spPr>
      </p:pic>
      <p:sp>
        <p:nvSpPr>
          <p:cNvPr id="20" name="Объект 19">
            <a:extLst>
              <a:ext uri="{FF2B5EF4-FFF2-40B4-BE49-F238E27FC236}">
                <a16:creationId xmlns:a16="http://schemas.microsoft.com/office/drawing/2014/main" id="{1B218183-935A-49D2-E670-32D906DDD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9445" y="718568"/>
            <a:ext cx="2751828" cy="8432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Одна из елочек</a:t>
            </a:r>
          </a:p>
        </p:txBody>
      </p:sp>
      <p:sp>
        <p:nvSpPr>
          <p:cNvPr id="22" name="Объект 19">
            <a:extLst>
              <a:ext uri="{FF2B5EF4-FFF2-40B4-BE49-F238E27FC236}">
                <a16:creationId xmlns:a16="http://schemas.microsoft.com/office/drawing/2014/main" id="{3B74B410-44F6-B480-6E0D-7DCDBA76BF1B}"/>
              </a:ext>
            </a:extLst>
          </p:cNvPr>
          <p:cNvSpPr txBox="1">
            <a:spLocks/>
          </p:cNvSpPr>
          <p:nvPr/>
        </p:nvSpPr>
        <p:spPr>
          <a:xfrm>
            <a:off x="832449" y="5644251"/>
            <a:ext cx="2550545" cy="82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cs typeface="Calibri"/>
              </a:rPr>
              <a:t>Примеры шариков</a:t>
            </a:r>
          </a:p>
        </p:txBody>
      </p:sp>
      <p:sp>
        <p:nvSpPr>
          <p:cNvPr id="24" name="Объект 19">
            <a:extLst>
              <a:ext uri="{FF2B5EF4-FFF2-40B4-BE49-F238E27FC236}">
                <a16:creationId xmlns:a16="http://schemas.microsoft.com/office/drawing/2014/main" id="{C716B180-C972-1700-349D-2BB3F91E6FE5}"/>
              </a:ext>
            </a:extLst>
          </p:cNvPr>
          <p:cNvSpPr txBox="1">
            <a:spLocks/>
          </p:cNvSpPr>
          <p:nvPr/>
        </p:nvSpPr>
        <p:spPr>
          <a:xfrm>
            <a:off x="8935528" y="5739142"/>
            <a:ext cx="2349262" cy="10445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Упаковка подарков</a:t>
            </a:r>
          </a:p>
        </p:txBody>
      </p:sp>
      <p:pic>
        <p:nvPicPr>
          <p:cNvPr id="9" name="Рисунок 9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1A6A265A-80CE-478A-5AE0-12DAB1A2F1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8689" y="2565411"/>
            <a:ext cx="4103299" cy="2814259"/>
          </a:xfrm>
        </p:spPr>
      </p:pic>
    </p:spTree>
    <p:extLst>
      <p:ext uri="{BB962C8B-B14F-4D97-AF65-F5344CB8AC3E}">
        <p14:creationId xmlns:p14="http://schemas.microsoft.com/office/powerpoint/2010/main" val="31087835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ГБОУ СОШ №72 8 классы Отряд волонтеров в образовании "Зов сердца" Куратор: учитель немецкого языка, Екатерина Андреевна Шарикова</vt:lpstr>
      <vt:lpstr>Отряду волонтеров в образовании "Зов сердца" в нашей школе уже 3 года, но восьмиклассники - новички, которые  стали волонтерами благодаря программе "Старший-младшему".  Наша команда состоит из 12 человек, самыми активными и деятельными в 2022-2023 учебном году стали: Кулик Соня Романова Даша Павлов Никита Кузьмина Лида  Земит Маргарита  Гавшина Валя Прокопчук Эвелина  Медведева Мария</vt:lpstr>
      <vt:lpstr>Коротко о нас:</vt:lpstr>
      <vt:lpstr>Презентация PowerPoint</vt:lpstr>
      <vt:lpstr>1.Станционная игра на тему "Здоровье" (25.11.2022) </vt:lpstr>
      <vt:lpstr>Презентация PowerPoint</vt:lpstr>
      <vt:lpstr>Впечатления младших и старших</vt:lpstr>
      <vt:lpstr>2.Новогодний десант( 01.12.2022-25.12.2022)</vt:lpstr>
      <vt:lpstr>Презентация PowerPoint</vt:lpstr>
      <vt:lpstr>Впечатления младших и старших</vt:lpstr>
      <vt:lpstr>3. Новогодний спектакль</vt:lpstr>
      <vt:lpstr>Спектакль</vt:lpstr>
      <vt:lpstr>Впечатления младших и старших</vt:lpstr>
      <vt:lpstr>4. Эмоции ( 10.02.2023)</vt:lpstr>
      <vt:lpstr>Презентация PowerPoint</vt:lpstr>
      <vt:lpstr>Впечатления младших и старших</vt:lpstr>
      <vt:lpstr>5. Мероприятие на тему "Международный день борьбы с наркоманией и наркоторговлей" (01.03.2023)</vt:lpstr>
      <vt:lpstr>Презентация PowerPoint</vt:lpstr>
      <vt:lpstr>Впечатления младших и старших </vt:lpstr>
      <vt:lpstr>6. Мероприятие на тему "Критическое мышление" </vt:lpstr>
      <vt:lpstr>Презентация PowerPoint</vt:lpstr>
      <vt:lpstr>Впечатления младших и старших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Нерядихина Наталия</cp:lastModifiedBy>
  <cp:revision>3044</cp:revision>
  <dcterms:created xsi:type="dcterms:W3CDTF">2023-04-24T13:27:01Z</dcterms:created>
  <dcterms:modified xsi:type="dcterms:W3CDTF">2023-10-24T14:47:40Z</dcterms:modified>
</cp:coreProperties>
</file>