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9" r:id="rId4"/>
    <p:sldId id="260" r:id="rId5"/>
    <p:sldId id="275" r:id="rId6"/>
    <p:sldId id="261" r:id="rId7"/>
    <p:sldId id="258" r:id="rId8"/>
    <p:sldId id="262" r:id="rId9"/>
    <p:sldId id="276" r:id="rId10"/>
    <p:sldId id="277" r:id="rId11"/>
    <p:sldId id="263" r:id="rId12"/>
    <p:sldId id="264" r:id="rId13"/>
    <p:sldId id="265" r:id="rId14"/>
    <p:sldId id="266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8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39C69B-BF81-4EC9-B64F-7784C7DE7236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8ED7DB-E120-43E5-BCA7-A22D8E938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606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8ED7DB-E120-43E5-BCA7-A22D8E93860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302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277ABC-538F-7CCA-B71B-F2DBC7C8BD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7B8AEC6-9530-804B-B5C0-B4DD8894DC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A99E84-FB8C-147F-DE92-9207AB9D9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7CFD4-76D4-4570-A3F4-E778AA07529F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3E973B-B9D3-1340-96EF-CC1820695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38416C-EC7B-4328-D2D8-441B965EC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9D780-261C-42CA-85BB-A66B741D76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356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F687AA-E68C-8B89-7969-BBF7D8882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A440FEF-AE85-7806-1711-D7C45F703B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AA6574-A968-77B8-7D7C-C3E896621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7CFD4-76D4-4570-A3F4-E778AA07529F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440C3B-2784-31CA-1B1B-62BEEB951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521572-A2C1-8340-0C12-ED3E0FCEA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9D780-261C-42CA-85BB-A66B741D76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146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AB53382-432B-1ACC-346A-795F741CB8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43481E3-E8D5-22DE-2861-21B98DBD86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812FE0-FE65-07F3-5592-011A95B51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7CFD4-76D4-4570-A3F4-E778AA07529F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3D8297-1370-48D8-6DB3-2C83C31DF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9E045F-F0FF-C410-58DB-0D1DE5A8B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9D780-261C-42CA-85BB-A66B741D76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063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B325D8-F012-4293-4CCE-58778774E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8072CB-769C-F13D-54FF-EC4B742FB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297E33-00C0-8674-04C7-85929CD70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7CFD4-76D4-4570-A3F4-E778AA07529F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770A7B-D829-D446-42AE-BE92CF839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2E5163-0B3E-57EF-B08F-CB2B01AE0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9D780-261C-42CA-85BB-A66B741D76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759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64883A-634C-D946-DBE6-E934B42E0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345816-CCBB-7F19-BA7F-0826B10B4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23234E-56A5-3BF2-DE3C-1CE715F3C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7CFD4-76D4-4570-A3F4-E778AA07529F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C3E79A-F131-EB3B-C799-BB92808F5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A808ED-7AAD-AFED-08F5-2CCDE67E6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9D780-261C-42CA-85BB-A66B741D76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66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50921F-C7CF-9541-5E31-B166C1F53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BEB33E-79D4-E847-BEA7-77DE67D396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1DD698-88F8-B807-90AD-49AFE8A82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6B20F3-21EA-7A08-9DCA-483E48917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7CFD4-76D4-4570-A3F4-E778AA07529F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4222A7-2969-FC7C-D024-827D94AB6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B53432-75CA-3FA5-1C52-4F0F5020E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9D780-261C-42CA-85BB-A66B741D76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289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85EA6A-34BE-4C1C-585F-7C8F57735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DF572E2-2202-B0B3-A726-48228BBDD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8955EA3-EC50-135F-E2C1-B534F8FAD7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6A359B6-D7D1-CB86-6E7D-026CAF4627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E34DA66-87A5-C811-0E27-69F0684B33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7C133AF-49C9-E427-F122-0FAC5AC41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7CFD4-76D4-4570-A3F4-E778AA07529F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1A53A72-0586-26E4-6CC3-7115BDFC0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51A5440-B50A-961C-5C4F-7A14EF727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9D780-261C-42CA-85BB-A66B741D76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601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606F94-560B-CE7B-7171-E2BAEEB62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0C69DF6-A738-2D35-A78A-DBFA85E57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7CFD4-76D4-4570-A3F4-E778AA07529F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D8C1EDC-4393-D1E6-AC3F-D647AF55F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6DA1AEC-872E-84F0-918C-62E7C6C26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9D780-261C-42CA-85BB-A66B741D76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10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AA3DD76-59D2-AC31-CFFA-A3480A195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7CFD4-76D4-4570-A3F4-E778AA07529F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00E49E-7234-A19B-24B3-7ED639864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155A12-CB48-F00C-CA08-8199FBF0A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9D780-261C-42CA-85BB-A66B741D76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918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324053-945B-92B3-4FFB-154E77314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848B77-86C0-4172-1678-168CD39D0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079CC0-4AF6-A562-7CF1-229805F2A3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B51B50-F3AB-119D-50E5-41F689C0D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7CFD4-76D4-4570-A3F4-E778AA07529F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195013-9F56-49A3-FACA-FBC7D834D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363B32-708E-9939-1385-E2C4A6691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9D780-261C-42CA-85BB-A66B741D76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497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5563EC-EC87-B6F5-2BE3-B3B449B05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38E205F-2B24-3C3D-0C1A-5E58793C2D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B26FD6-D355-8FB3-7A2C-0C38E1AD2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70F844-6D90-E2B8-2AFC-A16004A37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7CFD4-76D4-4570-A3F4-E778AA07529F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7E94F1-31B7-A3FD-1CDF-6D27EF3AA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02C69A-E545-253E-5ADE-BE96E549A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9D780-261C-42CA-85BB-A66B741D76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044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C74DF4-1761-A4D6-B140-CC524FF79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8636BD-D5FD-F420-C624-B3F5BFF09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5D5E22-77F7-38D6-8991-1F89BFBAB7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7CFD4-76D4-4570-A3F4-E778AA07529F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D2ACEF-2FF8-9490-EB33-43F6248045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8C6CB4-35DD-A939-286C-B4C02A5C3F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9D780-261C-42CA-85BB-A66B741D76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214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AA1A756-99F3-1DF4-70E0-B133D0477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E13A38-227B-C8D0-AC9F-BE4F2BB400DB}"/>
              </a:ext>
            </a:extLst>
          </p:cNvPr>
          <p:cNvSpPr txBox="1"/>
          <p:nvPr/>
        </p:nvSpPr>
        <p:spPr>
          <a:xfrm>
            <a:off x="301840" y="177159"/>
            <a:ext cx="11221375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ГКУ СО КК «Тбилисский реабилитационный центр»</a:t>
            </a:r>
            <a:endParaRPr lang="ru-RU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49521C-FBE8-B1E7-002C-CC1BA35D83D3}"/>
              </a:ext>
            </a:extLst>
          </p:cNvPr>
          <p:cNvSpPr txBox="1"/>
          <p:nvPr/>
        </p:nvSpPr>
        <p:spPr>
          <a:xfrm>
            <a:off x="568172" y="1394860"/>
            <a:ext cx="6747028" cy="3558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spcAft>
                <a:spcPts val="800"/>
              </a:spcAft>
            </a:pPr>
            <a:r>
              <a:rPr lang="ru-RU" sz="4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«Вовлечение </a:t>
            </a:r>
          </a:p>
          <a:p>
            <a:pPr indent="450215" algn="ctr">
              <a:spcAft>
                <a:spcPts val="800"/>
              </a:spcAft>
            </a:pPr>
            <a:r>
              <a:rPr lang="ru-RU" sz="4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детей-инвалидов </a:t>
            </a:r>
          </a:p>
          <a:p>
            <a:pPr indent="450215" algn="ctr">
              <a:lnSpc>
                <a:spcPct val="107000"/>
              </a:lnSpc>
              <a:spcAft>
                <a:spcPts val="800"/>
              </a:spcAft>
            </a:pPr>
            <a:r>
              <a:rPr lang="ru-RU" sz="4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детей с ограниченными возможностями здоровья в литературное творчество»</a:t>
            </a:r>
            <a:endParaRPr lang="ru-RU" sz="4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79B163-3982-3082-00F4-373A75B7FD3B}"/>
              </a:ext>
            </a:extLst>
          </p:cNvPr>
          <p:cNvSpPr txBox="1"/>
          <p:nvPr/>
        </p:nvSpPr>
        <p:spPr>
          <a:xfrm>
            <a:off x="568168" y="5463140"/>
            <a:ext cx="5370991" cy="965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Педагог-психолог </a:t>
            </a:r>
          </a:p>
          <a:p>
            <a:pPr indent="450215"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Горецкая Татьяна Сергеевна</a:t>
            </a:r>
            <a:endParaRPr lang="ru-R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308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13C7CD6-4994-BC31-2580-F991105E6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D50474-A982-7207-8740-3B4D5320D2EE}"/>
              </a:ext>
            </a:extLst>
          </p:cNvPr>
          <p:cNvSpPr txBox="1"/>
          <p:nvPr/>
        </p:nvSpPr>
        <p:spPr>
          <a:xfrm>
            <a:off x="415031" y="194728"/>
            <a:ext cx="6156664" cy="342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</a:pPr>
            <a:r>
              <a:rPr lang="ru-RU" sz="1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05605-EAA5-FF2E-5337-021480CBAC61}"/>
              </a:ext>
            </a:extLst>
          </p:cNvPr>
          <p:cNvSpPr txBox="1"/>
          <p:nvPr/>
        </p:nvSpPr>
        <p:spPr>
          <a:xfrm>
            <a:off x="348177" y="466394"/>
            <a:ext cx="6223518" cy="5925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мотивации к  литературному творчеству очень важно создать на занятиях творческую атмосферу. Этому способствуют нетрадиционные формы занятий: сказка, инсценировка, концерт, игра, новелла, путешествие и другие. Эмоциональность проведения традиционных занятий, на которых педагогу удаётся затронуть «тонкие струны души» ребёнка, также способствует литературному творчеству. 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реализации практики используются следующие материалы: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8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Дидактические и раздаточные материалы</a:t>
            </a:r>
            <a:r>
              <a:rPr lang="ru-RU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тематические презентации, печатный материал с иллюстрациями к занятиям, книги.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8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Аудио-видео материалы</a:t>
            </a:r>
            <a:r>
              <a:rPr lang="ru-RU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тематические видеоролики, аудиофайлы (музыка для релаксации, создания настроения для творчества).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8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Технические средства обучения</a:t>
            </a:r>
            <a:r>
              <a:rPr lang="ru-RU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ноутбук, презентации.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8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Учебно-практическое оборудование</a:t>
            </a:r>
            <a:r>
              <a:rPr lang="ru-RU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бумага формата А4, краски, кисти, карандаши.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75B43E-749A-248C-BD82-993ADA2E0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020" y="93630"/>
            <a:ext cx="3836351" cy="517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34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13C7CD6-4994-BC31-2580-F991105E6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971037-B8A8-10C8-5DA9-D18E2C83234C}"/>
              </a:ext>
            </a:extLst>
          </p:cNvPr>
          <p:cNvSpPr txBox="1"/>
          <p:nvPr/>
        </p:nvSpPr>
        <p:spPr>
          <a:xfrm>
            <a:off x="166455" y="197696"/>
            <a:ext cx="7167405" cy="3246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Анализируя практику вовлечения несовершеннолетних в творческий процесс через литературное творчество, можно сделать вывод, что у большинства детей отмечается положительная динамика в развитии творческих способностей, актуализации творческого потенциала, развития личности.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Данный проект удобен в реализации, удивляет простотой и вариантами усовершенствования и продвижения. Дает возможность несовершеннолетним не только творчески развиваться, но и приобрести реальный опыт, видеть результаты своего труда. 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9C26A2-C98E-46A9-9110-5DC7C9B53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80" y="3224981"/>
            <a:ext cx="2724764" cy="36330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850BD1-9548-F12F-2169-BF5880358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324" y="3224983"/>
            <a:ext cx="2724764" cy="363301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BFDE869-5732-EE4E-2D65-7B4FCDC275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217" y="3229058"/>
            <a:ext cx="2249008" cy="36384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487F963-E21C-85D8-FB77-411A2F88C0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568" y="3224980"/>
            <a:ext cx="2563419" cy="364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75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13C7CD6-4994-BC31-2580-F991105E6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A0C4C6-7B94-FC8E-9FD2-4948C6D37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03" y="939635"/>
            <a:ext cx="5635586" cy="56355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2CD324-8D86-5302-FB22-D4013079F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822" y="2167416"/>
            <a:ext cx="4407805" cy="44078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BF6A96-C42F-1438-143F-F63AF2EA0B29}"/>
              </a:ext>
            </a:extLst>
          </p:cNvPr>
          <p:cNvSpPr txBox="1"/>
          <p:nvPr/>
        </p:nvSpPr>
        <p:spPr>
          <a:xfrm>
            <a:off x="113826" y="282779"/>
            <a:ext cx="7858322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 и подростки принимают участие в творческих конкурсах! </a:t>
            </a:r>
            <a:r>
              <a:rPr lang="ru-RU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90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13C7CD6-4994-BC31-2580-F991105E6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72DF63-41E2-8523-B345-954DEA0EA99A}"/>
              </a:ext>
            </a:extLst>
          </p:cNvPr>
          <p:cNvSpPr txBox="1"/>
          <p:nvPr/>
        </p:nvSpPr>
        <p:spPr>
          <a:xfrm>
            <a:off x="798990" y="210105"/>
            <a:ext cx="9090734" cy="773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Произведения, написанные воспитанниками центра печатаются в сборниках!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FA0178-E1FF-8B59-1AA6-ADD900DA83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"/>
          <a:stretch/>
        </p:blipFill>
        <p:spPr>
          <a:xfrm>
            <a:off x="3876495" y="717873"/>
            <a:ext cx="4058692" cy="59300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FAA1BDD-47D8-C7F0-A14F-31A783426E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16" y="983137"/>
            <a:ext cx="3098907" cy="437381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262924D-5F51-65D7-1AF8-8F5C625F7F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240" y="2122287"/>
            <a:ext cx="3034019" cy="438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06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13C7CD6-4994-BC31-2580-F991105E6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CC5F52-77E7-E761-6B74-CB5A5149DF9C}"/>
              </a:ext>
            </a:extLst>
          </p:cNvPr>
          <p:cNvSpPr txBox="1"/>
          <p:nvPr/>
        </p:nvSpPr>
        <p:spPr>
          <a:xfrm>
            <a:off x="1447060" y="130206"/>
            <a:ext cx="9090734" cy="773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 рисуют иллюстрации к стихам и рассказам!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71A39C-7E3B-FE86-EE4B-EBC59F80A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866" y="605749"/>
            <a:ext cx="4110361" cy="60421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CB7AE9-FE63-16D6-9F83-CB3F8D259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284" y="1733658"/>
            <a:ext cx="3300609" cy="440081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8FB19C4-151F-6477-4A40-192296A12C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9" t="10112" r="14183" b="7662"/>
          <a:stretch/>
        </p:blipFill>
        <p:spPr>
          <a:xfrm>
            <a:off x="337351" y="1535836"/>
            <a:ext cx="2982898" cy="435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579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13C7CD6-4994-BC31-2580-F991105E6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72DF63-41E2-8523-B345-954DEA0EA99A}"/>
              </a:ext>
            </a:extLst>
          </p:cNvPr>
          <p:cNvSpPr txBox="1"/>
          <p:nvPr/>
        </p:nvSpPr>
        <p:spPr>
          <a:xfrm>
            <a:off x="798990" y="210105"/>
            <a:ext cx="10484528" cy="1069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Принимая участие в конкурсах, дети получают заслуженные награды – грамоты, сертификаты, благодарственные письма и конечно же сладкие и вкусные призы!!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A42B6F3-A2A1-9A65-B8D1-B8751E10A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092" y="1279500"/>
            <a:ext cx="3939816" cy="55785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549BBAD-1D1E-FF97-D08E-DC9B4984C1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153" y="1190724"/>
            <a:ext cx="3633380" cy="514460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BFE4FB1-4A04-C002-EBC7-47F05058C4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7" y="1010935"/>
            <a:ext cx="3697658" cy="523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14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13C7CD6-4994-BC31-2580-F991105E6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9F68C5-B776-3660-6DAC-A1AE5398D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88"/>
            <a:ext cx="3533711" cy="499849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0B5D670-B96D-761E-560E-EC9C96EB72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501" y="1846554"/>
            <a:ext cx="3866698" cy="492562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C80B979-98B6-57ED-141F-10D693C7A1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747" y="2120089"/>
            <a:ext cx="4663718" cy="328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04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13C7CD6-4994-BC31-2580-F991105E6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B2B194-AB31-C479-7D14-72183F1108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80" y="181490"/>
            <a:ext cx="4647602" cy="657145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F5D26A-81B8-F7D0-E5D0-79AF6F2A43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415" y="274481"/>
            <a:ext cx="4577570" cy="647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08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13C7CD6-4994-BC31-2580-F991105E6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6DE747-0D48-6F17-E259-BA15C1309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862" y="317473"/>
            <a:ext cx="4539829" cy="642807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076F828-9A32-3E31-5C37-C8884C5665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03" y="230819"/>
            <a:ext cx="4539829" cy="642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74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13C7CD6-4994-BC31-2580-F991105E6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746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0477B5-0FDB-E33F-EB44-0F7B6ECBF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534" y="239697"/>
            <a:ext cx="4832596" cy="64434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61CAC0-B6C2-2943-4F78-365A29904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72" y="239697"/>
            <a:ext cx="4832597" cy="644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49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3CBF137-60C0-A776-D23E-5BCAA4699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202AF3-A160-F991-0A81-4689FDA6634D}"/>
              </a:ext>
            </a:extLst>
          </p:cNvPr>
          <p:cNvSpPr txBox="1"/>
          <p:nvPr/>
        </p:nvSpPr>
        <p:spPr>
          <a:xfrm>
            <a:off x="186428" y="4566494"/>
            <a:ext cx="6116717" cy="18587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Автор:</a:t>
            </a:r>
          </a:p>
          <a:p>
            <a:pPr indent="450215"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едагог-психолог ГКУ СО КК «Тбилисский реабилитационный центр» </a:t>
            </a:r>
          </a:p>
          <a:p>
            <a:pPr indent="450215"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Горецкая Татьяна Сергеевна</a:t>
            </a:r>
            <a:endParaRPr lang="ru-R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7D1667-3E4D-30D0-356C-174E0301A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554" y="46524"/>
            <a:ext cx="3077331" cy="451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1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13C7CD6-4994-BC31-2580-F991105E6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72DF63-41E2-8523-B345-954DEA0EA99A}"/>
              </a:ext>
            </a:extLst>
          </p:cNvPr>
          <p:cNvSpPr txBox="1"/>
          <p:nvPr/>
        </p:nvSpPr>
        <p:spPr>
          <a:xfrm>
            <a:off x="798990" y="210105"/>
            <a:ext cx="10484528" cy="1069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подготовку несовершеннолетних авторов, за поддержку юных  талантов педагог-психолог Горецкая Т.С. неоднократно  награждена дипломами и благодарностями!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EDBA2AB-1DB2-5A7B-A647-1FFC3FEA5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4" y="1313794"/>
            <a:ext cx="3771971" cy="533410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8B8FA79-00F8-B83C-61CA-383A6E5E24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275" y="874634"/>
            <a:ext cx="3810000" cy="539115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577B47F-F992-C11D-E696-64127792FE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615" y="1186334"/>
            <a:ext cx="3952782" cy="558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820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13C7CD6-4994-BC31-2580-F991105E6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72DF63-41E2-8523-B345-954DEA0EA99A}"/>
              </a:ext>
            </a:extLst>
          </p:cNvPr>
          <p:cNvSpPr txBox="1"/>
          <p:nvPr/>
        </p:nvSpPr>
        <p:spPr>
          <a:xfrm>
            <a:off x="798990" y="210105"/>
            <a:ext cx="10484528" cy="1069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подготовку несовершеннолетних авторов, за поддержку юных  талантов педагог-психолог Горецкая Т.С. неоднократно отмечена и награждена дипломами и благодарностями!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48B4F32-E59B-7EB5-4E3C-022E79681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497" y="1009528"/>
            <a:ext cx="7875220" cy="554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40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13C7CD6-4994-BC31-2580-F991105E6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72DF63-41E2-8523-B345-954DEA0EA99A}"/>
              </a:ext>
            </a:extLst>
          </p:cNvPr>
          <p:cNvSpPr txBox="1"/>
          <p:nvPr/>
        </p:nvSpPr>
        <p:spPr>
          <a:xfrm>
            <a:off x="798990" y="210105"/>
            <a:ext cx="10484528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0C44FC-E1BE-03DC-8071-38877D4F35CF}"/>
              </a:ext>
            </a:extLst>
          </p:cNvPr>
          <p:cNvSpPr txBox="1"/>
          <p:nvPr/>
        </p:nvSpPr>
        <p:spPr>
          <a:xfrm>
            <a:off x="426128" y="1228397"/>
            <a:ext cx="654284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 практики - Горецкая Татьяна Сергеевна.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50215" algn="l"/>
              </a:tabLs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Основная сфера деятельности: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социальная, по профессии педагог-психолог высшей квалификационной категории, учитель-дефектолог, учитель-логопед. 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/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Лауреат I международного конкурса на лучшую терапевтическую сказку имени Антуана де Сент Экзюпери (2021 год). 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/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Полуфиналист Всероссийского ежегодного литературного конкурса «Герои Великой Победы» - 2022, Москва, Союз писателей России, Министерства обороны Российской федерации. 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/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Финалист Третьего Международного конкурса «Мы за них в ответе», Международный Союз Русскоязычных Писателей. 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/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Финалист Третьего Международного литературного конкурса «Сказка - ложь?», Международный Союз Русскоязычных Писателей. 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/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Финалист четвертого Международного литературного конкурса «Русская душа», Международный Союз Русскоязычных Писателей. 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/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Финалист Международного литературного конкурса-проекта «Время посадить дерево», Международный Союз Русскоязычных Писателей.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/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Финалист Международного литературного конкурса-проекта «Покуда крутится Земля», Международный Союз Русскоязычных Писателей.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/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др.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585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3CBF137-60C0-A776-D23E-5BCAA4699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387513-C8B6-0DFA-8694-DB006C67F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25" y="2317657"/>
            <a:ext cx="6765566" cy="43145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1E9AAD-2BA0-4BD2-4BCD-6C55701465F9}"/>
              </a:ext>
            </a:extLst>
          </p:cNvPr>
          <p:cNvSpPr txBox="1"/>
          <p:nvPr/>
        </p:nvSpPr>
        <p:spPr>
          <a:xfrm>
            <a:off x="383125" y="335678"/>
            <a:ext cx="6116717" cy="1756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Педагог-психолог</a:t>
            </a:r>
          </a:p>
          <a:p>
            <a:pPr indent="450215"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Горецкая Татьяна Сергеевна является членом Международного союза русскоязычных писателей</a:t>
            </a:r>
            <a:endParaRPr lang="ru-RU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093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3CBF137-60C0-A776-D23E-5BCAA4699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DF1108-2D1F-B2B4-E5FE-52DC598C0E4C}"/>
              </a:ext>
            </a:extLst>
          </p:cNvPr>
          <p:cNvSpPr txBox="1"/>
          <p:nvPr/>
        </p:nvSpPr>
        <p:spPr>
          <a:xfrm>
            <a:off x="264109" y="1218751"/>
            <a:ext cx="6864660" cy="3145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ru-RU" sz="1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Вопрос практики</a:t>
            </a:r>
            <a:r>
              <a:rPr lang="ru-RU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  Как сформировать личность в целом: творческое мышление, эмоционально-волевую сферу?  Как сформировать потребности в общении средствами искусства? Как воспитать читателя, глубоко и эмоционально воспринимающего художественное произведение? Как помочь несовершеннолетним осознать себя и свои способности в творческом процессе?</a:t>
            </a:r>
          </a:p>
          <a:p>
            <a:pPr indent="450215" algn="just"/>
            <a:endParaRPr lang="ru-RU" sz="1800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/>
            <a:r>
              <a:rPr lang="ru-RU" sz="1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Целевая аудитория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/>
            <a:r>
              <a:rPr lang="ru-RU" sz="1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kern="0" dirty="0">
                <a:solidFill>
                  <a:srgbClr val="1D1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дети-инвалиды, дети с ограниченными возможностями здоровья  в возрасте от  5 до 18 лет.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0EEB8FA-83AD-9C51-FBD1-425C607DCA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949" t="40518" r="5426" b="5113"/>
          <a:stretch/>
        </p:blipFill>
        <p:spPr>
          <a:xfrm>
            <a:off x="7215325" y="93657"/>
            <a:ext cx="4210236" cy="524717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softEdge rad="635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29874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3CBF137-60C0-A776-D23E-5BCAA4699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5B0020-71F1-1766-B2DD-5DF91C8F8D88}"/>
              </a:ext>
            </a:extLst>
          </p:cNvPr>
          <p:cNvSpPr txBox="1"/>
          <p:nvPr/>
        </p:nvSpPr>
        <p:spPr>
          <a:xfrm>
            <a:off x="375823" y="363257"/>
            <a:ext cx="6735192" cy="5987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>
              <a:lnSpc>
                <a:spcPct val="107000"/>
              </a:lnSpc>
              <a:spcAft>
                <a:spcPts val="1200"/>
              </a:spcAft>
            </a:pPr>
            <a:r>
              <a:rPr lang="ru-RU" sz="1800" b="1" kern="0" dirty="0">
                <a:solidFill>
                  <a:srgbClr val="1D1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Описание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u="sng" kern="0" dirty="0">
                <a:solidFill>
                  <a:srgbClr val="1D1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вовлечение детей инвалидов, детей с </a:t>
            </a:r>
            <a:r>
              <a:rPr lang="ru-RU" sz="1800" kern="0" dirty="0">
                <a:solidFill>
                  <a:srgbClr val="1D1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ограниченными возможностями здоровья 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литературное творчество, </a:t>
            </a:r>
            <a:r>
              <a:rPr lang="ru-RU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потребности в общении средствами искусства.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u="sng" kern="0" dirty="0">
                <a:solidFill>
                  <a:srgbClr val="1D1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1600" u="sng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развить творческое мышление, эмоционально-волевую сферу;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развить умение преодолевать трудности и барьеры в общении;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обогатить эмоциональную жизнь несовершеннолетних;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воспитать читателя, глубоко и эмоционально воспринимающего художественное произведение;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отрабатывать умение располагать «сюжет» на всем листе бумаги, выделять главное, выбирать цветовое решение, закреплять умение отражать в рисунке содержание литературных произведений;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дать несовершеннолетним возможность осознать свои силы, продемонстрировать свои работы, видеть результаты своего труда (печать в сборниках, участие в творческих конкурсах и т.п).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B2AC55-0647-CDD8-7A61-0266D1C61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587" y="992079"/>
            <a:ext cx="4873841" cy="487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10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3CBF137-60C0-A776-D23E-5BCAA4699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966315-CBE9-76FA-66CF-51A6220CA5A4}"/>
              </a:ext>
            </a:extLst>
          </p:cNvPr>
          <p:cNvSpPr txBox="1"/>
          <p:nvPr/>
        </p:nvSpPr>
        <p:spPr>
          <a:xfrm>
            <a:off x="221942" y="345634"/>
            <a:ext cx="6682712" cy="608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Большую роль в развитии творческих способностей несовершеннолетних играет в</a:t>
            </a:r>
            <a:r>
              <a:rPr lang="ru-RU" sz="1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овлечение детей-инвалидов и  детей с </a:t>
            </a:r>
            <a:r>
              <a:rPr lang="ru-RU" sz="1600" kern="0" dirty="0">
                <a:solidFill>
                  <a:srgbClr val="1D1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ограниченными возможностями здоровья</a:t>
            </a:r>
            <a:r>
              <a:rPr lang="ru-RU" sz="1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литературное творчество</a:t>
            </a:r>
            <a:r>
              <a:rPr lang="ru-RU" sz="16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сказал С. П. Капица, «Обучение даёт навык к труду, образование – к творчеству, воспитание – к адаптации в обществе». Воспитание, образование, обучение – вот «три кита», на которых держится будущее России, ибо какие навыки получит молодёжь, какими ценностями будет руководствоваться в жизни, таким и будет наше будущее.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Литературное творчество сопровождает детей с самого раннего детства, колыбельные, потешки, песни, пальчиковые игры, загадки, художественное чтение стихотворений,  сказок и др. Поэтому перед педагогом  стоит задача и дальше развивать у несовершеннолетних интерес к творчеству, подготовить подрастающее поколение к жизни в быстроменяющемся мире, который предъявляет человеку всё новые и новые требования. Это значит воспитать человека, способного самостоятельно мыслить, находить правильное решение в любой нестандартной ситуации, готового к преодолению жизненных трудностей.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«Способность – это владение эффективным способом достижения результата деятельности. Способность не передаётся по наследству, не транслируется как готовый способ освоения мира; она формируется в процессе активного участия в деятельности».    (В.В. Степанова).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FBF537-6056-1232-448A-6C7E73CE8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897" y="180373"/>
            <a:ext cx="381000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24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13C7CD6-4994-BC31-2580-F991105E6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7B58C9-7033-EE20-A435-77ED28BB7523}"/>
              </a:ext>
            </a:extLst>
          </p:cNvPr>
          <p:cNvSpPr txBox="1"/>
          <p:nvPr/>
        </p:nvSpPr>
        <p:spPr>
          <a:xfrm>
            <a:off x="465984" y="928654"/>
            <a:ext cx="6631620" cy="4698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Вовлекая несовершеннолетних в процесс творчества, выявляется потребность ребёнка в познании самого себя и окружающего мира, возможности в самореализации. Осуществление возможно через литературное творчество, развивая таким образом не только мышление, речь и творческие способности несовершеннолетних, но и способствует развитию личности, чувства достоинства, интереса, любознательности, воображения, творчества и интеллекта,  социальной адаптации.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 процессе творческой деятельности создаются оптимальные условия для развития индивидуальных способностей несовершеннолетних. В результате чего развивается здоровый, творчески направленный, ответственный за свои поступки гражданин, развиваются его творческие способности. 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3D32CB-2BD8-2477-2EFC-DCC76B51A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588" y="142042"/>
            <a:ext cx="3870849" cy="516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24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13C7CD6-4994-BC31-2580-F991105E6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D50474-A982-7207-8740-3B4D5320D2EE}"/>
              </a:ext>
            </a:extLst>
          </p:cNvPr>
          <p:cNvSpPr txBox="1"/>
          <p:nvPr/>
        </p:nvSpPr>
        <p:spPr>
          <a:xfrm>
            <a:off x="415031" y="194728"/>
            <a:ext cx="6156664" cy="342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</a:pPr>
            <a:r>
              <a:rPr lang="ru-RU" sz="1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E2BED3-A5F3-1272-7AE2-9A7B41D4B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077" y="3544304"/>
            <a:ext cx="4447919" cy="31189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FE3524-AE49-F857-5F21-F9712EDAC7FE}"/>
              </a:ext>
            </a:extLst>
          </p:cNvPr>
          <p:cNvSpPr txBox="1"/>
          <p:nvPr/>
        </p:nvSpPr>
        <p:spPr>
          <a:xfrm>
            <a:off x="415031" y="194728"/>
            <a:ext cx="680686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/>
            <a:r>
              <a:rPr lang="ru-RU" sz="1800" u="sng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Основные принципы работы:</a:t>
            </a:r>
            <a:endParaRPr lang="ru-RU" sz="1600" u="sng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знания - фундамент творчества;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литературное творчество - основа воспитания;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разностороннее развитие несовершеннолетних;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формирование устойчивого интереса к творчеству;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индивидуальный подход.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/>
            <a:r>
              <a:rPr lang="ru-RU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Данная практика реализуется в учреждении с воспитанниками в возрасте от 5 до 18 лет, как в индивидуальной, так и в групповой форме. После прохождения диагностических мероприятий при поступлении детей в центр, намечаются пути дальнейшей работы с несовершеннолетними, составляется индивидуальный план работы.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987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13C7CD6-4994-BC31-2580-F991105E6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D50474-A982-7207-8740-3B4D5320D2EE}"/>
              </a:ext>
            </a:extLst>
          </p:cNvPr>
          <p:cNvSpPr txBox="1"/>
          <p:nvPr/>
        </p:nvSpPr>
        <p:spPr>
          <a:xfrm>
            <a:off x="415031" y="194728"/>
            <a:ext cx="6156664" cy="342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</a:pPr>
            <a:r>
              <a:rPr lang="ru-RU" sz="1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F8DCF9-AAED-44E9-7A09-ACE2D17DF68C}"/>
              </a:ext>
            </a:extLst>
          </p:cNvPr>
          <p:cNvSpPr txBox="1"/>
          <p:nvPr/>
        </p:nvSpPr>
        <p:spPr>
          <a:xfrm>
            <a:off x="276544" y="650494"/>
            <a:ext cx="6433638" cy="54122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Вовлечение детей-инвалидов и детей с ограниченными возможностями здоровья в литературное творчество является одной из наиболее результативных практик в работе с детьми. В ходе занятий, дети становятся более раскрепощенными. Знакомясь с художественным произведением, с жизнью и творчеством автора, погружаясь в мир этого человека или в мир героев, им созданных, вчитываясь в слова, анализируя поступки героев, изучая особенности композиции, сюжета и роль изобразительно-выразительных средств языка, ребята учатся самостоятельно мыслить. А закреплять полученные знания несовершеннолетним помогают изложения, сочинения и другие творческие работы, например, стилизация, интерпретация или собственное поэтическое произведение, которые дают возможность воспитанникам поделиться своими мыслями и чувствами, а так же  снизить эмоциональное  напряжение с помощью искусства.</a:t>
            </a:r>
            <a:r>
              <a:rPr lang="ru-RU" sz="1400" b="1" i="1" kern="0" dirty="0">
                <a:solidFill>
                  <a:srgbClr val="333333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Литературное творчество даёт возможность выразить себя и поделиться своими мыслями и чувствами с окружающими.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5A3EBA3-EA5F-8C0F-7A1E-26D9DE4CC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999" y="996723"/>
            <a:ext cx="3019517" cy="402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3727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1185</Words>
  <Application>Microsoft Office PowerPoint</Application>
  <PresentationFormat>Широкоэкранный</PresentationFormat>
  <Paragraphs>73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Helvetica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Тамара Киприянова</dc:creator>
  <cp:lastModifiedBy>Тамара Киприянова</cp:lastModifiedBy>
  <cp:revision>6</cp:revision>
  <dcterms:created xsi:type="dcterms:W3CDTF">2023-10-23T12:14:28Z</dcterms:created>
  <dcterms:modified xsi:type="dcterms:W3CDTF">2023-10-24T11:20:37Z</dcterms:modified>
</cp:coreProperties>
</file>