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61" r:id="rId4"/>
    <p:sldId id="278" r:id="rId5"/>
    <p:sldId id="272" r:id="rId6"/>
    <p:sldId id="282" r:id="rId7"/>
    <p:sldId id="277" r:id="rId8"/>
    <p:sldId id="269" r:id="rId9"/>
    <p:sldId id="280" r:id="rId10"/>
    <p:sldId id="279" r:id="rId11"/>
    <p:sldId id="271" r:id="rId12"/>
    <p:sldId id="281" r:id="rId13"/>
    <p:sldId id="262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Татьяна" initials="Т" lastIdx="0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67373"/>
    <a:srgbClr val="FFFFCC"/>
    <a:srgbClr val="0DB340"/>
    <a:srgbClr val="B3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2" autoAdjust="0"/>
    <p:restoredTop sz="94660"/>
  </p:normalViewPr>
  <p:slideViewPr>
    <p:cSldViewPr showGuides="1">
      <p:cViewPr varScale="1">
        <p:scale>
          <a:sx n="86" d="100"/>
          <a:sy n="86" d="100"/>
        </p:scale>
        <p:origin x="11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0" cy="450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9D50-B8CA-4BB5-9433-62421D1EA1BF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9846-B6E7-470D-9EB4-EC605C09C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5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9846-B6E7-470D-9EB4-EC605C09C3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9846-B6E7-470D-9EB4-EC605C09C3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581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png" /><Relationship Id="rId5" Type="http://schemas.openxmlformats.org/officeDocument/2006/relationships/hyperlink" Target="https://presentation-creation.ru/" TargetMode="Externa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5"/>
            <a:extLst>
              <a:ext uri="{FF2B5EF4-FFF2-40B4-BE49-F238E27FC236}">
                <a16:creationId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55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42.jpeg" /><Relationship Id="rId5" Type="http://schemas.openxmlformats.org/officeDocument/2006/relationships/image" Target="../media/image43.png" /><Relationship Id="rId6" Type="http://schemas.openxmlformats.org/officeDocument/2006/relationships/image" Target="../media/image44.jpeg" /><Relationship Id="rId7" Type="http://schemas.openxmlformats.org/officeDocument/2006/relationships/image" Target="../media/image45.jpeg" /><Relationship Id="rId8" Type="http://schemas.openxmlformats.org/officeDocument/2006/relationships/image" Target="../media/image46.png" /><Relationship Id="rId9" Type="http://schemas.openxmlformats.org/officeDocument/2006/relationships/image" Target="../media/image4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10.sv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9.pn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png" /><Relationship Id="rId9" Type="http://schemas.openxmlformats.org/officeDocument/2006/relationships/image" Target="../media/image1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20.sv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21.png" /><Relationship Id="rId5" Type="http://schemas.openxmlformats.org/officeDocument/2006/relationships/image" Target="../media/image22.jpeg" /><Relationship Id="rId6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4.jpeg" /><Relationship Id="rId4" Type="http://schemas.openxmlformats.org/officeDocument/2006/relationships/image" Target="../media/image29.pn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4.jpeg" /><Relationship Id="rId4" Type="http://schemas.openxmlformats.org/officeDocument/2006/relationships/image" Target="../media/image33.png" /><Relationship Id="rId5" Type="http://schemas.openxmlformats.org/officeDocument/2006/relationships/image" Target="../media/image34.png" /><Relationship Id="rId6" Type="http://schemas.openxmlformats.org/officeDocument/2006/relationships/image" Target="../media/image35.png" /><Relationship Id="rId7" Type="http://schemas.openxmlformats.org/officeDocument/2006/relationships/image" Target="../media/image36.png" /><Relationship Id="rId8" Type="http://schemas.openxmlformats.org/officeDocument/2006/relationships/image" Target="../media/image3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38.png" /><Relationship Id="rId5" Type="http://schemas.openxmlformats.org/officeDocument/2006/relationships/image" Target="../media/image39.png" /><Relationship Id="rId6" Type="http://schemas.openxmlformats.org/officeDocument/2006/relationships/image" Target="../media/image40.png" /><Relationship Id="rId7" Type="http://schemas.openxmlformats.org/officeDocument/2006/relationships/image" Target="../media/image4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11" y="132080"/>
            <a:ext cx="8581948" cy="1839284"/>
          </a:xfrm>
        </p:spPr>
        <p:txBody>
          <a:bodyPr>
            <a:noAutofit/>
          </a:bodyPr>
          <a:lstStyle/>
          <a:p>
            <a:pPr algn="ctr"/>
            <a:r>
              <a:rPr lang="ru-RU" sz="2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</a:rPr>
              <a:t>ПРАКТИКА</a:t>
            </a:r>
            <a:br>
              <a:rPr lang="ru-RU" sz="2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</a:rPr>
            </a:br>
            <a:r>
              <a:rPr lang="ru-RU" sz="2800" smtClean="0">
                <a:latin typeface="Century Schoolbook" panose="02040604050505020304" pitchFamily="18" charset="0"/>
                <a:ea typeface="Calibri" panose="020f0502020204030204" pitchFamily="34" charset="0"/>
              </a:rPr>
              <a:t>«Организация </a:t>
            </a:r>
            <a:r>
              <a:rPr lang="ru-RU" sz="2800">
                <a:latin typeface="Century Schoolbook" panose="02040604050505020304" pitchFamily="18" charset="0"/>
                <a:ea typeface="Calibri" panose="020f0502020204030204" pitchFamily="34" charset="0"/>
              </a:rPr>
              <a:t>деятельности социальной службы «Микрореабилитационный центр»</a:t>
            </a:r>
            <a:endParaRPr lang="ru-RU" sz="2800">
              <a:solidFill>
                <a:schemeClr val="accent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00" y="2069935"/>
            <a:ext cx="8319499" cy="19201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>
                <a:gradFill flip="none" rotWithShape="1">
                  <a:gsLst>
                    <a:gs pos="0">
                      <a:srgbClr val="167373">
                        <a:shade val="30000"/>
                        <a:satMod val="115000"/>
                      </a:srgbClr>
                    </a:gs>
                    <a:gs pos="50000">
                      <a:srgbClr val="167373">
                        <a:shade val="67500"/>
                        <a:satMod val="115000"/>
                      </a:srgbClr>
                    </a:gs>
                    <a:gs pos="100000">
                      <a:srgbClr val="16737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  <a:cs typeface="+mj-cs"/>
              </a:rPr>
              <a:t>ЦЕЛЬ</a:t>
            </a:r>
            <a:r>
              <a:rPr lang="ru-RU" b="1">
                <a:gradFill flip="none" rotWithShape="1">
                  <a:gsLst>
                    <a:gs pos="0">
                      <a:srgbClr val="167373">
                        <a:shade val="30000"/>
                        <a:satMod val="115000"/>
                      </a:srgbClr>
                    </a:gs>
                    <a:gs pos="50000">
                      <a:srgbClr val="167373">
                        <a:shade val="67500"/>
                        <a:satMod val="115000"/>
                      </a:srgbClr>
                    </a:gs>
                    <a:gs pos="100000">
                      <a:srgbClr val="16737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  <a:ea typeface="Calibri" panose="020f0502020204030204" pitchFamily="34" charset="0"/>
                <a:cs typeface="+mj-cs"/>
              </a:rPr>
              <a:t> </a:t>
            </a:r>
            <a:endParaRPr lang="ru-RU" b="1" smtClean="0">
              <a:gradFill flip="none" rotWithShape="1">
                <a:gsLst>
                  <a:gs pos="0">
                    <a:srgbClr val="167373">
                      <a:shade val="30000"/>
                      <a:satMod val="115000"/>
                    </a:srgbClr>
                  </a:gs>
                  <a:gs pos="50000">
                    <a:srgbClr val="167373">
                      <a:shade val="67500"/>
                      <a:satMod val="115000"/>
                    </a:srgbClr>
                  </a:gs>
                  <a:gs pos="100000">
                    <a:srgbClr val="167373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  <a:ea typeface="Calibri" panose="020f0502020204030204" pitchFamily="34" charset="0"/>
              <a:cs typeface="+mj-cs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создание </a:t>
            </a:r>
            <a:r>
              <a:rPr lang="ru-RU" sz="2900" b="1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условий для повышения качества, доступности и непрерывности реабилитационных и абилитационных услуг для детей-инвалидов и детей с ограниченными возможностями здоровья</a:t>
            </a:r>
            <a:endParaRPr lang="en-US" sz="2900" b="1"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878" b="13878"/>
          <a:stretch>
            <a:fillRect/>
          </a:stretch>
        </p:blipFill>
        <p:spPr>
          <a:xfrm>
            <a:off x="8931000" y="2274594"/>
            <a:ext cx="3127375" cy="16619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6819" b="6819"/>
          <a:stretch>
            <a:fillRect/>
          </a:stretch>
        </p:blipFill>
        <p:spPr>
          <a:xfrm>
            <a:off x="8936898" y="4498629"/>
            <a:ext cx="3142346" cy="203534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0" y="213291"/>
            <a:ext cx="2078916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276" y="127639"/>
            <a:ext cx="1585097" cy="1621677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>
            <a:off x="1011000" y="1764550"/>
            <a:ext cx="7515000" cy="2068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226" y="4488515"/>
            <a:ext cx="3051029" cy="2049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69" y="4492548"/>
            <a:ext cx="2848412" cy="204142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9" y="4488515"/>
            <a:ext cx="2610515" cy="2045461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41000" y="10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0" y="135136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224" y="93271"/>
            <a:ext cx="1585097" cy="1621677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361000" y="767716"/>
            <a:ext cx="8459999" cy="7641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продуктивный познавательный досуг</a:t>
            </a:r>
            <a:r>
              <a:rPr lang="ru-RU" sz="2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участием </a:t>
            </a:r>
            <a:r>
              <a:rPr lang="ru-RU" sz="260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волонтеров – студентов медицинского </a:t>
            </a:r>
            <a:r>
              <a:rPr lang="ru-RU" sz="2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колледжа волонтерского отряда «Рука помощи»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6" y="4558782"/>
            <a:ext cx="3038232" cy="2224200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467" y="2422587"/>
            <a:ext cx="3128643" cy="201928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000" y="2455309"/>
            <a:ext cx="3012900" cy="201928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04" y="4507180"/>
            <a:ext cx="3074892" cy="2226020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5211" y="342781"/>
            <a:ext cx="616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Century Schoolbook" panose="02040604050505020304" pitchFamily="18" charset="0"/>
              </a:rPr>
              <a:t>СОЦИОКУЛЬТУРНАЯ РЕАБИЛИТАЦИЯ</a:t>
            </a:r>
            <a:endParaRPr lang="ru-RU" sz="2000" b="1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20" y="1490409"/>
            <a:ext cx="6096000" cy="9321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кукольный театр,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воде Эбру, творческие мастер-классы,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анимационные поздравления с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годом и днем рождения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7811" y="1512131"/>
            <a:ext cx="59730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>
                <a:latin typeface="Century Schoolbook" panose="02040604050505020304" pitchFamily="18" charset="0"/>
              </a:rPr>
              <a:t>у</a:t>
            </a:r>
            <a:r>
              <a:rPr lang="ru-RU" sz="1700" smtClean="0">
                <a:latin typeface="Century Schoolbook" panose="02040604050505020304" pitchFamily="18" charset="0"/>
              </a:rPr>
              <a:t>частие в спортивных и праздничных мероприятиях, организованных вместе с АНО «Святые Покрова», </a:t>
            </a:r>
          </a:p>
          <a:p>
            <a:pPr algn="ctr"/>
            <a:r>
              <a:rPr lang="ru-RU" sz="1700" smtClean="0">
                <a:latin typeface="Century Schoolbook" panose="02040604050505020304" pitchFamily="18" charset="0"/>
              </a:rPr>
              <a:t>АНО «Содействие»</a:t>
            </a:r>
            <a:endParaRPr lang="ru-RU" sz="1700"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56" y="2487843"/>
            <a:ext cx="3044477" cy="201933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467" y="4475164"/>
            <a:ext cx="3107555" cy="2217958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40298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26" y="1629000"/>
            <a:ext cx="6186000" cy="47006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Обеспечивает непрерывность</a:t>
            </a:r>
            <a:r>
              <a:rPr lang="ru-RU" sz="5600">
                <a:latin typeface="Century Schoolbook" panose="02040604050505020304" pitchFamily="18" charset="0"/>
              </a:rPr>
              <a:t>, преемственность и последовательность </a:t>
            </a:r>
            <a:r>
              <a:rPr lang="ru-RU" sz="5600" smtClean="0">
                <a:latin typeface="Century Schoolbook" panose="02040604050505020304" pitchFamily="18" charset="0"/>
              </a:rPr>
              <a:t>комплексного </a:t>
            </a:r>
            <a:r>
              <a:rPr lang="ru-RU" sz="5600">
                <a:latin typeface="Century Schoolbook" panose="02040604050505020304" pitchFamily="18" charset="0"/>
              </a:rPr>
              <a:t>процесса </a:t>
            </a:r>
            <a:r>
              <a:rPr lang="ru-RU" sz="5600" smtClean="0">
                <a:latin typeface="Century Schoolbook" panose="02040604050505020304" pitchFamily="18" charset="0"/>
              </a:rPr>
              <a:t>реабилитации детей, проживающих </a:t>
            </a:r>
            <a:r>
              <a:rPr lang="ru-RU" sz="5600">
                <a:latin typeface="Century Schoolbook" panose="02040604050505020304" pitchFamily="18" charset="0"/>
              </a:rPr>
              <a:t>отдаленно от учреждения и не имеющих возможности посещения учреждения</a:t>
            </a:r>
            <a:endParaRPr lang="ru-RU" sz="560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Поддерживает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ресурсами семьи,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воспитывающих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детей с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инвалидностью и ограниченными возможностями здоровья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Обеспечивает </a:t>
            </a:r>
            <a:r>
              <a:rPr lang="ru-RU" sz="5600">
                <a:latin typeface="Century Schoolbook" panose="02040604050505020304" pitchFamily="18" charset="0"/>
              </a:rPr>
              <a:t>качественными реабилитационными и абилитационными услугами детей-инвалидов и детей с </a:t>
            </a:r>
            <a:r>
              <a:rPr lang="ru-RU" sz="5600" smtClean="0">
                <a:latin typeface="Century Schoolbook" panose="02040604050505020304" pitchFamily="18" charset="0"/>
              </a:rPr>
              <a:t>ограниченными возможностями здоровья, </a:t>
            </a:r>
            <a:r>
              <a:rPr lang="ru-RU" sz="5600">
                <a:latin typeface="Century Schoolbook" panose="02040604050505020304" pitchFamily="18" charset="0"/>
              </a:rPr>
              <a:t>детей с </a:t>
            </a:r>
            <a:r>
              <a:rPr lang="ru-RU" sz="5600" smtClean="0">
                <a:latin typeface="Century Schoolbook" panose="02040604050505020304" pitchFamily="18" charset="0"/>
              </a:rPr>
              <a:t>тяжелыми множественными нарушениями развития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Повышает компетентность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и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информированность родителей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в вопросах реабилитации и абилитации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детей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Улучшает качество жизни детей-инвалидов, в том числе детей с тяжелыми множественными нарушениями развития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Улучшает семейный микроклимат</a:t>
            </a:r>
            <a:endParaRPr lang="ru-RU" sz="5600" smtClean="0">
              <a:latin typeface="Century Schoolbook" panose="020406040505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Формирует основные жизненные компетенции детей, повышает их собственную активность, развивает коммуникативные навыки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Снижает риск </a:t>
            </a:r>
            <a:r>
              <a:rPr lang="ru-RU" sz="5600">
                <a:solidFill>
                  <a:srgbClr val="009900"/>
                </a:solidFill>
                <a:latin typeface="Century Schoolbook" panose="02040604050505020304" pitchFamily="18" charset="0"/>
              </a:rPr>
              <a:t>передачи детей-инвалидов в стационарные </a:t>
            </a:r>
            <a:r>
              <a:rPr lang="ru-RU" sz="560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учреждения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5600" smtClean="0">
                <a:latin typeface="Century Schoolbook" panose="02040604050505020304" pitchFamily="18" charset="0"/>
              </a:rPr>
              <a:t>Повышает профессиональные компетенции руководителя </a:t>
            </a:r>
            <a:r>
              <a:rPr lang="ru-RU" sz="5600">
                <a:latin typeface="Century Schoolbook" panose="02040604050505020304" pitchFamily="18" charset="0"/>
              </a:rPr>
              <a:t>и специалистов учреждения в области применения технологий и методов реабилитации и абилитации детей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916" y="456142"/>
            <a:ext cx="8092643" cy="742212"/>
          </a:xfrm>
        </p:spPr>
        <p:txBody>
          <a:bodyPr>
            <a:noAutofit/>
          </a:bodyPr>
          <a:lstStyle/>
          <a:p>
            <a:pPr algn="ctr"/>
            <a:r>
              <a:rPr lang="ru-RU" sz="1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РЕЗУЛЬТАТЫ ВНЕДРЕНИЯ </a:t>
            </a:r>
            <a:br>
              <a:rPr lang="ru-RU" sz="180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</a:br>
            <a:r>
              <a:rPr lang="ru-RU" sz="18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практики «Организация деятельности социальной службы «Микрореабилитационный центр»</a:t>
            </a:r>
            <a:endParaRPr lang="ru-RU" sz="18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111103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815" y="111103"/>
            <a:ext cx="1585097" cy="16216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8661" y="3488271"/>
            <a:ext cx="3427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у 89 детей с инвалидностью и </a:t>
            </a:r>
            <a:r>
              <a:rPr lang="ru-RU" sz="16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29 </a:t>
            </a:r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детей с ограниченными возможностями здоровья</a:t>
            </a:r>
          </a:p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улучшились показатели развития в ходе реализации индивидуальных программ реабилитации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73866" y="1589758"/>
            <a:ext cx="2305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atin typeface="Century Schoolbook" panose="02040604050505020304" pitchFamily="18" charset="0"/>
                <a:ea typeface="Calibri" panose="020f0502020204030204" pitchFamily="34" charset="0"/>
              </a:rPr>
              <a:t>95 родителей прошли обучение по вопросам реабилитации и </a:t>
            </a:r>
            <a:r>
              <a:rPr lang="ru-RU" sz="16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развивающего ухода  </a:t>
            </a:r>
            <a:endParaRPr lang="ru-RU" sz="1600" b="1">
              <a:latin typeface="Century Schoolbook" panose="020406040505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1996" y="1389117"/>
            <a:ext cx="2934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увеличился объем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оказанных реабилитационных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услуг, в том числе на дому: </a:t>
            </a:r>
            <a:endParaRPr lang="ru-RU" sz="1600" b="1" spc="-35">
              <a:solidFill>
                <a:srgbClr val="00990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-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10888 </a:t>
            </a:r>
          </a:p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- </a:t>
            </a:r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13260 </a:t>
            </a:r>
            <a:endParaRPr lang="ru-RU" sz="1600" b="1" spc="-35">
              <a:solidFill>
                <a:srgbClr val="00990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spc="-35" smtClean="0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январь-сентябрь </a:t>
            </a:r>
            <a:r>
              <a:rPr lang="ru-RU" sz="1600" b="1" spc="-35">
                <a:solidFill>
                  <a:srgbClr val="0099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года - 24617</a:t>
            </a:r>
            <a:endParaRPr lang="ru-RU" sz="1400">
              <a:latin typeface="Century Schoolbook" panose="02040604050505020304" pitchFamily="18" charset="0"/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flipH="1">
            <a:off x="6051644" y="1398994"/>
            <a:ext cx="264928" cy="516063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91996" y="5309091"/>
            <a:ext cx="3625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87% семей отметили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улучшение жизнедеятельности в результате получения помощи специалистами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социальной службы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73866" y="3949480"/>
            <a:ext cx="2685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7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специалистов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прошли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обучение </a:t>
            </a:r>
            <a:r>
              <a:rPr lang="ru-RU" sz="16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современным технологиям и практикам </a:t>
            </a:r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работы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2005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0" y="369000"/>
            <a:ext cx="2078916" cy="13778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000" y="132075"/>
            <a:ext cx="1585097" cy="1621677"/>
          </a:xfrm>
          <a:prstGeom prst="rect">
            <a:avLst/>
          </a:prstGeom>
        </p:spPr>
      </p:pic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96000" y="2440044"/>
            <a:ext cx="3780000" cy="333946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endPos="0" dir="5400000" sy="-100000" algn="bl" rotWithShape="0"/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ru-RU" sz="2800" b="1" smtClean="0">
              <a:solidFill>
                <a:srgbClr val="009900"/>
              </a:solidFill>
              <a:latin typeface="Century Schoolbook" panose="02040604050505020304" pitchFamily="18" charset="0"/>
              <a:ea typeface="+mj-ea"/>
              <a:cs typeface="+mj-cs"/>
            </a:endParaRPr>
          </a:p>
          <a:p>
            <a:pPr lvl="0" algn="ctr" eaLnBrk="1" hangingPunct="1"/>
            <a:r>
              <a:rPr lang="ru-RU" sz="2800" b="1" smtClean="0">
                <a:solidFill>
                  <a:srgbClr val="0099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ЗАДАЧИ </a:t>
            </a:r>
            <a:r>
              <a:rPr lang="ru-RU" sz="2800" b="1">
                <a:solidFill>
                  <a:srgbClr val="009900"/>
                </a:solidFill>
                <a:latin typeface="Century Schoolbook" panose="02040604050505020304" pitchFamily="18" charset="0"/>
                <a:ea typeface="+mj-ea"/>
                <a:cs typeface="+mj-cs"/>
              </a:rPr>
              <a:t>ПРАКТИКИ</a:t>
            </a:r>
            <a:endParaRPr kumimoji="0" lang="zh-CN" altLang="zh-CN" sz="1349" b="1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  <p:sp>
        <p:nvSpPr>
          <p:cNvPr id="37" name="Дуга 36"/>
          <p:cNvSpPr/>
          <p:nvPr/>
        </p:nvSpPr>
        <p:spPr>
          <a:xfrm>
            <a:off x="-533632" y="1609248"/>
            <a:ext cx="5622322" cy="5040000"/>
          </a:xfrm>
          <a:prstGeom prst="arc">
            <a:avLst>
              <a:gd name="adj1" fmla="val 16200000"/>
              <a:gd name="adj2" fmla="val 62002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313" y="926073"/>
            <a:ext cx="676715" cy="676715"/>
          </a:xfrm>
          <a:prstGeom prst="rect">
            <a:avLst/>
          </a:prstGeom>
        </p:spPr>
      </p:pic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4442167" y="1827745"/>
            <a:ext cx="680356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078574" y="3274565"/>
            <a:ext cx="678517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5004212" y="4695570"/>
            <a:ext cx="680356" cy="676679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79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799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801" y="5809929"/>
            <a:ext cx="676715" cy="68281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01000" y="238645"/>
            <a:ext cx="5890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latin typeface="Century Schoolbook" panose="02040604050505020304" pitchFamily="18" charset="0"/>
                <a:ea typeface="Calibri" panose="020f0502020204030204" pitchFamily="34" charset="0"/>
              </a:rPr>
              <a:t>оказание </a:t>
            </a:r>
            <a:r>
              <a:rPr lang="ru-RU">
                <a:latin typeface="Century Schoolbook" panose="02040604050505020304" pitchFamily="18" charset="0"/>
                <a:ea typeface="Calibri" panose="020f0502020204030204" pitchFamily="34" charset="0"/>
              </a:rPr>
              <a:t>комплексной социальной помощи  </a:t>
            </a:r>
            <a:endParaRPr lang="ru-RU">
              <a:latin typeface="Century Schoolbook" panose="02040604050505020304" pitchFamily="18" charset="0"/>
            </a:endParaRPr>
          </a:p>
          <a:p>
            <a:pPr algn="just"/>
            <a:r>
              <a:rPr lang="ru-RU" smtClean="0">
                <a:latin typeface="Century Schoolbook" panose="02040604050505020304" pitchFamily="18" charset="0"/>
                <a:ea typeface="Calibri" panose="020f0502020204030204" pitchFamily="34" charset="0"/>
              </a:rPr>
              <a:t>семьям, воспитывающим детей-инвалидов, в том числе с тяжелыми множественными нарушениями развития, и детей с ограниченными возможностями здоровья </a:t>
            </a:r>
            <a:endParaRPr lang="ru-RU">
              <a:latin typeface="Century Schoolbook" panose="020406040505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4390" y="1718749"/>
            <a:ext cx="57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обеспечение непрерывности, 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доступности реабилитационных услуг для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детей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, проживающих отдаленно от учреждения и не имеющих возможности посещения учреждения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52258" y="4896512"/>
            <a:ext cx="56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повышение профессиональных компетенций специалистов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52258" y="2997361"/>
            <a:ext cx="5708284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реабилитационного, интеграционного и коммуникативного потенциала семей, воспитывающих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детей-инвалидов, и </a:t>
            </a: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уровня компетентности родителей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в </a:t>
            </a:r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вопросах реабилитации и абилитации детей с инвалидностью, их воспитания и </a:t>
            </a:r>
            <a:r>
              <a:rPr lang="ru-RU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ухода</a:t>
            </a:r>
            <a:endParaRPr lang="ru-RU">
              <a:solidFill>
                <a:srgbClr val="009900"/>
              </a:solidFill>
              <a:latin typeface="Century Schoolbook" panose="020406040505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15934" y="5806936"/>
            <a:ext cx="6507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качества жизни детей-инвалидов, в том числе детей с тяжелыми множественными нарушениями развития </a:t>
            </a:r>
            <a:endParaRPr lang="ru-RU">
              <a:latin typeface="Century Schoolbook" panose="020406040505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305" y="1762867"/>
            <a:ext cx="11340000" cy="472613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обеспечение качественными реабилитационными услугами детей-инвалидов и детей с ограниченными возможностями здоровья, проживающих на территории города Ливны и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 прилегающих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к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городу других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муниципальных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районах</a:t>
            </a: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обеспечение непрерывного процесса комплексной реабилитации детей, проживающих отдаленно от учреждения </a:t>
            </a: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компетентности и информированности родителей в вопросах реабилитации и абилитации детей-инвалидов, в том числе с тяжелыми множественными нарушениями, и детей с ограниченными возможностями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здоровья, их воспитания и ухода</a:t>
            </a: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улучшение материально-технического оснащения семей, воспитывающих детей-инвалидов, детей с ограниченными возможностями </a:t>
            </a: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здоровья </a:t>
            </a:r>
            <a:r>
              <a:rPr lang="ru-RU" sz="17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путем </a:t>
            </a:r>
            <a:r>
              <a:rPr lang="ru-RU" sz="170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реабилитационного пространства на дому</a:t>
            </a:r>
            <a:endParaRPr lang="ru-RU" sz="1700" smtClean="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улучшение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семейного микроклимата и повышение социальной активности детей-инвалидов, детей с ограниченными возможностями здоровья и их родителей (законных представителей)</a:t>
            </a: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endParaRPr lang="ru-RU" sz="1700">
              <a:solidFill>
                <a:srgbClr val="167373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800"/>
              </a:lnSpc>
              <a:spcBef>
                <a:spcPct val="0"/>
              </a:spcBef>
              <a:buNone/>
            </a:pPr>
            <a:r>
              <a:rPr lang="ru-RU" sz="1700" smtClean="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sz="1700">
                <a:solidFill>
                  <a:srgbClr val="167373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профессиональных компетенций специалистов по вопросам использования современных социальных практик и технологий в работе с детьми-инвалидами и детьми с ограниченными возможностями здоровья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41192"/>
            <a:ext cx="1872656" cy="1241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569" y="141192"/>
            <a:ext cx="1346736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060" y="522696"/>
            <a:ext cx="8596105" cy="859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32" y="1817697"/>
            <a:ext cx="457240" cy="542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32" y="2685300"/>
            <a:ext cx="457240" cy="542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11" y="3428718"/>
            <a:ext cx="457240" cy="5364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38" y="4265241"/>
            <a:ext cx="457240" cy="5425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411" y="4913833"/>
            <a:ext cx="457240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411" y="5676137"/>
            <a:ext cx="45724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5C48BA-14E7-4EF6-81A2-D62869D8A099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2020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970A3-B863-4131-80E4-3C38EDAB317F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2015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A4802-354D-4E30-A70E-2E0867306A6B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2010</a:t>
            </a:r>
            <a:endParaRPr lang="ru-RU" sz="36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68477-9A1C-4631-AB71-AF54F11DABFD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2"/>
                </a:solidFill>
              </a:rPr>
              <a:t>2005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042"/>
            <a:ext cx="2078916" cy="13778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903" y="91658"/>
            <a:ext cx="1585097" cy="162167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6352" y="1470478"/>
            <a:ext cx="5340895" cy="12319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разработка и утверждение нормативных документов по созданию социальной службы «Микрореабилитационный центр»</a:t>
            </a:r>
            <a:endParaRPr lang="ru-RU">
              <a:solidFill>
                <a:srgbClr val="16737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7060" y="415674"/>
            <a:ext cx="949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mtClean="0">
                <a:latin typeface="Century Schoolbook" panose="02040604050505020304" pitchFamily="18" charset="0"/>
              </a:rPr>
              <a:t>ОСНОВНЫЕ ДЕЙСТВИЯ ПО ВНЕДРЕНИЮ ПРАКТИКИ</a:t>
            </a:r>
            <a:endParaRPr lang="ru-RU" sz="2200" b="1">
              <a:latin typeface="Century Schoolbook" panose="020406040505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7141" y="1505086"/>
            <a:ext cx="5340895" cy="12111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организация работы социальной службы «Микрореабилитационный центр», в том числе ее материально-техническое оснащение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121" y="2854343"/>
            <a:ext cx="5340895" cy="1170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повышение профессиональных компетенций специалистов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77141" y="2832171"/>
            <a:ext cx="5340895" cy="11927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определение детей и семей, нуждающихся в реабилитационных </a:t>
            </a:r>
            <a:r>
              <a:rPr lang="ru-RU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услугах</a:t>
            </a:r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, оформление необходимых </a:t>
            </a:r>
            <a:r>
              <a:rPr lang="ru-RU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документов</a:t>
            </a:r>
            <a:endParaRPr lang="ru-RU">
              <a:solidFill>
                <a:srgbClr val="167373"/>
              </a:solidFill>
              <a:latin typeface="Century Schoolbook" panose="02040604050505020304" pitchFamily="18" charset="0"/>
              <a:ea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77141" y="4162685"/>
            <a:ext cx="5340895" cy="15691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обеспечение устойчивости положительных результатов реализации программ реабилитации и абилитации детей-инвалидов, детей с ограниченными возможностями здоровья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121" y="4167026"/>
            <a:ext cx="5340895" cy="1564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разработка, утверждение и реализация индивидуальных программ реабилитации и абилитации с учетом особенностей детей и потребностей семей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0" y="5731872"/>
            <a:ext cx="1190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ВПЕРВЫЕ В ОРЛОВСКОЙ ОБЛАСТИ ФУНКЦИОНИРУЕТ СЛУЖБА «МИКРОРЕАБИЛИТАЦИОННЫЙ ЦЕНТР», КОТОРАЯ ОКАЗЫВАЕТ УСЛУГИ ДЕТЯМ С ИНВАЛИДНОСТЬЮ И ОГРАНИЧЕННЫМИ ВОЗМОЖНОСТЯМИ ЗДОРОВЬЯ НА ДОМУ, ПРЕДОСТАВЛЯЕТ СРЕДСТВА РЕАБИЛИТАЦИИ НАПРОКАТ</a:t>
            </a:r>
            <a:endParaRPr lang="ru-RU" sz="16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692" y="1510452"/>
            <a:ext cx="4995000" cy="4049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специалистов - </a:t>
            </a:r>
            <a:r>
              <a:rPr lang="ru-RU" sz="18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заведующий службой, медицинская сестра по </a:t>
            </a:r>
            <a:r>
              <a:rPr lang="ru-RU" sz="18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массажу и физио, </a:t>
            </a:r>
            <a:r>
              <a:rPr lang="ru-RU" sz="18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педагог-психолог, социальный педагог, специалист по комплексной реабилитации (реабилитолог), логопед, инструктор по адаптивной физической </a:t>
            </a:r>
            <a:r>
              <a:rPr lang="ru-RU" sz="18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180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0" y="141192"/>
            <a:ext cx="2078916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208" y="141192"/>
            <a:ext cx="158509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390" y="414600"/>
            <a:ext cx="855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8100000" scaled="1"/>
                </a:gradFill>
                <a:latin typeface="Century Schoolbook" panose="02040604050505020304" pitchFamily="18" charset="0"/>
              </a:rPr>
              <a:t>СОЦИАЛЬНАЯ СЛУЖБА «МИКРОРЕАБИЛИТАЦИОННЫЙ ЦЕНТР»</a:t>
            </a:r>
            <a:endParaRPr lang="ru-RU" sz="2400" b="1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8100000" scaled="1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7536" y="1245597"/>
            <a:ext cx="641236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услуги в форме домашнего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микрореабилитационного центра, выездного микрореабилитационного центра и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полустационарной </a:t>
            </a:r>
            <a:r>
              <a:rPr lang="ru-RU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</a:t>
            </a:r>
            <a:endParaRPr lang="ru-RU" sz="2000">
              <a:solidFill>
                <a:srgbClr val="16737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76" y="4239000"/>
            <a:ext cx="2795777" cy="195157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84" y="4774215"/>
            <a:ext cx="3042847" cy="194751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2687" y="2677964"/>
            <a:ext cx="6821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Социальная служба «Микрореабилитационный центр» </a:t>
            </a:r>
            <a:r>
              <a:rPr lang="ru-RU" sz="16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открыта благодаря победе учреждения в конкурсе инфраструктурных проектов Фонда поддержки детей, находящихся в трудной жизненной </a:t>
            </a:r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ситуации</a:t>
            </a:r>
          </a:p>
          <a:p>
            <a:pPr lvl="0" algn="ctr"/>
            <a:r>
              <a:rPr lang="ru-RU" sz="16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Размер </a:t>
            </a:r>
            <a:r>
              <a:rPr lang="ru-RU" sz="16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гранта Фонда – 5 млн. рублей</a:t>
            </a:r>
            <a:r>
              <a:rPr lang="ru-RU" sz="16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/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Департамент </a:t>
            </a:r>
            <a:r>
              <a:rPr lang="ru-RU" sz="16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социальной защиты, опеки и попечительства, труда и занятости Орловской области </a:t>
            </a:r>
            <a:r>
              <a:rPr lang="ru-RU" sz="16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поддержал создание нового структурного подразделения – 4,5 штатных единиц </a:t>
            </a:r>
            <a:endParaRPr lang="ru-RU" sz="1600">
              <a:solidFill>
                <a:srgbClr val="167373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168" y="4770148"/>
            <a:ext cx="2584308" cy="19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B32D1A-C350-4449-B81A-F1886A7ED552}"/>
              </a:ext>
            </a:extLst>
          </p:cNvPr>
          <p:cNvSpPr/>
          <p:nvPr/>
        </p:nvSpPr>
        <p:spPr>
          <a:xfrm>
            <a:off x="5928685" y="1740896"/>
            <a:ext cx="1598337" cy="2363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содержит 12-15 занятий с одним специалистом, занятия проводятся 1-2 раза в неделю 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6A185A8-DC91-4856-8667-DAB40D56ABA5}"/>
              </a:ext>
            </a:extLst>
          </p:cNvPr>
          <p:cNvSpPr/>
          <p:nvPr/>
        </p:nvSpPr>
        <p:spPr>
          <a:xfrm>
            <a:off x="50037" y="4038376"/>
            <a:ext cx="10034825" cy="11999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комплект реабилитационного, коррекционного, развивающего, игрового, сенсорного, тактильного оборудования, технические средства реабилитации</a:t>
            </a: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892C0F-0900-4E39-B2D8-1D77BE49C9AC}"/>
              </a:ext>
            </a:extLst>
          </p:cNvPr>
          <p:cNvSpPr/>
          <p:nvPr/>
        </p:nvSpPr>
        <p:spPr>
          <a:xfrm>
            <a:off x="3823045" y="1749047"/>
            <a:ext cx="2105640" cy="23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b="1" smtClean="0">
              <a:solidFill>
                <a:srgbClr val="16737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составление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краткосрочной индивидуальной программы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реабилитации,</a:t>
            </a:r>
            <a:r>
              <a:rPr lang="ru-RU" sz="1400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утверждается на реабилитационном консилиуме</a:t>
            </a:r>
            <a:endParaRPr lang="ru-RU" sz="1600" b="1">
              <a:solidFill>
                <a:srgbClr val="167373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US" sz="1600" b="1">
              <a:solidFill>
                <a:srgbClr val="167373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1E228C-E55A-4C8B-8D8F-F8DDEAD1B1AD}"/>
              </a:ext>
            </a:extLst>
          </p:cNvPr>
          <p:cNvSpPr/>
          <p:nvPr/>
        </p:nvSpPr>
        <p:spPr>
          <a:xfrm>
            <a:off x="10426" y="1744821"/>
            <a:ext cx="3812618" cy="2297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комплексная диагностика семей и детей-инвалидов и детей с ограниченными возможностями здоровья: сбор и анализ информации о семье, изучение документации, психодиагностическое обследование, реабилитационное тестирование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16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" y="319126"/>
            <a:ext cx="2078916" cy="1377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46628" y="1755805"/>
            <a:ext cx="1838881" cy="23332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специалисты службы поддерживают родителей через консультативный пункт</a:t>
            </a:r>
            <a:endParaRPr lang="ru-RU" sz="1600" b="1">
              <a:solidFill>
                <a:srgbClr val="167373"/>
              </a:solidFill>
            </a:endParaRPr>
          </a:p>
        </p:txBody>
      </p: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361000" y="381219"/>
            <a:ext cx="812758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«ВЫЕЗДНОЙ МИКРОРЕАБИЛИТАЦИОННЫЙ ЦЕНТР»  </a:t>
            </a:r>
            <a:endParaRPr lang="ru-RU" sz="20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73" y="189000"/>
            <a:ext cx="1341236" cy="137171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000" y="4998265"/>
            <a:ext cx="1817798" cy="16880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206" y="5035404"/>
            <a:ext cx="2294089" cy="166957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88" y="5020172"/>
            <a:ext cx="2338785" cy="166957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863" y="4128655"/>
            <a:ext cx="1817145" cy="2422861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506066" y="1741808"/>
            <a:ext cx="2906063" cy="230832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проводится работа по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программам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реабилитации </a:t>
            </a:r>
            <a:r>
              <a:rPr lang="ru-RU" sz="1600" b="1" smtClean="0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учетом вида </a:t>
            </a:r>
            <a:r>
              <a:rPr lang="ru-RU" sz="1600" b="1">
                <a:solidFill>
                  <a:srgbClr val="16737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степени тяжести инвалидности ребенка, его возраста и особенностей развития, выраженности ограничений жизнедеятельности, которые он испытывает</a:t>
            </a: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53"/>
            <a:ext cx="2078916" cy="1377815"/>
          </a:xfrm>
          <a:prstGeom prst="rect">
            <a:avLst/>
          </a:prstGeom>
        </p:spPr>
      </p:pic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110512" y="349225"/>
            <a:ext cx="8540526" cy="936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ru-RU" sz="24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«ДОМАШНИЙ МИКРОРЕАБИЛИТАЦИОННЫЙ ЦЕНТР» 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- это </a:t>
            </a:r>
            <a:r>
              <a:rPr lang="ru-RU" sz="200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+mn-cs"/>
              </a:rPr>
              <a:t>организация реабилитационного пространства на </a:t>
            </a:r>
            <a:r>
              <a:rPr lang="ru-RU" sz="2000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+mn-cs"/>
              </a:rPr>
              <a:t>дому у ребенка</a:t>
            </a:r>
            <a:endParaRPr lang="ru-RU" sz="2000">
              <a:solidFill>
                <a:srgbClr val="167373"/>
              </a:solidFill>
              <a:latin typeface="Century Schoolbook" panose="02040604050505020304" pitchFamily="18" charset="0"/>
              <a:ea typeface="+mn-ea"/>
              <a:cs typeface="+mn-cs"/>
            </a:endParaRPr>
          </a:p>
          <a:p>
            <a:pPr algn="just"/>
            <a:r>
              <a:rPr lang="ru-RU" sz="20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  </a:t>
            </a:r>
            <a:endParaRPr lang="ru-RU" sz="200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entury Schoolbook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260" y="189000"/>
            <a:ext cx="1341236" cy="1371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2" y="4845084"/>
            <a:ext cx="2850508" cy="190309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333" y="4841341"/>
            <a:ext cx="2865254" cy="191294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339" y="2792749"/>
            <a:ext cx="2585397" cy="2777822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892" y="4841341"/>
            <a:ext cx="2341051" cy="1925597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64835" y="1255721"/>
            <a:ext cx="6525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ПУНКТ ПРОКАТА СРЕДСТВ РЕАБИЛИТАЦИИ</a:t>
            </a:r>
          </a:p>
          <a:p>
            <a:pPr algn="ctr"/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включает</a:t>
            </a:r>
            <a:r>
              <a:rPr lang="ru-RU" sz="1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реабилитационное, игровое,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сенсорное,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тактильное, развивающее оборудование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альтернативные средства</a:t>
            </a:r>
            <a:endParaRPr lang="ru-RU" sz="160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коммуникации, механотерапевтические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пособия,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тренажеры, технические средства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реабилитации</a:t>
            </a:r>
            <a:r>
              <a:rPr lang="ru-RU" sz="1600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  <a:endParaRPr lang="ru-RU" sz="1600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000" y="3044674"/>
            <a:ext cx="8787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для оказания услуг по временному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обеспечению реабилитационными средствами детей-инвалидов и детей с ограниченными возможностями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600">
                <a:latin typeface="Century Schoolbook" panose="02040604050505020304" pitchFamily="18" charset="0"/>
                <a:ea typeface="Times New Roman" panose="02020603050405020304" pitchFamily="18" charset="0"/>
              </a:rPr>
              <a:t>продолжения курса реабилитации в домашних условиях, повышения реабилитационных условий их 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проживания</a:t>
            </a:r>
            <a:r>
              <a:rPr lang="ru-RU" sz="16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обеспечения непрерывности реабилитации</a:t>
            </a:r>
            <a:endParaRPr lang="ru-RU" sz="160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13540" y="2592694"/>
            <a:ext cx="4422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74 </a:t>
            </a:r>
            <a:r>
              <a:rPr lang="ru-RU" sz="2000" b="1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единицы </a:t>
            </a:r>
            <a:r>
              <a:rPr lang="ru-RU" sz="2000" b="1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оборудования</a:t>
            </a:r>
            <a:endParaRPr lang="ru-RU" sz="2000" b="1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0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E8157E-8A3E-4BDC-9129-09AC347B28A9}"/>
              </a:ext>
            </a:extLst>
          </p:cNvPr>
          <p:cNvSpPr txBox="1"/>
          <p:nvPr/>
        </p:nvSpPr>
        <p:spPr>
          <a:xfrm>
            <a:off x="8571000" y="29928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2"/>
                </a:solidFill>
              </a:rPr>
              <a:t>20</a:t>
            </a:r>
            <a:endParaRPr lang="ru-RU" sz="360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" y="109852"/>
            <a:ext cx="2078916" cy="1377815"/>
          </a:xfrm>
          <a:prstGeom prst="rect">
            <a:avLst/>
          </a:prstGeom>
        </p:spPr>
      </p:pic>
      <p:sp>
        <p:nvSpPr>
          <p:cNvPr id="33" name="Заголовок 2">
            <a:extLst>
              <a:ext uri="{FF2B5EF4-FFF2-40B4-BE49-F238E27FC236}">
                <a16:creationId xmlns:a16="http://schemas.microsoft.com/office/drawing/2014/main" id="{9292F823-E0EF-4106-9CE6-C0A6521DB566}"/>
              </a:ext>
            </a:extLst>
          </p:cNvPr>
          <p:cNvSpPr txBox="1"/>
          <p:nvPr/>
        </p:nvSpPr>
        <p:spPr>
          <a:xfrm>
            <a:off x="2060273" y="324705"/>
            <a:ext cx="8445727" cy="114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entury Schoolbook" panose="02040604050505020304" pitchFamily="18" charset="0"/>
              </a:rPr>
              <a:t>ОБУЧЕНИЕ РОДИТЕЛЕЙ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6000" y="2992804"/>
            <a:ext cx="1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273" y="189000"/>
            <a:ext cx="1341236" cy="137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08" y="1555418"/>
            <a:ext cx="6036932" cy="27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родителей приемам развивающего ухода, конструктивного взаимодействия с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ребенком, развития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в домашних условиях, созданию реабилитационного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пространства,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коррекционно-развивающему взаимодействию с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ребенком,</a:t>
            </a:r>
          </a:p>
          <a:p>
            <a:pPr>
              <a:spcAft>
                <a:spcPct val="0"/>
              </a:spcAft>
            </a:pPr>
            <a:r>
              <a:rPr lang="ru-RU" sz="1700" b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эффективной родительской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позиции, </a:t>
            </a:r>
            <a:endParaRPr lang="ru-RU" sz="170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своевременной психологической и информационной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помощи,</a:t>
            </a:r>
            <a:endParaRPr lang="ru-RU" sz="170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700" b="1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интереса родителей к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70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его компенсаторных возможностей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5" y="3322566"/>
            <a:ext cx="213613" cy="200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8" y="3767475"/>
            <a:ext cx="237765" cy="225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00" y="1671841"/>
            <a:ext cx="237765" cy="225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8" y="2833526"/>
            <a:ext cx="237765" cy="22557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stCxn id="13" idx="2"/>
            <a:endCxn id="15" idx="0"/>
          </p:cNvCxnSpPr>
          <p:nvPr/>
        </p:nvCxnSpPr>
        <p:spPr>
          <a:xfrm flipH="1">
            <a:off x="269101" y="1897413"/>
            <a:ext cx="5782" cy="93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  <a:endCxn id="12" idx="0"/>
          </p:cNvCxnSpPr>
          <p:nvPr/>
        </p:nvCxnSpPr>
        <p:spPr>
          <a:xfrm flipH="1">
            <a:off x="269101" y="3522993"/>
            <a:ext cx="2891" cy="24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6" idx="0"/>
          </p:cNvCxnSpPr>
          <p:nvPr/>
        </p:nvCxnSpPr>
        <p:spPr>
          <a:xfrm>
            <a:off x="269101" y="3059098"/>
            <a:ext cx="2891" cy="26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00" y="4426612"/>
            <a:ext cx="3216985" cy="2149668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691" y="4377485"/>
            <a:ext cx="3023618" cy="2184034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000" y="4377485"/>
            <a:ext cx="2906480" cy="2184034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6263760" y="1494511"/>
            <a:ext cx="5779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ГРУППОВЫЕ ЗАНЯТИЯ,</a:t>
            </a:r>
          </a:p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ИНДИВИДУАЛЬНЫЕ КОНСУЛЬТАЦИИ, АКТУАЛЬНАЯ ИНФОРМАЦИЯ НА СТРАНИЦЕ  ВКОНТАКТЕ, ИНФОРМАЦИОННО-МЕТОДИЧЕСКИЕ МАТЕРИАЛЫ</a:t>
            </a: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  <a:p>
            <a:pPr algn="ctr"/>
            <a:r>
              <a:rPr lang="ru-RU" sz="1600" b="1" smtClean="0">
                <a:latin typeface="Century Schoolbook" panose="02040604050505020304" pitchFamily="18" charset="0"/>
              </a:rPr>
              <a:t>видео </a:t>
            </a:r>
            <a:r>
              <a:rPr lang="ru-RU" sz="1600" b="1">
                <a:latin typeface="Century Schoolbook" panose="02040604050505020304" pitchFamily="18" charset="0"/>
              </a:rPr>
              <a:t>лекции, презентация современных средств реабилитации, практикумы, арт-терапия, встречи со специалистами областного центра</a:t>
            </a: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  <a:p>
            <a:pPr algn="ctr"/>
            <a:endParaRPr lang="ru-RU" sz="1600" b="1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6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1541000" y="10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" y="144519"/>
            <a:ext cx="2078916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67" y="144519"/>
            <a:ext cx="1585097" cy="1621677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187135" y="955357"/>
            <a:ext cx="8078269" cy="1440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занятия в сенсорной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комнате и студии для рисования песком, </a:t>
            </a:r>
            <a:r>
              <a:rPr lang="ru-RU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на сенсорно-динамическом комплексе «Дом Совы», в плавательном </a:t>
            </a:r>
            <a:r>
              <a:rPr lang="ru-RU" smtClean="0">
                <a:solidFill>
                  <a:srgbClr val="0099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бассейне</a:t>
            </a:r>
            <a:endParaRPr lang="ru-RU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1001" y="414000"/>
            <a:ext cx="894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Century Schoolbook" panose="02040604050505020304" pitchFamily="18" charset="0"/>
              </a:rPr>
              <a:t>ПРЕДОСТАВЛЕНИЕ УСЛУГ В ПОЛУСТАЦИОНАРНОЙ ФОРМЕ</a:t>
            </a:r>
            <a:endParaRPr lang="ru-RU" sz="2000" b="1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268" y="2395357"/>
            <a:ext cx="2121199" cy="282826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l="9193"/>
          <a:stretch>
            <a:fillRect/>
          </a:stretch>
        </p:blipFill>
        <p:spPr>
          <a:xfrm>
            <a:off x="3835891" y="4597280"/>
            <a:ext cx="2643120" cy="2053635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00" y="4644285"/>
            <a:ext cx="2753427" cy="2074587"/>
          </a:xfrm>
          <a:prstGeom prst="rect">
            <a:avLst/>
          </a:prstGeom>
          <a:ln>
            <a:solidFill>
              <a:srgbClr val="0099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66" y="4593128"/>
            <a:ext cx="2513855" cy="2053634"/>
          </a:xfrm>
          <a:prstGeom prst="rect">
            <a:avLst/>
          </a:prstGeom>
          <a:ln>
            <a:solidFill>
              <a:srgbClr val="009900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5413551" y="2297675"/>
            <a:ext cx="2989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после 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завершения занятий со специалистами занятия с ребенком дома продолжает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родитель на основе полученных знаний во время обучения и рекомендаций, а также с использованием оборудования пункта проката</a:t>
            </a:r>
            <a:endParaRPr lang="ru-RU" sz="1400" b="1"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6" y="2209230"/>
            <a:ext cx="52505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коррекционно-развивающие занятия направлены 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на развитие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познавательной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,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речевой</a:t>
            </a:r>
            <a:r>
              <a:rPr lang="ru-RU" sz="1400" b="1">
                <a:latin typeface="Century Schoolbook" panose="02040604050505020304" pitchFamily="18" charset="0"/>
                <a:ea typeface="Calibri" panose="020f0502020204030204" pitchFamily="34" charset="0"/>
              </a:rPr>
              <a:t>, двигательной и интеллектуальной </a:t>
            </a:r>
            <a:r>
              <a:rPr lang="ru-RU" sz="1400" b="1" smtClean="0">
                <a:latin typeface="Century Schoolbook" panose="02040604050505020304" pitchFamily="18" charset="0"/>
                <a:ea typeface="Calibri" panose="020f0502020204030204" pitchFamily="34" charset="0"/>
              </a:rPr>
              <a:t>сфер,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навыков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межличностного взаимодействия со взрослыми и сверстниками с использованием альтернативной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коммуникации и навыков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адаптивного поведения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; </a:t>
            </a:r>
          </a:p>
          <a:p>
            <a:pPr lvl="0" algn="ctr"/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стабилизация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эмоциональной сферы, формирование навыков </a:t>
            </a:r>
            <a:r>
              <a:rPr lang="ru-RU" sz="1400" b="1" err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саморегуляции, формирование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и развитие учебного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поведения, повышение </a:t>
            </a:r>
            <a:r>
              <a:rPr lang="ru-RU" sz="1400" b="1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уровня </a:t>
            </a:r>
            <a:r>
              <a:rPr lang="ru-RU" sz="1400" b="1" smtClean="0">
                <a:solidFill>
                  <a:srgbClr val="167373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социализированности</a:t>
            </a:r>
            <a:endParaRPr lang="ru-RU" sz="1400" b="1">
              <a:solidFill>
                <a:srgbClr val="167373"/>
              </a:solidFill>
              <a:latin typeface="Century Schoolbook" panose="02040604050505020304" pitchFamily="18" charset="0"/>
              <a:ea typeface="Calibri" panose="020f0502020204030204" pitchFamily="34" charset="0"/>
            </a:endParaRPr>
          </a:p>
          <a:p>
            <a:endParaRPr lang="ru-RU" sz="1400" b="1">
              <a:latin typeface="Century Schoolbook" panose="020406040505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5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99</Paragraphs>
  <Slides>11</Slides>
  <Notes>2</Notes>
  <TotalTime>1287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0">
      <vt:lpstr>Arial</vt:lpstr>
      <vt:lpstr>Calibri Light</vt:lpstr>
      <vt:lpstr>Calibri</vt:lpstr>
      <vt:lpstr>Century Schoolbook</vt:lpstr>
      <vt:lpstr>宋体</vt:lpstr>
      <vt:lpstr>微软雅黑</vt:lpstr>
      <vt:lpstr>Times New Roman</vt:lpstr>
      <vt:lpstr>Courier New</vt:lpstr>
      <vt:lpstr>Тема Office</vt:lpstr>
      <vt:lpstr>ПРАКТИКА«Организация деятельности социальной службы «Микрореабилитационный центр»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ВНЕДРЕНИЯ практики «Организация деятельности социальной службы «Микрореабилитационный центр»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Юрий Козырев</dc:creator>
  <cp:lastModifiedBy>Татьяна</cp:lastModifiedBy>
  <cp:revision>123</cp:revision>
  <dcterms:created xsi:type="dcterms:W3CDTF">2020-06-20T14:12:20Z</dcterms:created>
  <dcterms:modified xsi:type="dcterms:W3CDTF">2023-10-23T11:13:41Z</dcterms:modified>
</cp:coreProperties>
</file>