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0" r:id="rId6"/>
    <p:sldId id="274" r:id="rId7"/>
    <p:sldId id="288" r:id="rId8"/>
    <p:sldId id="262" r:id="rId9"/>
    <p:sldId id="263" r:id="rId10"/>
    <p:sldId id="281" r:id="rId11"/>
    <p:sldId id="282" r:id="rId12"/>
    <p:sldId id="285" r:id="rId13"/>
    <p:sldId id="292" r:id="rId14"/>
    <p:sldId id="290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00CC"/>
    <a:srgbClr val="000099"/>
    <a:srgbClr val="FF00FF"/>
    <a:srgbClr val="FFFF33"/>
    <a:srgbClr val="FFC000"/>
    <a:srgbClr val="99CCFF"/>
    <a:srgbClr val="66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8841" autoAdjust="0"/>
  </p:normalViewPr>
  <p:slideViewPr>
    <p:cSldViewPr>
      <p:cViewPr>
        <p:scale>
          <a:sx n="87" d="100"/>
          <a:sy n="87" d="100"/>
        </p:scale>
        <p:origin x="-198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Pt>
            <c:idx val="0"/>
            <c:spPr>
              <a:solidFill>
                <a:srgbClr val="FFC000"/>
              </a:solidFill>
              <a:ln w="19080">
                <a:noFill/>
              </a:ln>
            </c:spPr>
          </c:dPt>
          <c:dPt>
            <c:idx val="1"/>
            <c:spPr>
              <a:solidFill>
                <a:srgbClr val="FFC000"/>
              </a:solidFill>
              <a:ln w="19080">
                <a:noFill/>
              </a:ln>
            </c:spPr>
          </c:dPt>
          <c:cat>
            <c:strRef>
              <c:f>categories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zero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spPr>
              <a:solidFill>
                <a:srgbClr val="00FF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E2-4022-9613-9C6763EA0818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E2-4022-9613-9C6763EA08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E2-4022-9613-9C6763EA0818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3295097407904"/>
          <c:y val="0.20128232836250989"/>
          <c:w val="0.66598508366412057"/>
          <c:h val="0.798717671637490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FF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B3-46EA-82FA-166030EF326E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B3-46EA-82FA-166030EF3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B3-46EA-82FA-166030EF326E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BE-458A-8566-37FC9EB79D5D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BE-458A-8566-37FC9EB79D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BE-458A-8566-37FC9EB79D5D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0.50947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992210" cy="70719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434C-0313-4976-91B7-B59F0B8C274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8380-24E3-431F-970C-1F84DEB10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8380-24E3-431F-970C-1F84DEB10B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1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503825" indent="0">
              <a:buNone/>
              <a:defRPr sz="3100"/>
            </a:lvl2pPr>
            <a:lvl3pPr marL="1007650" indent="0">
              <a:buNone/>
              <a:defRPr sz="2600"/>
            </a:lvl3pPr>
            <a:lvl4pPr marL="1511476" indent="0">
              <a:buNone/>
              <a:defRPr sz="2200"/>
            </a:lvl4pPr>
            <a:lvl5pPr marL="2015300" indent="0">
              <a:buNone/>
              <a:defRPr sz="2200"/>
            </a:lvl5pPr>
            <a:lvl6pPr marL="2519125" indent="0">
              <a:buNone/>
              <a:defRPr sz="2200"/>
            </a:lvl6pPr>
            <a:lvl7pPr marL="3022950" indent="0">
              <a:buNone/>
              <a:defRPr sz="2200"/>
            </a:lvl7pPr>
            <a:lvl8pPr marL="3526776" indent="0">
              <a:buNone/>
              <a:defRPr sz="2200"/>
            </a:lvl8pPr>
            <a:lvl9pPr marL="403060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03825" indent="0">
              <a:buNone/>
              <a:defRPr sz="1300"/>
            </a:lvl2pPr>
            <a:lvl3pPr marL="1007650" indent="0">
              <a:buNone/>
              <a:defRPr sz="1100"/>
            </a:lvl3pPr>
            <a:lvl4pPr marL="1511476" indent="0">
              <a:buNone/>
              <a:defRPr sz="1000"/>
            </a:lvl4pPr>
            <a:lvl5pPr marL="2015300" indent="0">
              <a:buNone/>
              <a:defRPr sz="1000"/>
            </a:lvl5pPr>
            <a:lvl6pPr marL="2519125" indent="0">
              <a:buNone/>
              <a:defRPr sz="1000"/>
            </a:lvl6pPr>
            <a:lvl7pPr marL="3022950" indent="0">
              <a:buNone/>
              <a:defRPr sz="1000"/>
            </a:lvl7pPr>
            <a:lvl8pPr marL="3526776" indent="0">
              <a:buNone/>
              <a:defRPr sz="1000"/>
            </a:lvl8pPr>
            <a:lvl9pPr marL="40306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1" y="2303464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2" y="2303464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6" y="2303464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4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4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2" y="4058164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40" y="1493839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7035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62774F-2839-48F7-B15C-1102C0EFFE15}" type="datetime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>
                <a:lnSpc>
                  <a:spcPct val="100000"/>
                </a:lnSpc>
              </a:pPr>
              <a:t>10/23/2023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E425FD-E718-4CC2-B632-4431E588DBF6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 Ligh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6.png"/><Relationship Id="rId7" Type="http://schemas.openxmlformats.org/officeDocument/2006/relationships/hyperlink" Target="https://vk.com/bukcs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k.me/N0731" TargetMode="External"/><Relationship Id="rId5" Type="http://schemas.openxmlformats.org/officeDocument/2006/relationships/hyperlink" Target="http://www.bukcson.ru/" TargetMode="External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2.xml"/><Relationship Id="rId3" Type="http://schemas.openxmlformats.org/officeDocument/2006/relationships/chart" Target="../charts/chart1.xm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microsoft.com/office/2007/relationships/hdphoto" Target="../media/hdphoto2.wdp"/><Relationship Id="rId5" Type="http://schemas.openxmlformats.org/officeDocument/2006/relationships/image" Target="../media/image47.jpeg"/><Relationship Id="rId15" Type="http://schemas.openxmlformats.org/officeDocument/2006/relationships/chart" Target="../charts/chart4.xml"/><Relationship Id="rId4" Type="http://schemas.openxmlformats.org/officeDocument/2006/relationships/image" Target="../media/image46.jpeg"/><Relationship Id="rId1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16200000" flipH="1">
            <a:off x="5338800" y="0"/>
            <a:ext cx="6852600" cy="6852600"/>
          </a:xfrm>
          <a:prstGeom prst="rtTriangle">
            <a:avLst/>
          </a:prstGeom>
          <a:solidFill>
            <a:srgbClr val="00FF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42" name="Line 2"/>
          <p:cNvSpPr/>
          <p:nvPr/>
        </p:nvSpPr>
        <p:spPr>
          <a:xfrm>
            <a:off x="240" y="3356992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 rot="5400000" flipH="1">
            <a:off x="-720" y="5372280"/>
            <a:ext cx="1485720" cy="148572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Рисунок 15_0" descr="IMG_9521.JPG"/>
          <p:cNvPicPr/>
          <p:nvPr/>
        </p:nvPicPr>
        <p:blipFill>
          <a:blip r:embed="rId2" cstate="print">
            <a:lum bright="10000"/>
          </a:blip>
          <a:srcRect l="21525" r="14409" b="10734"/>
          <a:stretch/>
        </p:blipFill>
        <p:spPr>
          <a:xfrm>
            <a:off x="7752184" y="1700808"/>
            <a:ext cx="3523320" cy="327312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sp>
        <p:nvSpPr>
          <p:cNvPr id="48" name="CustomShape 7"/>
          <p:cNvSpPr/>
          <p:nvPr/>
        </p:nvSpPr>
        <p:spPr>
          <a:xfrm>
            <a:off x="-168696" y="2204864"/>
            <a:ext cx="7778302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Реализация </a:t>
            </a:r>
            <a:r>
              <a:rPr lang="ru-RU" sz="3600" b="1" i="1" spc="-1" dirty="0" smtClean="0">
                <a:solidFill>
                  <a:srgbClr val="C00000"/>
                </a:solidFill>
                <a:latin typeface="Times New Roman"/>
              </a:rPr>
              <a:t>практики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600" b="1" strike="noStrike" spc="-1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МИКРОРЕАБИЛИТАЦИОННЫЙ   ЦЕНТР» на </a:t>
            </a:r>
            <a:r>
              <a:rPr lang="ru-RU" sz="3600" b="1" i="1" spc="-1" dirty="0" smtClean="0">
                <a:solidFill>
                  <a:srgbClr val="C00000"/>
                </a:solidFill>
                <a:latin typeface="Times New Roman"/>
              </a:rPr>
              <a:t>т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ерритории Омского </a:t>
            </a:r>
            <a:r>
              <a:rPr lang="ru-RU" sz="3600" b="1" i="1" spc="-1" dirty="0" smtClean="0">
                <a:solidFill>
                  <a:srgbClr val="C00000"/>
                </a:solidFill>
                <a:latin typeface="Times New Roman"/>
              </a:rPr>
              <a:t>муниципального района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3600" b="1" strike="noStrike" spc="-1" dirty="0"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942800" y="6338520"/>
            <a:ext cx="230580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</a:rPr>
              <a:t>Омская область </a:t>
            </a:r>
            <a:r>
              <a:rPr lang="ru-RU" sz="1600" b="0" strike="noStrike" spc="-1" dirty="0">
                <a:solidFill>
                  <a:srgbClr val="002060"/>
                </a:solidFill>
                <a:latin typeface="Times New Roman"/>
              </a:rPr>
              <a:t>–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</a:rPr>
              <a:t>2023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0" name="Рисунок 17_0" descr="inva_y19_06.jpg"/>
          <p:cNvPicPr/>
          <p:nvPr/>
        </p:nvPicPr>
        <p:blipFill>
          <a:blip r:embed="rId3" cstate="print"/>
          <a:stretch/>
        </p:blipFill>
        <p:spPr>
          <a:xfrm>
            <a:off x="2437200" y="195840"/>
            <a:ext cx="2960640" cy="185004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52" name="Picture 2_1" descr="C:\Users\Masha\Desktop\форма\герб.gif"/>
          <p:cNvPicPr/>
          <p:nvPr/>
        </p:nvPicPr>
        <p:blipFill>
          <a:blip r:embed="rId4" cstate="print"/>
          <a:stretch/>
        </p:blipFill>
        <p:spPr>
          <a:xfrm>
            <a:off x="10596594" y="142852"/>
            <a:ext cx="1428278" cy="1267718"/>
          </a:xfrm>
          <a:prstGeom prst="rect">
            <a:avLst/>
          </a:prstGeom>
          <a:ln>
            <a:noFill/>
          </a:ln>
        </p:spPr>
      </p:pic>
      <p:pic>
        <p:nvPicPr>
          <p:cNvPr id="17" name="Picture 2"/>
          <p:cNvPicPr/>
          <p:nvPr/>
        </p:nvPicPr>
        <p:blipFill>
          <a:blip r:embed="rId5" cstate="print"/>
          <a:stretch/>
        </p:blipFill>
        <p:spPr>
          <a:xfrm>
            <a:off x="623392" y="4077072"/>
            <a:ext cx="3816424" cy="3096344"/>
          </a:xfrm>
          <a:prstGeom prst="rect">
            <a:avLst/>
          </a:prstGeom>
          <a:ln w="9360">
            <a:noFill/>
          </a:ln>
        </p:spPr>
      </p:pic>
      <p:pic>
        <p:nvPicPr>
          <p:cNvPr id="19" name="Рисунок 18" descr="pixlr-bg-result (25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68696" y="-243408"/>
            <a:ext cx="2664296" cy="270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9192344" y="6309320"/>
            <a:ext cx="2853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Анатольевна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96400" y="3356992"/>
            <a:ext cx="2342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Елена Николаевна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3632" y="6093296"/>
            <a:ext cx="2490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Татьяна Борисовна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8048" y="4077072"/>
            <a:ext cx="5519936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«…о такой интересной практике слышим впервые, специалисты проводят комплексную реабилитацию с ребенком, удивила результативность новых методик, что принесло нашему ребенку много положительных эмоций, а самое главное улучшение здоровья!»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3352" y="4221088"/>
            <a:ext cx="60486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«…хочу выразить огромную благодарность всей выездной бригаде за создание условий для скорейшей реабилитации моего ребенка, без выезда за пределы моего села, спасибо за доступность и мобильность»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07968" y="1124744"/>
            <a:ext cx="626469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«…у моего ребенка ДЦП, и мы не пожалели, что приняли участие в проекте, ведь нам оказали качественную помощь, благодаря высококвалифицированному массажисту и применяемым им аппаратом «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Биоэнергомассажер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были улучшены показатели двигательных функций, это поменяло нашу жизнь на до и после, спасибо!»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ustomShape 14"/>
          <p:cNvSpPr/>
          <p:nvPr/>
        </p:nvSpPr>
        <p:spPr>
          <a:xfrm>
            <a:off x="1199456" y="1700808"/>
            <a:ext cx="4680520" cy="22322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Выдержки из отзывов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участников проекта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Качественные результаты «</a:t>
            </a:r>
            <a:r>
              <a:rPr lang="ru-RU" sz="3200" b="1" i="1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Микрореабилитационного</a:t>
            </a: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 центра «ОПОРА»</a:t>
            </a:r>
            <a:endParaRPr lang="ru-RU" sz="3200" spc="-1" dirty="0"/>
          </a:p>
        </p:txBody>
      </p:sp>
      <p:pic>
        <p:nvPicPr>
          <p:cNvPr id="13" name="Рисунок 12" descr="242586470-otzivi_nasih_klientov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9611">
            <a:off x="207294" y="827982"/>
            <a:ext cx="1844050" cy="184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544272" y="4149080"/>
            <a:ext cx="3384376" cy="1800200"/>
          </a:xfrm>
          <a:prstGeom prst="roundRect">
            <a:avLst/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Доступность детей-инвалидов к реабилитационным услугам  на дому в отдаленных сельских поселениях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83832" y="4725144"/>
            <a:ext cx="3384376" cy="1800200"/>
          </a:xfrm>
          <a:prstGeom prst="roundRect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Уникальность проекта в сочетании разных методов и технологий реабилитации в соответствии с медицинскими показаниями детей-инвалидов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ustomShape 9"/>
          <p:cNvSpPr/>
          <p:nvPr/>
        </p:nvSpPr>
        <p:spPr>
          <a:xfrm>
            <a:off x="4295800" y="4365104"/>
            <a:ext cx="720080" cy="720080"/>
          </a:xfrm>
          <a:prstGeom prst="ellipse">
            <a:avLst/>
          </a:prstGeom>
          <a:gradFill>
            <a:gsLst>
              <a:gs pos="41000">
                <a:srgbClr val="99FFCC"/>
              </a:gs>
              <a:gs pos="41000">
                <a:srgbClr val="66CCFF">
                  <a:alpha val="72941"/>
                </a:srgbClr>
              </a:gs>
              <a:gs pos="82001">
                <a:srgbClr val="CCFFFF"/>
              </a:gs>
              <a:gs pos="100000">
                <a:srgbClr val="99CCFF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CustomShape 7"/>
          <p:cNvSpPr/>
          <p:nvPr/>
        </p:nvSpPr>
        <p:spPr>
          <a:xfrm>
            <a:off x="8400256" y="3717032"/>
            <a:ext cx="720080" cy="720080"/>
          </a:xfrm>
          <a:prstGeom prst="ellipse">
            <a:avLst/>
          </a:prstGeom>
          <a:gradFill>
            <a:gsLst>
              <a:gs pos="0">
                <a:srgbClr val="FFFF66"/>
              </a:gs>
              <a:gs pos="53000">
                <a:srgbClr val="FFFF99"/>
              </a:gs>
              <a:gs pos="100000">
                <a:srgbClr val="FFC000"/>
              </a:gs>
              <a:gs pos="100000">
                <a:srgbClr val="EFE491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CustomShape 7"/>
          <p:cNvSpPr/>
          <p:nvPr/>
        </p:nvSpPr>
        <p:spPr>
          <a:xfrm rot="10800000">
            <a:off x="3431704" y="3284984"/>
            <a:ext cx="1296144" cy="590296"/>
          </a:xfrm>
          <a:custGeom>
            <a:avLst/>
            <a:gdLst/>
            <a:ahLst/>
            <a:cxnLst/>
            <a:rect l="l" t="t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E74DD1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76" name="Picture 4" descr="C:\Users\Пользователь\Downloads\pixlr-bg-result (3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124744"/>
            <a:ext cx="3788844" cy="2376264"/>
          </a:xfrm>
          <a:prstGeom prst="rect">
            <a:avLst/>
          </a:prstGeom>
          <a:noFill/>
        </p:spPr>
      </p:pic>
      <p:sp>
        <p:nvSpPr>
          <p:cNvPr id="48" name="CustomShape 4"/>
          <p:cNvSpPr/>
          <p:nvPr/>
        </p:nvSpPr>
        <p:spPr>
          <a:xfrm rot="16200000">
            <a:off x="7212124" y="2888940"/>
            <a:ext cx="864096" cy="1080120"/>
          </a:xfrm>
          <a:custGeom>
            <a:avLst/>
            <a:gdLst/>
            <a:ahLst/>
            <a:cxnLst/>
            <a:rect l="l" t="t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/>
        </p:nvSpPr>
        <p:spPr>
          <a:xfrm rot="5400000">
            <a:off x="5591944" y="4077072"/>
            <a:ext cx="864096" cy="144016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Google Shape;304;p35"/>
          <p:cNvPicPr preferRelativeResize="0"/>
          <p:nvPr/>
        </p:nvPicPr>
        <p:blipFill rotWithShape="1">
          <a:blip r:embed="rId3" cstate="print">
            <a:alphaModFix/>
          </a:blip>
          <a:srcRect t="2980" r="19598" b="4626"/>
          <a:stretch/>
        </p:blipFill>
        <p:spPr>
          <a:xfrm>
            <a:off x="8256240" y="908720"/>
            <a:ext cx="1944216" cy="252028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Прямоугольник 5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Креативность проекта «Микрореабилитационный центр» </a:t>
            </a:r>
          </a:p>
          <a:p>
            <a:pPr algn="ctr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Омской области</a:t>
            </a:r>
            <a:endParaRPr lang="ru-RU" sz="3200" spc="-1" dirty="0"/>
          </a:p>
        </p:txBody>
      </p:sp>
      <p:pic>
        <p:nvPicPr>
          <p:cNvPr id="18" name="Рисунок 17" descr="Коплик.JPG"/>
          <p:cNvPicPr>
            <a:picLocks noChangeAspect="1"/>
          </p:cNvPicPr>
          <p:nvPr/>
        </p:nvPicPr>
        <p:blipFill>
          <a:blip r:embed="rId4" cstate="print"/>
          <a:srcRect t="4255" r="18533"/>
          <a:stretch>
            <a:fillRect/>
          </a:stretch>
        </p:blipFill>
        <p:spPr>
          <a:xfrm>
            <a:off x="1055440" y="764704"/>
            <a:ext cx="2088232" cy="3240385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79376" y="4149080"/>
            <a:ext cx="3384376" cy="1800200"/>
          </a:xfrm>
          <a:prstGeom prst="roundRect">
            <a:avLst/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Синергия возможностей инновационного оборудования и специалиста высокой квалификации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ustomShape 7"/>
          <p:cNvSpPr/>
          <p:nvPr/>
        </p:nvSpPr>
        <p:spPr>
          <a:xfrm>
            <a:off x="263352" y="3789040"/>
            <a:ext cx="720080" cy="648072"/>
          </a:xfrm>
          <a:prstGeom prst="ellipse">
            <a:avLst/>
          </a:prstGeom>
          <a:gradFill>
            <a:gsLst>
              <a:gs pos="0">
                <a:srgbClr val="FFFF66"/>
              </a:gs>
              <a:gs pos="53000">
                <a:srgbClr val="FFFF99"/>
              </a:gs>
              <a:gs pos="100000">
                <a:srgbClr val="FFC000"/>
              </a:gs>
              <a:gs pos="100000">
                <a:srgbClr val="EFE491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1" name="Google Shape;224;p28"/>
          <p:cNvPicPr preferRelativeResize="0"/>
          <p:nvPr/>
        </p:nvPicPr>
        <p:blipFill rotWithShape="1">
          <a:blip r:embed="rId5" cstate="print">
            <a:alphaModFix/>
          </a:blip>
          <a:srcRect b="29799"/>
          <a:stretch/>
        </p:blipFill>
        <p:spPr>
          <a:xfrm rot="502325">
            <a:off x="10033504" y="2043538"/>
            <a:ext cx="1872208" cy="18002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39416" y="4149080"/>
            <a:ext cx="3168352" cy="2160240"/>
          </a:xfrm>
          <a:prstGeom prst="roundRect">
            <a:avLst/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Доступность детей-инвалидов к профессиональной помощи специалистов и к инновационному оборудованию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9416" y="1844824"/>
            <a:ext cx="3168352" cy="2160240"/>
          </a:xfrm>
          <a:prstGeom prst="roundRect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Осуществление взаимосвязи и взаимодействия с медицинскими,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некоммерческими и общественными организациями и другими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6240" y="4221088"/>
            <a:ext cx="3168352" cy="2160240"/>
          </a:xfrm>
          <a:prstGeom prst="roundRect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Дальнейшее сопровождение семей с детьми-инвалидами и улучшение качества их жизни и здоровья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6240" y="1844824"/>
            <a:ext cx="3240360" cy="2232248"/>
          </a:xfrm>
          <a:prstGeom prst="roundRect">
            <a:avLst/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Расширение реабилитационных услуг, тиражирование практики, внедрение новых инновационных технологий и элементов в работу  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840" y="3933056"/>
            <a:ext cx="3096344" cy="960107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МРЦ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стре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40" y="1466783"/>
            <a:ext cx="3096344" cy="232225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pc="-1" smtClean="0">
                <a:solidFill>
                  <a:srgbClr val="C00000"/>
                </a:solidFill>
                <a:latin typeface="Times New Roman"/>
              </a:rPr>
              <a:t>Перспективы </a:t>
            </a:r>
            <a:r>
              <a:rPr lang="ru-RU" sz="2800" b="1" i="1" spc="-1" dirty="0" smtClean="0">
                <a:solidFill>
                  <a:srgbClr val="C00000"/>
                </a:solidFill>
                <a:latin typeface="Times New Roman"/>
              </a:rPr>
              <a:t>проекта «Микрореабилитационный центр» </a:t>
            </a:r>
          </a:p>
          <a:p>
            <a:pPr algn="ctr">
              <a:lnSpc>
                <a:spcPct val="100000"/>
              </a:lnSpc>
            </a:pPr>
            <a:r>
              <a:rPr lang="ru-RU" sz="2800" b="1" i="1" spc="-1" dirty="0" smtClean="0">
                <a:solidFill>
                  <a:srgbClr val="C00000"/>
                </a:solidFill>
                <a:latin typeface="Times New Roman"/>
              </a:rPr>
              <a:t>Омской области</a:t>
            </a:r>
            <a:endParaRPr lang="ru-RU" sz="2800" spc="-1" dirty="0"/>
          </a:p>
        </p:txBody>
      </p:sp>
      <p:pic>
        <p:nvPicPr>
          <p:cNvPr id="16" name="Google Shape;318;p3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87888" y="5013176"/>
            <a:ext cx="2376264" cy="15841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8" name="Нашивка 17"/>
          <p:cNvSpPr/>
          <p:nvPr/>
        </p:nvSpPr>
        <p:spPr>
          <a:xfrm rot="5400000">
            <a:off x="2085864" y="1030424"/>
            <a:ext cx="576064" cy="620688"/>
          </a:xfrm>
          <a:prstGeom prst="chevron">
            <a:avLst/>
          </a:prstGeom>
          <a:gradFill>
            <a:gsLst>
              <a:gs pos="41000">
                <a:srgbClr val="FFC000">
                  <a:alpha val="73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>
          <a:xfrm rot="5400000">
            <a:off x="2085864" y="670384"/>
            <a:ext cx="576064" cy="620688"/>
          </a:xfrm>
          <a:prstGeom prst="chevron">
            <a:avLst/>
          </a:prstGeom>
          <a:gradFill>
            <a:gsLst>
              <a:gs pos="41000">
                <a:srgbClr val="FFC000">
                  <a:alpha val="73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9718712" y="1102432"/>
            <a:ext cx="576064" cy="620688"/>
          </a:xfrm>
          <a:prstGeom prst="chevron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9718712" y="670384"/>
            <a:ext cx="576064" cy="620688"/>
          </a:xfrm>
          <a:prstGeom prst="chevron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hatsApp Image 2022-09-27 at 14.17.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107" y="1931485"/>
            <a:ext cx="4357981" cy="43564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6" name="Рисунок 25" descr="Дипл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32" y="1727279"/>
            <a:ext cx="3229750" cy="458332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352D1394-ECF3-4B9F-88E4-F7CF9D6B27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593" y="774315"/>
            <a:ext cx="11929408" cy="107987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Всероссийском форуме "Вместе – ради детей! Доступная и качественная помощь"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Диплома-лидера в номинации "В кругу семьи"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93897" y="93626"/>
            <a:ext cx="4844627" cy="518993"/>
          </a:xfrm>
          <a:prstGeom prst="roundRect">
            <a:avLst/>
          </a:prstGeom>
          <a:solidFill>
            <a:srgbClr val="F3FFF3"/>
          </a:solidFill>
          <a:ln w="57150">
            <a:solidFill>
              <a:srgbClr val="BBF5F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3700" b="1" i="1" dirty="0">
              <a:ln w="57150">
                <a:solidFill>
                  <a:srgbClr val="000099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5553" y="93627"/>
            <a:ext cx="355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Подведем итоги…</a:t>
            </a:r>
          </a:p>
        </p:txBody>
      </p:sp>
      <p:pic>
        <p:nvPicPr>
          <p:cNvPr id="9" name="Рисунок 8" descr="WhatsApp Image 2022-05-16 at 12.29.29.jpg"/>
          <p:cNvPicPr>
            <a:picLocks noChangeAspect="1"/>
          </p:cNvPicPr>
          <p:nvPr/>
        </p:nvPicPr>
        <p:blipFill>
          <a:blip r:embed="rId4" cstate="print"/>
          <a:srcRect l="15060" t="29264" r="16138"/>
          <a:stretch>
            <a:fillRect/>
          </a:stretch>
        </p:blipFill>
        <p:spPr>
          <a:xfrm rot="211639">
            <a:off x="9347692" y="1722408"/>
            <a:ext cx="2312987" cy="294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/>
        </p:spPr>
      </p:pic>
      <p:pic>
        <p:nvPicPr>
          <p:cNvPr id="10" name="Рисунок 9" descr="IMG_1952.JPG"/>
          <p:cNvPicPr>
            <a:picLocks noChangeAspect="1"/>
          </p:cNvPicPr>
          <p:nvPr/>
        </p:nvPicPr>
        <p:blipFill>
          <a:blip r:embed="rId5" cstate="print"/>
          <a:srcRect l="4594" t="31861" r="49461" b="14113"/>
          <a:stretch>
            <a:fillRect/>
          </a:stretch>
        </p:blipFill>
        <p:spPr>
          <a:xfrm rot="21224227">
            <a:off x="8776383" y="4449317"/>
            <a:ext cx="2797308" cy="203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99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411595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233266" y="161696"/>
            <a:ext cx="4624416" cy="570109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6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405BCF-E1AE-5057-463A-031F19F6FD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417" y="0"/>
            <a:ext cx="241142" cy="6858000"/>
          </a:xfrm>
          <a:prstGeom prst="rect">
            <a:avLst/>
          </a:prstGeom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-143292" y="1999555"/>
            <a:ext cx="9440883" cy="138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БЮДЖЕТНОЕ УЧРЕЖДЕНИЕ ОМСКОЙ ОБЛАСТИ 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"КОМПЛЕКСНЫЙ ЦЕНТР СОЦИАЛЬНОГО ОБСЛУЖИВАНИЯ  НАСЕЛЕНИЯ ОМСКОГО РАЙОНА"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lang="ru-RU" sz="6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/>
          </p:nvPr>
        </p:nvSpPr>
        <p:spPr>
          <a:xfrm>
            <a:off x="3086459" y="161696"/>
            <a:ext cx="4916385" cy="58189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контакты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63be43_f8a9c77fe4a14413aa49db96b2c4f444_m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994" y="774315"/>
            <a:ext cx="3997755" cy="122523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90742" y="3224794"/>
            <a:ext cx="7633957" cy="3396343"/>
          </a:xfrm>
          <a:prstGeom prst="roundRect">
            <a:avLst/>
          </a:prstGeom>
          <a:solidFill>
            <a:srgbClr val="E5FFFE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Рыбалко Надежда Анатольевна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по тиражированию и сотрудничеству по телефону: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(3812) 77- 98 – 71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omsky_kcson@mtsr.omskportal.ru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www.bukcson.ru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сети: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https://ok.me/N0731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           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https://vk.com/bukcson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ctr"/>
            <a:endParaRPr lang="ru-RU" sz="2000" dirty="0"/>
          </a:p>
        </p:txBody>
      </p:sp>
      <p:pic>
        <p:nvPicPr>
          <p:cNvPr id="22" name="Рисунок 21" descr="bukcs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85330" y="1114660"/>
            <a:ext cx="2980088" cy="2980088"/>
          </a:xfrm>
          <a:prstGeom prst="rect">
            <a:avLst/>
          </a:prstGeom>
          <a:ln w="57150">
            <a:solidFill>
              <a:srgbClr val="12A7AE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Рисунок 22" descr="php9CZuvE_Sovety-psihologa-2_html_c9bc464d6076917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7893" y="4245826"/>
            <a:ext cx="4334318" cy="2329563"/>
          </a:xfrm>
          <a:prstGeom prst="rect">
            <a:avLst/>
          </a:prstGeom>
        </p:spPr>
      </p:pic>
      <p:pic>
        <p:nvPicPr>
          <p:cNvPr id="11" name="Рисунок 10" descr="контакт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36" y="229764"/>
            <a:ext cx="2208229" cy="1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6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 26"/>
          <p:cNvSpPr/>
          <p:nvPr/>
        </p:nvSpPr>
        <p:spPr>
          <a:xfrm>
            <a:off x="11352584" y="3429000"/>
            <a:ext cx="839416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19"/>
          <p:cNvSpPr/>
          <p:nvPr/>
        </p:nvSpPr>
        <p:spPr>
          <a:xfrm>
            <a:off x="7680176" y="2852936"/>
            <a:ext cx="4104456" cy="1656000"/>
          </a:xfrm>
          <a:prstGeom prst="rect">
            <a:avLst/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Line 27"/>
          <p:cNvSpPr/>
          <p:nvPr/>
        </p:nvSpPr>
        <p:spPr>
          <a:xfrm>
            <a:off x="0" y="5445224"/>
            <a:ext cx="911424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"/>
          <p:cNvSpPr/>
          <p:nvPr/>
        </p:nvSpPr>
        <p:spPr>
          <a:xfrm>
            <a:off x="-168696" y="0"/>
            <a:ext cx="12720736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3500" b="1" i="1" strike="noStrike" spc="-1" dirty="0" smtClean="0">
                <a:solidFill>
                  <a:srgbClr val="C00000"/>
                </a:solidFill>
                <a:latin typeface="Times New Roman"/>
              </a:rPr>
              <a:t>Практика «</a:t>
            </a:r>
            <a:r>
              <a:rPr lang="ru-RU" sz="3500" b="1" i="1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Микрореабилитационный</a:t>
            </a:r>
            <a:r>
              <a:rPr lang="ru-RU" sz="3500" b="1" i="1" spc="-1" dirty="0" smtClean="0">
                <a:solidFill>
                  <a:srgbClr val="C00000"/>
                </a:solidFill>
                <a:latin typeface="Times New Roman"/>
              </a:rPr>
              <a:t> центр» </a:t>
            </a:r>
          </a:p>
          <a:p>
            <a:pPr algn="ctr"/>
            <a:r>
              <a:rPr lang="ru-RU" sz="3500" b="1" i="1" spc="-1" dirty="0" smtClean="0">
                <a:solidFill>
                  <a:srgbClr val="C00000"/>
                </a:solidFill>
                <a:latin typeface="Times New Roman"/>
              </a:rPr>
              <a:t>«ОПОРА»</a:t>
            </a:r>
          </a:p>
        </p:txBody>
      </p:sp>
      <p:sp>
        <p:nvSpPr>
          <p:cNvPr id="54" name="Line 2"/>
          <p:cNvSpPr/>
          <p:nvPr/>
        </p:nvSpPr>
        <p:spPr>
          <a:xfrm flipV="1">
            <a:off x="11208568" y="5517232"/>
            <a:ext cx="983432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Line 3"/>
          <p:cNvSpPr/>
          <p:nvPr/>
        </p:nvSpPr>
        <p:spPr>
          <a:xfrm>
            <a:off x="0" y="3429000"/>
            <a:ext cx="75924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FF88D1C-448D-4FEA-AF25-F5CD54D65753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58" name="Group 6"/>
          <p:cNvGrpSpPr/>
          <p:nvPr/>
        </p:nvGrpSpPr>
        <p:grpSpPr>
          <a:xfrm>
            <a:off x="479376" y="4725144"/>
            <a:ext cx="5112568" cy="1854360"/>
            <a:chOff x="936720" y="3312000"/>
            <a:chExt cx="4967280" cy="1854360"/>
          </a:xfrm>
        </p:grpSpPr>
        <p:sp>
          <p:nvSpPr>
            <p:cNvPr id="59" name="CustomShape 7"/>
            <p:cNvSpPr/>
            <p:nvPr/>
          </p:nvSpPr>
          <p:spPr>
            <a:xfrm>
              <a:off x="936720" y="3498840"/>
              <a:ext cx="4139280" cy="1532520"/>
            </a:xfrm>
            <a:prstGeom prst="rect">
              <a:avLst/>
            </a:prstGeom>
            <a:gradFill>
              <a:gsLst>
                <a:gs pos="0">
                  <a:srgbClr val="00FFFF"/>
                </a:gs>
                <a:gs pos="53000">
                  <a:srgbClr val="66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CustomShape 8"/>
            <p:cNvSpPr/>
            <p:nvPr/>
          </p:nvSpPr>
          <p:spPr>
            <a:xfrm rot="5400000">
              <a:off x="4159440" y="3421800"/>
              <a:ext cx="1854360" cy="163476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20000">
                  <a:srgbClr val="FFFF66"/>
                </a:gs>
                <a:gs pos="46000">
                  <a:srgbClr val="FFFF33"/>
                </a:gs>
                <a:gs pos="82001">
                  <a:srgbClr val="FFD44B"/>
                </a:gs>
                <a:gs pos="100000">
                  <a:srgbClr val="FFCC66"/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CustomShape 9"/>
            <p:cNvSpPr/>
            <p:nvPr/>
          </p:nvSpPr>
          <p:spPr>
            <a:xfrm>
              <a:off x="4298760" y="3865344"/>
              <a:ext cx="152928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Целевая аудитория</a:t>
              </a:r>
              <a:endParaRPr lang="ru-RU" sz="2000" b="0" strike="noStrike" spc="-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10"/>
          <p:cNvGrpSpPr/>
          <p:nvPr/>
        </p:nvGrpSpPr>
        <p:grpSpPr>
          <a:xfrm>
            <a:off x="6600056" y="4797152"/>
            <a:ext cx="5184576" cy="1895400"/>
            <a:chOff x="6248700" y="3289500"/>
            <a:chExt cx="4968900" cy="1895400"/>
          </a:xfrm>
        </p:grpSpPr>
        <p:sp>
          <p:nvSpPr>
            <p:cNvPr id="63" name="CustomShape 11"/>
            <p:cNvSpPr/>
            <p:nvPr/>
          </p:nvSpPr>
          <p:spPr>
            <a:xfrm>
              <a:off x="7071840" y="3521520"/>
              <a:ext cx="4145760" cy="1566360"/>
            </a:xfrm>
            <a:prstGeom prst="rect">
              <a:avLst/>
            </a:prstGeom>
            <a:gradFill>
              <a:gsLst>
                <a:gs pos="0">
                  <a:srgbClr val="FFFF66"/>
                </a:gs>
                <a:gs pos="17999">
                  <a:srgbClr val="FFFF99"/>
                </a:gs>
                <a:gs pos="36000">
                  <a:srgbClr val="FFCC00">
                    <a:alpha val="67000"/>
                  </a:srgbClr>
                </a:gs>
                <a:gs pos="41000">
                  <a:srgbClr val="FFC000">
                    <a:alpha val="73000"/>
                  </a:srgbClr>
                </a:gs>
                <a:gs pos="82001">
                  <a:srgbClr val="FFFF66"/>
                </a:gs>
                <a:gs pos="100000">
                  <a:srgbClr val="FFC000">
                    <a:alpha val="78000"/>
                  </a:srgbClr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CustomShape 12"/>
            <p:cNvSpPr/>
            <p:nvPr/>
          </p:nvSpPr>
          <p:spPr>
            <a:xfrm rot="5400000">
              <a:off x="6119640" y="3418560"/>
              <a:ext cx="1895400" cy="163728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FFFF"/>
                </a:gs>
                <a:gs pos="53000">
                  <a:srgbClr val="99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CustomShape 13"/>
            <p:cNvSpPr/>
            <p:nvPr/>
          </p:nvSpPr>
          <p:spPr>
            <a:xfrm>
              <a:off x="6330960" y="3891264"/>
              <a:ext cx="145872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Бюджет </a:t>
              </a:r>
              <a:r>
                <a:rPr lang="ru-RU" sz="2000" b="1" strike="noStrike" spc="-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практики</a:t>
              </a:r>
              <a:endParaRPr lang="ru-RU" sz="2000" b="0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479376" y="2708920"/>
            <a:ext cx="5109352" cy="1896112"/>
            <a:chOff x="759600" y="1298528"/>
            <a:chExt cx="5109352" cy="1896112"/>
          </a:xfrm>
        </p:grpSpPr>
        <p:sp>
          <p:nvSpPr>
            <p:cNvPr id="67" name="CustomShape 15"/>
            <p:cNvSpPr/>
            <p:nvPr/>
          </p:nvSpPr>
          <p:spPr>
            <a:xfrm>
              <a:off x="759600" y="1408320"/>
              <a:ext cx="4253040" cy="1626840"/>
            </a:xfrm>
            <a:prstGeom prst="rect">
              <a:avLst/>
            </a:prstGeom>
            <a:gradFill>
              <a:gsLst>
                <a:gs pos="0">
                  <a:srgbClr val="FFFF66"/>
                </a:gs>
                <a:gs pos="17999">
                  <a:srgbClr val="FFFF99"/>
                </a:gs>
                <a:gs pos="36000">
                  <a:srgbClr val="FFCC00">
                    <a:alpha val="67000"/>
                  </a:srgbClr>
                </a:gs>
                <a:gs pos="41000">
                  <a:srgbClr val="FFC000">
                    <a:alpha val="73000"/>
                  </a:srgbClr>
                </a:gs>
                <a:gs pos="82001">
                  <a:srgbClr val="FFFF66"/>
                </a:gs>
                <a:gs pos="100000">
                  <a:srgbClr val="FFC000">
                    <a:alpha val="78000"/>
                  </a:srgbClr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16"/>
            <p:cNvSpPr/>
            <p:nvPr/>
          </p:nvSpPr>
          <p:spPr>
            <a:xfrm rot="5400000">
              <a:off x="4094412" y="1420100"/>
              <a:ext cx="1896112" cy="1652968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FFFF">
                    <a:alpha val="55000"/>
                  </a:srgbClr>
                </a:gs>
                <a:gs pos="54000">
                  <a:srgbClr val="99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 w="1908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17"/>
            <p:cNvSpPr/>
            <p:nvPr/>
          </p:nvSpPr>
          <p:spPr>
            <a:xfrm>
              <a:off x="4287992" y="1874592"/>
              <a:ext cx="149652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Цель </a:t>
              </a:r>
              <a:r>
                <a:rPr lang="ru-RU" sz="2000" b="1" strike="noStrike" spc="-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практики</a:t>
              </a:r>
              <a:endParaRPr lang="ru-RU" sz="2000" b="0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CustomShape 22"/>
          <p:cNvSpPr/>
          <p:nvPr/>
        </p:nvSpPr>
        <p:spPr>
          <a:xfrm>
            <a:off x="551384" y="2996952"/>
            <a:ext cx="3412080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99"/>
                </a:solidFill>
                <a:latin typeface="Times New Roman"/>
              </a:rPr>
              <a:t>Улучшение качества жизни и микроклимата </a:t>
            </a:r>
            <a:endParaRPr lang="ru-RU" sz="14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99"/>
                </a:solidFill>
                <a:latin typeface="Times New Roman"/>
              </a:rPr>
              <a:t>в семьях, воспитывающих детей-инвалидов вследствие доступности и непрерывности реабилитационных услуг для детей-инвалидов, обучение родителей и лиц, осуществляющих уход за ребенком   </a:t>
            </a:r>
            <a:r>
              <a:rPr lang="en-US" sz="1400" b="0" strike="noStrike" spc="-1" dirty="0">
                <a:solidFill>
                  <a:srgbClr val="000099"/>
                </a:solidFill>
                <a:latin typeface="Times New Roman"/>
              </a:rPr>
              <a:t> </a:t>
            </a:r>
            <a:endParaRPr lang="ru-RU" sz="14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75" name="CustomShape 23"/>
          <p:cNvSpPr/>
          <p:nvPr/>
        </p:nvSpPr>
        <p:spPr>
          <a:xfrm>
            <a:off x="551384" y="5157192"/>
            <a:ext cx="3384376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2060"/>
                </a:solidFill>
                <a:latin typeface="Times New Roman"/>
              </a:rPr>
              <a:t>105 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Times New Roman"/>
              </a:rPr>
              <a:t>семей, воспитывающие 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/>
              </a:rPr>
              <a:t>детей-инвалидов со сложными сочетающимися нарушениями, которые не имеют возможности к мобильности и посещению учреждений</a:t>
            </a:r>
            <a:r>
              <a:rPr lang="en-US" sz="1400" b="0" strike="noStrike" spc="-1" dirty="0">
                <a:solidFill>
                  <a:srgbClr val="002060"/>
                </a:solidFill>
                <a:latin typeface="Times New Roman"/>
              </a:rPr>
              <a:t> </a:t>
            </a:r>
            <a:endParaRPr lang="ru-RU" sz="1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77" name="CustomShape 25"/>
          <p:cNvSpPr/>
          <p:nvPr/>
        </p:nvSpPr>
        <p:spPr>
          <a:xfrm>
            <a:off x="8544272" y="5325552"/>
            <a:ext cx="2880320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1 869 010 </a:t>
            </a:r>
            <a:r>
              <a:rPr lang="ru-RU" sz="1400" b="1" spc="-1" dirty="0" smtClean="0">
                <a:solidFill>
                  <a:srgbClr val="C00000"/>
                </a:solidFill>
                <a:latin typeface="Times New Roman"/>
              </a:rPr>
              <a:t>руб. </a:t>
            </a:r>
          </a:p>
          <a:p>
            <a:pPr algn="ctr"/>
            <a:r>
              <a:rPr lang="ru-RU" sz="1400" b="1" spc="-1" dirty="0" smtClean="0">
                <a:solidFill>
                  <a:srgbClr val="002060"/>
                </a:solidFill>
                <a:latin typeface="Times New Roman"/>
              </a:rPr>
              <a:t>–  </a:t>
            </a:r>
            <a:r>
              <a:rPr lang="ru-RU" sz="1400" spc="-1" dirty="0" smtClean="0">
                <a:solidFill>
                  <a:srgbClr val="002060"/>
                </a:solidFill>
                <a:latin typeface="Times New Roman"/>
              </a:rPr>
              <a:t>всего денежных средств для реализации практики «Микрореабилитационный центр»</a:t>
            </a:r>
          </a:p>
          <a:p>
            <a:pPr algn="ctr"/>
            <a:endParaRPr lang="ru-RU" sz="1400" spc="-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endParaRPr lang="ru-RU" sz="1400" spc="-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6" name="Рисунок 35" descr="pixlr-bg-result (2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3039" y="251175"/>
            <a:ext cx="2063552" cy="3398147"/>
          </a:xfrm>
          <a:prstGeom prst="rect">
            <a:avLst/>
          </a:prstGeom>
        </p:spPr>
      </p:pic>
      <p:sp>
        <p:nvSpPr>
          <p:cNvPr id="76" name="CustomShape 24"/>
          <p:cNvSpPr/>
          <p:nvPr/>
        </p:nvSpPr>
        <p:spPr>
          <a:xfrm>
            <a:off x="7896200" y="3330570"/>
            <a:ext cx="374441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C00000"/>
                </a:solidFill>
                <a:latin typeface="Times New Roman"/>
              </a:rPr>
              <a:t>Омская область, охвачено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  <a:latin typeface="Times New Roman"/>
              </a:rPr>
              <a:t> 7 </a:t>
            </a:r>
            <a:r>
              <a:rPr lang="ru-RU" b="1" strike="noStrike" spc="-1" dirty="0" smtClean="0">
                <a:solidFill>
                  <a:srgbClr val="C00000"/>
                </a:solidFill>
                <a:latin typeface="Times New Roman"/>
              </a:rPr>
              <a:t>сельских </a:t>
            </a:r>
            <a:r>
              <a:rPr lang="ru-RU" b="1" strike="noStrike" spc="-1" dirty="0" smtClean="0">
                <a:solidFill>
                  <a:srgbClr val="C00000"/>
                </a:solidFill>
                <a:latin typeface="Times New Roman"/>
              </a:rPr>
              <a:t>поселений</a:t>
            </a:r>
            <a:r>
              <a:rPr lang="ru-RU" b="1" spc="-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b="1" spc="-1" dirty="0" smtClean="0">
              <a:solidFill>
                <a:srgbClr val="C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2060"/>
                </a:solidFill>
                <a:latin typeface="Times New Roman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7" name="Рисунок 36" descr="pixlr-bg-result (2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6737">
            <a:off x="-321295" y="510677"/>
            <a:ext cx="3431565" cy="2686039"/>
          </a:xfrm>
          <a:prstGeom prst="rect">
            <a:avLst/>
          </a:prstGeom>
        </p:spPr>
      </p:pic>
      <p:pic>
        <p:nvPicPr>
          <p:cNvPr id="38" name="Рисунок 37" descr="pixlr-bg-result (2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6662">
            <a:off x="5049072" y="4198981"/>
            <a:ext cx="2272572" cy="1539484"/>
          </a:xfrm>
          <a:prstGeom prst="rect">
            <a:avLst/>
          </a:prstGeom>
        </p:spPr>
      </p:pic>
      <p:sp>
        <p:nvSpPr>
          <p:cNvPr id="32" name="CustomShape 8"/>
          <p:cNvSpPr/>
          <p:nvPr/>
        </p:nvSpPr>
        <p:spPr>
          <a:xfrm rot="5400000">
            <a:off x="6536972" y="2844012"/>
            <a:ext cx="1854360" cy="172819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20000">
                <a:srgbClr val="FFFF66"/>
              </a:gs>
              <a:gs pos="46000">
                <a:srgbClr val="FFFF33"/>
              </a:gs>
              <a:gs pos="82001">
                <a:srgbClr val="FFD44B"/>
              </a:gs>
              <a:gs pos="100000">
                <a:srgbClr val="FFCC66"/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672064" y="335699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реализации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5640" y="134076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Помощь семьям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воспитывающим детей-инвалидов со сложными сочетающимися нарушениями, которые не имеют возможности к мобильности и посещению учреждений,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целью оказания комплексной реабилитации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5DBDC6-2E9C-4174-A290-71B1A5840E33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83" name="Group 3"/>
          <p:cNvGrpSpPr/>
          <p:nvPr/>
        </p:nvGrpSpPr>
        <p:grpSpPr>
          <a:xfrm>
            <a:off x="3478320" y="836712"/>
            <a:ext cx="5209920" cy="5197248"/>
            <a:chOff x="3478320" y="836712"/>
            <a:chExt cx="5209920" cy="5197248"/>
          </a:xfrm>
        </p:grpSpPr>
        <p:sp>
          <p:nvSpPr>
            <p:cNvPr id="84" name="CustomShape 4"/>
            <p:cNvSpPr/>
            <p:nvPr/>
          </p:nvSpPr>
          <p:spPr>
            <a:xfrm>
              <a:off x="7246080" y="1721520"/>
              <a:ext cx="1442160" cy="1510920"/>
            </a:xfrm>
            <a:custGeom>
              <a:avLst/>
              <a:gdLst/>
              <a:ahLst/>
              <a:cxnLst/>
              <a:rect l="l" t="t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3000">
                  <a:srgbClr val="66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5"/>
            <p:cNvSpPr/>
            <p:nvPr/>
          </p:nvSpPr>
          <p:spPr>
            <a:xfrm>
              <a:off x="7246080" y="3610800"/>
              <a:ext cx="1442160" cy="1527480"/>
            </a:xfrm>
            <a:custGeom>
              <a:avLst/>
              <a:gdLst/>
              <a:ahLst/>
              <a:cxnLst/>
              <a:rect l="l" t="t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rgbClr val="FFFF66"/>
                </a:gs>
                <a:gs pos="53000">
                  <a:srgbClr val="FFFF99"/>
                </a:gs>
                <a:gs pos="100000">
                  <a:srgbClr val="FFC000"/>
                </a:gs>
                <a:gs pos="100000">
                  <a:srgbClr val="EFE491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6"/>
            <p:cNvSpPr/>
            <p:nvPr/>
          </p:nvSpPr>
          <p:spPr>
            <a:xfrm>
              <a:off x="6384032" y="836712"/>
              <a:ext cx="1513080" cy="1442160"/>
            </a:xfrm>
            <a:custGeom>
              <a:avLst/>
              <a:gdLst/>
              <a:ahLst/>
              <a:cxnLst/>
              <a:rect l="l" t="t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gradFill>
              <a:gsLst>
                <a:gs pos="0">
                  <a:srgbClr val="FFFF66"/>
                </a:gs>
                <a:gs pos="53000">
                  <a:srgbClr val="FFFF99"/>
                </a:gs>
                <a:gs pos="100000">
                  <a:srgbClr val="FFC000"/>
                </a:gs>
                <a:gs pos="100000">
                  <a:srgbClr val="EFE491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7"/>
            <p:cNvSpPr/>
            <p:nvPr/>
          </p:nvSpPr>
          <p:spPr>
            <a:xfrm>
              <a:off x="3478320" y="3610800"/>
              <a:ext cx="1442160" cy="1527480"/>
            </a:xfrm>
            <a:custGeom>
              <a:avLst/>
              <a:gdLst/>
              <a:ahLst/>
              <a:cxnLst/>
              <a:rect l="l" t="t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3000">
                  <a:srgbClr val="66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8"/>
            <p:cNvSpPr/>
            <p:nvPr/>
          </p:nvSpPr>
          <p:spPr>
            <a:xfrm>
              <a:off x="4375800" y="4591800"/>
              <a:ext cx="1525680" cy="1442160"/>
            </a:xfrm>
            <a:custGeom>
              <a:avLst/>
              <a:gdLst/>
              <a:ahLst/>
              <a:cxnLst/>
              <a:rect l="l" t="t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gradFill>
              <a:gsLst>
                <a:gs pos="0">
                  <a:srgbClr val="FFFF66"/>
                </a:gs>
                <a:gs pos="53000">
                  <a:srgbClr val="FFFF99"/>
                </a:gs>
                <a:gs pos="100000">
                  <a:srgbClr val="FFC000"/>
                </a:gs>
                <a:gs pos="100000">
                  <a:srgbClr val="EFE491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9"/>
            <p:cNvSpPr/>
            <p:nvPr/>
          </p:nvSpPr>
          <p:spPr>
            <a:xfrm>
              <a:off x="6279480" y="4591800"/>
              <a:ext cx="1513080" cy="1442160"/>
            </a:xfrm>
            <a:custGeom>
              <a:avLst/>
              <a:gdLst/>
              <a:ahLst/>
              <a:cxnLst/>
              <a:rect l="l" t="t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3000">
                  <a:srgbClr val="66CCFF"/>
                </a:gs>
                <a:gs pos="100000">
                  <a:srgbClr val="CCFF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0" name="CustomShape 10"/>
          <p:cNvSpPr/>
          <p:nvPr/>
        </p:nvSpPr>
        <p:spPr>
          <a:xfrm>
            <a:off x="7824192" y="908720"/>
            <a:ext cx="4643280" cy="492443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Открыть структурное подразделение социальная служба «</a:t>
            </a:r>
            <a:r>
              <a:rPr lang="ru-RU" sz="1600" b="0" strike="noStrike" spc="-1" dirty="0" err="1">
                <a:solidFill>
                  <a:srgbClr val="000099"/>
                </a:solidFill>
                <a:latin typeface="Times New Roman"/>
              </a:rPr>
              <a:t>Микрореабилитационный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 центр»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1" name="CustomShape 11"/>
          <p:cNvSpPr/>
          <p:nvPr/>
        </p:nvSpPr>
        <p:spPr>
          <a:xfrm>
            <a:off x="7032104" y="620688"/>
            <a:ext cx="792088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04040"/>
                </a:solidFill>
                <a:latin typeface="Segoe UI"/>
              </a:rPr>
              <a:t>01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92" name="CustomShape 12"/>
          <p:cNvSpPr/>
          <p:nvPr/>
        </p:nvSpPr>
        <p:spPr>
          <a:xfrm>
            <a:off x="8508240" y="2045558"/>
            <a:ext cx="3512160" cy="984885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Организовать междисциплинарную бригаду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для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оказания услуг детям-инвалидам и их родителям; обучение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специалистов и родителей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3" name="CustomShape 13"/>
          <p:cNvSpPr/>
          <p:nvPr/>
        </p:nvSpPr>
        <p:spPr>
          <a:xfrm>
            <a:off x="8208000" y="1554840"/>
            <a:ext cx="93600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04040"/>
                </a:solidFill>
                <a:latin typeface="Segoe UI"/>
              </a:rPr>
              <a:t>02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4" name="CustomShape 14"/>
          <p:cNvSpPr/>
          <p:nvPr/>
        </p:nvSpPr>
        <p:spPr>
          <a:xfrm>
            <a:off x="7206720" y="5626894"/>
            <a:ext cx="4985280" cy="1231106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Работа бригады (на дому или в стационаре) для </a:t>
            </a: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оказания реабилитационных услуг: массаж,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ЛФК,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коррекционная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работа с дефектологом, специалистом по реабилитации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инвалидов, специалисто</a:t>
            </a:r>
            <a:r>
              <a:rPr lang="ru-RU" sz="1600" spc="-1" dirty="0" smtClean="0">
                <a:solidFill>
                  <a:srgbClr val="000099"/>
                </a:solidFill>
                <a:latin typeface="Times New Roman"/>
              </a:rPr>
              <a:t>м по социальной работе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, работа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психолога с ребенком и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родителем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5" name="CustomShape 15"/>
          <p:cNvSpPr/>
          <p:nvPr/>
        </p:nvSpPr>
        <p:spPr>
          <a:xfrm>
            <a:off x="7824192" y="5013176"/>
            <a:ext cx="103608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04040"/>
                </a:solidFill>
                <a:latin typeface="Segoe UI"/>
              </a:rPr>
              <a:t>04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96" name="CustomShape 16"/>
          <p:cNvSpPr/>
          <p:nvPr/>
        </p:nvSpPr>
        <p:spPr>
          <a:xfrm flipH="1">
            <a:off x="983432" y="5733256"/>
            <a:ext cx="4343040" cy="738664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Создать группу в социальной сети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«Одноклассники» для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обмена опыта между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родителями и родительский клуб взаимопомощи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7" name="CustomShape 17"/>
          <p:cNvSpPr/>
          <p:nvPr/>
        </p:nvSpPr>
        <p:spPr>
          <a:xfrm flipH="1">
            <a:off x="3456000" y="5226840"/>
            <a:ext cx="108000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200" b="1" strike="noStrike" spc="-1">
                <a:solidFill>
                  <a:srgbClr val="404040"/>
                </a:solidFill>
                <a:latin typeface="Segoe UI"/>
              </a:rPr>
              <a:t>05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8" name="CustomShape 18"/>
          <p:cNvSpPr/>
          <p:nvPr/>
        </p:nvSpPr>
        <p:spPr>
          <a:xfrm>
            <a:off x="8400256" y="3998982"/>
            <a:ext cx="3646440" cy="984885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Формирование целевой группы – проведение консилиумов после диагностик – разработка индивидуальных программ реабилитации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9" name="CustomShape 19"/>
          <p:cNvSpPr/>
          <p:nvPr/>
        </p:nvSpPr>
        <p:spPr>
          <a:xfrm>
            <a:off x="8623080" y="3473280"/>
            <a:ext cx="79020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04040"/>
                </a:solidFill>
                <a:latin typeface="Segoe UI"/>
              </a:rPr>
              <a:t>03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0" name="CustomShape 20"/>
          <p:cNvSpPr/>
          <p:nvPr/>
        </p:nvSpPr>
        <p:spPr>
          <a:xfrm>
            <a:off x="207000" y="4029508"/>
            <a:ext cx="3363480" cy="738664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Распространение опыта и результатов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практики через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методическую деятельность и массовую (СМИ)</a:t>
            </a:r>
            <a:r>
              <a:rPr lang="en-US" sz="1600" b="0" strike="noStrike" spc="-1" dirty="0">
                <a:solidFill>
                  <a:srgbClr val="000099"/>
                </a:solidFill>
                <a:latin typeface="Times New Roman"/>
              </a:rPr>
              <a:t>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01" name="CustomShape 21"/>
          <p:cNvSpPr/>
          <p:nvPr/>
        </p:nvSpPr>
        <p:spPr>
          <a:xfrm>
            <a:off x="2783632" y="3501008"/>
            <a:ext cx="86112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04040"/>
                </a:solidFill>
                <a:latin typeface="Segoe UI"/>
              </a:rPr>
              <a:t>06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03" name="CustomShape 23"/>
          <p:cNvSpPr/>
          <p:nvPr/>
        </p:nvSpPr>
        <p:spPr>
          <a:xfrm>
            <a:off x="191344" y="620688"/>
            <a:ext cx="3045400" cy="3024336"/>
          </a:xfrm>
          <a:prstGeom prst="roundRect">
            <a:avLst>
              <a:gd name="adj" fmla="val 8594"/>
            </a:avLst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Рисунок 72" descr="1618994593_2-phonoteka_org-p-fon-dlya-prezentatsii-zadachi-2.jpg"/>
          <p:cNvPicPr/>
          <p:nvPr/>
        </p:nvPicPr>
        <p:blipFill>
          <a:blip r:embed="rId3" cstate="print"/>
          <a:srcRect l="7805" r="12910" b="11605"/>
          <a:stretch/>
        </p:blipFill>
        <p:spPr>
          <a:xfrm>
            <a:off x="5159896" y="2636912"/>
            <a:ext cx="1750888" cy="1872208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79" descr="organization-chart-155359729-59dcb1db396e5a0011721313.jpg"/>
          <p:cNvPicPr/>
          <p:nvPr/>
        </p:nvPicPr>
        <p:blipFill>
          <a:blip r:embed="rId4" cstate="print"/>
          <a:stretch/>
        </p:blipFill>
        <p:spPr>
          <a:xfrm rot="1176600">
            <a:off x="6543083" y="1122751"/>
            <a:ext cx="964800" cy="6854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7" name="Picture 2"/>
          <p:cNvPicPr/>
          <p:nvPr/>
        </p:nvPicPr>
        <p:blipFill>
          <a:blip r:embed="rId5" cstate="print"/>
          <a:stretch/>
        </p:blipFill>
        <p:spPr>
          <a:xfrm>
            <a:off x="7456680" y="2209680"/>
            <a:ext cx="1109880" cy="914040"/>
          </a:xfrm>
          <a:prstGeom prst="rect">
            <a:avLst/>
          </a:prstGeom>
          <a:ln w="9360">
            <a:noFill/>
          </a:ln>
        </p:spPr>
      </p:pic>
      <p:pic>
        <p:nvPicPr>
          <p:cNvPr id="108" name="Рисунок 81" descr="1625679148_12-kartinkin-com-p-deti-invalidi-art-art-krasivo-13.png"/>
          <p:cNvPicPr/>
          <p:nvPr/>
        </p:nvPicPr>
        <p:blipFill>
          <a:blip r:embed="rId6" cstate="print"/>
          <a:stretch/>
        </p:blipFill>
        <p:spPr>
          <a:xfrm>
            <a:off x="7389000" y="3766320"/>
            <a:ext cx="1139760" cy="80460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83" descr="Vse_vidyi_SMI.jpg"/>
          <p:cNvPicPr/>
          <p:nvPr/>
        </p:nvPicPr>
        <p:blipFill>
          <a:blip r:embed="rId7" cstate="print"/>
          <a:stretch/>
        </p:blipFill>
        <p:spPr>
          <a:xfrm>
            <a:off x="3722760" y="3819600"/>
            <a:ext cx="924840" cy="589320"/>
          </a:xfrm>
          <a:prstGeom prst="rect">
            <a:avLst/>
          </a:prstGeom>
          <a:ln w="12600">
            <a:solidFill>
              <a:srgbClr val="0070C0"/>
            </a:solidFill>
            <a:round/>
          </a:ln>
        </p:spPr>
      </p:pic>
      <p:pic>
        <p:nvPicPr>
          <p:cNvPr id="110" name="Рисунок 84" descr="inva_y19_06.jpg"/>
          <p:cNvPicPr/>
          <p:nvPr/>
        </p:nvPicPr>
        <p:blipFill>
          <a:blip r:embed="rId8" cstate="print"/>
          <a:stretch/>
        </p:blipFill>
        <p:spPr>
          <a:xfrm rot="1482000">
            <a:off x="4776480" y="4966560"/>
            <a:ext cx="1011960" cy="7696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1" name="Рисунок 33" descr="males-2322810_1920.jpg"/>
          <p:cNvPicPr/>
          <p:nvPr/>
        </p:nvPicPr>
        <p:blipFill>
          <a:blip r:embed="rId9" cstate="print"/>
          <a:stretch/>
        </p:blipFill>
        <p:spPr>
          <a:xfrm rot="20841171">
            <a:off x="6449131" y="4930715"/>
            <a:ext cx="804462" cy="8433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3" name="CustomShape 1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Задачи «</a:t>
            </a:r>
            <a:r>
              <a:rPr lang="ru-RU" sz="3600" b="1" i="1" strike="noStrike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Микрореабилитационного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 центра</a:t>
            </a:r>
            <a:r>
              <a:rPr lang="ru-RU" sz="3600" b="1" i="1" spc="-1" dirty="0" smtClean="0">
                <a:solidFill>
                  <a:srgbClr val="C00000"/>
                </a:solidFill>
                <a:latin typeface="Times New Roman"/>
              </a:rPr>
              <a:t> «ОПОРА</a:t>
            </a:r>
            <a:r>
              <a:rPr lang="ru-RU" sz="3600" b="1" i="1" strike="noStrike" spc="-1" dirty="0" smtClean="0">
                <a:solidFill>
                  <a:srgbClr val="C00000"/>
                </a:solidFill>
                <a:latin typeface="Times New Roman"/>
              </a:rPr>
              <a:t>»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36" name="Рисунок 35" descr="Fotoram.io (2).jpg"/>
          <p:cNvPicPr>
            <a:picLocks noChangeAspect="1"/>
          </p:cNvPicPr>
          <p:nvPr/>
        </p:nvPicPr>
        <p:blipFill>
          <a:blip r:embed="rId10" cstate="print"/>
          <a:srcRect b="32452"/>
          <a:stretch>
            <a:fillRect/>
          </a:stretch>
        </p:blipFill>
        <p:spPr>
          <a:xfrm>
            <a:off x="3359696" y="908720"/>
            <a:ext cx="2736304" cy="1958035"/>
          </a:xfrm>
          <a:prstGeom prst="rect">
            <a:avLst/>
          </a:prstGeom>
        </p:spPr>
      </p:pic>
      <p:pic>
        <p:nvPicPr>
          <p:cNvPr id="40" name="Рисунок 39" descr="Fotoram.io (3).jpg"/>
          <p:cNvPicPr>
            <a:picLocks noChangeAspect="1"/>
          </p:cNvPicPr>
          <p:nvPr/>
        </p:nvPicPr>
        <p:blipFill>
          <a:blip r:embed="rId11" cstate="print"/>
          <a:srcRect r="-399" b="50000"/>
          <a:stretch>
            <a:fillRect/>
          </a:stretch>
        </p:blipFill>
        <p:spPr>
          <a:xfrm>
            <a:off x="1703512" y="1340768"/>
            <a:ext cx="1512168" cy="753077"/>
          </a:xfrm>
          <a:prstGeom prst="rect">
            <a:avLst/>
          </a:prstGeom>
          <a:ln>
            <a:solidFill>
              <a:srgbClr val="99336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F254114-51B8-4CDE-BF1B-FA198E0B00BE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CustomShape 32"/>
          <p:cNvSpPr/>
          <p:nvPr/>
        </p:nvSpPr>
        <p:spPr>
          <a:xfrm>
            <a:off x="-312712" y="0"/>
            <a:ext cx="121920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pc="-1" dirty="0" smtClean="0">
                <a:solidFill>
                  <a:srgbClr val="C00000"/>
                </a:solidFill>
                <a:latin typeface="Times New Roman"/>
              </a:rPr>
              <a:t> Формы работы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6" name="CustomShape 12"/>
          <p:cNvSpPr/>
          <p:nvPr/>
        </p:nvSpPr>
        <p:spPr>
          <a:xfrm>
            <a:off x="5015880" y="692696"/>
            <a:ext cx="7032104" cy="18722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5159896" y="692696"/>
            <a:ext cx="676875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99"/>
                </a:solidFill>
                <a:latin typeface="Times New Roman"/>
              </a:rPr>
              <a:t>ДОМАШНИЙ МИКРОРЕАБИЛИТАЦИОННЫЙ ЦЕНТР С ПУНКТОМ ПРОКАТА РЕАБИЛИТАЦИОННОГО ОБОРУДОВАНИЯ</a:t>
            </a:r>
            <a:endParaRPr lang="ru-RU" sz="1600" b="1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5447928" y="1196752"/>
            <a:ext cx="662473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реабилитационного пространства на дому для обеспечения реализации программ реабилитации и </a:t>
            </a:r>
            <a:r>
              <a:rPr lang="ru-RU" sz="1600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детей-инвалидов, обучения родителей (законных представителей) использованию реабилитационного оборудования и повышения их компетентности в вопросах комплексной реабилитации и </a:t>
            </a:r>
            <a:r>
              <a:rPr lang="ru-RU" sz="1600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</a:p>
          <a:p>
            <a:pPr algn="ctr">
              <a:lnSpc>
                <a:spcPct val="100000"/>
              </a:lnSpc>
            </a:pPr>
            <a:endParaRPr lang="ru-RU" sz="1600" b="1" strike="noStrike" spc="-1" dirty="0">
              <a:latin typeface="Arial"/>
            </a:endParaRPr>
          </a:p>
        </p:txBody>
      </p:sp>
      <p:sp>
        <p:nvSpPr>
          <p:cNvPr id="14" name="CustomShape 12"/>
          <p:cNvSpPr/>
          <p:nvPr/>
        </p:nvSpPr>
        <p:spPr>
          <a:xfrm>
            <a:off x="191344" y="2708920"/>
            <a:ext cx="6768752" cy="19442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5"/>
          <p:cNvSpPr/>
          <p:nvPr/>
        </p:nvSpPr>
        <p:spPr>
          <a:xfrm>
            <a:off x="479376" y="2708920"/>
            <a:ext cx="640871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99"/>
                </a:solidFill>
                <a:latin typeface="Times New Roman"/>
              </a:rPr>
              <a:t>МИКРОРЕАБИЛИТАЦИОННЫЙ ЦЕНТР С КАБИНЕТОМ  КОМПЛЕКСНОЙ РЕАБИЛИТАЦИИ</a:t>
            </a:r>
          </a:p>
        </p:txBody>
      </p:sp>
      <p:sp>
        <p:nvSpPr>
          <p:cNvPr id="18" name="CustomShape 5"/>
          <p:cNvSpPr/>
          <p:nvPr/>
        </p:nvSpPr>
        <p:spPr>
          <a:xfrm>
            <a:off x="263352" y="3284984"/>
            <a:ext cx="6552728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Технология альтернативная стационарной,  предусматривает предоставление услуг комплексной реабилитации и </a:t>
            </a:r>
            <a:r>
              <a:rPr lang="ru-RU" sz="1600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детей-инвалидов, детей с ограниченными возможностями здоровья и их семей, с применением  высокотехнологичного оборудования, </a:t>
            </a:r>
            <a:r>
              <a:rPr lang="ru-RU" sz="1600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компьютерно-игровых</a:t>
            </a:r>
            <a:r>
              <a:rPr lang="ru-RU" sz="16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тренажеров, как индивидуально, так и в группе</a:t>
            </a:r>
          </a:p>
          <a:p>
            <a:pPr algn="ctr">
              <a:lnSpc>
                <a:spcPct val="100000"/>
              </a:lnSpc>
            </a:pPr>
            <a:endParaRPr lang="ru-RU" sz="1600" b="1" strike="noStrike" spc="-1" dirty="0">
              <a:latin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836712"/>
            <a:ext cx="2484276" cy="16561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35" b="9590"/>
          <a:stretch/>
        </p:blipFill>
        <p:spPr>
          <a:xfrm>
            <a:off x="10056440" y="2492896"/>
            <a:ext cx="1998199" cy="22322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5" name="CustomShape 12"/>
          <p:cNvSpPr/>
          <p:nvPr/>
        </p:nvSpPr>
        <p:spPr>
          <a:xfrm>
            <a:off x="5159896" y="5085184"/>
            <a:ext cx="6672064" cy="158417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75920" y="50851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99"/>
                </a:solidFill>
                <a:latin typeface="Times New Roman"/>
              </a:rPr>
              <a:t>ВЫЕЗДНОЙ МИКРОРАБИЛИТАЦИОННЫЙ ЦЕНТР</a:t>
            </a:r>
            <a:endParaRPr lang="ru-RU" sz="1600" b="1" spc="-1" dirty="0">
              <a:solidFill>
                <a:srgbClr val="00009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7928" y="53732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0099"/>
                </a:solidFill>
                <a:latin typeface="Times New Roman"/>
              </a:rPr>
              <a:t>Предоставление реабилитационных услуг многопрофильной мобильной бригадой, состоящей из 6 специалистов, которые выезжают  дважды в неделю в семью, воспитывающего ребенка-инвалида, </a:t>
            </a:r>
            <a:r>
              <a:rPr lang="ru-RU" sz="1600" spc="-1" smtClean="0">
                <a:solidFill>
                  <a:srgbClr val="000099"/>
                </a:solidFill>
                <a:latin typeface="Times New Roman"/>
              </a:rPr>
              <a:t>на протяжении </a:t>
            </a:r>
            <a:r>
              <a:rPr lang="ru-RU" sz="1600" spc="-1" dirty="0" smtClean="0">
                <a:solidFill>
                  <a:srgbClr val="000099"/>
                </a:solidFill>
                <a:latin typeface="Times New Roman"/>
              </a:rPr>
              <a:t>месяца для проведения реабилитационных занятий</a:t>
            </a:r>
            <a:endParaRPr lang="ru-RU" sz="1600" spc="-1" dirty="0">
              <a:solidFill>
                <a:srgbClr val="000099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144">
            <a:off x="7719506" y="3175319"/>
            <a:ext cx="2106158" cy="157961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1" name="Рисунок 20" descr="IMG_0767.JPG"/>
          <p:cNvPicPr>
            <a:picLocks noChangeAspect="1"/>
          </p:cNvPicPr>
          <p:nvPr/>
        </p:nvPicPr>
        <p:blipFill>
          <a:blip r:embed="rId5" cstate="print"/>
          <a:srcRect l="5080" t="13715" r="3484"/>
          <a:stretch>
            <a:fillRect/>
          </a:stretch>
        </p:blipFill>
        <p:spPr>
          <a:xfrm>
            <a:off x="2351584" y="5085184"/>
            <a:ext cx="2474603" cy="15567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9" name="Google Shape;319;p36"/>
          <p:cNvPicPr preferRelativeResize="0"/>
          <p:nvPr/>
        </p:nvPicPr>
        <p:blipFill>
          <a:blip r:embed="rId6" cstate="print">
            <a:alphaModFix/>
          </a:blip>
          <a:srcRect t="4924" b="11359"/>
          <a:stretch>
            <a:fillRect/>
          </a:stretch>
        </p:blipFill>
        <p:spPr>
          <a:xfrm>
            <a:off x="335360" y="4797152"/>
            <a:ext cx="1740768" cy="18973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6" name="Google Shape;308;p35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63352" y="260648"/>
            <a:ext cx="1729538" cy="21892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4"/>
          <p:cNvGrpSpPr/>
          <p:nvPr/>
        </p:nvGrpSpPr>
        <p:grpSpPr>
          <a:xfrm>
            <a:off x="1487488" y="764704"/>
            <a:ext cx="9239784" cy="4838768"/>
            <a:chOff x="1471296" y="1097280"/>
            <a:chExt cx="9239784" cy="4838768"/>
          </a:xfrm>
        </p:grpSpPr>
        <p:sp>
          <p:nvSpPr>
            <p:cNvPr id="150" name="CustomShape 5"/>
            <p:cNvSpPr/>
            <p:nvPr/>
          </p:nvSpPr>
          <p:spPr>
            <a:xfrm>
              <a:off x="1471296" y="1169288"/>
              <a:ext cx="5071320" cy="4766760"/>
            </a:xfrm>
            <a:prstGeom prst="ellipse">
              <a:avLst/>
            </a:prstGeom>
            <a:solidFill>
              <a:srgbClr val="B3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CustomShape 6"/>
            <p:cNvSpPr/>
            <p:nvPr/>
          </p:nvSpPr>
          <p:spPr>
            <a:xfrm>
              <a:off x="5639760" y="1097280"/>
              <a:ext cx="5071320" cy="4766760"/>
            </a:xfrm>
            <a:prstGeom prst="ellipse">
              <a:avLst/>
            </a:prstGeom>
            <a:solidFill>
              <a:srgbClr val="FFFF6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" name="CustomShape 9"/>
          <p:cNvSpPr/>
          <p:nvPr/>
        </p:nvSpPr>
        <p:spPr>
          <a:xfrm>
            <a:off x="8688288" y="2132856"/>
            <a:ext cx="2160240" cy="2088232"/>
          </a:xfrm>
          <a:prstGeom prst="ellipse">
            <a:avLst/>
          </a:prstGeom>
          <a:gradFill>
            <a:gsLst>
              <a:gs pos="41000">
                <a:srgbClr val="99FFCC"/>
              </a:gs>
              <a:gs pos="41000">
                <a:srgbClr val="66CCFF">
                  <a:alpha val="72941"/>
                </a:srgbClr>
              </a:gs>
              <a:gs pos="82001">
                <a:srgbClr val="CCFFFF"/>
              </a:gs>
              <a:gs pos="100000">
                <a:srgbClr val="99CCFF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7"/>
          <p:cNvSpPr/>
          <p:nvPr/>
        </p:nvSpPr>
        <p:spPr>
          <a:xfrm>
            <a:off x="3863752" y="2060848"/>
            <a:ext cx="2088232" cy="2088232"/>
          </a:xfrm>
          <a:prstGeom prst="ellipse">
            <a:avLst/>
          </a:prstGeom>
          <a:gradFill>
            <a:gsLst>
              <a:gs pos="0">
                <a:srgbClr val="FFFF66"/>
              </a:gs>
              <a:gs pos="53000">
                <a:srgbClr val="FFFF99"/>
              </a:gs>
              <a:gs pos="100000">
                <a:srgbClr val="FFC000"/>
              </a:gs>
              <a:gs pos="100000">
                <a:srgbClr val="EFE491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CustomShape 7"/>
          <p:cNvSpPr/>
          <p:nvPr/>
        </p:nvSpPr>
        <p:spPr>
          <a:xfrm>
            <a:off x="1487488" y="2060848"/>
            <a:ext cx="2113608" cy="2088232"/>
          </a:xfrm>
          <a:prstGeom prst="ellipse">
            <a:avLst/>
          </a:prstGeom>
          <a:gradFill>
            <a:gsLst>
              <a:gs pos="0">
                <a:srgbClr val="FFFF66"/>
              </a:gs>
              <a:gs pos="53000">
                <a:srgbClr val="FFFF99"/>
              </a:gs>
              <a:gs pos="100000">
                <a:srgbClr val="FFC000"/>
              </a:gs>
              <a:gs pos="100000">
                <a:srgbClr val="EFE491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Arrow: Pentagon 15">
            <a:extLst>
              <a:ext uri="{FF2B5EF4-FFF2-40B4-BE49-F238E27FC236}">
                <a16:creationId xmlns="" xmlns:a16="http://schemas.microsoft.com/office/drawing/2014/main" id="{3A5D1CAB-2DCD-4E9B-B059-54053C82E218}"/>
              </a:ext>
            </a:extLst>
          </p:cNvPr>
          <p:cNvSpPr/>
          <p:nvPr/>
        </p:nvSpPr>
        <p:spPr>
          <a:xfrm flipH="1">
            <a:off x="10200456" y="908720"/>
            <a:ext cx="1991544" cy="1045778"/>
          </a:xfrm>
          <a:prstGeom prst="homePlate">
            <a:avLst/>
          </a:prstGeom>
          <a:gradFill>
            <a:gsLst>
              <a:gs pos="200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0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Pentagon 155">
            <a:extLst>
              <a:ext uri="{FF2B5EF4-FFF2-40B4-BE49-F238E27FC236}">
                <a16:creationId xmlns=""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0" y="908720"/>
            <a:ext cx="1991544" cy="1008112"/>
          </a:xfrm>
          <a:prstGeom prst="homePlate">
            <a:avLst/>
          </a:prstGeom>
          <a:gradFill>
            <a:gsLst>
              <a:gs pos="0">
                <a:srgbClr val="FFFF66"/>
              </a:gs>
              <a:gs pos="53000">
                <a:srgbClr val="FFFF99"/>
              </a:gs>
              <a:gs pos="100000">
                <a:srgbClr val="FFC000"/>
              </a:gs>
              <a:gs pos="100000">
                <a:srgbClr val="EFE491"/>
              </a:gs>
            </a:gsLst>
            <a:lin ang="5400000" scaled="0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ustomShape 2"/>
          <p:cNvSpPr/>
          <p:nvPr/>
        </p:nvSpPr>
        <p:spPr>
          <a:xfrm>
            <a:off x="0" y="188640"/>
            <a:ext cx="121920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C00000"/>
                </a:solidFill>
                <a:latin typeface="Times New Roman"/>
              </a:rPr>
              <a:t>Алгоритм работы </a:t>
            </a:r>
            <a:r>
              <a:rPr lang="ru-RU" sz="3200" b="1" i="1" strike="noStrike" spc="-1" dirty="0" smtClean="0">
                <a:solidFill>
                  <a:srgbClr val="C00000"/>
                </a:solidFill>
                <a:latin typeface="Times New Roman"/>
              </a:rPr>
              <a:t>выездного </a:t>
            </a:r>
            <a:r>
              <a:rPr lang="ru-RU" sz="3200" b="1" i="1" strike="noStrike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микрореабилитационного</a:t>
            </a:r>
            <a:r>
              <a:rPr lang="ru-RU" sz="3200" b="1" i="1" strike="noStrike" spc="-1" dirty="0" smtClean="0">
                <a:solidFill>
                  <a:srgbClr val="C00000"/>
                </a:solidFill>
                <a:latin typeface="Times New Roman"/>
              </a:rPr>
              <a:t> центра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6168008" y="2060848"/>
            <a:ext cx="2160240" cy="2016224"/>
          </a:xfrm>
          <a:prstGeom prst="ellipse">
            <a:avLst/>
          </a:prstGeom>
          <a:gradFill>
            <a:gsLst>
              <a:gs pos="41000">
                <a:srgbClr val="99FFCC"/>
              </a:gs>
              <a:gs pos="41000">
                <a:srgbClr val="66CCFF">
                  <a:alpha val="72941"/>
                </a:srgbClr>
              </a:gs>
              <a:gs pos="82001">
                <a:srgbClr val="CCFFFF"/>
              </a:gs>
              <a:gs pos="100000">
                <a:srgbClr val="99CCFF"/>
              </a:gs>
            </a:gsLst>
            <a:lin ang="5400000" scaled="0"/>
          </a:gradFill>
          <a:ln w="3816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11"/>
          <p:cNvSpPr/>
          <p:nvPr/>
        </p:nvSpPr>
        <p:spPr>
          <a:xfrm>
            <a:off x="1919536" y="1484784"/>
            <a:ext cx="1380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sz="1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CustomShape 12"/>
          <p:cNvSpPr/>
          <p:nvPr/>
        </p:nvSpPr>
        <p:spPr>
          <a:xfrm>
            <a:off x="3719736" y="1361093"/>
            <a:ext cx="207291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С РЕБЕНКОМ И РОДИТЕЛЯМИ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CustomShape 13"/>
          <p:cNvSpPr/>
          <p:nvPr/>
        </p:nvSpPr>
        <p:spPr>
          <a:xfrm>
            <a:off x="6096000" y="1340768"/>
            <a:ext cx="213158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МНОГОПРОФИЛЬНОЙ ВЫЕЗДНОЙ ПОМОЩИ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8256240" y="1433101"/>
            <a:ext cx="244827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ДОКУМЕНТОВ. 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РАБОЧЕЙ ГРУППЫ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CustomShape 15"/>
          <p:cNvSpPr/>
          <p:nvPr/>
        </p:nvSpPr>
        <p:spPr>
          <a:xfrm>
            <a:off x="1487488" y="4149080"/>
            <a:ext cx="201348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Сформировать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группы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из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детей-инвалидов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3791744" y="4221088"/>
            <a:ext cx="2525040" cy="11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99"/>
                </a:solidFill>
                <a:latin typeface="Times New Roman"/>
              </a:rPr>
              <a:t>Диагностирование проводит дефектолог и психолог.</a:t>
            </a:r>
            <a:endParaRPr lang="ru-RU" sz="15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99"/>
                </a:solidFill>
                <a:latin typeface="Times New Roman"/>
              </a:rPr>
              <a:t>По результатам проводится консилиум и разрабатываются индивидуальные программы</a:t>
            </a:r>
            <a:endParaRPr lang="ru-RU" sz="15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62" name="CustomShape 17"/>
          <p:cNvSpPr/>
          <p:nvPr/>
        </p:nvSpPr>
        <p:spPr>
          <a:xfrm>
            <a:off x="6456040" y="4149080"/>
            <a:ext cx="1937160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Сеансы массажа, занятия ЛФК, речевое развитие, социально-бытовые навыки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63" name="CustomShape 18"/>
          <p:cNvSpPr/>
          <p:nvPr/>
        </p:nvSpPr>
        <p:spPr>
          <a:xfrm>
            <a:off x="8760296" y="4221088"/>
            <a:ext cx="2264040" cy="11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99"/>
                </a:solidFill>
                <a:latin typeface="Times New Roman"/>
              </a:rPr>
              <a:t>Рабочая группа созывается </a:t>
            </a:r>
            <a:endParaRPr lang="ru-RU" sz="15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99"/>
                </a:solidFill>
                <a:latin typeface="Times New Roman"/>
              </a:rPr>
              <a:t>по вынужденным вопросам и 1 раз в квартал для рассмотрения текущих вопросов</a:t>
            </a:r>
            <a:endParaRPr lang="ru-RU" sz="15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66" name="CustomShape 21"/>
          <p:cNvSpPr/>
          <p:nvPr/>
        </p:nvSpPr>
        <p:spPr>
          <a:xfrm>
            <a:off x="0" y="5517232"/>
            <a:ext cx="1236069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C00000"/>
                </a:solidFill>
                <a:latin typeface="Times New Roman"/>
              </a:rPr>
              <a:t>Реабилитационные услуги оказываются семьям практически ежедневно на протяжении месяца.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Уникальность направления выездного центра: сервис параллельных услуг (параллельное занятие с ребенком-инвалидом и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его родителями)</a:t>
            </a: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и наличие личного </a:t>
            </a:r>
            <a:r>
              <a:rPr lang="ru-RU" sz="1600" b="0" strike="noStrike" spc="-1" dirty="0" err="1" smtClean="0">
                <a:solidFill>
                  <a:srgbClr val="000099"/>
                </a:solidFill>
                <a:latin typeface="Times New Roman"/>
              </a:rPr>
              <a:t>онлайн-помощника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(куратора) в программе </a:t>
            </a:r>
            <a:r>
              <a:rPr lang="en-US" sz="1600" b="0" strike="noStrike" spc="-1" dirty="0">
                <a:solidFill>
                  <a:srgbClr val="000099"/>
                </a:solidFill>
                <a:latin typeface="Times New Roman"/>
              </a:rPr>
              <a:t>Skype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 / </a:t>
            </a:r>
            <a:r>
              <a:rPr lang="en-US" sz="1600" b="0" strike="noStrike" spc="-1" dirty="0" err="1">
                <a:solidFill>
                  <a:srgbClr val="000099"/>
                </a:solidFill>
                <a:latin typeface="Times New Roman"/>
              </a:rPr>
              <a:t>WhatsApp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.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i="1" spc="-1" dirty="0" smtClean="0">
                <a:solidFill>
                  <a:srgbClr val="000099"/>
                </a:solidFill>
                <a:latin typeface="Times New Roman"/>
              </a:rPr>
              <a:t>Д</a:t>
            </a:r>
            <a:r>
              <a:rPr lang="ru-RU" sz="1600" b="0" i="1" strike="noStrike" spc="-1" dirty="0" smtClean="0">
                <a:solidFill>
                  <a:srgbClr val="000099"/>
                </a:solidFill>
                <a:latin typeface="Times New Roman"/>
              </a:rPr>
              <a:t>ополнительная </a:t>
            </a:r>
            <a:r>
              <a:rPr lang="ru-RU" sz="1600" b="0" i="1" strike="noStrike" spc="-1" dirty="0">
                <a:solidFill>
                  <a:srgbClr val="000099"/>
                </a:solidFill>
                <a:latin typeface="Times New Roman"/>
              </a:rPr>
              <a:t>форма работы с целевой аудиторией: самостоятельное посещение семьями стационарных занятий в центре, в случае положительной динамики у ребенка, решение срочных вопросов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660066"/>
                </a:solidFill>
                <a:latin typeface="Times New Roman"/>
              </a:rPr>
              <a:t> 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 cstate="print"/>
          <a:stretch/>
        </p:blipFill>
        <p:spPr>
          <a:xfrm>
            <a:off x="0" y="764704"/>
            <a:ext cx="1631504" cy="1296144"/>
          </a:xfrm>
          <a:prstGeom prst="rect">
            <a:avLst/>
          </a:prstGeom>
          <a:ln w="9360">
            <a:noFill/>
          </a:ln>
        </p:spPr>
      </p:pic>
      <p:pic>
        <p:nvPicPr>
          <p:cNvPr id="168" name="Picture 2"/>
          <p:cNvPicPr/>
          <p:nvPr/>
        </p:nvPicPr>
        <p:blipFill>
          <a:blip r:embed="rId2" cstate="print"/>
          <a:stretch/>
        </p:blipFill>
        <p:spPr>
          <a:xfrm rot="151389" flipH="1">
            <a:off x="10517766" y="728242"/>
            <a:ext cx="1644956" cy="1366319"/>
          </a:xfrm>
          <a:prstGeom prst="rect">
            <a:avLst/>
          </a:prstGeom>
          <a:ln w="9360">
            <a:noFill/>
          </a:ln>
        </p:spPr>
      </p:pic>
      <p:pic>
        <p:nvPicPr>
          <p:cNvPr id="169" name="Рисунок 68" descr="1618994593_2-phonoteka_org-p-fon-dlya-prezentatsii-zadachi-2.jpg"/>
          <p:cNvPicPr/>
          <p:nvPr/>
        </p:nvPicPr>
        <p:blipFill>
          <a:blip r:embed="rId3" cstate="print"/>
          <a:srcRect l="7805" r="12910" b="11605"/>
          <a:stretch/>
        </p:blipFill>
        <p:spPr>
          <a:xfrm>
            <a:off x="1775520" y="2420888"/>
            <a:ext cx="1512168" cy="136815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0" name="Рисунок 69" descr="IMG_0092.JPG"/>
          <p:cNvPicPr/>
          <p:nvPr/>
        </p:nvPicPr>
        <p:blipFill>
          <a:blip r:embed="rId4" cstate="print"/>
          <a:stretch/>
        </p:blipFill>
        <p:spPr>
          <a:xfrm>
            <a:off x="4151784" y="2492896"/>
            <a:ext cx="1512168" cy="122413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" name="Рисунок 70" descr="IMG_9552.JPG"/>
          <p:cNvPicPr/>
          <p:nvPr/>
        </p:nvPicPr>
        <p:blipFill>
          <a:blip r:embed="rId5" cstate="print"/>
          <a:srcRect l="7305" t="7680" r="4487"/>
          <a:stretch/>
        </p:blipFill>
        <p:spPr>
          <a:xfrm>
            <a:off x="6456040" y="2420888"/>
            <a:ext cx="1584176" cy="1296144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IMG_03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04312" y="2564904"/>
            <a:ext cx="1728192" cy="115212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3"/>
          <p:cNvSpPr/>
          <p:nvPr/>
        </p:nvSpPr>
        <p:spPr>
          <a:xfrm>
            <a:off x="4295800" y="1628800"/>
            <a:ext cx="558360" cy="756720"/>
          </a:xfrm>
          <a:custGeom>
            <a:avLst/>
            <a:gdLst/>
            <a:ahLst/>
            <a:cxnLst/>
            <a:rect l="l" t="t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FE3636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6936120" y="1976400"/>
            <a:ext cx="720360" cy="769680"/>
          </a:xfrm>
          <a:custGeom>
            <a:avLst/>
            <a:gdLst/>
            <a:ahLst/>
            <a:cxnLst/>
            <a:rect l="l" t="t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3719736" y="2708920"/>
            <a:ext cx="894960" cy="352080"/>
          </a:xfrm>
          <a:custGeom>
            <a:avLst/>
            <a:gdLst/>
            <a:ahLst/>
            <a:cxnLst/>
            <a:rect l="l" t="t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FE3636"/>
          </a:solidFill>
          <a:ln cmpd="dbl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3431704" y="4365104"/>
            <a:ext cx="815760" cy="120240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3575720" y="4581128"/>
            <a:ext cx="1201328" cy="575192"/>
          </a:xfrm>
          <a:custGeom>
            <a:avLst/>
            <a:gdLst/>
            <a:ahLst/>
            <a:cxnLst/>
            <a:rect l="l" t="t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E74DD1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8"/>
          <p:cNvSpPr/>
          <p:nvPr/>
        </p:nvSpPr>
        <p:spPr>
          <a:xfrm>
            <a:off x="7536160" y="4869160"/>
            <a:ext cx="882016" cy="594008"/>
          </a:xfrm>
          <a:custGeom>
            <a:avLst/>
            <a:gdLst/>
            <a:ahLst/>
            <a:cxnLst/>
            <a:rect l="l" t="t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9"/>
          <p:cNvSpPr/>
          <p:nvPr/>
        </p:nvSpPr>
        <p:spPr>
          <a:xfrm>
            <a:off x="7464152" y="4077072"/>
            <a:ext cx="821880" cy="117000"/>
          </a:xfrm>
          <a:custGeom>
            <a:avLst/>
            <a:gdLst/>
            <a:ahLst/>
            <a:cxnLst/>
            <a:rect l="l" t="t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7464152" y="2924944"/>
            <a:ext cx="847440" cy="334440"/>
          </a:xfrm>
          <a:custGeom>
            <a:avLst/>
            <a:gdLst/>
            <a:ahLst/>
            <a:cxnLst/>
            <a:rect l="l" t="t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E74DD1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11"/>
          <p:cNvGrpSpPr/>
          <p:nvPr/>
        </p:nvGrpSpPr>
        <p:grpSpPr>
          <a:xfrm>
            <a:off x="-384720" y="404664"/>
            <a:ext cx="3386280" cy="6194722"/>
            <a:chOff x="-384720" y="404664"/>
            <a:chExt cx="3386280" cy="6194722"/>
          </a:xfrm>
        </p:grpSpPr>
        <p:sp>
          <p:nvSpPr>
            <p:cNvPr id="184" name="CustomShape 12"/>
            <p:cNvSpPr/>
            <p:nvPr/>
          </p:nvSpPr>
          <p:spPr>
            <a:xfrm>
              <a:off x="0" y="5445224"/>
              <a:ext cx="2705760" cy="11541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500" b="0" strike="noStrike" spc="-1" dirty="0">
                  <a:solidFill>
                    <a:srgbClr val="000099"/>
                  </a:solidFill>
                  <a:latin typeface="Times New Roman"/>
                </a:rPr>
                <a:t>Проведение сеансов общеукрепляющего массажа </a:t>
              </a:r>
              <a:endParaRPr lang="ru-RU" sz="1500" b="0" strike="noStrike" spc="-1" dirty="0">
                <a:solidFill>
                  <a:srgbClr val="000099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lang="ru-RU" sz="1500" b="0" strike="noStrike" spc="-1" dirty="0">
                  <a:solidFill>
                    <a:srgbClr val="000099"/>
                  </a:solidFill>
                  <a:latin typeface="Times New Roman"/>
                </a:rPr>
                <a:t>(с использованием физиотерапевтического аппарата «</a:t>
              </a:r>
              <a:r>
                <a:rPr lang="ru-RU" sz="1500" b="0" strike="noStrike" spc="-1" dirty="0" err="1" smtClean="0">
                  <a:solidFill>
                    <a:srgbClr val="000099"/>
                  </a:solidFill>
                  <a:latin typeface="Times New Roman"/>
                </a:rPr>
                <a:t>БиоЭнергоМассажер</a:t>
              </a:r>
              <a:r>
                <a:rPr lang="ru-RU" sz="1500" b="0" strike="noStrike" spc="-1" dirty="0">
                  <a:solidFill>
                    <a:srgbClr val="000099"/>
                  </a:solidFill>
                  <a:latin typeface="Times New Roman"/>
                </a:rPr>
                <a:t>»)</a:t>
              </a:r>
              <a:endParaRPr lang="ru-RU" sz="15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85" name="CustomShape 13"/>
            <p:cNvSpPr/>
            <p:nvPr/>
          </p:nvSpPr>
          <p:spPr>
            <a:xfrm>
              <a:off x="-312712" y="3789040"/>
              <a:ext cx="2359440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Проведение занятий по лечебной физической культуре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86" name="CustomShape 14"/>
            <p:cNvSpPr/>
            <p:nvPr/>
          </p:nvSpPr>
          <p:spPr>
            <a:xfrm>
              <a:off x="0" y="1916832"/>
              <a:ext cx="2721240" cy="9848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Коррекция двигательной активности с использованием тренажеров и реабилитационных средств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87" name="CustomShape 15"/>
            <p:cNvSpPr/>
            <p:nvPr/>
          </p:nvSpPr>
          <p:spPr>
            <a:xfrm>
              <a:off x="-384720" y="404664"/>
              <a:ext cx="3386280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Коррекционно-развивающие </a:t>
              </a:r>
              <a:endParaRPr lang="ru-RU" sz="1600" b="0" strike="noStrike" spc="-1" dirty="0" smtClean="0">
                <a:solidFill>
                  <a:srgbClr val="000099"/>
                </a:solidFill>
                <a:latin typeface="Times New Roman"/>
              </a:endParaRPr>
            </a:p>
            <a:p>
              <a:pPr algn="r"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занятия по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речевому развитию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9876120" y="332656"/>
            <a:ext cx="3047384" cy="6097453"/>
            <a:chOff x="9876120" y="332656"/>
            <a:chExt cx="3047384" cy="6097453"/>
          </a:xfrm>
        </p:grpSpPr>
        <p:sp>
          <p:nvSpPr>
            <p:cNvPr id="189" name="CustomShape 17"/>
            <p:cNvSpPr/>
            <p:nvPr/>
          </p:nvSpPr>
          <p:spPr>
            <a:xfrm flipH="1">
              <a:off x="10272464" y="5445224"/>
              <a:ext cx="2651040" cy="9848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Проведение </a:t>
              </a:r>
              <a:r>
                <a:rPr lang="ru-RU" sz="1600" b="0" strike="noStrike" spc="-1" dirty="0" err="1" smtClean="0">
                  <a:solidFill>
                    <a:srgbClr val="000099"/>
                  </a:solidFill>
                  <a:latin typeface="Times New Roman"/>
                </a:rPr>
                <a:t>онлайн-консультационной</a:t>
              </a:r>
              <a:endParaRPr lang="ru-RU" sz="1600" b="0" strike="noStrike" spc="-1" dirty="0" smtClean="0">
                <a:solidFill>
                  <a:srgbClr val="000099"/>
                </a:solidFill>
                <a:latin typeface="Times New Roman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работы с </a:t>
              </a: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родителями</a:t>
              </a: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в </a:t>
              </a:r>
              <a:r>
                <a:rPr lang="en-US" sz="1600" b="0" strike="noStrike" spc="-1" dirty="0">
                  <a:solidFill>
                    <a:srgbClr val="000099"/>
                  </a:solidFill>
                  <a:latin typeface="Times New Roman"/>
                </a:rPr>
                <a:t>Skype / </a:t>
              </a:r>
              <a:r>
                <a:rPr lang="en-US" sz="1600" b="0" strike="noStrike" spc="-1" dirty="0" err="1">
                  <a:solidFill>
                    <a:srgbClr val="000099"/>
                  </a:solidFill>
                  <a:latin typeface="Times New Roman"/>
                </a:rPr>
                <a:t>WhatsApp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90" name="CustomShape 18"/>
            <p:cNvSpPr/>
            <p:nvPr/>
          </p:nvSpPr>
          <p:spPr>
            <a:xfrm flipH="1">
              <a:off x="9876120" y="3645024"/>
              <a:ext cx="2315880" cy="9848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Коррекционно-развивающие занятия </a:t>
              </a: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по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развитию социально-бытовых навыков у детей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91" name="CustomShape 19"/>
            <p:cNvSpPr/>
            <p:nvPr/>
          </p:nvSpPr>
          <p:spPr>
            <a:xfrm flipH="1">
              <a:off x="10056440" y="2132856"/>
              <a:ext cx="2535840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Работа психолога</a:t>
              </a:r>
              <a:r>
                <a:rPr lang="ru-RU" sz="1600" spc="-1" dirty="0" smtClean="0">
                  <a:solidFill>
                    <a:srgbClr val="000099"/>
                  </a:solidFill>
                  <a:latin typeface="Times New Roman"/>
                </a:rPr>
                <a:t> </a:t>
              </a: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с родителями 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192" name="CustomShape 20"/>
            <p:cNvSpPr/>
            <p:nvPr/>
          </p:nvSpPr>
          <p:spPr>
            <a:xfrm flipH="1">
              <a:off x="9912424" y="332656"/>
              <a:ext cx="2880320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0" strike="noStrike" spc="-1" dirty="0" err="1" smtClean="0">
                  <a:solidFill>
                    <a:srgbClr val="000099"/>
                  </a:solidFill>
                  <a:latin typeface="Times New Roman"/>
                </a:rPr>
                <a:t>Коррекционно</a:t>
              </a: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развивающая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работа </a:t>
              </a:r>
              <a:endParaRPr lang="ru-RU" sz="1600" b="0" strike="noStrike" spc="-1" dirty="0" smtClean="0">
                <a:solidFill>
                  <a:srgbClr val="000099"/>
                </a:solidFill>
                <a:latin typeface="Times New Roman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психолога </a:t>
              </a:r>
              <a:r>
                <a:rPr lang="ru-RU" sz="1600" b="0" strike="noStrike" spc="-1" dirty="0">
                  <a:solidFill>
                    <a:srgbClr val="000099"/>
                  </a:solidFill>
                  <a:latin typeface="Times New Roman"/>
                </a:rPr>
                <a:t>с </a:t>
              </a:r>
              <a:r>
                <a:rPr lang="ru-RU" sz="1600" b="0" strike="noStrike" spc="-1" dirty="0" smtClean="0">
                  <a:solidFill>
                    <a:srgbClr val="000099"/>
                  </a:solidFill>
                  <a:latin typeface="Times New Roman"/>
                </a:rPr>
                <a:t>детьми</a:t>
              </a:r>
              <a:endParaRPr lang="ru-RU" sz="16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</p:grpSp>
      <p:sp>
        <p:nvSpPr>
          <p:cNvPr id="194" name="CustomShape 22"/>
          <p:cNvSpPr/>
          <p:nvPr/>
        </p:nvSpPr>
        <p:spPr>
          <a:xfrm>
            <a:off x="2589480" y="382032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3"/>
          <p:cNvSpPr/>
          <p:nvPr/>
        </p:nvSpPr>
        <p:spPr>
          <a:xfrm>
            <a:off x="3005280" y="226548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4"/>
          <p:cNvSpPr/>
          <p:nvPr/>
        </p:nvSpPr>
        <p:spPr>
          <a:xfrm>
            <a:off x="4157280" y="112644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5"/>
          <p:cNvSpPr/>
          <p:nvPr/>
        </p:nvSpPr>
        <p:spPr>
          <a:xfrm>
            <a:off x="7254360" y="112644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6"/>
          <p:cNvSpPr/>
          <p:nvPr/>
        </p:nvSpPr>
        <p:spPr>
          <a:xfrm>
            <a:off x="8393400" y="226548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7"/>
          <p:cNvSpPr/>
          <p:nvPr/>
        </p:nvSpPr>
        <p:spPr>
          <a:xfrm>
            <a:off x="8814960" y="382032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8"/>
          <p:cNvSpPr/>
          <p:nvPr/>
        </p:nvSpPr>
        <p:spPr>
          <a:xfrm>
            <a:off x="8393400" y="5375160"/>
            <a:ext cx="786960" cy="7869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" name="Group 29"/>
          <p:cNvGrpSpPr/>
          <p:nvPr/>
        </p:nvGrpSpPr>
        <p:grpSpPr>
          <a:xfrm>
            <a:off x="9093600" y="4071240"/>
            <a:ext cx="229680" cy="285480"/>
            <a:chOff x="9093600" y="4071240"/>
            <a:chExt cx="229680" cy="285480"/>
          </a:xfrm>
        </p:grpSpPr>
        <p:sp>
          <p:nvSpPr>
            <p:cNvPr id="202" name="CustomShape 30"/>
            <p:cNvSpPr/>
            <p:nvPr/>
          </p:nvSpPr>
          <p:spPr>
            <a:xfrm>
              <a:off x="9188640" y="4071240"/>
              <a:ext cx="134640" cy="285480"/>
            </a:xfrm>
            <a:custGeom>
              <a:avLst/>
              <a:gdLst/>
              <a:ahLst/>
              <a:cxnLst/>
              <a:rect l="l" t="t" r="r" b="b"/>
              <a:pathLst>
                <a:path w="421" h="902">
                  <a:moveTo>
                    <a:pt x="40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256" y="61"/>
                  </a:lnTo>
                  <a:lnTo>
                    <a:pt x="259" y="61"/>
                  </a:lnTo>
                  <a:lnTo>
                    <a:pt x="261" y="62"/>
                  </a:lnTo>
                  <a:lnTo>
                    <a:pt x="265" y="63"/>
                  </a:lnTo>
                  <a:lnTo>
                    <a:pt x="267" y="65"/>
                  </a:lnTo>
                  <a:lnTo>
                    <a:pt x="268" y="67"/>
                  </a:lnTo>
                  <a:lnTo>
                    <a:pt x="270" y="69"/>
                  </a:lnTo>
                  <a:lnTo>
                    <a:pt x="270" y="73"/>
                  </a:lnTo>
                  <a:lnTo>
                    <a:pt x="271" y="76"/>
                  </a:lnTo>
                  <a:lnTo>
                    <a:pt x="270" y="78"/>
                  </a:lnTo>
                  <a:lnTo>
                    <a:pt x="270" y="81"/>
                  </a:lnTo>
                  <a:lnTo>
                    <a:pt x="268" y="84"/>
                  </a:lnTo>
                  <a:lnTo>
                    <a:pt x="267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0" y="90"/>
                  </a:lnTo>
                  <a:lnTo>
                    <a:pt x="0" y="151"/>
                  </a:lnTo>
                  <a:lnTo>
                    <a:pt x="194" y="151"/>
                  </a:lnTo>
                  <a:lnTo>
                    <a:pt x="197" y="151"/>
                  </a:lnTo>
                  <a:lnTo>
                    <a:pt x="200" y="152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6" y="157"/>
                  </a:lnTo>
                  <a:lnTo>
                    <a:pt x="207" y="160"/>
                  </a:lnTo>
                  <a:lnTo>
                    <a:pt x="208" y="163"/>
                  </a:lnTo>
                  <a:lnTo>
                    <a:pt x="210" y="166"/>
                  </a:lnTo>
                  <a:lnTo>
                    <a:pt x="208" y="168"/>
                  </a:lnTo>
                  <a:lnTo>
                    <a:pt x="207" y="172"/>
                  </a:lnTo>
                  <a:lnTo>
                    <a:pt x="206" y="174"/>
                  </a:lnTo>
                  <a:lnTo>
                    <a:pt x="205" y="176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7" y="181"/>
                  </a:lnTo>
                  <a:lnTo>
                    <a:pt x="194" y="181"/>
                  </a:lnTo>
                  <a:lnTo>
                    <a:pt x="0" y="181"/>
                  </a:lnTo>
                  <a:lnTo>
                    <a:pt x="0" y="241"/>
                  </a:lnTo>
                  <a:lnTo>
                    <a:pt x="132" y="241"/>
                  </a:lnTo>
                  <a:lnTo>
                    <a:pt x="136" y="241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5" y="248"/>
                  </a:lnTo>
                  <a:lnTo>
                    <a:pt x="146" y="250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9"/>
                  </a:lnTo>
                  <a:lnTo>
                    <a:pt x="146" y="262"/>
                  </a:lnTo>
                  <a:lnTo>
                    <a:pt x="145" y="264"/>
                  </a:lnTo>
                  <a:lnTo>
                    <a:pt x="142" y="266"/>
                  </a:lnTo>
                  <a:lnTo>
                    <a:pt x="140" y="269"/>
                  </a:lnTo>
                  <a:lnTo>
                    <a:pt x="138" y="270"/>
                  </a:lnTo>
                  <a:lnTo>
                    <a:pt x="136" y="271"/>
                  </a:lnTo>
                  <a:lnTo>
                    <a:pt x="132" y="271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136" y="301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7" y="305"/>
                  </a:lnTo>
                  <a:lnTo>
                    <a:pt x="148" y="307"/>
                  </a:lnTo>
                  <a:lnTo>
                    <a:pt x="149" y="310"/>
                  </a:lnTo>
                  <a:lnTo>
                    <a:pt x="150" y="313"/>
                  </a:lnTo>
                  <a:lnTo>
                    <a:pt x="150" y="316"/>
                  </a:lnTo>
                  <a:lnTo>
                    <a:pt x="151" y="902"/>
                  </a:lnTo>
                  <a:lnTo>
                    <a:pt x="181" y="902"/>
                  </a:lnTo>
                  <a:lnTo>
                    <a:pt x="181" y="766"/>
                  </a:lnTo>
                  <a:lnTo>
                    <a:pt x="181" y="763"/>
                  </a:lnTo>
                  <a:lnTo>
                    <a:pt x="182" y="761"/>
                  </a:lnTo>
                  <a:lnTo>
                    <a:pt x="183" y="757"/>
                  </a:lnTo>
                  <a:lnTo>
                    <a:pt x="185" y="755"/>
                  </a:lnTo>
                  <a:lnTo>
                    <a:pt x="188" y="754"/>
                  </a:lnTo>
                  <a:lnTo>
                    <a:pt x="190" y="752"/>
                  </a:lnTo>
                  <a:lnTo>
                    <a:pt x="193" y="752"/>
                  </a:lnTo>
                  <a:lnTo>
                    <a:pt x="195" y="751"/>
                  </a:lnTo>
                  <a:lnTo>
                    <a:pt x="316" y="751"/>
                  </a:lnTo>
                  <a:lnTo>
                    <a:pt x="319" y="752"/>
                  </a:lnTo>
                  <a:lnTo>
                    <a:pt x="322" y="752"/>
                  </a:lnTo>
                  <a:lnTo>
                    <a:pt x="324" y="754"/>
                  </a:lnTo>
                  <a:lnTo>
                    <a:pt x="326" y="755"/>
                  </a:lnTo>
                  <a:lnTo>
                    <a:pt x="328" y="757"/>
                  </a:lnTo>
                  <a:lnTo>
                    <a:pt x="330" y="761"/>
                  </a:lnTo>
                  <a:lnTo>
                    <a:pt x="331" y="763"/>
                  </a:lnTo>
                  <a:lnTo>
                    <a:pt x="331" y="766"/>
                  </a:lnTo>
                  <a:lnTo>
                    <a:pt x="331" y="902"/>
                  </a:lnTo>
                  <a:lnTo>
                    <a:pt x="406" y="902"/>
                  </a:lnTo>
                  <a:lnTo>
                    <a:pt x="409" y="901"/>
                  </a:lnTo>
                  <a:lnTo>
                    <a:pt x="412" y="901"/>
                  </a:lnTo>
                  <a:lnTo>
                    <a:pt x="414" y="898"/>
                  </a:lnTo>
                  <a:lnTo>
                    <a:pt x="417" y="897"/>
                  </a:lnTo>
                  <a:lnTo>
                    <a:pt x="419" y="895"/>
                  </a:lnTo>
                  <a:lnTo>
                    <a:pt x="420" y="892"/>
                  </a:lnTo>
                  <a:lnTo>
                    <a:pt x="421" y="890"/>
                  </a:lnTo>
                  <a:lnTo>
                    <a:pt x="421" y="886"/>
                  </a:lnTo>
                  <a:lnTo>
                    <a:pt x="421" y="15"/>
                  </a:lnTo>
                  <a:lnTo>
                    <a:pt x="421" y="12"/>
                  </a:lnTo>
                  <a:lnTo>
                    <a:pt x="420" y="10"/>
                  </a:lnTo>
                  <a:lnTo>
                    <a:pt x="419" y="8"/>
                  </a:lnTo>
                  <a:lnTo>
                    <a:pt x="417" y="4"/>
                  </a:lnTo>
                  <a:lnTo>
                    <a:pt x="414" y="3"/>
                  </a:lnTo>
                  <a:lnTo>
                    <a:pt x="412" y="2"/>
                  </a:lnTo>
                  <a:lnTo>
                    <a:pt x="409" y="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31"/>
            <p:cNvSpPr/>
            <p:nvPr/>
          </p:nvSpPr>
          <p:spPr>
            <a:xfrm>
              <a:off x="9093600" y="4176000"/>
              <a:ext cx="132840" cy="180720"/>
            </a:xfrm>
            <a:custGeom>
              <a:avLst/>
              <a:gdLst/>
              <a:ahLst/>
              <a:cxnLst/>
              <a:rect l="l" t="t" r="r" b="b"/>
              <a:pathLst>
                <a:path w="420" h="572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91"/>
                  </a:lnTo>
                  <a:lnTo>
                    <a:pt x="186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4" y="94"/>
                  </a:lnTo>
                  <a:lnTo>
                    <a:pt x="196" y="95"/>
                  </a:lnTo>
                  <a:lnTo>
                    <a:pt x="198" y="97"/>
                  </a:lnTo>
                  <a:lnTo>
                    <a:pt x="199" y="100"/>
                  </a:lnTo>
                  <a:lnTo>
                    <a:pt x="200" y="103"/>
                  </a:lnTo>
                  <a:lnTo>
                    <a:pt x="200" y="106"/>
                  </a:lnTo>
                  <a:lnTo>
                    <a:pt x="200" y="109"/>
                  </a:lnTo>
                  <a:lnTo>
                    <a:pt x="199" y="111"/>
                  </a:lnTo>
                  <a:lnTo>
                    <a:pt x="198" y="115"/>
                  </a:lnTo>
                  <a:lnTo>
                    <a:pt x="196" y="117"/>
                  </a:lnTo>
                  <a:lnTo>
                    <a:pt x="194" y="118"/>
                  </a:lnTo>
                  <a:lnTo>
                    <a:pt x="191" y="120"/>
                  </a:lnTo>
                  <a:lnTo>
                    <a:pt x="188" y="120"/>
                  </a:lnTo>
                  <a:lnTo>
                    <a:pt x="186" y="121"/>
                  </a:lnTo>
                  <a:lnTo>
                    <a:pt x="0" y="121"/>
                  </a:lnTo>
                  <a:lnTo>
                    <a:pt x="0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5" y="185"/>
                  </a:lnTo>
                  <a:lnTo>
                    <a:pt x="167" y="187"/>
                  </a:lnTo>
                  <a:lnTo>
                    <a:pt x="168" y="191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69" y="200"/>
                  </a:lnTo>
                  <a:lnTo>
                    <a:pt x="168" y="202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1" y="209"/>
                  </a:lnTo>
                  <a:lnTo>
                    <a:pt x="157" y="211"/>
                  </a:lnTo>
                  <a:lnTo>
                    <a:pt x="155" y="211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93" y="271"/>
                  </a:lnTo>
                  <a:lnTo>
                    <a:pt x="96" y="271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3" y="275"/>
                  </a:lnTo>
                  <a:lnTo>
                    <a:pt x="105" y="278"/>
                  </a:lnTo>
                  <a:lnTo>
                    <a:pt x="107" y="280"/>
                  </a:lnTo>
                  <a:lnTo>
                    <a:pt x="108" y="283"/>
                  </a:lnTo>
                  <a:lnTo>
                    <a:pt x="108" y="286"/>
                  </a:lnTo>
                  <a:lnTo>
                    <a:pt x="108" y="289"/>
                  </a:lnTo>
                  <a:lnTo>
                    <a:pt x="107" y="292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9" y="300"/>
                  </a:lnTo>
                  <a:lnTo>
                    <a:pt x="96" y="301"/>
                  </a:lnTo>
                  <a:lnTo>
                    <a:pt x="93" y="301"/>
                  </a:lnTo>
                  <a:lnTo>
                    <a:pt x="0" y="301"/>
                  </a:lnTo>
                  <a:lnTo>
                    <a:pt x="0" y="556"/>
                  </a:lnTo>
                  <a:lnTo>
                    <a:pt x="0" y="572"/>
                  </a:lnTo>
                  <a:lnTo>
                    <a:pt x="15" y="572"/>
                  </a:lnTo>
                  <a:lnTo>
                    <a:pt x="90" y="572"/>
                  </a:lnTo>
                  <a:lnTo>
                    <a:pt x="90" y="436"/>
                  </a:lnTo>
                  <a:lnTo>
                    <a:pt x="90" y="433"/>
                  </a:lnTo>
                  <a:lnTo>
                    <a:pt x="91" y="431"/>
                  </a:lnTo>
                  <a:lnTo>
                    <a:pt x="93" y="427"/>
                  </a:lnTo>
                  <a:lnTo>
                    <a:pt x="94" y="425"/>
                  </a:lnTo>
                  <a:lnTo>
                    <a:pt x="97" y="424"/>
                  </a:lnTo>
                  <a:lnTo>
                    <a:pt x="100" y="422"/>
                  </a:lnTo>
                  <a:lnTo>
                    <a:pt x="102" y="422"/>
                  </a:lnTo>
                  <a:lnTo>
                    <a:pt x="105" y="421"/>
                  </a:lnTo>
                  <a:lnTo>
                    <a:pt x="225" y="421"/>
                  </a:lnTo>
                  <a:lnTo>
                    <a:pt x="229" y="422"/>
                  </a:lnTo>
                  <a:lnTo>
                    <a:pt x="231" y="422"/>
                  </a:lnTo>
                  <a:lnTo>
                    <a:pt x="234" y="424"/>
                  </a:lnTo>
                  <a:lnTo>
                    <a:pt x="237" y="425"/>
                  </a:lnTo>
                  <a:lnTo>
                    <a:pt x="238" y="427"/>
                  </a:lnTo>
                  <a:lnTo>
                    <a:pt x="239" y="431"/>
                  </a:lnTo>
                  <a:lnTo>
                    <a:pt x="240" y="433"/>
                  </a:lnTo>
                  <a:lnTo>
                    <a:pt x="241" y="436"/>
                  </a:lnTo>
                  <a:lnTo>
                    <a:pt x="241" y="572"/>
                  </a:lnTo>
                  <a:lnTo>
                    <a:pt x="406" y="572"/>
                  </a:lnTo>
                  <a:lnTo>
                    <a:pt x="420" y="572"/>
                  </a:lnTo>
                  <a:lnTo>
                    <a:pt x="420" y="556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4" name="CustomShape 32"/>
          <p:cNvSpPr/>
          <p:nvPr/>
        </p:nvSpPr>
        <p:spPr>
          <a:xfrm>
            <a:off x="4223792" y="3068960"/>
            <a:ext cx="338437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C00000"/>
                </a:solidFill>
                <a:latin typeface="Times New Roman"/>
              </a:rPr>
              <a:t>Реабилитационные у</a:t>
            </a:r>
            <a:r>
              <a:rPr lang="ru-RU" sz="2400" b="1" i="1" strike="noStrike" spc="-1" dirty="0" smtClean="0">
                <a:solidFill>
                  <a:srgbClr val="C00000"/>
                </a:solidFill>
                <a:latin typeface="Times New Roman"/>
              </a:rPr>
              <a:t>слуги, предоставляемые в рамках практики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7" name="Рисунок 111" descr="WhatsApp Image 2022-05-13 at 17.40.08.jpg"/>
          <p:cNvPicPr/>
          <p:nvPr/>
        </p:nvPicPr>
        <p:blipFill>
          <a:blip r:embed="rId2" cstate="print"/>
          <a:stretch/>
        </p:blipFill>
        <p:spPr>
          <a:xfrm>
            <a:off x="2783632" y="1772816"/>
            <a:ext cx="1296144" cy="158417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8" name="Рисунок 112" descr="WhatsApp Image 2022-03-14 at 16.30.55 (10).jpg"/>
          <p:cNvPicPr/>
          <p:nvPr/>
        </p:nvPicPr>
        <p:blipFill>
          <a:blip r:embed="rId3" cstate="print"/>
          <a:srcRect r="7663" b="10407"/>
          <a:stretch/>
        </p:blipFill>
        <p:spPr>
          <a:xfrm>
            <a:off x="3215680" y="116632"/>
            <a:ext cx="1232672" cy="14668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" name="Рисунок 113" descr="WhatsApp Image 2022-06-09 at 16.19.40 (2).jpg"/>
          <p:cNvPicPr/>
          <p:nvPr/>
        </p:nvPicPr>
        <p:blipFill>
          <a:blip r:embed="rId4" cstate="print"/>
          <a:srcRect r="3136" b="14359"/>
          <a:stretch/>
        </p:blipFill>
        <p:spPr>
          <a:xfrm>
            <a:off x="8400256" y="116632"/>
            <a:ext cx="1368152" cy="165618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0" name="Рисунок 114" descr="IMG_0095.JPG"/>
          <p:cNvPicPr/>
          <p:nvPr/>
        </p:nvPicPr>
        <p:blipFill>
          <a:blip r:embed="rId5" cstate="print"/>
          <a:srcRect l="8257" t="4128" r="3535"/>
          <a:stretch/>
        </p:blipFill>
        <p:spPr>
          <a:xfrm>
            <a:off x="8184232" y="1988840"/>
            <a:ext cx="1728192" cy="129528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" name="Рисунок 115" descr="IMG_9548.JPG"/>
          <p:cNvPicPr/>
          <p:nvPr/>
        </p:nvPicPr>
        <p:blipFill>
          <a:blip r:embed="rId6" cstate="print"/>
          <a:srcRect l="13308" t="4886" r="16040"/>
          <a:stretch/>
        </p:blipFill>
        <p:spPr>
          <a:xfrm>
            <a:off x="8112224" y="3501008"/>
            <a:ext cx="1584176" cy="158417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8" descr="http://www.kcson-murom.ru/files/doc/%D0%9C%D0%B8%D0%BA%D1%80%D0%BE%D1%80%D0%B5%D0%B0%D0%B1%D0%B8%D0%BB%D0%B8%D1%82%D0%B0%D1%86%D0%B8%D0%BE%D0%BD%D0%BD%D1%8B%D0%B9%20%D1%86%D0%B5%D0%BD%D1%82%D1%80/%D0%A4%D0%BE%D1%82%D0%BE/%D0%9F%D1%80%D0%B5%D0%B7%D0%B5%D0%BD%D1%82%D0%B0%D1%86%D0%B8%D1%8F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5301208"/>
            <a:ext cx="1824203" cy="136815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Рисунок 109" descr="WhatsApp Image 2022-03-16 at 12.46.14.jpg"/>
          <p:cNvPicPr/>
          <p:nvPr/>
        </p:nvPicPr>
        <p:blipFill>
          <a:blip r:embed="rId8" cstate="print"/>
          <a:srcRect r="625" b="13179"/>
          <a:stretch/>
        </p:blipFill>
        <p:spPr>
          <a:xfrm>
            <a:off x="2783632" y="5013176"/>
            <a:ext cx="1440160" cy="172819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\\10.250.67.10\почта$\Зельцова ВС\АНГЕЛИНА\WhatsApp Image 2022-06-07 at 17.37.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9576" y="3356992"/>
            <a:ext cx="1296144" cy="165618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88639"/>
            <a:ext cx="1440160" cy="153152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5373216"/>
            <a:ext cx="1879299" cy="13098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6672064" y="5534561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0099"/>
                </a:solidFill>
                <a:latin typeface="Times New Roman"/>
              </a:rPr>
              <a:t>Обучение родителей методам и приемам реабилитации</a:t>
            </a:r>
            <a:endParaRPr lang="ru-RU" sz="1600" spc="-1" dirty="0">
              <a:solidFill>
                <a:srgbClr val="000099"/>
              </a:solidFill>
            </a:endParaRPr>
          </a:p>
        </p:txBody>
      </p:sp>
      <p:sp>
        <p:nvSpPr>
          <p:cNvPr id="47" name="CustomShape 13"/>
          <p:cNvSpPr/>
          <p:nvPr/>
        </p:nvSpPr>
        <p:spPr>
          <a:xfrm>
            <a:off x="6672064" y="404664"/>
            <a:ext cx="1509123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Предоставление ТСР во временное пользование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 rot="16200000">
            <a:off x="5388200" y="4856880"/>
            <a:ext cx="815760" cy="120240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/>
        </p:nvSpPr>
        <p:spPr>
          <a:xfrm rot="5400000">
            <a:off x="5316192" y="1976560"/>
            <a:ext cx="815760" cy="120240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4"/>
          <p:cNvGrpSpPr/>
          <p:nvPr/>
        </p:nvGrpSpPr>
        <p:grpSpPr>
          <a:xfrm>
            <a:off x="1199456" y="764704"/>
            <a:ext cx="9239784" cy="4838768"/>
            <a:chOff x="1471296" y="1097280"/>
            <a:chExt cx="9239784" cy="4838768"/>
          </a:xfrm>
        </p:grpSpPr>
        <p:sp>
          <p:nvSpPr>
            <p:cNvPr id="76" name="CustomShape 5"/>
            <p:cNvSpPr/>
            <p:nvPr/>
          </p:nvSpPr>
          <p:spPr>
            <a:xfrm>
              <a:off x="1471296" y="1169288"/>
              <a:ext cx="5071320" cy="4766760"/>
            </a:xfrm>
            <a:prstGeom prst="ellipse">
              <a:avLst/>
            </a:prstGeom>
            <a:solidFill>
              <a:srgbClr val="B3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6"/>
            <p:cNvSpPr/>
            <p:nvPr/>
          </p:nvSpPr>
          <p:spPr>
            <a:xfrm>
              <a:off x="5639760" y="1097280"/>
              <a:ext cx="5071320" cy="4766760"/>
            </a:xfrm>
            <a:prstGeom prst="ellipse">
              <a:avLst/>
            </a:prstGeom>
            <a:solidFill>
              <a:srgbClr val="FFFF6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cxnSp>
        <p:nvCxnSpPr>
          <p:cNvPr id="59" name="Скругленная соединительная линия 58"/>
          <p:cNvCxnSpPr/>
          <p:nvPr/>
        </p:nvCxnSpPr>
        <p:spPr>
          <a:xfrm>
            <a:off x="6600056" y="3789040"/>
            <a:ext cx="1152128" cy="864096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 rot="5400000" flipH="1" flipV="1">
            <a:off x="5111890" y="1748814"/>
            <a:ext cx="600068" cy="21602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14819B-9CF3-42BC-B30B-F63B670B3B7E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9" name="Рисунок 18" descr="bioenergy-massage-fo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2745">
            <a:off x="4745854" y="3634759"/>
            <a:ext cx="1999394" cy="2845220"/>
          </a:xfrm>
          <a:prstGeom prst="rect">
            <a:avLst/>
          </a:prstGeom>
        </p:spPr>
      </p:pic>
      <p:pic>
        <p:nvPicPr>
          <p:cNvPr id="20" name="Рисунок 19" descr="djenas-kompleks-1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83832" y="-171400"/>
            <a:ext cx="1944216" cy="1944216"/>
          </a:xfrm>
          <a:prstGeom prst="rect">
            <a:avLst/>
          </a:prstGeom>
        </p:spPr>
      </p:pic>
      <p:pic>
        <p:nvPicPr>
          <p:cNvPr id="23" name="Рисунок 22" descr="саунб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36" y="3933056"/>
            <a:ext cx="1944216" cy="208679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439816" y="6309320"/>
            <a:ext cx="2788247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БиоЭнергоМассажер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60648"/>
            <a:ext cx="2325567" cy="70788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Лечебный костюм 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Адели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12024" y="404664"/>
            <a:ext cx="2736304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Диагностика, физиотерапия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аппарате «ДЭНАС»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140968"/>
            <a:ext cx="2351584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Саундбим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луч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Скругленная соединительная линия 30"/>
          <p:cNvCxnSpPr/>
          <p:nvPr/>
        </p:nvCxnSpPr>
        <p:spPr>
          <a:xfrm rot="10800000">
            <a:off x="2423592" y="1700808"/>
            <a:ext cx="1728192" cy="864096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/>
          <p:nvPr/>
        </p:nvPicPr>
        <p:blipFill>
          <a:blip r:embed="rId5" cstate="print"/>
          <a:srcRect l="15296" t="30578" r="71345" b="33543"/>
          <a:stretch>
            <a:fillRect/>
          </a:stretch>
        </p:blipFill>
        <p:spPr bwMode="auto">
          <a:xfrm>
            <a:off x="479376" y="980728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Скругленная соединительная линия 32"/>
          <p:cNvCxnSpPr/>
          <p:nvPr/>
        </p:nvCxnSpPr>
        <p:spPr>
          <a:xfrm rot="10800000" flipV="1">
            <a:off x="2495600" y="3284984"/>
            <a:ext cx="1656184" cy="648072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/>
          <p:nvPr/>
        </p:nvPicPr>
        <p:blipFill>
          <a:blip r:embed="rId6" cstate="print"/>
          <a:srcRect l="21996" t="21503" r="60714" b="38730"/>
          <a:stretch>
            <a:fillRect/>
          </a:stretch>
        </p:blipFill>
        <p:spPr bwMode="auto">
          <a:xfrm>
            <a:off x="10177196" y="4365104"/>
            <a:ext cx="2014804" cy="21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7" cstate="print"/>
          <a:srcRect l="29945" t="64701" r="47368" b="8780"/>
          <a:stretch>
            <a:fillRect/>
          </a:stretch>
        </p:blipFill>
        <p:spPr bwMode="auto">
          <a:xfrm>
            <a:off x="9696400" y="126876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8" cstate="print"/>
          <a:srcRect l="31327" t="40671" r="38058" b="12182"/>
          <a:stretch>
            <a:fillRect/>
          </a:stretch>
        </p:blipFill>
        <p:spPr bwMode="auto">
          <a:xfrm>
            <a:off x="7752184" y="4293096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7608168" y="5949280"/>
            <a:ext cx="2351584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Разделочная доска универсальная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984432" y="3573016"/>
            <a:ext cx="2351584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Вертикализаторы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наклонные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ustomShape 12"/>
          <p:cNvSpPr/>
          <p:nvPr/>
        </p:nvSpPr>
        <p:spPr>
          <a:xfrm>
            <a:off x="4151784" y="1916832"/>
            <a:ext cx="3240360" cy="18722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Прямоугольник 44"/>
          <p:cNvSpPr/>
          <p:nvPr/>
        </p:nvSpPr>
        <p:spPr>
          <a:xfrm>
            <a:off x="4223792" y="1700808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b="1" i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Инновационное  оборудование </a:t>
            </a:r>
            <a:r>
              <a:rPr lang="ru-RU" b="1" i="1" spc="-1" dirty="0" err="1" smtClean="0">
                <a:solidFill>
                  <a:srgbClr val="FF0000"/>
                </a:solidFill>
                <a:latin typeface="Times New Roman"/>
              </a:rPr>
              <a:t>микрореабилиационного</a:t>
            </a:r>
            <a:r>
              <a:rPr lang="ru-RU" b="1" i="1" spc="-1" dirty="0" smtClean="0">
                <a:solidFill>
                  <a:srgbClr val="FF0000"/>
                </a:solidFill>
                <a:latin typeface="Times New Roman"/>
              </a:rPr>
              <a:t> центра </a:t>
            </a:r>
            <a:endParaRPr lang="ru-RU" b="1" i="1" spc="-1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i="1" spc="-1" dirty="0" smtClean="0">
                <a:solidFill>
                  <a:srgbClr val="FF0000"/>
                </a:solidFill>
                <a:latin typeface="Times New Roman"/>
              </a:rPr>
              <a:t>БУ «КЦСОН Омская область»</a:t>
            </a:r>
            <a:endParaRPr lang="ru-RU" b="1" spc="-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40416" y="188640"/>
            <a:ext cx="2351584" cy="10002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для слухоречевого восприятия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Скругленная соединительная линия 51"/>
          <p:cNvCxnSpPr/>
          <p:nvPr/>
        </p:nvCxnSpPr>
        <p:spPr>
          <a:xfrm rot="10800000" flipV="1">
            <a:off x="3935760" y="3789040"/>
            <a:ext cx="864095" cy="792091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7392144" y="2996952"/>
            <a:ext cx="2664296" cy="93610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кругленная соединительная линия 65"/>
          <p:cNvCxnSpPr/>
          <p:nvPr/>
        </p:nvCxnSpPr>
        <p:spPr>
          <a:xfrm flipV="1">
            <a:off x="7392144" y="1556792"/>
            <a:ext cx="1944216" cy="93610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/>
          <p:nvPr/>
        </p:nvPicPr>
        <p:blipFill>
          <a:blip r:embed="rId9" cstate="print"/>
          <a:srcRect l="36817" t="35471" r="41913" b="34488"/>
          <a:stretch>
            <a:fillRect/>
          </a:stretch>
        </p:blipFill>
        <p:spPr bwMode="auto">
          <a:xfrm>
            <a:off x="2495600" y="4077072"/>
            <a:ext cx="1256861" cy="12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2063552" y="5445224"/>
            <a:ext cx="2448272" cy="12926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Тренажер для разработки мелкой моторики пальцев рук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Скругленная соединительная линия 70"/>
          <p:cNvCxnSpPr>
            <a:stCxn id="44" idx="2"/>
          </p:cNvCxnSpPr>
          <p:nvPr/>
        </p:nvCxnSpPr>
        <p:spPr>
          <a:xfrm rot="5400000">
            <a:off x="5446120" y="4006872"/>
            <a:ext cx="543676" cy="108012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3"/>
          <p:cNvGrpSpPr/>
          <p:nvPr/>
        </p:nvGrpSpPr>
        <p:grpSpPr>
          <a:xfrm>
            <a:off x="7536160" y="2564904"/>
            <a:ext cx="3911856" cy="910571"/>
            <a:chOff x="7605000" y="2267640"/>
            <a:chExt cx="3699000" cy="910571"/>
          </a:xfrm>
        </p:grpSpPr>
        <p:sp>
          <p:nvSpPr>
            <p:cNvPr id="220" name="CustomShape 4"/>
            <p:cNvSpPr/>
            <p:nvPr/>
          </p:nvSpPr>
          <p:spPr>
            <a:xfrm>
              <a:off x="7605000" y="2531880"/>
              <a:ext cx="3699000" cy="646331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Число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детей, у которых улучшились показатели 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развития, в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ходе реализации 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практики: </a:t>
              </a:r>
              <a:r>
                <a:rPr lang="ru-RU" sz="1400" spc="-1" dirty="0" smtClean="0">
                  <a:solidFill>
                    <a:srgbClr val="000099"/>
                  </a:solidFill>
                  <a:latin typeface="Times New Roman"/>
                </a:rPr>
                <a:t>99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 детей-инвалидов</a:t>
              </a:r>
              <a:endParaRPr lang="ru-RU" sz="14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221" name="CustomShape 5"/>
            <p:cNvSpPr/>
            <p:nvPr/>
          </p:nvSpPr>
          <p:spPr>
            <a:xfrm>
              <a:off x="7605000" y="2267640"/>
              <a:ext cx="3018600" cy="215444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ПОЛОЖИТЕЛЬНАЯ ДИНАМИКА</a:t>
              </a:r>
              <a:endParaRPr lang="ru-RU" sz="1400" b="0" strike="noStrike" spc="-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" name="Group 8"/>
          <p:cNvGrpSpPr/>
          <p:nvPr/>
        </p:nvGrpSpPr>
        <p:grpSpPr>
          <a:xfrm>
            <a:off x="7536160" y="3933056"/>
            <a:ext cx="4288675" cy="1041675"/>
            <a:chOff x="7595640" y="3537712"/>
            <a:chExt cx="4091040" cy="1041675"/>
          </a:xfrm>
        </p:grpSpPr>
        <p:sp>
          <p:nvSpPr>
            <p:cNvPr id="226" name="CustomShape 9"/>
            <p:cNvSpPr/>
            <p:nvPr/>
          </p:nvSpPr>
          <p:spPr>
            <a:xfrm>
              <a:off x="7595640" y="3933056"/>
              <a:ext cx="4091040" cy="646331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spc="-1" dirty="0" smtClean="0">
                  <a:solidFill>
                    <a:srgbClr val="000099"/>
                  </a:solidFill>
                  <a:latin typeface="Times New Roman"/>
                </a:rPr>
                <a:t>12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специалистов, работающих с целевой аудиторией, 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повысили свои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компетенции на </a:t>
              </a:r>
              <a:r>
                <a:rPr lang="ru-RU" sz="1400" b="0" strike="noStrike" spc="-1" dirty="0" err="1">
                  <a:solidFill>
                    <a:srgbClr val="000099"/>
                  </a:solidFill>
                  <a:latin typeface="Times New Roman"/>
                </a:rPr>
                <a:t>стажировочной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 площадке Фонда поддержки детей в г. Череповец</a:t>
              </a:r>
              <a:endParaRPr lang="ru-RU" sz="14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227" name="CustomShape 10"/>
            <p:cNvSpPr/>
            <p:nvPr/>
          </p:nvSpPr>
          <p:spPr>
            <a:xfrm>
              <a:off x="7595640" y="3537712"/>
              <a:ext cx="4049280" cy="430887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ПОВЫШЕНИЕ КВАЛИФИКАЦИИ СПЕЦИАЛИСТОВ </a:t>
              </a:r>
              <a:endParaRPr lang="ru-RU" sz="1400" b="0" strike="noStrike" spc="-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28" name="Chart 78"/>
          <p:cNvGraphicFramePr/>
          <p:nvPr/>
        </p:nvGraphicFramePr>
        <p:xfrm>
          <a:off x="6023992" y="3717032"/>
          <a:ext cx="1664280" cy="13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1" name="Group 13"/>
          <p:cNvGrpSpPr/>
          <p:nvPr/>
        </p:nvGrpSpPr>
        <p:grpSpPr>
          <a:xfrm>
            <a:off x="7536160" y="5445224"/>
            <a:ext cx="3800256" cy="922811"/>
            <a:chOff x="7608168" y="5110200"/>
            <a:chExt cx="3584232" cy="922811"/>
          </a:xfrm>
        </p:grpSpPr>
        <p:sp>
          <p:nvSpPr>
            <p:cNvPr id="232" name="CustomShape 14"/>
            <p:cNvSpPr/>
            <p:nvPr/>
          </p:nvSpPr>
          <p:spPr>
            <a:xfrm>
              <a:off x="7608168" y="5386680"/>
              <a:ext cx="3584232" cy="646331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За время реализации проектов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у 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92 </a:t>
              </a:r>
              <a:r>
                <a:rPr lang="ru-RU" sz="1400" b="0" strike="noStrike" spc="-1" dirty="0">
                  <a:solidFill>
                    <a:srgbClr val="000099"/>
                  </a:solidFill>
                  <a:latin typeface="Times New Roman"/>
                </a:rPr>
                <a:t>детей снизился уровень социальной изоляции, повысилась активность в жизни общества</a:t>
              </a:r>
              <a:endParaRPr lang="ru-RU" sz="14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233" name="CustomShape 15"/>
            <p:cNvSpPr/>
            <p:nvPr/>
          </p:nvSpPr>
          <p:spPr>
            <a:xfrm>
              <a:off x="7622640" y="5110200"/>
              <a:ext cx="3536640" cy="215444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УРОВЕНЬ СОЦИАЛЬНОЙ  ИЗОЛЯЦИИ   </a:t>
              </a:r>
              <a:endParaRPr lang="ru-RU" sz="1400" b="0" strike="noStrike" spc="-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7" name="Line 18"/>
          <p:cNvSpPr/>
          <p:nvPr/>
        </p:nvSpPr>
        <p:spPr>
          <a:xfrm>
            <a:off x="6456040" y="3717032"/>
            <a:ext cx="491256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19"/>
          <p:cNvSpPr/>
          <p:nvPr/>
        </p:nvSpPr>
        <p:spPr>
          <a:xfrm>
            <a:off x="6528048" y="5157192"/>
            <a:ext cx="491256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9" name="Group 20"/>
          <p:cNvGrpSpPr/>
          <p:nvPr/>
        </p:nvGrpSpPr>
        <p:grpSpPr>
          <a:xfrm>
            <a:off x="7608168" y="1052736"/>
            <a:ext cx="3600400" cy="963846"/>
            <a:chOff x="7662240" y="905040"/>
            <a:chExt cx="3337280" cy="963846"/>
          </a:xfrm>
        </p:grpSpPr>
        <p:sp>
          <p:nvSpPr>
            <p:cNvPr id="240" name="CustomShape 21"/>
            <p:cNvSpPr/>
            <p:nvPr/>
          </p:nvSpPr>
          <p:spPr>
            <a:xfrm>
              <a:off x="7662240" y="1161000"/>
              <a:ext cx="3337280" cy="707886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00000"/>
                </a:lnSpc>
              </a:pPr>
              <a:endParaRPr lang="ru-RU" sz="1800" b="0" strike="noStrike" spc="-1" dirty="0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lang="ru-RU" sz="1400" spc="-1" dirty="0" smtClean="0">
                  <a:solidFill>
                    <a:srgbClr val="000099"/>
                  </a:solidFill>
                  <a:latin typeface="Times New Roman"/>
                </a:rPr>
                <a:t>С 2020 года по настоящее время </a:t>
              </a:r>
              <a:r>
                <a:rPr lang="ru-RU" sz="1400" b="0" strike="noStrike" spc="-1" dirty="0" smtClean="0">
                  <a:solidFill>
                    <a:srgbClr val="000099"/>
                  </a:solidFill>
                  <a:latin typeface="Times New Roman"/>
                </a:rPr>
                <a:t>обслужено 105 детей</a:t>
              </a:r>
              <a:endParaRPr lang="ru-RU" sz="1400" b="0" strike="noStrike" spc="-1" dirty="0">
                <a:solidFill>
                  <a:srgbClr val="000099"/>
                </a:solidFill>
                <a:latin typeface="Arial"/>
              </a:endParaRPr>
            </a:p>
          </p:txBody>
        </p:sp>
        <p:sp>
          <p:nvSpPr>
            <p:cNvPr id="241" name="CustomShape 22"/>
            <p:cNvSpPr/>
            <p:nvPr/>
          </p:nvSpPr>
          <p:spPr>
            <a:xfrm>
              <a:off x="7662240" y="905040"/>
              <a:ext cx="2588760" cy="492443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ОХВАТ ЦЕЛЕВОЙ </a:t>
              </a:r>
              <a:endParaRPr lang="ru-RU" sz="1600" b="0" strike="noStrike" spc="-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1" strike="noStrike" spc="-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АУДИТОРИИ </a:t>
              </a:r>
              <a:endParaRPr lang="ru-RU" sz="1600" b="0" strike="noStrike" spc="-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4" name="Line 25"/>
          <p:cNvSpPr/>
          <p:nvPr/>
        </p:nvSpPr>
        <p:spPr>
          <a:xfrm>
            <a:off x="6528048" y="2348880"/>
            <a:ext cx="491256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26"/>
          <p:cNvSpPr/>
          <p:nvPr/>
        </p:nvSpPr>
        <p:spPr>
          <a:xfrm>
            <a:off x="479376" y="3573016"/>
            <a:ext cx="5368480" cy="85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C00000"/>
                </a:solidFill>
                <a:latin typeface="Times New Roman"/>
              </a:rPr>
              <a:t>Оказание многопрофильной </a:t>
            </a:r>
            <a:r>
              <a:rPr lang="ru-RU" sz="2800" b="1" i="1" strike="noStrike" spc="-1" dirty="0" smtClean="0">
                <a:solidFill>
                  <a:srgbClr val="C00000"/>
                </a:solidFill>
                <a:latin typeface="Times New Roman"/>
              </a:rPr>
              <a:t>реабилитационной </a:t>
            </a:r>
            <a:r>
              <a:rPr lang="ru-RU" sz="2800" b="1" i="1" strike="noStrike" spc="-1" dirty="0">
                <a:solidFill>
                  <a:srgbClr val="C00000"/>
                </a:solidFill>
                <a:latin typeface="Times New Roman"/>
              </a:rPr>
              <a:t>помощи</a:t>
            </a:r>
            <a:endParaRPr lang="ru-RU" sz="2800" b="1" i="1" strike="noStrike" spc="-1" dirty="0">
              <a:latin typeface="Arial"/>
            </a:endParaRPr>
          </a:p>
        </p:txBody>
      </p:sp>
      <p:sp>
        <p:nvSpPr>
          <p:cNvPr id="247" name="CustomShape 28"/>
          <p:cNvSpPr/>
          <p:nvPr/>
        </p:nvSpPr>
        <p:spPr>
          <a:xfrm>
            <a:off x="1979640" y="1983600"/>
            <a:ext cx="486000" cy="483120"/>
          </a:xfrm>
          <a:custGeom>
            <a:avLst/>
            <a:gdLst/>
            <a:ahLst/>
            <a:cxnLst/>
            <a:rect l="l" t="t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9"/>
          <p:cNvSpPr/>
          <p:nvPr/>
        </p:nvSpPr>
        <p:spPr>
          <a:xfrm>
            <a:off x="-744760" y="0"/>
            <a:ext cx="13537504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C00000"/>
                </a:solidFill>
                <a:latin typeface="Times New Roman"/>
              </a:rPr>
              <a:t>Количественные </a:t>
            </a:r>
            <a:r>
              <a:rPr lang="ru-RU" sz="3200" b="1" i="1" strike="noStrike" spc="-1" dirty="0" smtClean="0">
                <a:solidFill>
                  <a:srgbClr val="C00000"/>
                </a:solidFill>
                <a:latin typeface="Times New Roman"/>
              </a:rPr>
              <a:t>результаты </a:t>
            </a: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ru-RU" sz="3200" b="1" i="1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Микрореабилитационного</a:t>
            </a: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 центра «ОПОРА»</a:t>
            </a:r>
            <a:endParaRPr lang="ru-RU" sz="3200" spc="-1" dirty="0"/>
          </a:p>
        </p:txBody>
      </p:sp>
      <p:sp>
        <p:nvSpPr>
          <p:cNvPr id="249" name="CustomShape 30"/>
          <p:cNvSpPr/>
          <p:nvPr/>
        </p:nvSpPr>
        <p:spPr>
          <a:xfrm>
            <a:off x="2761200" y="2068560"/>
            <a:ext cx="220320" cy="285480"/>
          </a:xfrm>
          <a:custGeom>
            <a:avLst/>
            <a:gdLst/>
            <a:ahLst/>
            <a:cxnLst/>
            <a:rect l="l" t="t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0" name="Рисунок 42" descr="IMG_1952.JPG"/>
          <p:cNvPicPr/>
          <p:nvPr/>
        </p:nvPicPr>
        <p:blipFill>
          <a:blip r:embed="rId4" cstate="print"/>
          <a:srcRect t="7941" r="18674"/>
          <a:stretch/>
        </p:blipFill>
        <p:spPr>
          <a:xfrm rot="327453">
            <a:off x="3517271" y="4623742"/>
            <a:ext cx="2501784" cy="1918595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251" name="Рисунок 38" descr="WhatsApp Image 2022-03-14 at 16.34.55 (2).jpg"/>
          <p:cNvPicPr/>
          <p:nvPr/>
        </p:nvPicPr>
        <p:blipFill>
          <a:blip r:embed="rId5" cstate="print"/>
          <a:srcRect t="2991" r="18149" b="527"/>
          <a:stretch/>
        </p:blipFill>
        <p:spPr>
          <a:xfrm rot="21240600">
            <a:off x="294299" y="1256841"/>
            <a:ext cx="2642171" cy="211140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46" name="Picture 2" descr="http://www.kcson-murom.ru/files/doc/%D0%9C%D0%B8%D0%BA%D1%80%D0%BE%D1%80%D0%B5%D0%B0%D0%B1%D0%B8%D0%BB%D0%B8%D1%82%D0%B0%D1%86%D0%B8%D0%BE%D0%BD%D0%BD%D1%8B%D0%B9%20%D1%86%D0%B5%D0%BD%D1%82%D1%80/%D0%A4%D0%BE%D1%82%D0%BE/%D0%9F%D1%80%D0%B5%D0%B7%D0%B5%D0%BD%D1%82%D0%B0%D1%86%D0%B8%D1%8F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31"/>
          <a:stretch/>
        </p:blipFill>
        <p:spPr bwMode="auto">
          <a:xfrm rot="20986418">
            <a:off x="400122" y="4730185"/>
            <a:ext cx="2649424" cy="17778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:\Users\ANALITIK\Desktop\Реабилитационные мероприятия в кабинете комплексной реабилитации\1ККР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950">
            <a:off x="3392606" y="1207336"/>
            <a:ext cx="2713998" cy="19258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Chart 97">
            <a:extLst>
              <a:ext uri="{FF2B5EF4-FFF2-40B4-BE49-F238E27FC236}">
                <a16:creationId xmlns="" xmlns:a16="http://schemas.microsoft.com/office/drawing/2014/main" id="{DFE4BDAA-D55C-40C9-B4A7-5A0607F362C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6258443"/>
              </p:ext>
            </p:extLst>
          </p:nvPr>
        </p:nvGraphicFramePr>
        <p:xfrm>
          <a:off x="6096000" y="2348880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2" name="Chart 56">
            <a:extLst>
              <a:ext uri="{FF2B5EF4-FFF2-40B4-BE49-F238E27FC236}">
                <a16:creationId xmlns="" xmlns:a16="http://schemas.microsoft.com/office/drawing/2014/main" id="{F0F11D57-9BDA-4C03-8DC2-D33A21A1AC1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01507949"/>
              </p:ext>
            </p:extLst>
          </p:nvPr>
        </p:nvGraphicFramePr>
        <p:xfrm>
          <a:off x="5951984" y="836712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3" name="CustomShape 6"/>
          <p:cNvSpPr/>
          <p:nvPr/>
        </p:nvSpPr>
        <p:spPr>
          <a:xfrm>
            <a:off x="6528048" y="2636912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7"/>
          <p:cNvSpPr/>
          <p:nvPr/>
        </p:nvSpPr>
        <p:spPr>
          <a:xfrm>
            <a:off x="6600056" y="2852936"/>
            <a:ext cx="686520" cy="3056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="1" strike="noStrike" spc="-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" name="Chart 86">
            <a:extLst>
              <a:ext uri="{FF2B5EF4-FFF2-40B4-BE49-F238E27FC236}">
                <a16:creationId xmlns="" xmlns:a16="http://schemas.microsoft.com/office/drawing/2014/main" id="{D5EF5671-A69B-4DCE-B744-04ED7E4078F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61221321"/>
              </p:ext>
            </p:extLst>
          </p:nvPr>
        </p:nvGraphicFramePr>
        <p:xfrm>
          <a:off x="6023992" y="5157192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4" name="CustomShape 6"/>
          <p:cNvSpPr/>
          <p:nvPr/>
        </p:nvSpPr>
        <p:spPr>
          <a:xfrm>
            <a:off x="6456040" y="5445224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17"/>
          <p:cNvSpPr/>
          <p:nvPr/>
        </p:nvSpPr>
        <p:spPr>
          <a:xfrm>
            <a:off x="6528048" y="5661248"/>
            <a:ext cx="686520" cy="3056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66"/>
                </a:solidFill>
                <a:latin typeface="Calibri Light"/>
              </a:rPr>
              <a:t>100</a:t>
            </a:r>
            <a:r>
              <a:rPr lang="en-US" sz="2000" b="1" strike="noStrike" spc="-1" dirty="0" smtClean="0">
                <a:solidFill>
                  <a:srgbClr val="000066"/>
                </a:solidFill>
                <a:latin typeface="Calibri Light"/>
              </a:rPr>
              <a:t>%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9" name="CustomShape 6"/>
          <p:cNvSpPr/>
          <p:nvPr/>
        </p:nvSpPr>
        <p:spPr>
          <a:xfrm>
            <a:off x="6456040" y="4005064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6528048" y="4077072"/>
            <a:ext cx="686520" cy="60912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66"/>
                </a:solidFill>
                <a:latin typeface="Calibri Light"/>
              </a:rPr>
              <a:t>10</a:t>
            </a:r>
            <a:r>
              <a:rPr lang="en-US" sz="2000" b="1" strike="noStrike" spc="-1" dirty="0">
                <a:solidFill>
                  <a:srgbClr val="000066"/>
                </a:solidFill>
                <a:latin typeface="Calibri Light"/>
              </a:rPr>
              <a:t>0%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1" name="CustomShape 6"/>
          <p:cNvSpPr/>
          <p:nvPr/>
        </p:nvSpPr>
        <p:spPr>
          <a:xfrm>
            <a:off x="6528048" y="1268760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24"/>
          <p:cNvSpPr/>
          <p:nvPr/>
        </p:nvSpPr>
        <p:spPr>
          <a:xfrm>
            <a:off x="6600056" y="1484784"/>
            <a:ext cx="686520" cy="3056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="1" strike="noStrike" spc="-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C:\Users\ANALITIK\Desktop\Реабилитационные мероприятия в кабинете комплексной реабилитации\40ККР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10"/>
          <a:stretch>
            <a:fillRect/>
          </a:stretch>
        </p:blipFill>
        <p:spPr bwMode="auto">
          <a:xfrm rot="720309">
            <a:off x="9350429" y="1076280"/>
            <a:ext cx="2490912" cy="1781965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CustomShape 1"/>
          <p:cNvSpPr/>
          <p:nvPr/>
        </p:nvSpPr>
        <p:spPr>
          <a:xfrm>
            <a:off x="479376" y="980728"/>
            <a:ext cx="5366160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-384720" y="1"/>
            <a:ext cx="12745416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C00000"/>
                </a:solidFill>
                <a:latin typeface="Times New Roman"/>
              </a:rPr>
              <a:t>Качественные </a:t>
            </a:r>
            <a:r>
              <a:rPr lang="ru-RU" sz="3200" b="1" i="1" strike="noStrike" spc="-1" dirty="0" smtClean="0">
                <a:solidFill>
                  <a:srgbClr val="C00000"/>
                </a:solidFill>
                <a:latin typeface="Times New Roman"/>
              </a:rPr>
              <a:t>результаты </a:t>
            </a: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ru-RU" sz="3200" b="1" i="1" spc="-1" dirty="0" err="1" smtClean="0">
                <a:solidFill>
                  <a:srgbClr val="C00000"/>
                </a:solidFill>
                <a:latin typeface="Times New Roman"/>
              </a:rPr>
              <a:t>Микрореабилитационного</a:t>
            </a:r>
            <a:r>
              <a:rPr lang="ru-RU" sz="3200" b="1" i="1" spc="-1" dirty="0" smtClean="0">
                <a:solidFill>
                  <a:srgbClr val="C00000"/>
                </a:solidFill>
                <a:latin typeface="Times New Roman"/>
              </a:rPr>
              <a:t> центра «ОПОРА»</a:t>
            </a:r>
            <a:endParaRPr lang="ru-RU" sz="3200" spc="-1" dirty="0"/>
          </a:p>
        </p:txBody>
      </p:sp>
      <p:sp>
        <p:nvSpPr>
          <p:cNvPr id="25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14819B-9CF3-42BC-B30B-F63B670B3B7E}" type="slidenum">
              <a:rPr lang="en-US" sz="1200" b="0" strike="noStrike" spc="-1">
                <a:solidFill>
                  <a:srgbClr val="8B8B8B"/>
                </a:solidFill>
                <a:latin typeface="Calibri Light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623392" y="1052736"/>
            <a:ext cx="5184576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появление позитивных изменений у детей-инвалидов: повышение уровня их самостоятельности, стабилизация </a:t>
            </a:r>
            <a:r>
              <a:rPr lang="ru-RU" sz="1600" b="0" strike="noStrike" spc="-1" dirty="0" err="1">
                <a:solidFill>
                  <a:srgbClr val="000099"/>
                </a:solidFill>
                <a:latin typeface="Times New Roman"/>
              </a:rPr>
              <a:t>психоэмоционального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 состояния;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264" name="Рисунок 65" descr="IMG_1916.JPG"/>
          <p:cNvPicPr/>
          <p:nvPr/>
        </p:nvPicPr>
        <p:blipFill>
          <a:blip r:embed="rId3" cstate="print"/>
          <a:srcRect l="9046" r="26903" b="1186"/>
          <a:stretch/>
        </p:blipFill>
        <p:spPr>
          <a:xfrm rot="21371400">
            <a:off x="6337332" y="1151558"/>
            <a:ext cx="3075203" cy="3031351"/>
          </a:xfrm>
          <a:prstGeom prst="rect">
            <a:avLst/>
          </a:prstGeom>
          <a:ln w="57150">
            <a:solidFill>
              <a:srgbClr val="0070C0"/>
            </a:solidFill>
            <a:round/>
          </a:ln>
        </p:spPr>
      </p:pic>
      <p:sp>
        <p:nvSpPr>
          <p:cNvPr id="265" name="CustomShape 12"/>
          <p:cNvSpPr/>
          <p:nvPr/>
        </p:nvSpPr>
        <p:spPr>
          <a:xfrm>
            <a:off x="479376" y="2060848"/>
            <a:ext cx="5366160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3"/>
          <p:cNvSpPr/>
          <p:nvPr/>
        </p:nvSpPr>
        <p:spPr>
          <a:xfrm>
            <a:off x="551384" y="2204864"/>
            <a:ext cx="5192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снижение социальной изоляции детей-инвалидов и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семей, их воспитывающих;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67" name="CustomShape 14"/>
          <p:cNvSpPr/>
          <p:nvPr/>
        </p:nvSpPr>
        <p:spPr>
          <a:xfrm>
            <a:off x="479376" y="2996952"/>
            <a:ext cx="5366160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5"/>
          <p:cNvSpPr/>
          <p:nvPr/>
        </p:nvSpPr>
        <p:spPr>
          <a:xfrm>
            <a:off x="551384" y="3068960"/>
            <a:ext cx="524664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увеличение возможностей использования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дорогостоящего оборудования на дому в связи с прохождением на нем комплексной реабилитации;</a:t>
            </a:r>
            <a:r>
              <a:rPr lang="en-US" sz="1600" b="0" strike="noStrike" spc="-1" dirty="0">
                <a:solidFill>
                  <a:srgbClr val="000099"/>
                </a:solidFill>
                <a:latin typeface="Times New Roman"/>
              </a:rPr>
              <a:t> 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69" name="CustomShape 16"/>
          <p:cNvSpPr/>
          <p:nvPr/>
        </p:nvSpPr>
        <p:spPr>
          <a:xfrm>
            <a:off x="479376" y="4077072"/>
            <a:ext cx="5366160" cy="12297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17"/>
          <p:cNvSpPr/>
          <p:nvPr/>
        </p:nvSpPr>
        <p:spPr>
          <a:xfrm>
            <a:off x="623392" y="4077072"/>
            <a:ext cx="5166008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повышение уровня компетентности родителей в использовании реабилитационного оборудования и реабилитации, </a:t>
            </a:r>
            <a:r>
              <a:rPr lang="ru-RU" sz="1600" b="0" strike="noStrike" spc="-1" dirty="0" err="1">
                <a:solidFill>
                  <a:srgbClr val="000099"/>
                </a:solidFill>
                <a:latin typeface="Times New Roman"/>
              </a:rPr>
              <a:t>абилитации</a:t>
            </a:r>
            <a:r>
              <a:rPr lang="ru-RU" sz="1600" b="0" strike="noStrike" spc="-1" dirty="0">
                <a:solidFill>
                  <a:srgbClr val="000099"/>
                </a:solidFill>
                <a:latin typeface="Times New Roman"/>
              </a:rPr>
              <a:t> их детей, а также специалистов, осуществляющих работу с данными семьями и </a:t>
            </a:r>
            <a:r>
              <a:rPr lang="ru-RU" sz="1600" b="0" strike="noStrike" spc="-1" dirty="0" smtClean="0">
                <a:solidFill>
                  <a:srgbClr val="000099"/>
                </a:solidFill>
                <a:latin typeface="Times New Roman"/>
              </a:rPr>
              <a:t>детьми;</a:t>
            </a:r>
            <a:endParaRPr lang="ru-RU" sz="1600" b="0" strike="noStrike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4" name="CustomShape 14"/>
          <p:cNvSpPr/>
          <p:nvPr/>
        </p:nvSpPr>
        <p:spPr>
          <a:xfrm>
            <a:off x="479376" y="5445224"/>
            <a:ext cx="5400600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FFFF"/>
              </a:gs>
              <a:gs pos="53000">
                <a:srgbClr val="66CCFF"/>
              </a:gs>
              <a:gs pos="100000">
                <a:srgbClr val="CCFF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15"/>
          <p:cNvSpPr/>
          <p:nvPr/>
        </p:nvSpPr>
        <p:spPr>
          <a:xfrm>
            <a:off x="407368" y="5445224"/>
            <a:ext cx="5616624" cy="1243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0"/>
              </a:spcBef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повысилась доступность реабилитационных услуг и  интеграционный и коммуникативный потенциал семей,  воспитывающих детей-инвалидов, уменьшилось количество семей, находящихся в трудной жизненной ситуации, в связи </a:t>
            </a:r>
          </a:p>
          <a:p>
            <a:pPr marL="4445" algn="ctr">
              <a:lnSpc>
                <a:spcPct val="100000"/>
              </a:lnSpc>
              <a:spcBef>
                <a:spcPts val="50"/>
              </a:spcBef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нормализацией обстановки.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image1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040" y="4476494"/>
            <a:ext cx="1872208" cy="2381506"/>
          </a:xfrm>
          <a:prstGeom prst="rect">
            <a:avLst/>
          </a:prstGeom>
        </p:spPr>
      </p:pic>
      <p:pic>
        <p:nvPicPr>
          <p:cNvPr id="1026" name="Picture 2" descr="\\10.250.67.10\почта$\Зельцова ВС\ВЫСТАВКА\Омская область -практика\нормальные фото\IMG_9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8288" y="3356992"/>
            <a:ext cx="2808312" cy="32287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</TotalTime>
  <Words>1156</Words>
  <Application>Microsoft Office PowerPoint</Application>
  <PresentationFormat>Произвольный</PresentationFormat>
  <Paragraphs>166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Пользователь</cp:lastModifiedBy>
  <cp:revision>431</cp:revision>
  <dcterms:created xsi:type="dcterms:W3CDTF">2018-05-07T03:42:01Z</dcterms:created>
  <dcterms:modified xsi:type="dcterms:W3CDTF">2023-10-23T13:15:02Z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