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7" r:id="rId4"/>
    <p:sldId id="263" r:id="rId5"/>
    <p:sldId id="264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65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9" autoAdjust="0"/>
  </p:normalViewPr>
  <p:slideViewPr>
    <p:cSldViewPr>
      <p:cViewPr>
        <p:scale>
          <a:sx n="130" d="100"/>
          <a:sy n="130" d="100"/>
        </p:scale>
        <p:origin x="-978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C025B-78A0-44C7-A914-8EBF084D51C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89506-B6DA-4983-AF4C-5BD1654B4CDC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Проект «Ребенок и чужие люди»</a:t>
          </a:r>
          <a:endParaRPr lang="ru-RU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4533AE9-6880-4D7E-85EB-81F713ACC117}" type="parTrans" cxnId="{C6E96E38-8F09-4104-B30F-DC75E8EBEDBB}">
      <dgm:prSet/>
      <dgm:spPr/>
      <dgm:t>
        <a:bodyPr/>
        <a:lstStyle/>
        <a:p>
          <a:endParaRPr lang="ru-RU"/>
        </a:p>
      </dgm:t>
    </dgm:pt>
    <dgm:pt modelId="{5952CF82-0476-42AD-9CA2-12A04E5EE0BF}" type="sibTrans" cxnId="{C6E96E38-8F09-4104-B30F-DC75E8EBEDBB}">
      <dgm:prSet/>
      <dgm:spPr/>
      <dgm:t>
        <a:bodyPr/>
        <a:lstStyle/>
        <a:p>
          <a:endParaRPr lang="ru-RU"/>
        </a:p>
      </dgm:t>
    </dgm:pt>
    <dgm:pt modelId="{5FB93031-2F97-45A1-86C1-2F7133F4833F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Проект «Ребенок дома»</a:t>
          </a:r>
          <a:endParaRPr lang="ru-RU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C570BE1-0DDB-4BCF-8F69-27ADC0EA77E6}" type="parTrans" cxnId="{BC77EAFE-566A-4D10-80E5-D8C13479E4D6}">
      <dgm:prSet/>
      <dgm:spPr/>
      <dgm:t>
        <a:bodyPr/>
        <a:lstStyle/>
        <a:p>
          <a:endParaRPr lang="ru-RU"/>
        </a:p>
      </dgm:t>
    </dgm:pt>
    <dgm:pt modelId="{86290BC1-0B65-4C1D-916C-759D2B2E042A}" type="sibTrans" cxnId="{BC77EAFE-566A-4D10-80E5-D8C13479E4D6}">
      <dgm:prSet/>
      <dgm:spPr/>
      <dgm:t>
        <a:bodyPr/>
        <a:lstStyle/>
        <a:p>
          <a:endParaRPr lang="ru-RU"/>
        </a:p>
      </dgm:t>
    </dgm:pt>
    <dgm:pt modelId="{16A630E9-2A45-4184-B96C-53BB073925E1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Проект «Ребенок и природа»</a:t>
          </a:r>
          <a:endParaRPr lang="ru-RU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BDD7ABB-947A-41EC-9928-CA61E775F124}" type="parTrans" cxnId="{BF9EB475-399C-408E-8756-E37A2A68B688}">
      <dgm:prSet/>
      <dgm:spPr/>
      <dgm:t>
        <a:bodyPr/>
        <a:lstStyle/>
        <a:p>
          <a:endParaRPr lang="ru-RU"/>
        </a:p>
      </dgm:t>
    </dgm:pt>
    <dgm:pt modelId="{6F6A40A0-5289-44AE-952C-20BD39DB805C}" type="sibTrans" cxnId="{BF9EB475-399C-408E-8756-E37A2A68B688}">
      <dgm:prSet/>
      <dgm:spPr/>
      <dgm:t>
        <a:bodyPr/>
        <a:lstStyle/>
        <a:p>
          <a:endParaRPr lang="ru-RU"/>
        </a:p>
      </dgm:t>
    </dgm:pt>
    <dgm:pt modelId="{791294CA-39E0-4BC8-9640-54D1E0ABBDB7}">
      <dgm:prSet/>
      <dgm:spPr/>
      <dgm:t>
        <a:bodyPr/>
        <a:lstStyle/>
        <a:p>
          <a:endParaRPr lang="ru-RU"/>
        </a:p>
      </dgm:t>
    </dgm:pt>
    <dgm:pt modelId="{6B2ED4F9-925A-46CD-B88E-E1571E0F8689}" type="parTrans" cxnId="{74211D99-AF33-4D3A-A393-1DD427C4C024}">
      <dgm:prSet/>
      <dgm:spPr/>
      <dgm:t>
        <a:bodyPr/>
        <a:lstStyle/>
        <a:p>
          <a:endParaRPr lang="ru-RU"/>
        </a:p>
      </dgm:t>
    </dgm:pt>
    <dgm:pt modelId="{F48DA7EF-996D-408B-9414-2387E5CFB0E7}" type="sibTrans" cxnId="{74211D99-AF33-4D3A-A393-1DD427C4C024}">
      <dgm:prSet/>
      <dgm:spPr/>
      <dgm:t>
        <a:bodyPr/>
        <a:lstStyle/>
        <a:p>
          <a:endParaRPr lang="ru-RU"/>
        </a:p>
      </dgm:t>
    </dgm:pt>
    <dgm:pt modelId="{ED1E43E6-20B5-4CDB-929C-56C091BD9062}" type="pres">
      <dgm:prSet presAssocID="{EE2C025B-78A0-44C7-A914-8EBF084D51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CA726-2375-4575-9B77-FD528975254B}" type="pres">
      <dgm:prSet presAssocID="{71E89506-B6DA-4983-AF4C-5BD1654B4CDC}" presName="parentLin" presStyleCnt="0"/>
      <dgm:spPr/>
    </dgm:pt>
    <dgm:pt modelId="{A0DA6C84-53AD-4419-88D3-0AB755FAD24F}" type="pres">
      <dgm:prSet presAssocID="{71E89506-B6DA-4983-AF4C-5BD1654B4CD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A2AA43-9AA7-44E3-8454-7932C2DEC8B0}" type="pres">
      <dgm:prSet presAssocID="{71E89506-B6DA-4983-AF4C-5BD1654B4CDC}" presName="parentText" presStyleLbl="node1" presStyleIdx="0" presStyleCnt="4" custScaleX="104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2087-1B75-460E-9EBD-3725FC3BBEF3}" type="pres">
      <dgm:prSet presAssocID="{71E89506-B6DA-4983-AF4C-5BD1654B4CDC}" presName="negativeSpace" presStyleCnt="0"/>
      <dgm:spPr/>
    </dgm:pt>
    <dgm:pt modelId="{F783E72A-85DA-4DBB-8D88-2633D7F2C6F7}" type="pres">
      <dgm:prSet presAssocID="{71E89506-B6DA-4983-AF4C-5BD1654B4CDC}" presName="childText" presStyleLbl="conFgAcc1" presStyleIdx="0" presStyleCnt="4">
        <dgm:presLayoutVars>
          <dgm:bulletEnabled val="1"/>
        </dgm:presLayoutVars>
      </dgm:prSet>
      <dgm:spPr/>
    </dgm:pt>
    <dgm:pt modelId="{ED496065-5BE7-42C4-BBB5-D71CAEFC788B}" type="pres">
      <dgm:prSet presAssocID="{5952CF82-0476-42AD-9CA2-12A04E5EE0BF}" presName="spaceBetweenRectangles" presStyleCnt="0"/>
      <dgm:spPr/>
    </dgm:pt>
    <dgm:pt modelId="{43425C29-AA33-400E-AC46-41A595E8750E}" type="pres">
      <dgm:prSet presAssocID="{5FB93031-2F97-45A1-86C1-2F7133F4833F}" presName="parentLin" presStyleCnt="0"/>
      <dgm:spPr/>
    </dgm:pt>
    <dgm:pt modelId="{90E2B520-3129-4763-BDBE-0D827A3704DB}" type="pres">
      <dgm:prSet presAssocID="{5FB93031-2F97-45A1-86C1-2F7133F483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5ACE6DE-2459-4DA1-93E3-88BFB7A4B16F}" type="pres">
      <dgm:prSet presAssocID="{5FB93031-2F97-45A1-86C1-2F7133F4833F}" presName="parentText" presStyleLbl="node1" presStyleIdx="1" presStyleCnt="4" custScaleX="103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38C6C-4C5F-4AD0-8525-13795ECB04C3}" type="pres">
      <dgm:prSet presAssocID="{5FB93031-2F97-45A1-86C1-2F7133F4833F}" presName="negativeSpace" presStyleCnt="0"/>
      <dgm:spPr/>
    </dgm:pt>
    <dgm:pt modelId="{BEFBF832-C846-490D-8430-F9560D0604C5}" type="pres">
      <dgm:prSet presAssocID="{5FB93031-2F97-45A1-86C1-2F7133F4833F}" presName="childText" presStyleLbl="conFgAcc1" presStyleIdx="1" presStyleCnt="4">
        <dgm:presLayoutVars>
          <dgm:bulletEnabled val="1"/>
        </dgm:presLayoutVars>
      </dgm:prSet>
      <dgm:spPr/>
    </dgm:pt>
    <dgm:pt modelId="{8ECDBC5B-1782-4AB7-B527-92CB622CFA92}" type="pres">
      <dgm:prSet presAssocID="{86290BC1-0B65-4C1D-916C-759D2B2E042A}" presName="spaceBetweenRectangles" presStyleCnt="0"/>
      <dgm:spPr/>
    </dgm:pt>
    <dgm:pt modelId="{0E5D7DC8-4556-4424-AD2D-B13A30C281F2}" type="pres">
      <dgm:prSet presAssocID="{16A630E9-2A45-4184-B96C-53BB073925E1}" presName="parentLin" presStyleCnt="0"/>
      <dgm:spPr/>
    </dgm:pt>
    <dgm:pt modelId="{EF86E15D-AD89-4100-AE2E-8EF28AE0A41C}" type="pres">
      <dgm:prSet presAssocID="{16A630E9-2A45-4184-B96C-53BB073925E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1AAC5C2-A17D-45DF-8F57-53A8D0498AC7}" type="pres">
      <dgm:prSet presAssocID="{16A630E9-2A45-4184-B96C-53BB073925E1}" presName="parentText" presStyleLbl="node1" presStyleIdx="2" presStyleCnt="4" custScaleX="104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0491F-4E60-4109-AF7C-86FF53D7AEA0}" type="pres">
      <dgm:prSet presAssocID="{16A630E9-2A45-4184-B96C-53BB073925E1}" presName="negativeSpace" presStyleCnt="0"/>
      <dgm:spPr/>
    </dgm:pt>
    <dgm:pt modelId="{82257F0C-A010-4049-A96C-7C94F3E97C3F}" type="pres">
      <dgm:prSet presAssocID="{16A630E9-2A45-4184-B96C-53BB073925E1}" presName="childText" presStyleLbl="conFgAcc1" presStyleIdx="2" presStyleCnt="4" custLinFactNeighborY="-7863">
        <dgm:presLayoutVars>
          <dgm:bulletEnabled val="1"/>
        </dgm:presLayoutVars>
      </dgm:prSet>
      <dgm:spPr/>
    </dgm:pt>
    <dgm:pt modelId="{4D6FA51F-1FB4-4D13-B854-245FFDC4E641}" type="pres">
      <dgm:prSet presAssocID="{6F6A40A0-5289-44AE-952C-20BD39DB805C}" presName="spaceBetweenRectangles" presStyleCnt="0"/>
      <dgm:spPr/>
    </dgm:pt>
    <dgm:pt modelId="{9F22E2D1-E318-472D-B436-130EFCFCDDD9}" type="pres">
      <dgm:prSet presAssocID="{791294CA-39E0-4BC8-9640-54D1E0ABBDB7}" presName="parentLin" presStyleCnt="0"/>
      <dgm:spPr/>
    </dgm:pt>
    <dgm:pt modelId="{750BDB31-D7A4-42B2-8E05-F20AF49E2AAF}" type="pres">
      <dgm:prSet presAssocID="{791294CA-39E0-4BC8-9640-54D1E0ABBDB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3E48771-FA3D-4D7B-97C6-05253744C0E9}" type="pres">
      <dgm:prSet presAssocID="{791294CA-39E0-4BC8-9640-54D1E0ABBDB7}" presName="parentText" presStyleLbl="node1" presStyleIdx="3" presStyleCnt="4" custScaleX="104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48A5A-8AAD-41A0-B0C6-47060AD2F733}" type="pres">
      <dgm:prSet presAssocID="{791294CA-39E0-4BC8-9640-54D1E0ABBDB7}" presName="negativeSpace" presStyleCnt="0"/>
      <dgm:spPr/>
    </dgm:pt>
    <dgm:pt modelId="{4B0AD53F-B293-4CA4-8698-8128F5D7E11A}" type="pres">
      <dgm:prSet presAssocID="{791294CA-39E0-4BC8-9640-54D1E0ABBDB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E96E38-8F09-4104-B30F-DC75E8EBEDBB}" srcId="{EE2C025B-78A0-44C7-A914-8EBF084D51C6}" destId="{71E89506-B6DA-4983-AF4C-5BD1654B4CDC}" srcOrd="0" destOrd="0" parTransId="{C4533AE9-6880-4D7E-85EB-81F713ACC117}" sibTransId="{5952CF82-0476-42AD-9CA2-12A04E5EE0BF}"/>
    <dgm:cxn modelId="{BC77EAFE-566A-4D10-80E5-D8C13479E4D6}" srcId="{EE2C025B-78A0-44C7-A914-8EBF084D51C6}" destId="{5FB93031-2F97-45A1-86C1-2F7133F4833F}" srcOrd="1" destOrd="0" parTransId="{0C570BE1-0DDB-4BCF-8F69-27ADC0EA77E6}" sibTransId="{86290BC1-0B65-4C1D-916C-759D2B2E042A}"/>
    <dgm:cxn modelId="{06C94A02-4A63-4957-8B2A-44AD57FD2CC2}" type="presOf" srcId="{71E89506-B6DA-4983-AF4C-5BD1654B4CDC}" destId="{E7A2AA43-9AA7-44E3-8454-7932C2DEC8B0}" srcOrd="1" destOrd="0" presId="urn:microsoft.com/office/officeart/2005/8/layout/list1"/>
    <dgm:cxn modelId="{6D660AEC-1031-456C-A17D-AE43FD053124}" type="presOf" srcId="{5FB93031-2F97-45A1-86C1-2F7133F4833F}" destId="{B5ACE6DE-2459-4DA1-93E3-88BFB7A4B16F}" srcOrd="1" destOrd="0" presId="urn:microsoft.com/office/officeart/2005/8/layout/list1"/>
    <dgm:cxn modelId="{E8370DFD-DD2B-4344-9C5A-CB98904983F5}" type="presOf" srcId="{5FB93031-2F97-45A1-86C1-2F7133F4833F}" destId="{90E2B520-3129-4763-BDBE-0D827A3704DB}" srcOrd="0" destOrd="0" presId="urn:microsoft.com/office/officeart/2005/8/layout/list1"/>
    <dgm:cxn modelId="{A783DB3D-F680-47BD-ACDB-33457AF410B7}" type="presOf" srcId="{16A630E9-2A45-4184-B96C-53BB073925E1}" destId="{EF86E15D-AD89-4100-AE2E-8EF28AE0A41C}" srcOrd="0" destOrd="0" presId="urn:microsoft.com/office/officeart/2005/8/layout/list1"/>
    <dgm:cxn modelId="{C8AAD620-6836-40AD-9CC8-30406E690AA2}" type="presOf" srcId="{71E89506-B6DA-4983-AF4C-5BD1654B4CDC}" destId="{A0DA6C84-53AD-4419-88D3-0AB755FAD24F}" srcOrd="0" destOrd="0" presId="urn:microsoft.com/office/officeart/2005/8/layout/list1"/>
    <dgm:cxn modelId="{61DA9863-9548-4549-A3FB-96C20C861D2F}" type="presOf" srcId="{791294CA-39E0-4BC8-9640-54D1E0ABBDB7}" destId="{13E48771-FA3D-4D7B-97C6-05253744C0E9}" srcOrd="1" destOrd="0" presId="urn:microsoft.com/office/officeart/2005/8/layout/list1"/>
    <dgm:cxn modelId="{DCBC2571-4290-4C38-856C-835BB309F277}" type="presOf" srcId="{16A630E9-2A45-4184-B96C-53BB073925E1}" destId="{21AAC5C2-A17D-45DF-8F57-53A8D0498AC7}" srcOrd="1" destOrd="0" presId="urn:microsoft.com/office/officeart/2005/8/layout/list1"/>
    <dgm:cxn modelId="{BF9EB475-399C-408E-8756-E37A2A68B688}" srcId="{EE2C025B-78A0-44C7-A914-8EBF084D51C6}" destId="{16A630E9-2A45-4184-B96C-53BB073925E1}" srcOrd="2" destOrd="0" parTransId="{4BDD7ABB-947A-41EC-9928-CA61E775F124}" sibTransId="{6F6A40A0-5289-44AE-952C-20BD39DB805C}"/>
    <dgm:cxn modelId="{24C73F9E-E08C-49E6-A6D0-EDAB35AE6987}" type="presOf" srcId="{791294CA-39E0-4BC8-9640-54D1E0ABBDB7}" destId="{750BDB31-D7A4-42B2-8E05-F20AF49E2AAF}" srcOrd="0" destOrd="0" presId="urn:microsoft.com/office/officeart/2005/8/layout/list1"/>
    <dgm:cxn modelId="{74211D99-AF33-4D3A-A393-1DD427C4C024}" srcId="{EE2C025B-78A0-44C7-A914-8EBF084D51C6}" destId="{791294CA-39E0-4BC8-9640-54D1E0ABBDB7}" srcOrd="3" destOrd="0" parTransId="{6B2ED4F9-925A-46CD-B88E-E1571E0F8689}" sibTransId="{F48DA7EF-996D-408B-9414-2387E5CFB0E7}"/>
    <dgm:cxn modelId="{8C119B72-FC42-460B-9DFA-129F4853C619}" type="presOf" srcId="{EE2C025B-78A0-44C7-A914-8EBF084D51C6}" destId="{ED1E43E6-20B5-4CDB-929C-56C091BD9062}" srcOrd="0" destOrd="0" presId="urn:microsoft.com/office/officeart/2005/8/layout/list1"/>
    <dgm:cxn modelId="{35142B73-FFFD-47A3-8E64-D5ED14AA4E84}" type="presParOf" srcId="{ED1E43E6-20B5-4CDB-929C-56C091BD9062}" destId="{CCCCA726-2375-4575-9B77-FD528975254B}" srcOrd="0" destOrd="0" presId="urn:microsoft.com/office/officeart/2005/8/layout/list1"/>
    <dgm:cxn modelId="{55289864-0496-4A59-AF10-9074B49ADD67}" type="presParOf" srcId="{CCCCA726-2375-4575-9B77-FD528975254B}" destId="{A0DA6C84-53AD-4419-88D3-0AB755FAD24F}" srcOrd="0" destOrd="0" presId="urn:microsoft.com/office/officeart/2005/8/layout/list1"/>
    <dgm:cxn modelId="{871A471A-141F-4495-B511-0B7CDC455A8A}" type="presParOf" srcId="{CCCCA726-2375-4575-9B77-FD528975254B}" destId="{E7A2AA43-9AA7-44E3-8454-7932C2DEC8B0}" srcOrd="1" destOrd="0" presId="urn:microsoft.com/office/officeart/2005/8/layout/list1"/>
    <dgm:cxn modelId="{E73F5169-66C6-417C-A8EC-D2B79FF800A6}" type="presParOf" srcId="{ED1E43E6-20B5-4CDB-929C-56C091BD9062}" destId="{FA5B2087-1B75-460E-9EBD-3725FC3BBEF3}" srcOrd="1" destOrd="0" presId="urn:microsoft.com/office/officeart/2005/8/layout/list1"/>
    <dgm:cxn modelId="{AB162140-7B55-418A-9F12-E467255FB7FA}" type="presParOf" srcId="{ED1E43E6-20B5-4CDB-929C-56C091BD9062}" destId="{F783E72A-85DA-4DBB-8D88-2633D7F2C6F7}" srcOrd="2" destOrd="0" presId="urn:microsoft.com/office/officeart/2005/8/layout/list1"/>
    <dgm:cxn modelId="{72A64794-AA1A-4CA2-BA08-85C094553C5C}" type="presParOf" srcId="{ED1E43E6-20B5-4CDB-929C-56C091BD9062}" destId="{ED496065-5BE7-42C4-BBB5-D71CAEFC788B}" srcOrd="3" destOrd="0" presId="urn:microsoft.com/office/officeart/2005/8/layout/list1"/>
    <dgm:cxn modelId="{323963D0-F0A7-4EE3-80A1-39A9A5089D56}" type="presParOf" srcId="{ED1E43E6-20B5-4CDB-929C-56C091BD9062}" destId="{43425C29-AA33-400E-AC46-41A595E8750E}" srcOrd="4" destOrd="0" presId="urn:microsoft.com/office/officeart/2005/8/layout/list1"/>
    <dgm:cxn modelId="{36018488-EED7-4C87-B8B1-151D5EB8009C}" type="presParOf" srcId="{43425C29-AA33-400E-AC46-41A595E8750E}" destId="{90E2B520-3129-4763-BDBE-0D827A3704DB}" srcOrd="0" destOrd="0" presId="urn:microsoft.com/office/officeart/2005/8/layout/list1"/>
    <dgm:cxn modelId="{0A7ADC24-0D43-4B78-85FF-DB6C7B9C3A6A}" type="presParOf" srcId="{43425C29-AA33-400E-AC46-41A595E8750E}" destId="{B5ACE6DE-2459-4DA1-93E3-88BFB7A4B16F}" srcOrd="1" destOrd="0" presId="urn:microsoft.com/office/officeart/2005/8/layout/list1"/>
    <dgm:cxn modelId="{A2D6DECF-9B80-4B4C-85B9-F19FCABB7469}" type="presParOf" srcId="{ED1E43E6-20B5-4CDB-929C-56C091BD9062}" destId="{90C38C6C-4C5F-4AD0-8525-13795ECB04C3}" srcOrd="5" destOrd="0" presId="urn:microsoft.com/office/officeart/2005/8/layout/list1"/>
    <dgm:cxn modelId="{7CD58DFB-8B4D-47AC-8E7D-8C443D8EE41B}" type="presParOf" srcId="{ED1E43E6-20B5-4CDB-929C-56C091BD9062}" destId="{BEFBF832-C846-490D-8430-F9560D0604C5}" srcOrd="6" destOrd="0" presId="urn:microsoft.com/office/officeart/2005/8/layout/list1"/>
    <dgm:cxn modelId="{2C27646B-4432-4CF9-838E-32B14110C0C2}" type="presParOf" srcId="{ED1E43E6-20B5-4CDB-929C-56C091BD9062}" destId="{8ECDBC5B-1782-4AB7-B527-92CB622CFA92}" srcOrd="7" destOrd="0" presId="urn:microsoft.com/office/officeart/2005/8/layout/list1"/>
    <dgm:cxn modelId="{753BDA41-D8E2-4545-995B-BF4D63619D15}" type="presParOf" srcId="{ED1E43E6-20B5-4CDB-929C-56C091BD9062}" destId="{0E5D7DC8-4556-4424-AD2D-B13A30C281F2}" srcOrd="8" destOrd="0" presId="urn:microsoft.com/office/officeart/2005/8/layout/list1"/>
    <dgm:cxn modelId="{910B658E-AF40-4B22-A89E-6E8D4A7DADD9}" type="presParOf" srcId="{0E5D7DC8-4556-4424-AD2D-B13A30C281F2}" destId="{EF86E15D-AD89-4100-AE2E-8EF28AE0A41C}" srcOrd="0" destOrd="0" presId="urn:microsoft.com/office/officeart/2005/8/layout/list1"/>
    <dgm:cxn modelId="{FC52CE6F-949A-451E-BE2E-AA1E43A3EA9B}" type="presParOf" srcId="{0E5D7DC8-4556-4424-AD2D-B13A30C281F2}" destId="{21AAC5C2-A17D-45DF-8F57-53A8D0498AC7}" srcOrd="1" destOrd="0" presId="urn:microsoft.com/office/officeart/2005/8/layout/list1"/>
    <dgm:cxn modelId="{C78C0D2F-4AA0-4369-82DC-1547BBF3846B}" type="presParOf" srcId="{ED1E43E6-20B5-4CDB-929C-56C091BD9062}" destId="{6AB0491F-4E60-4109-AF7C-86FF53D7AEA0}" srcOrd="9" destOrd="0" presId="urn:microsoft.com/office/officeart/2005/8/layout/list1"/>
    <dgm:cxn modelId="{0462A42B-8F9A-4EED-AB26-13F0055977A1}" type="presParOf" srcId="{ED1E43E6-20B5-4CDB-929C-56C091BD9062}" destId="{82257F0C-A010-4049-A96C-7C94F3E97C3F}" srcOrd="10" destOrd="0" presId="urn:microsoft.com/office/officeart/2005/8/layout/list1"/>
    <dgm:cxn modelId="{2B17AE0D-8D40-4B3B-A982-77DA0A08316A}" type="presParOf" srcId="{ED1E43E6-20B5-4CDB-929C-56C091BD9062}" destId="{4D6FA51F-1FB4-4D13-B854-245FFDC4E641}" srcOrd="11" destOrd="0" presId="urn:microsoft.com/office/officeart/2005/8/layout/list1"/>
    <dgm:cxn modelId="{667A86C0-6C0F-4679-997D-61A22FF67670}" type="presParOf" srcId="{ED1E43E6-20B5-4CDB-929C-56C091BD9062}" destId="{9F22E2D1-E318-472D-B436-130EFCFCDDD9}" srcOrd="12" destOrd="0" presId="urn:microsoft.com/office/officeart/2005/8/layout/list1"/>
    <dgm:cxn modelId="{2FFDFFC9-E9B1-453C-ADDF-DDC8261132D5}" type="presParOf" srcId="{9F22E2D1-E318-472D-B436-130EFCFCDDD9}" destId="{750BDB31-D7A4-42B2-8E05-F20AF49E2AAF}" srcOrd="0" destOrd="0" presId="urn:microsoft.com/office/officeart/2005/8/layout/list1"/>
    <dgm:cxn modelId="{89047DCD-03BB-444F-BF6E-901165DB89B4}" type="presParOf" srcId="{9F22E2D1-E318-472D-B436-130EFCFCDDD9}" destId="{13E48771-FA3D-4D7B-97C6-05253744C0E9}" srcOrd="1" destOrd="0" presId="urn:microsoft.com/office/officeart/2005/8/layout/list1"/>
    <dgm:cxn modelId="{2B02C119-C929-4CD2-9C95-8FACB8BC918D}" type="presParOf" srcId="{ED1E43E6-20B5-4CDB-929C-56C091BD9062}" destId="{65348A5A-8AAD-41A0-B0C6-47060AD2F733}" srcOrd="13" destOrd="0" presId="urn:microsoft.com/office/officeart/2005/8/layout/list1"/>
    <dgm:cxn modelId="{5CE3D2AF-EF03-4093-8C7D-2FF881E346BD}" type="presParOf" srcId="{ED1E43E6-20B5-4CDB-929C-56C091BD9062}" destId="{4B0AD53F-B293-4CA4-8698-8128F5D7E1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3E72A-85DA-4DBB-8D88-2633D7F2C6F7}">
      <dsp:nvSpPr>
        <dsp:cNvPr id="0" name=""/>
        <dsp:cNvSpPr/>
      </dsp:nvSpPr>
      <dsp:spPr>
        <a:xfrm>
          <a:off x="0" y="368500"/>
          <a:ext cx="58326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AA43-9AA7-44E3-8454-7932C2DEC8B0}">
      <dsp:nvSpPr>
        <dsp:cNvPr id="0" name=""/>
        <dsp:cNvSpPr/>
      </dsp:nvSpPr>
      <dsp:spPr>
        <a:xfrm>
          <a:off x="291632" y="43780"/>
          <a:ext cx="4262866" cy="649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Проект «Ребенок и чужие люди»</a:t>
          </a:r>
          <a:endParaRPr lang="ru-RU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23335" y="75483"/>
        <a:ext cx="4199460" cy="586033"/>
      </dsp:txXfrm>
    </dsp:sp>
    <dsp:sp modelId="{BEFBF832-C846-490D-8430-F9560D0604C5}">
      <dsp:nvSpPr>
        <dsp:cNvPr id="0" name=""/>
        <dsp:cNvSpPr/>
      </dsp:nvSpPr>
      <dsp:spPr>
        <a:xfrm>
          <a:off x="0" y="1366420"/>
          <a:ext cx="58326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CE6DE-2459-4DA1-93E3-88BFB7A4B16F}">
      <dsp:nvSpPr>
        <dsp:cNvPr id="0" name=""/>
        <dsp:cNvSpPr/>
      </dsp:nvSpPr>
      <dsp:spPr>
        <a:xfrm>
          <a:off x="291632" y="1041700"/>
          <a:ext cx="4226855" cy="649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Проект «Ребенок дома»</a:t>
          </a:r>
          <a:endParaRPr lang="ru-RU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23335" y="1073403"/>
        <a:ext cx="4163449" cy="586033"/>
      </dsp:txXfrm>
    </dsp:sp>
    <dsp:sp modelId="{82257F0C-A010-4049-A96C-7C94F3E97C3F}">
      <dsp:nvSpPr>
        <dsp:cNvPr id="0" name=""/>
        <dsp:cNvSpPr/>
      </dsp:nvSpPr>
      <dsp:spPr>
        <a:xfrm>
          <a:off x="0" y="2354998"/>
          <a:ext cx="58326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C5C2-A17D-45DF-8F57-53A8D0498AC7}">
      <dsp:nvSpPr>
        <dsp:cNvPr id="0" name=""/>
        <dsp:cNvSpPr/>
      </dsp:nvSpPr>
      <dsp:spPr>
        <a:xfrm>
          <a:off x="291632" y="2039620"/>
          <a:ext cx="4262866" cy="649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Проект «Ребенок и природа»</a:t>
          </a:r>
          <a:endParaRPr lang="ru-RU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23335" y="2071323"/>
        <a:ext cx="4199460" cy="586033"/>
      </dsp:txXfrm>
    </dsp:sp>
    <dsp:sp modelId="{4B0AD53F-B293-4CA4-8698-8128F5D7E11A}">
      <dsp:nvSpPr>
        <dsp:cNvPr id="0" name=""/>
        <dsp:cNvSpPr/>
      </dsp:nvSpPr>
      <dsp:spPr>
        <a:xfrm>
          <a:off x="0" y="3362259"/>
          <a:ext cx="58326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48771-FA3D-4D7B-97C6-05253744C0E9}">
      <dsp:nvSpPr>
        <dsp:cNvPr id="0" name=""/>
        <dsp:cNvSpPr/>
      </dsp:nvSpPr>
      <dsp:spPr>
        <a:xfrm>
          <a:off x="291632" y="3037539"/>
          <a:ext cx="4262866" cy="649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23335" y="3069242"/>
        <a:ext cx="4199460" cy="586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hyperlink" Target="https://view.genial.ly/62497f810ad2870012100c71/interactive-image-bezopasnyj-gorod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5. КОНКУРСЫ\2022\Безопасная дорога_ЗВОНКОВ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c72.ru/templates/images/logo_imc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348"/>
            <a:ext cx="576064" cy="4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2536" y="511511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Городской конкурс тематических проектов</a:t>
            </a:r>
          </a:p>
          <a:p>
            <a:pPr algn="ctr"/>
            <a:r>
              <a:rPr lang="ru-RU" sz="1600" dirty="0" smtClean="0"/>
              <a:t>«Дорожная безопасность»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200154" y="1851670"/>
            <a:ext cx="5447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проект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«БЕЗОПАСНЫЙ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ГОРОД»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7974"/>
            <a:ext cx="6794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МАДОУ детский сад №172 города Тюмени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2022 год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037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(Правила дорожного движения)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15. КОНКУРСЫ\2022\Безопасная дорога_ЗВОНКОВ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7668346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565" y="397403"/>
            <a:ext cx="7323209" cy="469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960" y="-81391"/>
            <a:ext cx="53316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Социальное партнерство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" name="Picture 2" descr="http://dsad172.ru/upload/news/2022/05/orig_dfe821a6de556e51bcf0f0d094a59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1" y="557288"/>
            <a:ext cx="3472197" cy="16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61082" y="2258970"/>
            <a:ext cx="236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Тюменский музей</a:t>
            </a:r>
          </a:p>
          <a:p>
            <a:pPr algn="ctr"/>
            <a:r>
              <a:rPr lang="ru-RU" sz="1200" dirty="0" smtClean="0"/>
              <a:t>ретро техники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4480933"/>
            <a:ext cx="252028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>
                <a:latin typeface="+mn-lt"/>
                <a:ea typeface="+mn-ea"/>
                <a:cs typeface="+mn-cs"/>
              </a:rPr>
              <a:t>ОГИБДД УМВД Росси </a:t>
            </a:r>
          </a:p>
          <a:p>
            <a:r>
              <a:rPr lang="ru-RU" sz="1200" b="0" dirty="0">
                <a:latin typeface="+mn-lt"/>
                <a:ea typeface="+mn-ea"/>
                <a:cs typeface="+mn-cs"/>
              </a:rPr>
              <a:t>по городу Тюмени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0699" y="4245253"/>
            <a:ext cx="3047616" cy="79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0" dirty="0">
                <a:latin typeface="+mn-lt"/>
                <a:ea typeface="+mn-ea"/>
                <a:cs typeface="+mn-cs"/>
              </a:rPr>
              <a:t>«Муниципальное автономное учреждение  дополнительного образования Детский морской  центр «Алый парус» города Тюмени»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0506" y="2123183"/>
            <a:ext cx="252028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latin typeface="+mn-lt"/>
                <a:ea typeface="+mn-ea"/>
                <a:cs typeface="+mn-cs"/>
              </a:rPr>
              <a:t>Музей-Мастерская </a:t>
            </a:r>
          </a:p>
          <a:p>
            <a:r>
              <a:rPr lang="ru-RU" sz="1200" b="0" dirty="0" smtClean="0">
                <a:latin typeface="+mn-lt"/>
                <a:ea typeface="+mn-ea"/>
                <a:cs typeface="+mn-cs"/>
              </a:rPr>
              <a:t>«Тюменская деревянная игрушка»</a:t>
            </a:r>
            <a:endParaRPr lang="ru-RU" sz="1200" b="0" dirty="0">
              <a:latin typeface="+mn-lt"/>
              <a:ea typeface="+mn-ea"/>
              <a:cs typeface="+mn-cs"/>
            </a:endParaRPr>
          </a:p>
        </p:txBody>
      </p:sp>
      <p:pic>
        <p:nvPicPr>
          <p:cNvPr id="25" name="Picture 10" descr="C:\Users\Оксана\Downloads\20220615_1608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2"/>
          <a:stretch/>
        </p:blipFill>
        <p:spPr bwMode="auto">
          <a:xfrm>
            <a:off x="470034" y="2665036"/>
            <a:ext cx="3258664" cy="19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sad172.ru/upload/news/2022/06/orig_01e35a911b95849bc64a99e30a7e937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4"/>
          <a:stretch/>
        </p:blipFill>
        <p:spPr bwMode="auto">
          <a:xfrm>
            <a:off x="4286733" y="556888"/>
            <a:ext cx="2754053" cy="16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sad172.ru/upload/news/2022/05/orig_a6888861710f6dafcb8a14207943c80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2"/>
          <a:stretch/>
        </p:blipFill>
        <p:spPr bwMode="auto">
          <a:xfrm>
            <a:off x="4462291" y="2677181"/>
            <a:ext cx="2424431" cy="16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fishki.net/upload/post/2018/08/08/2671673/25ca0cb42f495997509c57059f7e78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0"/>
          <a:stretch/>
        </p:blipFill>
        <p:spPr bwMode="auto">
          <a:xfrm>
            <a:off x="6444207" y="27057"/>
            <a:ext cx="2699794" cy="51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4948"/>
            <a:ext cx="7524328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842" y="465639"/>
            <a:ext cx="5961342" cy="455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Создать условия для формирования познавательной активности  старших дошкольников посредством проектной деятельности.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82" y="1178"/>
            <a:ext cx="53316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Результативность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889" y="3927714"/>
            <a:ext cx="485473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15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3BAE0C-219F-4C00-B25C-58B34363EC13}"/>
              </a:ext>
            </a:extLst>
          </p:cNvPr>
          <p:cNvSpPr/>
          <p:nvPr/>
        </p:nvSpPr>
        <p:spPr>
          <a:xfrm>
            <a:off x="2754405" y="772664"/>
            <a:ext cx="36351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231619" y="2955562"/>
            <a:ext cx="64049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D351E3-07F6-4C1A-9469-0436585956E7}"/>
              </a:ext>
            </a:extLst>
          </p:cNvPr>
          <p:cNvSpPr txBox="1"/>
          <p:nvPr/>
        </p:nvSpPr>
        <p:spPr>
          <a:xfrm>
            <a:off x="803119" y="4212608"/>
            <a:ext cx="59191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65639"/>
            <a:ext cx="5481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Разработан </a:t>
            </a:r>
            <a:r>
              <a:rPr lang="ru-RU" sz="1400" b="1" dirty="0" smtClean="0"/>
              <a:t>методический и наглядный </a:t>
            </a:r>
            <a:r>
              <a:rPr lang="ru-RU" sz="1400" b="1" dirty="0"/>
              <a:t>материал, оказывающий развивающее и познавательное воздействие на детей  дошкольного </a:t>
            </a:r>
            <a:r>
              <a:rPr lang="ru-RU" sz="1400" b="1" dirty="0" smtClean="0"/>
              <a:t>возраста</a:t>
            </a:r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Расширены знания детей о правилах поведения на дороге и </a:t>
            </a:r>
            <a:r>
              <a:rPr lang="ru-RU" sz="1400" b="1" dirty="0" smtClean="0"/>
              <a:t>умение </a:t>
            </a:r>
            <a:r>
              <a:rPr lang="ru-RU" sz="1400" b="1" dirty="0"/>
              <a:t>применять полученные знания в повседневной </a:t>
            </a:r>
            <a:r>
              <a:rPr lang="ru-RU" sz="1400" b="1" dirty="0" smtClean="0"/>
              <a:t>жизни</a:t>
            </a:r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Объединены усилия педагогов и родителей в вопросе </a:t>
            </a:r>
          </a:p>
          <a:p>
            <a:pPr algn="just"/>
            <a:r>
              <a:rPr lang="ru-RU" sz="1400" b="1" dirty="0"/>
              <a:t>ознакомления детей с правилами дорожного движения </a:t>
            </a:r>
            <a:r>
              <a:rPr lang="ru-RU" sz="1400" b="1" dirty="0" smtClean="0"/>
              <a:t>и их </a:t>
            </a:r>
            <a:r>
              <a:rPr lang="ru-RU" sz="1400" b="1" dirty="0"/>
              <a:t>соблюдения в </a:t>
            </a:r>
            <a:r>
              <a:rPr lang="ru-RU" sz="1400" b="1" dirty="0" smtClean="0"/>
              <a:t>жизни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359889" y="627534"/>
            <a:ext cx="323679" cy="318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9889" y="1347614"/>
            <a:ext cx="323679" cy="3182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3615" y="2051500"/>
            <a:ext cx="323679" cy="3182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Оксана\Downloads\2022-07-26_16-29-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50000" r="17916" b="13133"/>
          <a:stretch/>
        </p:blipFill>
        <p:spPr bwMode="auto">
          <a:xfrm>
            <a:off x="268196" y="2825122"/>
            <a:ext cx="5556282" cy="22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cdn.photogoroda.com/source2/cn3159/r5356/c5395/9995033.jpg?v=201712131121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6" r="34259"/>
          <a:stretch/>
        </p:blipFill>
        <p:spPr bwMode="auto">
          <a:xfrm>
            <a:off x="0" y="0"/>
            <a:ext cx="2278072" cy="51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7380312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40606"/>
            <a:ext cx="6503008" cy="4558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повышение интереса дошкольников к углубленному изучению основ дорожной безопасности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8377" y="6798"/>
            <a:ext cx="66683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Перспектива проекта «Безопасный город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5092626"/>
              </p:ext>
            </p:extLst>
          </p:nvPr>
        </p:nvGraphicFramePr>
        <p:xfrm>
          <a:off x="3059832" y="843558"/>
          <a:ext cx="58326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12674" y="3867894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Проект «Питание + движение = </a:t>
            </a:r>
            <a:r>
              <a:rPr lang="ru-RU" b="1" dirty="0" smtClean="0"/>
              <a:t>здоровье»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69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0.rbk.ru/v6_top_pics/media/img/9/70/75542252181170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0"/>
          <a:stretch/>
        </p:blipFill>
        <p:spPr bwMode="auto">
          <a:xfrm>
            <a:off x="0" y="3286"/>
            <a:ext cx="91407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541" y="339941"/>
            <a:ext cx="7560840" cy="4392488"/>
          </a:xfrm>
          <a:prstGeom prst="rect">
            <a:avLst/>
          </a:prstGeom>
          <a:solidFill>
            <a:schemeClr val="accent1">
              <a:lumMod val="40000"/>
              <a:lumOff val="6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phonoteka.org/uploads/posts/2021-04/1619156940_54-phonoteka_org-p-belii-fon-pryamougolnii-6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2" t="3221" r="5017" b="5387"/>
          <a:stretch/>
        </p:blipFill>
        <p:spPr bwMode="auto">
          <a:xfrm>
            <a:off x="272563" y="0"/>
            <a:ext cx="8137476" cy="506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62457"/>
            <a:ext cx="700745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Полную информацию по проекту</a:t>
            </a:r>
          </a:p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можно посмотреть в интерактивном плакате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3869" y="34358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view.genial.ly/62497f810ad2870012100c71/interactive-image-bezopasnyj-gorod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3074" name="Picture 2" descr="http://qrcoder.ru/code/?https%3A%2F%2Fyoutu.be%2FjFbfeVi4KIc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36" y="2143581"/>
            <a:ext cx="1292265" cy="12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fishki.net/upload/post/2018/08/08/2671673/25ca0cb42f495997509c57059f7e78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r="48128"/>
          <a:stretch/>
        </p:blipFill>
        <p:spPr bwMode="auto">
          <a:xfrm>
            <a:off x="-1" y="-44767"/>
            <a:ext cx="2278857" cy="51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3012" y="0"/>
            <a:ext cx="7900988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2252046" y="426853"/>
            <a:ext cx="6816552" cy="471664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99389" y="-44767"/>
            <a:ext cx="53316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Актуальность определяется: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2767" y="2335053"/>
            <a:ext cx="681655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Batang" pitchFamily="18" charset="-127"/>
                <a:ea typeface="Batang" pitchFamily="18" charset="-127"/>
              </a:rPr>
              <a:t>Важностью целенаправленной деятельности родителей и всех работников ДОУ в формировании навыков безопасной жизнедеятельности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детей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3353" y="1636900"/>
            <a:ext cx="686440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Batang" pitchFamily="18" charset="-127"/>
                <a:ea typeface="Batang" pitchFamily="18" charset="-127"/>
              </a:rPr>
              <a:t>Потребностями жизни в накоплении ребенком опыта безопасного поведения в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быту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53060" y="457587"/>
            <a:ext cx="6907979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Batang" pitchFamily="18" charset="-127"/>
                <a:ea typeface="Batang" pitchFamily="18" charset="-127"/>
              </a:rPr>
              <a:t>Реальными потребностями системы дошкольного образования и раннего информирования ребенка о правилах безопасного поведения в окружающей его среде, освоения им соответствующих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умений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4129" y="3291830"/>
            <a:ext cx="6781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Необходимо 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своевременно доходчиво объяснить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ребенку , 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где, когда и как он может попасть в опасную ситуацию, сформировать у детей модель 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 безопасного 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поведения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10726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cdn.photogoroda.com/source2/cn3159/r5356/c5395/9995033.jpg?v=201712131121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6" r="34259"/>
          <a:stretch/>
        </p:blipFill>
        <p:spPr bwMode="auto">
          <a:xfrm>
            <a:off x="0" y="0"/>
            <a:ext cx="2278072" cy="51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38" y="0"/>
            <a:ext cx="8501062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808"/>
            <a:ext cx="7943168" cy="4735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повышение интереса дошкольников к углубленному изучению основ дорожной безопасности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3" y="229300"/>
            <a:ext cx="774149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Цель: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формирование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и развитие у детей старшего дошкольного возраста умений и навыков безопасного поведения в окружающей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дорожно -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транспортной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среде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255013"/>
            <a:ext cx="143589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635646"/>
            <a:ext cx="7381453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Продолжать знакомить с дорожными знаками: предупреждающими, запрещающими, информационно-указательными</a:t>
            </a:r>
          </a:p>
          <a:p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Познакомить детей с правилами дорожного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движения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Развивать осторожность, внимательность, самостоятельность, ответственность и осмотрительность на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дороге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Стимулировать познавательную активность, способствовать развитию коммуникативных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навыков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Воспитывать культуру поведения на улице и в общественном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транспорте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75282" y="2317286"/>
            <a:ext cx="306445" cy="314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64147" y="2900552"/>
            <a:ext cx="306445" cy="314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4366" y="1749409"/>
            <a:ext cx="306445" cy="314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76849" y="3536411"/>
            <a:ext cx="306445" cy="314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75281" y="4122248"/>
            <a:ext cx="306445" cy="314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fishki.net/upload/post/2018/08/08/2671673/25ca0cb42f495997509c57059f7e78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0"/>
          <a:stretch/>
        </p:blipFill>
        <p:spPr bwMode="auto">
          <a:xfrm>
            <a:off x="6444207" y="27057"/>
            <a:ext cx="2699794" cy="51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15" y="0"/>
            <a:ext cx="7367497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9680" y="465639"/>
            <a:ext cx="6212589" cy="455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Создать условия для формирования познавательной активности  старших дошкольников посредством проектной деятельности.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82" y="1178"/>
            <a:ext cx="53316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Паспорт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889" y="3927714"/>
            <a:ext cx="485473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15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3BAE0C-219F-4C00-B25C-58B34363EC13}"/>
              </a:ext>
            </a:extLst>
          </p:cNvPr>
          <p:cNvSpPr/>
          <p:nvPr/>
        </p:nvSpPr>
        <p:spPr>
          <a:xfrm>
            <a:off x="2754405" y="772664"/>
            <a:ext cx="36351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231619" y="2955562"/>
            <a:ext cx="64049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D351E3-07F6-4C1A-9469-0436585956E7}"/>
              </a:ext>
            </a:extLst>
          </p:cNvPr>
          <p:cNvSpPr txBox="1"/>
          <p:nvPr/>
        </p:nvSpPr>
        <p:spPr>
          <a:xfrm>
            <a:off x="803119" y="4212608"/>
            <a:ext cx="59191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85482"/>
              </p:ext>
            </p:extLst>
          </p:nvPr>
        </p:nvGraphicFramePr>
        <p:xfrm>
          <a:off x="773065" y="544461"/>
          <a:ext cx="5783737" cy="4396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037"/>
                <a:gridCol w="4457700"/>
              </a:tblGrid>
              <a:tr h="685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kern="1200" baseline="0" dirty="0" smtClean="0"/>
                        <a:t>Сроки реализации проекта: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/>
                        <a:t>Март – август 2022г.</a:t>
                      </a:r>
                    </a:p>
                    <a:p>
                      <a:endParaRPr lang="ru-RU" sz="1400" b="1" kern="1200" baseline="0" dirty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endParaRPr lang="ru-RU" sz="1400" kern="1200" baseline="0" dirty="0" smtClean="0"/>
                    </a:p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kern="1200" baseline="0" dirty="0" smtClean="0"/>
                        <a:t>Вид проекта: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Информационный,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практико-ориентированный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kern="1200" baseline="0" dirty="0" smtClean="0"/>
                        <a:t>Целевые группы проекта: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Воспитанники 5-6 лет,  родители, педагоги ДОУ, приглашенные эксперты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kern="1200" baseline="0" dirty="0" smtClean="0"/>
                        <a:t>География проекта: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/>
                        <a:t>Город Тюмень,</a:t>
                      </a:r>
                    </a:p>
                    <a:p>
                      <a:r>
                        <a:rPr lang="ru-RU" sz="1400" kern="1200" baseline="0" dirty="0" smtClean="0"/>
                        <a:t>МАДОУ  детский сад №172 г. Тюмени, </a:t>
                      </a:r>
                    </a:p>
                    <a:p>
                      <a:r>
                        <a:rPr lang="ru-RU" sz="1400" kern="1200" baseline="0" dirty="0" smtClean="0"/>
                        <a:t>старшая группа «Фантазеры»</a:t>
                      </a:r>
                    </a:p>
                    <a:p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303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kern="1200" baseline="0" dirty="0" smtClean="0"/>
                        <a:t>Команда проекта: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kern="1200" baseline="0" dirty="0" smtClean="0"/>
                        <a:t>Семьи воспитанников ;</a:t>
                      </a:r>
                    </a:p>
                    <a:p>
                      <a:pPr>
                        <a:defRPr/>
                      </a:pPr>
                      <a:r>
                        <a:rPr lang="ru-RU" sz="1400" kern="1200" baseline="0" dirty="0" smtClean="0"/>
                        <a:t>Воспитатель </a:t>
                      </a:r>
                      <a:r>
                        <a:rPr lang="ru-RU" sz="1400" kern="1200" baseline="0" dirty="0" err="1" smtClean="0"/>
                        <a:t>Звонкова</a:t>
                      </a:r>
                      <a:r>
                        <a:rPr lang="ru-RU" sz="1400" kern="1200" baseline="0" dirty="0" smtClean="0"/>
                        <a:t> Ирина Валерьевна;</a:t>
                      </a:r>
                      <a:endParaRPr lang="ru-RU" sz="1400" kern="1200" baseline="0" dirty="0"/>
                    </a:p>
                    <a:p>
                      <a:pPr>
                        <a:defRPr/>
                      </a:pPr>
                      <a:r>
                        <a:rPr lang="ru-RU" sz="1400" kern="1200" baseline="0" dirty="0" smtClean="0"/>
                        <a:t>Инструктор по физической культуре </a:t>
                      </a:r>
                    </a:p>
                    <a:p>
                      <a:pPr>
                        <a:defRPr/>
                      </a:pPr>
                      <a:r>
                        <a:rPr lang="ru-RU" sz="1400" kern="1200" baseline="0" dirty="0" smtClean="0"/>
                        <a:t>Абрамова Ольга Александровна;</a:t>
                      </a:r>
                    </a:p>
                    <a:p>
                      <a:pPr>
                        <a:defRPr/>
                      </a:pPr>
                      <a:r>
                        <a:rPr lang="ru-RU" sz="1400" kern="1200" baseline="0" dirty="0" smtClean="0"/>
                        <a:t>Старший воспитатель </a:t>
                      </a:r>
                    </a:p>
                    <a:p>
                      <a:pPr>
                        <a:defRPr/>
                      </a:pPr>
                      <a:r>
                        <a:rPr lang="ru-RU" sz="1400" kern="1200" baseline="0" dirty="0" err="1" smtClean="0"/>
                        <a:t>Смольникова</a:t>
                      </a:r>
                      <a:r>
                        <a:rPr lang="ru-RU" sz="1400" kern="1200" baseline="0" dirty="0" smtClean="0"/>
                        <a:t> Марина Федоровна</a:t>
                      </a:r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0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00.yaplakal.com/pics/pics_original/3/3/4/12719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 bwMode="auto">
          <a:xfrm>
            <a:off x="0" y="0"/>
            <a:ext cx="91568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6" y="392906"/>
            <a:ext cx="8851108" cy="469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Создать условия для формирования познавательной активности  старших дошкольников посредством проектной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869" y="0"/>
            <a:ext cx="53316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Дорожная карта проекта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1418"/>
              </p:ext>
            </p:extLst>
          </p:nvPr>
        </p:nvGraphicFramePr>
        <p:xfrm>
          <a:off x="215007" y="392906"/>
          <a:ext cx="8749481" cy="45551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88641"/>
                <a:gridCol w="1440160"/>
                <a:gridCol w="5400600"/>
                <a:gridCol w="720080"/>
              </a:tblGrid>
              <a:tr h="2346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 деятельности</a:t>
                      </a: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</a:t>
                      </a: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8" marR="4268" marT="4268" marB="0"/>
                </a:tc>
              </a:tr>
              <a:tr h="144016"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 smtClean="0">
                          <a:effectLst/>
                        </a:rPr>
                        <a:t>1 этап: подготовительный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4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предметно–развивающей среды по изучению ПДД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268" marR="4268" marT="426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познавательных центов по ПДД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Создать возможность наиболее эффективно развивать индивидуальность каждого ребёнка с учётом его склонностей, интересов, уровня активности.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Вызывать у детей познавательный интерес к изучению ПДД.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Подобрать дидактические игры, методическую и детскую литературу и муз. произведения</a:t>
                      </a:r>
                    </a:p>
                  </a:txBody>
                  <a:tcPr marL="4268" marR="4268" marT="42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Март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8" marR="4268" marT="42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620"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этап: Основной</a:t>
                      </a:r>
                    </a:p>
                  </a:txBody>
                  <a:tcPr marL="4268" marR="4268" marT="4268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8" marR="4268" marT="42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8" marR="4268" marT="42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 Образовательная деятельность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err="1" smtClean="0"/>
                        <a:t>Межпредметная</a:t>
                      </a:r>
                      <a:r>
                        <a:rPr lang="ru-RU" sz="900" kern="1200" baseline="0" dirty="0" smtClean="0"/>
                        <a:t> интеграция</a:t>
                      </a: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1. Вырабатывать навыки сознательного отношения к соблюдению правил  безопасности движения.</a:t>
                      </a:r>
                      <a:br>
                        <a:rPr lang="ru-RU" sz="900" kern="1200" baseline="0" dirty="0" smtClean="0"/>
                      </a:br>
                      <a:r>
                        <a:rPr lang="ru-RU" sz="900" kern="1200" baseline="0" dirty="0" smtClean="0"/>
                        <a:t>2. Расширять знания о правилах поведения пешехода и водителя в условиях улицы.</a:t>
                      </a: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– август 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8" marR="4268" marT="4268" marB="0"/>
                </a:tc>
              </a:tr>
              <a:tr h="311188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 Экскурсии </a:t>
                      </a:r>
                      <a:r>
                        <a:rPr lang="ru-RU" sz="900" kern="1200" baseline="0" dirty="0"/>
                        <a:t>и целевые прогулки</a:t>
                      </a:r>
                      <a:br>
                        <a:rPr lang="ru-RU" sz="900" kern="1200" baseline="0" dirty="0"/>
                      </a:b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/>
                        <a:t>Экскурсия к пешеходному </a:t>
                      </a:r>
                      <a:r>
                        <a:rPr lang="ru-RU" sz="900" kern="1200" baseline="0" dirty="0" smtClean="0"/>
                        <a:t>переходу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/>
                        <a:t> 1. Закреплять знания о правилах дорожного движения, о правилах перехода улицы, проезжей части. 2.Формировать представление об известных дорожных знаках («Пешеходный переход»). 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/>
                        <a:t>3. Выявлять готовность детей к правильным действиям в сложившейся ситуации на проезжей части.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Июнь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/>
                        <a:t>Целевая прогулка к </a:t>
                      </a:r>
                      <a:r>
                        <a:rPr lang="ru-RU" sz="900" kern="1200" baseline="0" dirty="0" smtClean="0"/>
                        <a:t>светофору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Июль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2584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 Работа </a:t>
                      </a:r>
                      <a:r>
                        <a:rPr lang="ru-RU" sz="900" kern="1200" baseline="0" dirty="0"/>
                        <a:t>с родителями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информационного поля  для родителей по ПДД</a:t>
                      </a:r>
                    </a:p>
                  </a:txBody>
                  <a:tcPr marL="6004" marR="6004" marT="6004" marB="0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/>
                        <a:t>Цель: привлечь внимание взрослых к проблеме детского дорожно-транспортного травматизма.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/>
                        <a:t>Задачи: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/>
                        <a:t>1. Привлекать родителей (законных представителей) к деятельности по обучению детей правилам дорожного движения, привитию детям навыков безопасного поведения в транспорте. 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/>
                        <a:t>2. </a:t>
                      </a:r>
                      <a:r>
                        <a:rPr lang="ru-RU" sz="900" kern="1200" baseline="0" dirty="0" smtClean="0"/>
                        <a:t>Побуждать </a:t>
                      </a:r>
                      <a:r>
                        <a:rPr lang="ru-RU" sz="900" kern="1200" baseline="0" dirty="0"/>
                        <a:t>родителей (законных представителей) к соблюдению правил перевозки детей, обязательному использованию автокресла при перевозках детей в автомобиле с целью предупреждения, минимизации и / или исключения травм у детей при аварии.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ru-RU" sz="900" kern="1200" baseline="0" dirty="0"/>
                        <a:t>3</a:t>
                      </a:r>
                      <a:r>
                        <a:rPr lang="ru-RU" sz="900" kern="1200" baseline="0" dirty="0" smtClean="0"/>
                        <a:t>. </a:t>
                      </a:r>
                      <a:r>
                        <a:rPr lang="ru-RU" sz="900" kern="1200" baseline="0" dirty="0"/>
                        <a:t>Предоставить родителям  базовые знания для формирования основ безопасного поведения ребенка на улице;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 smtClean="0"/>
                        <a:t>4. </a:t>
                      </a:r>
                      <a:r>
                        <a:rPr lang="ru-RU" sz="900" kern="1200" baseline="0" dirty="0"/>
                        <a:t>Поддерживать у родителей устойчивый интерес к безопасности и здоровью детей как участников дорожного движения.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</a:tr>
              <a:tr h="280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Спортивное развлечение «Безопасная дорога»</a:t>
                      </a:r>
                    </a:p>
                  </a:txBody>
                  <a:tcPr marL="6004" marR="6004" marT="600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2022</a:t>
                      </a:r>
                    </a:p>
                    <a:p>
                      <a:pPr algn="l" fontAlgn="t"/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</a:tr>
              <a:tr h="576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Фото – </a:t>
                      </a:r>
                      <a:r>
                        <a:rPr lang="ru-RU" sz="900" kern="1200" baseline="0" dirty="0" err="1" smtClean="0"/>
                        <a:t>челлендж</a:t>
                      </a:r>
                      <a:r>
                        <a:rPr lang="ru-RU" sz="900" kern="1200" baseline="0" dirty="0" smtClean="0"/>
                        <a:t> «Пристегни самое дорогое»</a:t>
                      </a:r>
                    </a:p>
                    <a:p>
                      <a:pPr algn="l" fontAlgn="t"/>
                      <a:r>
                        <a:rPr lang="ru-RU" sz="900" kern="1200" baseline="0" dirty="0" smtClean="0"/>
                        <a:t>(Постеры «Автокресло детям!»)</a:t>
                      </a:r>
                    </a:p>
                  </a:txBody>
                  <a:tcPr marL="6004" marR="6004" marT="600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Май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</a:tr>
              <a:tr h="280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 «Красный желтый , зеленый» «Профессия Инспектор ГИБДД»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Май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</a:tr>
              <a:tr h="120084">
                <a:tc gridSpan="4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1" kern="1200" baseline="0" dirty="0"/>
                        <a:t>3 этап: Заключительный 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     Развлечение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Музыкально-игровая </a:t>
                      </a:r>
                      <a:r>
                        <a:rPr lang="ru-RU" sz="900" kern="1200" baseline="0" dirty="0"/>
                        <a:t>программа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 smtClean="0"/>
                        <a:t>«Весело играем и ПДД мы повторяем»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/>
                        <a:t>1. Обобщить знания детей о правилах дорожного движения, правил поведения на улице, закрепить знания детей о дорожных знаках, их назначении; роли светофора;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/>
                        <a:t>2. Способствовать развитию осторожности, наблюдательности, осмотрительности на дорогах.</a:t>
                      </a:r>
                      <a:br>
                        <a:rPr lang="ru-RU" sz="900" kern="1200" baseline="0" dirty="0"/>
                      </a:br>
                      <a:r>
                        <a:rPr lang="ru-RU" sz="900" kern="1200" baseline="0" dirty="0"/>
                        <a:t>3. Воспитывать дружеские взаимоотношения между детьми, развивать умение самостоятельно объединяться для совместной игры, договариваться, помогать друг другу.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baseline="0" dirty="0" smtClean="0"/>
                        <a:t>Август 2022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" marR="6004" marT="600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6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00.yaplakal.com/pics/pics_original/3/3/4/12719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 bwMode="auto">
          <a:xfrm>
            <a:off x="0" y="0"/>
            <a:ext cx="91568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6" y="269035"/>
            <a:ext cx="8851108" cy="469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Создать условия для формирования познавательной активности  старших дошкольников посредством проектной деятельности.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33944"/>
              </p:ext>
            </p:extLst>
          </p:nvPr>
        </p:nvGraphicFramePr>
        <p:xfrm>
          <a:off x="203244" y="320608"/>
          <a:ext cx="8816092" cy="4595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0888"/>
                <a:gridCol w="1959858"/>
                <a:gridCol w="574534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Образовательные области</a:t>
                      </a:r>
                      <a:endParaRPr lang="ru-RU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 что ориентирована</a:t>
                      </a:r>
                      <a:endParaRPr lang="ru-RU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Познавательное</a:t>
                      </a:r>
                      <a:r>
                        <a:rPr lang="ru-RU" sz="900" baseline="0" dirty="0" smtClean="0"/>
                        <a:t> развитие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Что и как исследуем, изучаем, познаем?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 проекте дети знакомятся с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равилами безопасного поведения на дороге и Правилах дорожного движения.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Формируют знания о дорожных знаках, правилах перехода улицы, правилах поведения в общественном транспорте.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Экскурсия к пешеходному переходу и целевая прогулка к светофору.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Интерактивное обучение «Лаборатория безопасности» (МАУ ДО ДМЦ "Алый парус" города Тюмени)</a:t>
                      </a:r>
                    </a:p>
                  </a:txBody>
                  <a:tcPr marL="68580" marR="68580" marT="34290" marB="34290"/>
                </a:tc>
              </a:tr>
              <a:tr h="75438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Какой алгоритм деятельности осваивают дети?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 процессе работы ребята осваивают: конструирование по образцу (по схеме), чтение схемы и анализ образца; подборка нужных материалов; конструирование по заданным условиям, формирование умений создавать изделия, по условиям: больше/меньше, сделай такой же, но повтори цвет, и т.д.; конструирование по замыслу, развитие творческого мышления, воображения, побуждение детей создавать модели, опираясь на личный опыт и наблюдения.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Какие элементы математического мышления развивает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Закрепление понятия величина, цвет, форма, дать представление о многообразии геометрических фигур (прямоугольник, овал, круг, ромб, трапеция). Развитие чувства пропорции. Формирование навыка ориентации в пространстве и  на листе бумаги. Ориентирование по схеме.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Развитие речи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Алгоритм развития активного словаря и связной  речи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Методы, приемы и средства по приобщению детей к художественной литературе.  Пополнять словарный запас по теме ПДД. </a:t>
                      </a:r>
                    </a:p>
                  </a:txBody>
                  <a:tcPr marL="68580" marR="68580" marT="34290" marB="34290"/>
                </a:tc>
              </a:tr>
              <a:tr h="34290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Художественно-эстетическое</a:t>
                      </a:r>
                      <a:r>
                        <a:rPr lang="ru-RU" sz="900" baseline="0" dirty="0" smtClean="0"/>
                        <a:t> развитие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Какой продукт (проект)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создают дети?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процессе работы дети создают макет «Безопасный город» и макеты транспорта будущего в техниках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бумагопластики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пластилинографии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рисования,  аппликации,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лего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-конструирования.</a:t>
                      </a:r>
                    </a:p>
                  </a:txBody>
                  <a:tcPr marL="68580" marR="68580" marT="34290" marB="34290"/>
                </a:tc>
              </a:tr>
              <a:tr h="44346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Какие художественно-выразительные средства искусства ребенок осваивает?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Знакомство с оригинальными музейными экспонатами ретро-автомобилей.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Рассматривание иллюстрации картин тюменских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художников из серии «Улицы Тюмени».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7554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Социально-коммуникативное развитие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Алгоритмы общения с окружающими людьми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 время проекта дети:  совершенствуют работу по подгруппам, учатся взаимодействовать друг с другом и распределять обязанности; развивают диалогическую речь; рассматривают разные виды получения информации: экскурсии, книги;  рассказы взрослых, учатся самостоятельно создавать модели, исследуя предложенный материал и опираясь на результат, реализовывать замысел; в совместной деятельности со взрослым создают модели транспорта.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Физическое развитие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активность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 время проекта с детьми и родителями организованы тематические спортивные развлечения по ПДД.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6869" y="-107991"/>
            <a:ext cx="53316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Межпредметная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интеграция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4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00.yaplakal.com/pics/pics_original/3/3/4/12719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 bwMode="auto">
          <a:xfrm>
            <a:off x="0" y="0"/>
            <a:ext cx="91568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853" y="269035"/>
            <a:ext cx="8851108" cy="469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err="1" smtClean="0"/>
              <a:t>Спивне</a:t>
            </a:r>
            <a:r>
              <a:rPr lang="ru-RU" dirty="0" smtClean="0"/>
              <a:t> играем </a:t>
            </a:r>
            <a:r>
              <a:rPr lang="ru-RU" dirty="0"/>
              <a:t>и ПДД мы повторяем"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869" y="-107991"/>
            <a:ext cx="53316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Лаборатория безопасности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D:\15. КОНКУРСЫ\2022\Безопасная дорога_ЗВОНКОВА\IMG-e4512d54d860a4bf54e5aef03b76f927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1"/>
          <a:stretch/>
        </p:blipFill>
        <p:spPr bwMode="auto">
          <a:xfrm>
            <a:off x="467544" y="2787774"/>
            <a:ext cx="2448272" cy="159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5. КОНКУРСЫ\2022\Безопасная дорога_ЗВОНКОВА\фото спортивное дети\1650529175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0"/>
            <a:ext cx="2448272" cy="183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652" y="2249832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Спортивное </a:t>
            </a:r>
            <a:r>
              <a:rPr lang="ru-RU" sz="1200" dirty="0" smtClean="0"/>
              <a:t>мероприятие</a:t>
            </a:r>
          </a:p>
          <a:p>
            <a:pPr algn="ctr"/>
            <a:r>
              <a:rPr lang="ru-RU" sz="1200" dirty="0" smtClean="0"/>
              <a:t>«Весело </a:t>
            </a:r>
            <a:r>
              <a:rPr lang="ru-RU" sz="1200" dirty="0"/>
              <a:t>играем и ПДД мы </a:t>
            </a:r>
            <a:r>
              <a:rPr lang="ru-RU" sz="1200" dirty="0" smtClean="0"/>
              <a:t>повторяем»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835" y="4381334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Просмотр театрализованной </a:t>
            </a:r>
            <a:endParaRPr lang="ru-RU" sz="1200" dirty="0" smtClean="0"/>
          </a:p>
          <a:p>
            <a:pPr algn="ctr"/>
            <a:r>
              <a:rPr lang="ru-RU" sz="1200" dirty="0" smtClean="0"/>
              <a:t>постановки </a:t>
            </a:r>
            <a:r>
              <a:rPr lang="ru-RU" sz="1200" dirty="0"/>
              <a:t>по ПДД в ДК "</a:t>
            </a:r>
            <a:r>
              <a:rPr lang="ru-RU" sz="1200" dirty="0" err="1" smtClean="0"/>
              <a:t>Нефтянник</a:t>
            </a:r>
            <a:r>
              <a:rPr lang="ru-RU" sz="1200" dirty="0" smtClean="0"/>
              <a:t>»</a:t>
            </a:r>
          </a:p>
          <a:p>
            <a:pPr algn="ctr"/>
            <a:r>
              <a:rPr lang="ru-RU" sz="1200" dirty="0" smtClean="0"/>
              <a:t>"</a:t>
            </a:r>
            <a:r>
              <a:rPr lang="ru-RU" sz="1200" dirty="0"/>
              <a:t>Сказка о важных правилах"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5350" y="2279539"/>
            <a:ext cx="279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Экскурсия на перекресток к светофору</a:t>
            </a:r>
          </a:p>
        </p:txBody>
      </p:sp>
      <p:pic>
        <p:nvPicPr>
          <p:cNvPr id="1029" name="Picture 5" descr="D:\15. КОНКУРСЫ\2022\Безопасная дорога_ЗВОНКОВА\фото терренкур\20200804_092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08" y="411510"/>
            <a:ext cx="2470475" cy="18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55622" y="2314325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Развлечение по ПДД</a:t>
            </a:r>
          </a:p>
          <a:p>
            <a:pPr algn="ctr"/>
            <a:r>
              <a:rPr lang="ru-RU" sz="1200" dirty="0" smtClean="0"/>
              <a:t>«Красный, желтый, зеленый»</a:t>
            </a:r>
            <a:endParaRPr lang="ru-RU" sz="1200" dirty="0"/>
          </a:p>
        </p:txBody>
      </p:sp>
      <p:pic>
        <p:nvPicPr>
          <p:cNvPr id="1030" name="Picture 6" descr="D:\15. КОНКУРСЫ\2022\Безопасная дорога_ЗВОНКОВА\Лаборатория безопасности\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/>
          <a:stretch/>
        </p:blipFill>
        <p:spPr bwMode="auto">
          <a:xfrm>
            <a:off x="6499835" y="2775990"/>
            <a:ext cx="2345843" cy="16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25974" y="4459043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Интерактивное развлечение</a:t>
            </a:r>
          </a:p>
          <a:p>
            <a:pPr algn="ctr"/>
            <a:r>
              <a:rPr lang="ru-RU" sz="1200" dirty="0" smtClean="0"/>
              <a:t>«Лаборатория безопасности»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00952" y="4451002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Экскурсия в Тюменский музей</a:t>
            </a:r>
          </a:p>
          <a:p>
            <a:pPr algn="ctr"/>
            <a:r>
              <a:rPr lang="ru-RU" sz="1200" dirty="0" smtClean="0"/>
              <a:t>ретро техники</a:t>
            </a:r>
            <a:endParaRPr lang="ru-RU" sz="1200" dirty="0"/>
          </a:p>
        </p:txBody>
      </p:sp>
      <p:pic>
        <p:nvPicPr>
          <p:cNvPr id="2050" name="Picture 2" descr="D:\15. КОНКУРСЫ\2022\Безопасная дорога_ЗВОНКОВА\Ретро музей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8" y="2801255"/>
            <a:ext cx="3301447" cy="16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10. СМИ_СТАТЬИ\ИЮЛЬ\Звонкова\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/>
          <a:stretch/>
        </p:blipFill>
        <p:spPr bwMode="auto">
          <a:xfrm>
            <a:off x="3265349" y="413578"/>
            <a:ext cx="2769661" cy="18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00.yaplakal.com/pics/pics_original/3/3/4/12719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 bwMode="auto">
          <a:xfrm>
            <a:off x="0" y="0"/>
            <a:ext cx="91568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853" y="269034"/>
            <a:ext cx="8851108" cy="469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Создать условия для формирования познавательной активности  старших дошкольников посредством проектной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869" y="-107991"/>
            <a:ext cx="53316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Конструкторское бюро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 descr="D:\15. КОНКУРСЫ\2022\Безопасная дорога_ЗВОНКОВА\Фото машина\1649502134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6" y="486768"/>
            <a:ext cx="249340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853" y="2340917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/>
              <a:t>Лего</a:t>
            </a:r>
            <a:r>
              <a:rPr lang="ru-RU" sz="1200" dirty="0" smtClean="0"/>
              <a:t> конструирование</a:t>
            </a:r>
          </a:p>
          <a:p>
            <a:pPr algn="ctr"/>
            <a:r>
              <a:rPr lang="ru-RU" sz="1200" dirty="0" smtClean="0"/>
              <a:t>«Машинки»</a:t>
            </a:r>
            <a:endParaRPr lang="ru-RU" sz="1200" dirty="0"/>
          </a:p>
        </p:txBody>
      </p:sp>
      <p:pic>
        <p:nvPicPr>
          <p:cNvPr id="2052" name="Picture 4" descr="D:\15. КОНКУРСЫ\2022\Безопасная дорога_ЗВОНКОВА\фото рисование\20220427_214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75" y="491124"/>
            <a:ext cx="21167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27508" y="3867894"/>
            <a:ext cx="2160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Творческая мастерская</a:t>
            </a:r>
          </a:p>
          <a:p>
            <a:pPr algn="ctr"/>
            <a:r>
              <a:rPr lang="ru-RU" sz="1200" dirty="0" smtClean="0"/>
              <a:t>«Дорожные знаки</a:t>
            </a:r>
            <a:endParaRPr lang="ru-RU" sz="1200" dirty="0"/>
          </a:p>
        </p:txBody>
      </p:sp>
      <p:pic>
        <p:nvPicPr>
          <p:cNvPr id="4098" name="Picture 2" descr="C:\Users\Оксана\Downloads\20220616_102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5289"/>
            <a:ext cx="3844713" cy="18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3144" y="2387763"/>
            <a:ext cx="279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Рисуем правила дорожного движения</a:t>
            </a:r>
          </a:p>
        </p:txBody>
      </p:sp>
      <p:pic>
        <p:nvPicPr>
          <p:cNvPr id="1026" name="Picture 2" descr="D:\15. КОНКУРСЫ\2022\Безопасная дорога_ЗВОНКОВА\Фото МАршруты\20220617_1331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1" y="2803511"/>
            <a:ext cx="2495252" cy="17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8706" y="4530467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Маршруты безопасного движения от дома до д/с</a:t>
            </a:r>
          </a:p>
        </p:txBody>
      </p:sp>
      <p:pic>
        <p:nvPicPr>
          <p:cNvPr id="1027" name="Picture 3" descr="D:\15. КОНКУРСЫ\2022\Безопасная дорога_ЗВОНКОВА\Фото кубик\20220617_1545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80" y="2814141"/>
            <a:ext cx="2880320" cy="17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98012" y="4506492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Моделирование игровой ситуации с кубиком «Дорожные знаки»</a:t>
            </a:r>
          </a:p>
        </p:txBody>
      </p:sp>
    </p:spTree>
    <p:extLst>
      <p:ext uri="{BB962C8B-B14F-4D97-AF65-F5344CB8AC3E}">
        <p14:creationId xmlns:p14="http://schemas.microsoft.com/office/powerpoint/2010/main" val="2594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15. КОНКУРСЫ\2022\Безопасная дорога_ЗВОНКОВ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7668346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6445" y="295635"/>
            <a:ext cx="7323209" cy="469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Создать условия для формирования познавательной активности  старших дошкольников посредством проектной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960" y="-81391"/>
            <a:ext cx="53316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Активные формы работы с семьей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D:\15. КОНКУРСЫ\2022\Безопасная дорога_ЗВОНКОВА\фото кресла\IMG-ddbd50c596a869a2316a7e5999fa0b0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1" y="589074"/>
            <a:ext cx="8640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7526" y="589074"/>
            <a:ext cx="447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Фото-акция </a:t>
            </a:r>
          </a:p>
          <a:p>
            <a:r>
              <a:rPr lang="ru-RU" b="1" dirty="0" smtClean="0"/>
              <a:t>«Пристегни самое дорогое»</a:t>
            </a:r>
            <a:endParaRPr lang="ru-RU" b="1" dirty="0"/>
          </a:p>
        </p:txBody>
      </p:sp>
      <p:pic>
        <p:nvPicPr>
          <p:cNvPr id="1027" name="Picture 3" descr="D:\15. КОНКУРСЫ\2022\Безопасная дорога_ЗВОНКОВА\фото кресла\IMG-7408ee57e11759a831746c4002a601a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02" y="625683"/>
            <a:ext cx="840225" cy="11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5. КОНКУРСЫ\2022\Безопасная дорога_ЗВОНКОВА\фото кресла\IMG-a22debd557f336978e379effcd48a8e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04" y="593855"/>
            <a:ext cx="8640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5. КОНКУРСЫ\2022\Безопасная дорога_ЗВОНКОВА\фото кресла\IMG-9e4568616b98955af951d4ced7410283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14" y="664488"/>
            <a:ext cx="830996" cy="11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15. КОНКУРСЫ\2022\Безопасная дорога_ЗВОНКОВА\Формы работы с родителями\16505290676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13" y="1896832"/>
            <a:ext cx="1812333" cy="13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5. КОНКУРСЫ\2022\Безопасная дорога_ЗВОНКОВА\Формы работы с родителями\16505290676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5" y="1913519"/>
            <a:ext cx="1812333" cy="13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85292" y="1449318"/>
            <a:ext cx="447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Спортивное развлечение </a:t>
            </a:r>
          </a:p>
          <a:p>
            <a:r>
              <a:rPr lang="ru-RU" b="1" dirty="0" smtClean="0"/>
              <a:t>«Безопасная дорога»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85292" y="2211017"/>
            <a:ext cx="32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Лего</a:t>
            </a:r>
            <a:r>
              <a:rPr lang="ru-RU" b="1" dirty="0" smtClean="0"/>
              <a:t>-конструирование</a:t>
            </a:r>
          </a:p>
          <a:p>
            <a:r>
              <a:rPr lang="ru-RU" b="1" dirty="0" smtClean="0"/>
              <a:t>«Машины будущего»</a:t>
            </a:r>
            <a:endParaRPr lang="ru-RU" b="1" dirty="0"/>
          </a:p>
        </p:txBody>
      </p:sp>
      <p:pic>
        <p:nvPicPr>
          <p:cNvPr id="1033" name="Picture 9" descr="D:\15. КОНКУРСЫ\2022\Безопасная дорога_ЗВОНКОВА\Фото дома машины\IMG-2a07de61bc046233931429938686853a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5" y="3456322"/>
            <a:ext cx="1080120" cy="1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ксана\Downloads\20220615_16084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2"/>
          <a:stretch/>
        </p:blipFill>
        <p:spPr bwMode="auto">
          <a:xfrm>
            <a:off x="1492140" y="3456322"/>
            <a:ext cx="2518633" cy="14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53744" y="3003798"/>
            <a:ext cx="339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Рассказ мамы-полицейского </a:t>
            </a:r>
          </a:p>
          <a:p>
            <a:r>
              <a:rPr lang="ru-RU" b="1" dirty="0" smtClean="0"/>
              <a:t>о работе в ГИБДД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53744" y="3867894"/>
            <a:ext cx="339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Составление безопасного маршрута от дома до детского сада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43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1203</Words>
  <Application>Microsoft Office PowerPoint</Application>
  <PresentationFormat>Экран (16:9)</PresentationFormat>
  <Paragraphs>178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Марина</cp:lastModifiedBy>
  <cp:revision>83</cp:revision>
  <cp:lastPrinted>2022-07-25T08:38:01Z</cp:lastPrinted>
  <dcterms:created xsi:type="dcterms:W3CDTF">2022-04-28T12:46:51Z</dcterms:created>
  <dcterms:modified xsi:type="dcterms:W3CDTF">2022-07-26T11:32:42Z</dcterms:modified>
</cp:coreProperties>
</file>