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3" r:id="rId3"/>
    <p:sldId id="277" r:id="rId4"/>
    <p:sldId id="275" r:id="rId5"/>
    <p:sldId id="281" r:id="rId6"/>
    <p:sldId id="276" r:id="rId7"/>
    <p:sldId id="28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2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45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C360-5759-4898-A4CE-FFC51BF6E0B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2BDF-A26C-4B94-A765-482961B7CF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00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C360-5759-4898-A4CE-FFC51BF6E0B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2BDF-A26C-4B94-A765-482961B7CF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110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C360-5759-4898-A4CE-FFC51BF6E0B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2BDF-A26C-4B94-A765-482961B7CF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67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C360-5759-4898-A4CE-FFC51BF6E0B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2BDF-A26C-4B94-A765-482961B7CF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186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C360-5759-4898-A4CE-FFC51BF6E0B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2BDF-A26C-4B94-A765-482961B7CF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69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C360-5759-4898-A4CE-FFC51BF6E0B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2BDF-A26C-4B94-A765-482961B7CF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77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C360-5759-4898-A4CE-FFC51BF6E0B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2BDF-A26C-4B94-A765-482961B7CF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47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C360-5759-4898-A4CE-FFC51BF6E0B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2BDF-A26C-4B94-A765-482961B7CF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37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C360-5759-4898-A4CE-FFC51BF6E0B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2BDF-A26C-4B94-A765-482961B7CF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18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C360-5759-4898-A4CE-FFC51BF6E0B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2BDF-A26C-4B94-A765-482961B7CF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165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C360-5759-4898-A4CE-FFC51BF6E0B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2BDF-A26C-4B94-A765-482961B7CF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2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8C360-5759-4898-A4CE-FFC51BF6E0B6}" type="datetimeFigureOut">
              <a:rPr lang="ru-RU" smtClean="0"/>
              <a:pPr/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52BDF-A26C-4B94-A765-482961B7CF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28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04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5642" y="579358"/>
            <a:ext cx="110369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12991"/>
                </a:solidFill>
                <a:latin typeface="ZhikharevC" panose="00000500000000000000" pitchFamily="50" charset="0"/>
              </a:rPr>
              <a:t>Муниципальное бюджетное учреждение </a:t>
            </a:r>
          </a:p>
          <a:p>
            <a:pPr algn="ctr"/>
            <a:r>
              <a:rPr lang="ru-RU" sz="2800" b="1" dirty="0">
                <a:solidFill>
                  <a:srgbClr val="512991"/>
                </a:solidFill>
                <a:latin typeface="ZhikharevC" panose="00000500000000000000" pitchFamily="50" charset="0"/>
              </a:rPr>
              <a:t>дополнительного образования </a:t>
            </a:r>
          </a:p>
          <a:p>
            <a:pPr algn="ctr"/>
            <a:r>
              <a:rPr lang="ru-RU" sz="2800" b="1" dirty="0">
                <a:solidFill>
                  <a:srgbClr val="512991"/>
                </a:solidFill>
                <a:latin typeface="ZhikharevC" panose="00000500000000000000" pitchFamily="50" charset="0"/>
              </a:rPr>
              <a:t>«Детская школа искусств»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7782" y="1726105"/>
            <a:ext cx="101397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512991"/>
                </a:solidFill>
              </a:rPr>
              <a:t>О НАС </a:t>
            </a:r>
          </a:p>
          <a:p>
            <a:endParaRPr lang="ru-RU" sz="2800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ru-RU" sz="2800" b="1" dirty="0">
                <a:solidFill>
                  <a:srgbClr val="512991"/>
                </a:solidFill>
              </a:rPr>
              <a:t>Опыт работы Детской школы  искусств города Сибай в направлении инклюзивного образования. </a:t>
            </a:r>
          </a:p>
          <a:p>
            <a:endParaRPr lang="ru-RU" sz="2800" dirty="0">
              <a:solidFill>
                <a:srgbClr val="512991"/>
              </a:solidFill>
            </a:endParaRPr>
          </a:p>
          <a:p>
            <a:r>
              <a:rPr lang="ru-RU" sz="2800" dirty="0">
                <a:solidFill>
                  <a:srgbClr val="002060"/>
                </a:solidFill>
              </a:rPr>
              <a:t>  </a:t>
            </a:r>
          </a:p>
        </p:txBody>
      </p:sp>
      <p:pic>
        <p:nvPicPr>
          <p:cNvPr id="13" name="Рисунок 12" descr="2023-05-24_08-32-15.png"/>
          <p:cNvPicPr>
            <a:picLocks noChangeAspect="1"/>
          </p:cNvPicPr>
          <p:nvPr/>
        </p:nvPicPr>
        <p:blipFill>
          <a:blip r:embed="rId3"/>
          <a:srcRect r="8948"/>
          <a:stretch>
            <a:fillRect/>
          </a:stretch>
        </p:blipFill>
        <p:spPr>
          <a:xfrm>
            <a:off x="4576683" y="3720663"/>
            <a:ext cx="4246592" cy="3367416"/>
          </a:xfrm>
          <a:prstGeom prst="rect">
            <a:avLst/>
          </a:prstGeom>
        </p:spPr>
      </p:pic>
      <p:pic>
        <p:nvPicPr>
          <p:cNvPr id="14" name="Рисунок 13" descr="WhatsApp Image 2023-05-18 at 14.34.3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0769"/>
            <a:ext cx="4792717" cy="3373716"/>
          </a:xfrm>
          <a:prstGeom prst="rect">
            <a:avLst/>
          </a:prstGeom>
        </p:spPr>
      </p:pic>
      <p:pic>
        <p:nvPicPr>
          <p:cNvPr id="16" name="Рисунок 15" descr="ложкари 3.jpg"/>
          <p:cNvPicPr>
            <a:picLocks noChangeAspect="1"/>
          </p:cNvPicPr>
          <p:nvPr/>
        </p:nvPicPr>
        <p:blipFill>
          <a:blip r:embed="rId5" cstate="print"/>
          <a:srcRect t="10537"/>
          <a:stretch>
            <a:fillRect/>
          </a:stretch>
        </p:blipFill>
        <p:spPr>
          <a:xfrm>
            <a:off x="8781393" y="3720662"/>
            <a:ext cx="3410607" cy="340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28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pic>
        <p:nvPicPr>
          <p:cNvPr id="12" name="Рисунок 11" descr="fS4yhWRETRA.jpg"/>
          <p:cNvPicPr>
            <a:picLocks noChangeAspect="1"/>
          </p:cNvPicPr>
          <p:nvPr/>
        </p:nvPicPr>
        <p:blipFill>
          <a:blip r:embed="rId3" cstate="print"/>
          <a:srcRect l="8777" t="8591" r="17438" b="-332"/>
          <a:stretch>
            <a:fillRect/>
          </a:stretch>
        </p:blipFill>
        <p:spPr>
          <a:xfrm>
            <a:off x="8320782" y="3463636"/>
            <a:ext cx="3871226" cy="3200400"/>
          </a:xfrm>
          <a:prstGeom prst="rect">
            <a:avLst/>
          </a:prstGeom>
        </p:spPr>
      </p:pic>
      <p:pic>
        <p:nvPicPr>
          <p:cNvPr id="15" name="Рисунок 14" descr="P1DQguhVtA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77488"/>
            <a:ext cx="4193311" cy="317269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01781" y="473472"/>
            <a:ext cx="113277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512991"/>
                </a:solidFill>
              </a:rPr>
              <a:t>С 2014 года в Детской школе искусств функционирует инклюзивное образование. Обучение прошли более 50 учащихся с ограниченными возможностями здоровья.</a:t>
            </a:r>
          </a:p>
          <a:p>
            <a:pPr algn="ctr"/>
            <a:endParaRPr lang="ru-RU" sz="2400" b="1" dirty="0">
              <a:solidFill>
                <a:srgbClr val="512991"/>
              </a:solidFill>
            </a:endParaRPr>
          </a:p>
          <a:p>
            <a:pPr algn="ctr"/>
            <a:r>
              <a:rPr lang="ru-RU" sz="2400" b="1" dirty="0">
                <a:solidFill>
                  <a:srgbClr val="512991"/>
                </a:solidFill>
              </a:rPr>
              <a:t>В 2016 году Сидорова Марина Геннадьевна начала работать с детьми с ограниченными возможностями здоровья по программе «Основы музыкального творчества» и был создан ансамбль ложкарей «</a:t>
            </a:r>
            <a:r>
              <a:rPr lang="ru-RU" sz="2400" b="1" dirty="0" err="1">
                <a:solidFill>
                  <a:srgbClr val="512991"/>
                </a:solidFill>
              </a:rPr>
              <a:t>АРТ-исты</a:t>
            </a:r>
            <a:r>
              <a:rPr lang="ru-RU" sz="2400" b="1" dirty="0">
                <a:solidFill>
                  <a:srgbClr val="512991"/>
                </a:solidFill>
              </a:rPr>
              <a:t>» с учащимися коррекционной школы.</a:t>
            </a:r>
          </a:p>
          <a:p>
            <a:endParaRPr lang="ru-RU" sz="2400" b="1" dirty="0">
              <a:solidFill>
                <a:srgbClr val="512991"/>
              </a:solidFill>
            </a:endParaRPr>
          </a:p>
        </p:txBody>
      </p:sp>
      <p:pic>
        <p:nvPicPr>
          <p:cNvPr id="17" name="Рисунок 16" descr="PVOLU-Efs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3238" y="3484179"/>
            <a:ext cx="4250165" cy="316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53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pic>
        <p:nvPicPr>
          <p:cNvPr id="9" name="Рисунок 8" descr="2023-05-24_08-31-08.png"/>
          <p:cNvPicPr>
            <a:picLocks noChangeAspect="1"/>
          </p:cNvPicPr>
          <p:nvPr/>
        </p:nvPicPr>
        <p:blipFill>
          <a:blip r:embed="rId3"/>
          <a:srcRect l="6169" b="3745"/>
          <a:stretch>
            <a:fillRect/>
          </a:stretch>
        </p:blipFill>
        <p:spPr>
          <a:xfrm>
            <a:off x="-3208" y="4086637"/>
            <a:ext cx="3988675" cy="2773476"/>
          </a:xfrm>
          <a:prstGeom prst="rect">
            <a:avLst/>
          </a:prstGeom>
        </p:spPr>
      </p:pic>
      <p:pic>
        <p:nvPicPr>
          <p:cNvPr id="7" name="Рисунок 6" descr="awoxLAXoDFQ.jpg"/>
          <p:cNvPicPr>
            <a:picLocks noChangeAspect="1"/>
          </p:cNvPicPr>
          <p:nvPr/>
        </p:nvPicPr>
        <p:blipFill>
          <a:blip r:embed="rId4" cstate="print"/>
          <a:srcRect t="14263"/>
          <a:stretch>
            <a:fillRect/>
          </a:stretch>
        </p:blipFill>
        <p:spPr>
          <a:xfrm>
            <a:off x="3723720" y="4151265"/>
            <a:ext cx="4416647" cy="2725791"/>
          </a:xfrm>
          <a:prstGeom prst="rect">
            <a:avLst/>
          </a:prstGeom>
        </p:spPr>
      </p:pic>
      <p:pic>
        <p:nvPicPr>
          <p:cNvPr id="10" name="Рисунок 9" descr="43fb6a37-a413-46d0-bfdb-34d82298879c.jpg"/>
          <p:cNvPicPr>
            <a:picLocks noChangeAspect="1"/>
          </p:cNvPicPr>
          <p:nvPr/>
        </p:nvPicPr>
        <p:blipFill>
          <a:blip r:embed="rId5"/>
          <a:srcRect b="6180"/>
          <a:stretch>
            <a:fillRect/>
          </a:stretch>
        </p:blipFill>
        <p:spPr>
          <a:xfrm>
            <a:off x="8139691" y="4160790"/>
            <a:ext cx="4032643" cy="2702131"/>
          </a:xfrm>
          <a:prstGeom prst="rect">
            <a:avLst/>
          </a:prstGeom>
        </p:spPr>
      </p:pic>
      <p:pic>
        <p:nvPicPr>
          <p:cNvPr id="16" name="Рисунок 15" descr="DSC_7690.jpg"/>
          <p:cNvPicPr>
            <a:picLocks noChangeAspect="1"/>
          </p:cNvPicPr>
          <p:nvPr/>
        </p:nvPicPr>
        <p:blipFill>
          <a:blip r:embed="rId6" cstate="print"/>
          <a:srcRect t="15668"/>
          <a:stretch>
            <a:fillRect/>
          </a:stretch>
        </p:blipFill>
        <p:spPr>
          <a:xfrm>
            <a:off x="7125823" y="2238703"/>
            <a:ext cx="2170555" cy="2221568"/>
          </a:xfrm>
          <a:prstGeom prst="rect">
            <a:avLst/>
          </a:prstGeom>
        </p:spPr>
      </p:pic>
      <p:pic>
        <p:nvPicPr>
          <p:cNvPr id="15" name="Рисунок 14" descr="2023-05-24_08-40-32 (2).png"/>
          <p:cNvPicPr>
            <a:picLocks noChangeAspect="1"/>
          </p:cNvPicPr>
          <p:nvPr/>
        </p:nvPicPr>
        <p:blipFill>
          <a:blip r:embed="rId7"/>
          <a:srcRect l="1448" r="8472"/>
          <a:stretch>
            <a:fillRect/>
          </a:stretch>
        </p:blipFill>
        <p:spPr>
          <a:xfrm>
            <a:off x="-13855" y="2221444"/>
            <a:ext cx="4114800" cy="2242809"/>
          </a:xfrm>
          <a:prstGeom prst="rect">
            <a:avLst/>
          </a:prstGeom>
        </p:spPr>
      </p:pic>
      <p:pic>
        <p:nvPicPr>
          <p:cNvPr id="17" name="Рисунок 16" descr="2023-05-24_08-32-54.png"/>
          <p:cNvPicPr>
            <a:picLocks noChangeAspect="1"/>
          </p:cNvPicPr>
          <p:nvPr/>
        </p:nvPicPr>
        <p:blipFill>
          <a:blip r:embed="rId8" cstate="print"/>
          <a:srcRect l="3731"/>
          <a:stretch>
            <a:fillRect/>
          </a:stretch>
        </p:blipFill>
        <p:spPr>
          <a:xfrm>
            <a:off x="4031667" y="2222938"/>
            <a:ext cx="3209678" cy="2243011"/>
          </a:xfrm>
          <a:prstGeom prst="rect">
            <a:avLst/>
          </a:prstGeom>
        </p:spPr>
      </p:pic>
      <p:pic>
        <p:nvPicPr>
          <p:cNvPr id="19" name="Рисунок 18" descr="zN0AwG6PCf4.jpg"/>
          <p:cNvPicPr>
            <a:picLocks noChangeAspect="1"/>
          </p:cNvPicPr>
          <p:nvPr/>
        </p:nvPicPr>
        <p:blipFill>
          <a:blip r:embed="rId9" cstate="print"/>
          <a:srcRect l="1855" t="14134" r="7677"/>
          <a:stretch>
            <a:fillRect/>
          </a:stretch>
        </p:blipFill>
        <p:spPr>
          <a:xfrm>
            <a:off x="9253130" y="2207658"/>
            <a:ext cx="2938870" cy="224443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83780" y="307221"/>
            <a:ext cx="116984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512991"/>
                </a:solidFill>
              </a:rPr>
              <a:t>За эти годы ансамбль ложкарей принял участие во множественных конкурсах, такие как: «Поверь в мечту», «Радуга талантов»,«Я могу! Творчество без границ» и многие другие.</a:t>
            </a:r>
          </a:p>
          <a:p>
            <a:pPr algn="ctr"/>
            <a:r>
              <a:rPr lang="ru-RU" sz="2400" b="1" dirty="0">
                <a:solidFill>
                  <a:srgbClr val="512991"/>
                </a:solidFill>
              </a:rPr>
              <a:t>Всего: международных – 35 конкурсов; республиканских – 18 конкурсов;  </a:t>
            </a:r>
          </a:p>
          <a:p>
            <a:pPr algn="ctr"/>
            <a:r>
              <a:rPr lang="ru-RU" sz="2400" b="1" dirty="0">
                <a:solidFill>
                  <a:srgbClr val="512991"/>
                </a:solidFill>
              </a:rPr>
              <a:t>всероссийских – 20 конкурсов.</a:t>
            </a:r>
          </a:p>
        </p:txBody>
      </p:sp>
    </p:spTree>
    <p:extLst>
      <p:ext uri="{BB962C8B-B14F-4D97-AF65-F5344CB8AC3E}">
        <p14:creationId xmlns:p14="http://schemas.microsoft.com/office/powerpoint/2010/main" val="1207053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pic>
        <p:nvPicPr>
          <p:cNvPr id="14" name="Рисунок 13" descr="eW7bcTpzKeg.jpg"/>
          <p:cNvPicPr>
            <a:picLocks noChangeAspect="1"/>
          </p:cNvPicPr>
          <p:nvPr/>
        </p:nvPicPr>
        <p:blipFill>
          <a:blip r:embed="rId3" cstate="print"/>
          <a:srcRect t="5155" r="-773" b="555"/>
          <a:stretch>
            <a:fillRect/>
          </a:stretch>
        </p:blipFill>
        <p:spPr>
          <a:xfrm>
            <a:off x="394137" y="2206605"/>
            <a:ext cx="5707117" cy="400500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10207" y="316524"/>
            <a:ext cx="11745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512991"/>
                </a:solidFill>
              </a:rPr>
              <a:t>Ансамбль ложкарей «</a:t>
            </a:r>
            <a:r>
              <a:rPr lang="ru-RU" sz="2400" b="1" dirty="0" err="1">
                <a:solidFill>
                  <a:srgbClr val="512991"/>
                </a:solidFill>
              </a:rPr>
              <a:t>АРТ-исты</a:t>
            </a:r>
            <a:r>
              <a:rPr lang="ru-RU" sz="2400" b="1" dirty="0">
                <a:solidFill>
                  <a:srgbClr val="512991"/>
                </a:solidFill>
              </a:rPr>
              <a:t>» под руководством Сидоровой М.Г. выступили на Гала-концерте Республиканского конкурса-фестиваля </a:t>
            </a:r>
          </a:p>
          <a:p>
            <a:pPr algn="ctr"/>
            <a:r>
              <a:rPr lang="ru-RU" sz="2400" b="1" dirty="0">
                <a:solidFill>
                  <a:srgbClr val="512991"/>
                </a:solidFill>
              </a:rPr>
              <a:t>«Мы раскрываем крылья» на сцене Государственного концертного зала «Башкортостан» совместно с Национальным симфоническим оркестром республики.</a:t>
            </a:r>
          </a:p>
        </p:txBody>
      </p:sp>
      <p:pic>
        <p:nvPicPr>
          <p:cNvPr id="17" name="Рисунок 16" descr="umKRrnPy4yg.jpg"/>
          <p:cNvPicPr>
            <a:picLocks noChangeAspect="1"/>
          </p:cNvPicPr>
          <p:nvPr/>
        </p:nvPicPr>
        <p:blipFill>
          <a:blip r:embed="rId4" cstate="print"/>
          <a:srcRect t="16902"/>
          <a:stretch>
            <a:fillRect/>
          </a:stretch>
        </p:blipFill>
        <p:spPr>
          <a:xfrm>
            <a:off x="6432333" y="2237815"/>
            <a:ext cx="3972912" cy="2476074"/>
          </a:xfrm>
          <a:prstGeom prst="rect">
            <a:avLst/>
          </a:prstGeom>
        </p:spPr>
      </p:pic>
      <p:pic>
        <p:nvPicPr>
          <p:cNvPr id="16" name="Рисунок 15" descr="vHrQrTF7siQ.jpg"/>
          <p:cNvPicPr>
            <a:picLocks noChangeAspect="1"/>
          </p:cNvPicPr>
          <p:nvPr/>
        </p:nvPicPr>
        <p:blipFill>
          <a:blip r:embed="rId5" cstate="print"/>
          <a:srcRect l="2684" t="29623" r="15905" b="12724"/>
          <a:stretch>
            <a:fillRect/>
          </a:stretch>
        </p:blipFill>
        <p:spPr>
          <a:xfrm>
            <a:off x="7677807" y="4351283"/>
            <a:ext cx="4303986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53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10207" y="316524"/>
            <a:ext cx="1174531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512991"/>
                </a:solidFill>
              </a:rPr>
              <a:t>Тренажеры для работы с детьми ограниченными возможностями здоровья.</a:t>
            </a:r>
          </a:p>
        </p:txBody>
      </p:sp>
      <p:pic>
        <p:nvPicPr>
          <p:cNvPr id="21" name="Рисунок 20" descr="PhoneCamera_2022-10-04-_16_48_40_401.jpg"/>
          <p:cNvPicPr>
            <a:picLocks noChangeAspect="1"/>
          </p:cNvPicPr>
          <p:nvPr/>
        </p:nvPicPr>
        <p:blipFill>
          <a:blip r:embed="rId3" cstate="print"/>
          <a:srcRect t="6731" b="5769"/>
          <a:stretch>
            <a:fillRect/>
          </a:stretch>
        </p:blipFill>
        <p:spPr>
          <a:xfrm>
            <a:off x="9632724" y="3753001"/>
            <a:ext cx="1936431" cy="2723639"/>
          </a:xfrm>
          <a:prstGeom prst="rect">
            <a:avLst/>
          </a:prstGeom>
        </p:spPr>
      </p:pic>
      <p:pic>
        <p:nvPicPr>
          <p:cNvPr id="25" name="Рисунок 24" descr="PhoneCamera_2022-10-04-_17_26_22_171-PhotoRoom.png"/>
          <p:cNvPicPr>
            <a:picLocks noChangeAspect="1"/>
          </p:cNvPicPr>
          <p:nvPr/>
        </p:nvPicPr>
        <p:blipFill>
          <a:blip r:embed="rId4" cstate="print"/>
          <a:srcRect l="12126" t="4598" r="6322" b="9655"/>
          <a:stretch>
            <a:fillRect/>
          </a:stretch>
        </p:blipFill>
        <p:spPr>
          <a:xfrm>
            <a:off x="8983664" y="1071436"/>
            <a:ext cx="2840483" cy="2239959"/>
          </a:xfrm>
          <a:prstGeom prst="rect">
            <a:avLst/>
          </a:prstGeom>
        </p:spPr>
      </p:pic>
      <p:pic>
        <p:nvPicPr>
          <p:cNvPr id="22" name="Рисунок 21" descr="rGkD1SmAfxA.jpg"/>
          <p:cNvPicPr>
            <a:picLocks noChangeAspect="1"/>
          </p:cNvPicPr>
          <p:nvPr/>
        </p:nvPicPr>
        <p:blipFill>
          <a:blip r:embed="rId5" cstate="print"/>
          <a:srcRect l="9738" t="13016" r="11141" b="5277"/>
          <a:stretch>
            <a:fillRect/>
          </a:stretch>
        </p:blipFill>
        <p:spPr>
          <a:xfrm>
            <a:off x="772514" y="4179678"/>
            <a:ext cx="1929736" cy="2678322"/>
          </a:xfrm>
          <a:prstGeom prst="rect">
            <a:avLst/>
          </a:prstGeom>
        </p:spPr>
      </p:pic>
      <p:pic>
        <p:nvPicPr>
          <p:cNvPr id="26" name="Рисунок 25" descr="JDmSznw5-u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88679" y="4178737"/>
            <a:ext cx="2009447" cy="2679263"/>
          </a:xfrm>
          <a:prstGeom prst="rect">
            <a:avLst/>
          </a:prstGeom>
        </p:spPr>
      </p:pic>
      <p:pic>
        <p:nvPicPr>
          <p:cNvPr id="10" name="Рисунок 9" descr="2015_11_02_025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9917" y="3090034"/>
            <a:ext cx="3099112" cy="2049510"/>
          </a:xfrm>
          <a:prstGeom prst="rect">
            <a:avLst/>
          </a:prstGeom>
        </p:spPr>
      </p:pic>
      <p:pic>
        <p:nvPicPr>
          <p:cNvPr id="7" name="Рисунок 6" descr="2015_11_02_0198.JPG"/>
          <p:cNvPicPr>
            <a:picLocks noChangeAspect="1"/>
          </p:cNvPicPr>
          <p:nvPr/>
        </p:nvPicPr>
        <p:blipFill>
          <a:blip r:embed="rId8"/>
          <a:srcRect l="8209" b="6369"/>
          <a:stretch>
            <a:fillRect/>
          </a:stretch>
        </p:blipFill>
        <p:spPr>
          <a:xfrm>
            <a:off x="5581007" y="1040522"/>
            <a:ext cx="3087961" cy="2049511"/>
          </a:xfrm>
          <a:prstGeom prst="rect">
            <a:avLst/>
          </a:prstGeom>
        </p:spPr>
      </p:pic>
      <p:pic>
        <p:nvPicPr>
          <p:cNvPr id="27" name="Рисунок 26" descr="2023-05-24_16-17-4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028" y="1048631"/>
            <a:ext cx="4456310" cy="3081935"/>
          </a:xfrm>
          <a:prstGeom prst="rect">
            <a:avLst/>
          </a:prstGeom>
        </p:spPr>
      </p:pic>
      <p:pic>
        <p:nvPicPr>
          <p:cNvPr id="23" name="Рисунок 22" descr="PhoneCamera_2022-10-04-_17_26_09_071-PhotoRoom.png"/>
          <p:cNvPicPr>
            <a:picLocks noChangeAspect="1"/>
          </p:cNvPicPr>
          <p:nvPr/>
        </p:nvPicPr>
        <p:blipFill>
          <a:blip r:embed="rId10"/>
          <a:srcRect t="31393" r="3019" b="25629"/>
          <a:stretch>
            <a:fillRect/>
          </a:stretch>
        </p:blipFill>
        <p:spPr>
          <a:xfrm>
            <a:off x="4997661" y="5247134"/>
            <a:ext cx="4372303" cy="145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53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pic>
        <p:nvPicPr>
          <p:cNvPr id="9" name="Рисунок 8" descr="2023-05-24_08-17-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3429"/>
            <a:ext cx="4134009" cy="2884571"/>
          </a:xfrm>
          <a:prstGeom prst="rect">
            <a:avLst/>
          </a:prstGeom>
        </p:spPr>
      </p:pic>
      <p:pic>
        <p:nvPicPr>
          <p:cNvPr id="7" name="Рисунок 6" descr="2023-05-24_08-14-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756" y="3941378"/>
            <a:ext cx="3973692" cy="291662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57502" y="407726"/>
            <a:ext cx="75464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512991"/>
                </a:solidFill>
              </a:rPr>
              <a:t>Детская школа искусств выиграла грант Благотворительного фонда «Вклад в будущее» </a:t>
            </a:r>
          </a:p>
          <a:p>
            <a:pPr algn="ctr"/>
            <a:r>
              <a:rPr lang="ru-RU" sz="2400" b="1" dirty="0">
                <a:solidFill>
                  <a:srgbClr val="512991"/>
                </a:solidFill>
              </a:rPr>
              <a:t>ПАО Сбербанк с проектом «</a:t>
            </a:r>
            <a:r>
              <a:rPr lang="ru-RU" sz="2400" b="1" dirty="0" err="1">
                <a:solidFill>
                  <a:srgbClr val="512991"/>
                </a:solidFill>
              </a:rPr>
              <a:t>АРТ-исты</a:t>
            </a:r>
            <a:r>
              <a:rPr lang="ru-RU" sz="2400" b="1" dirty="0">
                <a:solidFill>
                  <a:srgbClr val="512991"/>
                </a:solidFill>
              </a:rPr>
              <a:t>», </a:t>
            </a:r>
          </a:p>
          <a:p>
            <a:pPr algn="ctr"/>
            <a:r>
              <a:rPr lang="ru-RU" sz="2400" b="1" dirty="0">
                <a:solidFill>
                  <a:srgbClr val="512991"/>
                </a:solidFill>
              </a:rPr>
              <a:t>на сумму 228 тыс.руб.</a:t>
            </a:r>
          </a:p>
          <a:p>
            <a:endParaRPr lang="ru-RU" sz="2400" b="1" dirty="0">
              <a:solidFill>
                <a:srgbClr val="512991"/>
              </a:solidFill>
            </a:endParaRPr>
          </a:p>
          <a:p>
            <a:pPr algn="ctr"/>
            <a:r>
              <a:rPr lang="ru-RU" sz="2400" b="1" dirty="0">
                <a:solidFill>
                  <a:srgbClr val="512991"/>
                </a:solidFill>
              </a:rPr>
              <a:t>В рамках данного проекта были закуплены музыкальные инструменты для создания шумового ансамбля для детей, в том числе для детей с ограниченными возможностями здоровья.</a:t>
            </a:r>
          </a:p>
        </p:txBody>
      </p:sp>
      <p:pic>
        <p:nvPicPr>
          <p:cNvPr id="18" name="Рисунок 17" descr="2023-05-24_08-18-1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0211" y="3941379"/>
            <a:ext cx="4191790" cy="2916621"/>
          </a:xfrm>
          <a:prstGeom prst="rect">
            <a:avLst/>
          </a:prstGeom>
        </p:spPr>
      </p:pic>
      <p:pic>
        <p:nvPicPr>
          <p:cNvPr id="19" name="Рисунок 18" descr="2023-05-24_08-16-1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806" y="1040524"/>
            <a:ext cx="4209960" cy="291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53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pic>
        <p:nvPicPr>
          <p:cNvPr id="15" name="Рисунок 14" descr="EuPWz8OqbnM.jpg"/>
          <p:cNvPicPr>
            <a:picLocks noChangeAspect="1"/>
          </p:cNvPicPr>
          <p:nvPr/>
        </p:nvPicPr>
        <p:blipFill>
          <a:blip r:embed="rId3" cstate="print"/>
          <a:srcRect t="13552" b="14098"/>
          <a:stretch>
            <a:fillRect/>
          </a:stretch>
        </p:blipFill>
        <p:spPr>
          <a:xfrm>
            <a:off x="3740303" y="2900855"/>
            <a:ext cx="3074044" cy="3957145"/>
          </a:xfrm>
          <a:prstGeom prst="rect">
            <a:avLst/>
          </a:prstGeom>
        </p:spPr>
      </p:pic>
      <p:pic>
        <p:nvPicPr>
          <p:cNvPr id="16" name="Рисунок 15" descr="0BCadwFRadU (2).jpg"/>
          <p:cNvPicPr>
            <a:picLocks noChangeAspect="1"/>
          </p:cNvPicPr>
          <p:nvPr/>
        </p:nvPicPr>
        <p:blipFill>
          <a:blip r:embed="rId4" cstate="print"/>
          <a:srcRect l="28997"/>
          <a:stretch>
            <a:fillRect/>
          </a:stretch>
        </p:blipFill>
        <p:spPr>
          <a:xfrm>
            <a:off x="1" y="2916620"/>
            <a:ext cx="3731330" cy="3941379"/>
          </a:xfrm>
          <a:prstGeom prst="rect">
            <a:avLst/>
          </a:prstGeom>
        </p:spPr>
      </p:pic>
      <p:pic>
        <p:nvPicPr>
          <p:cNvPr id="7" name="Рисунок 6" descr="APLWvgJOl_k (2).jpg"/>
          <p:cNvPicPr>
            <a:picLocks noChangeAspect="1"/>
          </p:cNvPicPr>
          <p:nvPr/>
        </p:nvPicPr>
        <p:blipFill>
          <a:blip r:embed="rId5"/>
          <a:srcRect t="1562"/>
          <a:stretch>
            <a:fillRect/>
          </a:stretch>
        </p:blipFill>
        <p:spPr>
          <a:xfrm>
            <a:off x="6810704" y="2885090"/>
            <a:ext cx="5381296" cy="39729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03588" y="366024"/>
            <a:ext cx="101529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512991"/>
                </a:solidFill>
              </a:rPr>
              <a:t>В детской школе искусств проходят мастер-классы по шумовым инструментам для детей ГБОУ </a:t>
            </a:r>
            <a:r>
              <a:rPr lang="ru-RU" sz="2400" b="1" dirty="0" err="1">
                <a:solidFill>
                  <a:srgbClr val="512991"/>
                </a:solidFill>
              </a:rPr>
              <a:t>Сибайская</a:t>
            </a:r>
            <a:r>
              <a:rPr lang="ru-RU" sz="2400" b="1" dirty="0">
                <a:solidFill>
                  <a:srgbClr val="512991"/>
                </a:solidFill>
              </a:rPr>
              <a:t> коррекционная школа и студентов педагогического колледжа им. Б.М. </a:t>
            </a:r>
            <a:r>
              <a:rPr lang="ru-RU" sz="2400" b="1" dirty="0" err="1">
                <a:solidFill>
                  <a:srgbClr val="512991"/>
                </a:solidFill>
              </a:rPr>
              <a:t>Мамбеткулова</a:t>
            </a:r>
            <a:r>
              <a:rPr lang="ru-RU" sz="2400" b="1" dirty="0">
                <a:solidFill>
                  <a:srgbClr val="512991"/>
                </a:solidFill>
              </a:rPr>
              <a:t>. </a:t>
            </a:r>
          </a:p>
          <a:p>
            <a:pPr algn="ctr"/>
            <a:endParaRPr lang="ru-RU" sz="2400" b="1" dirty="0">
              <a:solidFill>
                <a:srgbClr val="512991"/>
              </a:solidFill>
            </a:endParaRPr>
          </a:p>
          <a:p>
            <a:pPr algn="ctr"/>
            <a:r>
              <a:rPr lang="ru-RU" sz="2400" b="1" dirty="0">
                <a:solidFill>
                  <a:srgbClr val="512991"/>
                </a:solidFill>
              </a:rPr>
              <a:t>Мастер-класс проводят преподаватели Крюкова Ирина Михайловна и Сидорова Марина Геннадьевна.</a:t>
            </a:r>
          </a:p>
        </p:txBody>
      </p:sp>
    </p:spTree>
    <p:extLst>
      <p:ext uri="{BB962C8B-B14F-4D97-AF65-F5344CB8AC3E}">
        <p14:creationId xmlns:p14="http://schemas.microsoft.com/office/powerpoint/2010/main" val="12070539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2167C2E2-2FF5-4E78-909A-AD4192AD124B}" vid="{0735C1EA-493F-4E43-8D68-3A09886BDA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605</TotalTime>
  <Words>266</Words>
  <Application>Microsoft Office PowerPoint</Application>
  <PresentationFormat>Широкоэкранный</PresentationFormat>
  <Paragraphs>25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ZhikharevC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Дамир</dc:creator>
  <cp:lastModifiedBy>User</cp:lastModifiedBy>
  <cp:revision>25</cp:revision>
  <dcterms:created xsi:type="dcterms:W3CDTF">2022-05-26T10:41:55Z</dcterms:created>
  <dcterms:modified xsi:type="dcterms:W3CDTF">2023-06-14T09:45:19Z</dcterms:modified>
</cp:coreProperties>
</file>