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96" r:id="rId4"/>
    <p:sldId id="320" r:id="rId6"/>
    <p:sldId id="322" r:id="rId7"/>
    <p:sldId id="325" r:id="rId8"/>
    <p:sldId id="321" r:id="rId9"/>
    <p:sldId id="324" r:id="rId1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7587581-D56F-4C9A-A440-CB28D0888AB7}">
          <p14:sldIdLst/>
        </p14:section>
        <p14:section name="Раздел без заголовка" id="{7129FFD4-F682-4595-B483-8F8A92374FD6}">
          <p14:sldIdLst>
            <p14:sldId id="296"/>
            <p14:sldId id="320"/>
            <p14:sldId id="322"/>
            <p14:sldId id="325"/>
            <p14:sldId id="321"/>
            <p14:sldId id="324"/>
          </p14:sldIdLst>
        </p14:section>
        <p14:section name="Раздел без заголовка" id="{3B16CBD5-44DE-4726-8880-610675DF2EC4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EAEAEA"/>
    <a:srgbClr val="00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14" autoAdjust="0"/>
    <p:restoredTop sz="92759" autoAdjust="0"/>
  </p:normalViewPr>
  <p:slideViewPr>
    <p:cSldViewPr>
      <p:cViewPr>
        <p:scale>
          <a:sx n="110" d="100"/>
          <a:sy n="110" d="100"/>
        </p:scale>
        <p:origin x="-237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EBBEA-48A1-4446-8D0C-F249669D41D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ACE81-B103-4E30-8626-02730F5E2E0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ACE81-B103-4E30-8626-02730F5E2E0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ACE81-B103-4E30-8626-02730F5E2E07}" type="slidenum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ACE81-B103-4E30-8626-02730F5E2E0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EAEF-EE29-41BA-BEEE-A22932CB26DA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7793-AF7B-4859-A498-721F7D3A3BB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769B-DC5B-471C-B625-A40B00526AD8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7793-AF7B-4859-A498-721F7D3A3BB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5613-2AFB-4F96-B1D8-161AF9118D4C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7793-AF7B-4859-A498-721F7D3A3BB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EAEF-EE29-41BA-BEEE-A22932CB26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7793-AF7B-4859-A498-721F7D3A3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1066-D63A-484F-854A-6158BC11CE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7793-AF7B-4859-A498-721F7D3A3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13F5-1E60-4447-8B44-ABDEED78EF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7793-AF7B-4859-A498-721F7D3A3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16C0-A8F0-4D86-B511-6BE90940FD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7793-AF7B-4859-A498-721F7D3A3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7750-9EC5-49E4-ACE3-F28A398B35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7793-AF7B-4859-A498-721F7D3A3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7FBB-EC49-452C-9E81-3B883C1CBE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7793-AF7B-4859-A498-721F7D3A3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49A0-BA7C-4211-B8FC-50A9DA3321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7793-AF7B-4859-A498-721F7D3A3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8BAA-A836-4D09-84E1-30EB8F620D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7793-AF7B-4859-A498-721F7D3A3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1066-D63A-484F-854A-6158BC11CE74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7793-AF7B-4859-A498-721F7D3A3BB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178C-D565-41E7-B135-942B9D324E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7793-AF7B-4859-A498-721F7D3A3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769B-DC5B-471C-B625-A40B00526A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7793-AF7B-4859-A498-721F7D3A3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5613-2AFB-4F96-B1D8-161AF9118D4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7793-AF7B-4859-A498-721F7D3A3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13F5-1E60-4447-8B44-ABDEED78EF89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7793-AF7B-4859-A498-721F7D3A3BB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16C0-A8F0-4D86-B511-6BE90940FDE2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7793-AF7B-4859-A498-721F7D3A3BB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7750-9EC5-49E4-ACE3-F28A398B35D4}" type="datetime1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7793-AF7B-4859-A498-721F7D3A3BB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7FBB-EC49-452C-9E81-3B883C1CBEC8}" type="datetime1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7793-AF7B-4859-A498-721F7D3A3BB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49A0-BA7C-4211-B8FC-50A9DA332180}" type="datetime1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7793-AF7B-4859-A498-721F7D3A3BB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8BAA-A836-4D09-84E1-30EB8F620DB6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7793-AF7B-4859-A498-721F7D3A3BB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178C-D565-41E7-B135-942B9D324EA6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7793-AF7B-4859-A498-721F7D3A3BB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F437D-F5BA-4CCE-9424-9754CD164055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F7793-AF7B-4859-A498-721F7D3A3BB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F437D-F5BA-4CCE-9424-9754CD1640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F7793-AF7B-4859-A498-721F7D3A3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19947" y="0"/>
            <a:ext cx="7645970" cy="6858000"/>
          </a:xfrm>
          <a:prstGeom prst="rect">
            <a:avLst/>
          </a:prstGeom>
          <a:gradFill flip="none" rotWithShape="1">
            <a:gsLst>
              <a:gs pos="0">
                <a:srgbClr val="006600">
                  <a:lumMod val="48000"/>
                  <a:alpha val="82000"/>
                </a:srgbClr>
              </a:gs>
              <a:gs pos="64000">
                <a:srgbClr val="00CCCC"/>
              </a:gs>
              <a:gs pos="70000">
                <a:srgbClr val="9999FF"/>
              </a:gs>
              <a:gs pos="82000">
                <a:srgbClr val="2E6792"/>
              </a:gs>
              <a:gs pos="86000">
                <a:srgbClr val="3333CC"/>
              </a:gs>
              <a:gs pos="92000">
                <a:srgbClr val="1170FF"/>
              </a:gs>
              <a:gs pos="100000">
                <a:srgbClr val="006699"/>
              </a:gs>
            </a:gsLst>
            <a:lin ang="81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-2052736" y="-459432"/>
            <a:ext cx="11593288" cy="885698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496" y="764704"/>
            <a:ext cx="7848872" cy="1409014"/>
          </a:xfrm>
          <a:noFill/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cap="all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ИТОГИ 2022 </a:t>
            </a:r>
            <a:br>
              <a:rPr lang="ru-RU" sz="2400" b="1" cap="all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cap="all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(Образовательная организация)</a:t>
            </a:r>
            <a:endParaRPr lang="ru-RU" sz="2400" b="1" cap="all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7793-AF7B-4859-A498-721F7D3A3BB4}" type="slidenum">
              <a:rPr lang="ru-RU" smtClean="0"/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5" t="21651" r="1121" b="31130"/>
          <a:stretch>
            <a:fillRect/>
          </a:stretch>
        </p:blipFill>
        <p:spPr bwMode="auto">
          <a:xfrm>
            <a:off x="1" y="2678658"/>
            <a:ext cx="9180512" cy="305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7793-AF7B-4859-A498-721F7D3A3BB4}" type="slidenum">
              <a:rPr lang="ru-RU" smtClean="0"/>
            </a:fld>
            <a:endParaRPr 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/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Достижения обучающихся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4" descr="https://sun6-20.userapi.com/s/v1/ig2/ch6puNZu_3tiVXozvLJ4c2Mh4-_L2S9ItDacytQxKqk_0E33BXvwLmFBcPiQVgZQMmyMQVgk38G4DzvM7teA9xaw.jpg?size=200x200&amp;quality=96&amp;crop=71,71,2017,2017&amp;ava=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122" y="1125131"/>
            <a:ext cx="7716751" cy="5507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3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300" b="1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53% обучающихся гимназии приняли участие во Всероссийской олимпиаде школьников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по общеобразовательным предметам, из них 61 человек стали победителями и призёрами муниципального этапа (110 призовых мест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).</a:t>
            </a:r>
            <a:endParaRPr lang="ru-RU" sz="1300" dirty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3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2022 году  5 медалистов: </a:t>
            </a:r>
            <a:r>
              <a:rPr lang="ru-RU" sz="1300" b="1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Тишкова Мария, Новицкая Олеся, Гришина Полина, Байбульдина Алина, Базилевич Мария. </a:t>
            </a:r>
            <a:endParaRPr lang="ru-RU" sz="1300" b="1" dirty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3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3 гимназиста  - победители и призёры регионального этапа: </a:t>
            </a:r>
            <a:r>
              <a:rPr lang="ru-RU" sz="1300" b="1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Фоминых Никита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– 8 класс (физика, математика), </a:t>
            </a:r>
            <a:r>
              <a:rPr lang="ru-RU" sz="1300" b="1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Юнусов Илья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(литература) – 10 класс, </a:t>
            </a:r>
            <a:r>
              <a:rPr lang="ru-RU" sz="1300" b="1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Ширинкин Никита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(английский язык)-10 класс.</a:t>
            </a:r>
            <a:endParaRPr lang="ru-RU" sz="1300" dirty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3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300" b="1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Овденко </a:t>
            </a:r>
            <a:r>
              <a:rPr lang="ru-RU" sz="1300" b="1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Арсений, 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призёр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 регионального этапа профориентационного конкурса «Профессии будущего».</a:t>
            </a:r>
            <a:endParaRPr lang="ru-RU" sz="1300" dirty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3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300" b="1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Наплавкова Дарья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- победитель регионального творческого конкурса «Медиа-Югра 2022» в номинации «Цифровой Лонгрид».</a:t>
            </a:r>
            <a:endParaRPr lang="ru-RU" sz="1300" dirty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3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300" b="1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Юнусов </a:t>
            </a:r>
            <a:r>
              <a:rPr lang="ru-RU" sz="1300" b="1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Илья,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победитель регионального этапа  XXVII окружной научной конференции молодых исследователей «Шаг в будущее-2022».</a:t>
            </a:r>
            <a:endParaRPr lang="ru-RU" sz="1300" dirty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3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300" b="1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Слепов Илья, Албычева Мария, Албычев Лавр, Губанов Арсений, </a:t>
            </a:r>
            <a:r>
              <a:rPr lang="ru-RU" sz="1300" b="1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Кузнецов Кирилл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являются победителями  заключительного (регионального)  этапа инженерной олимпиады «НТО Junior – 2022».</a:t>
            </a:r>
            <a:endParaRPr lang="ru-RU" sz="1300" dirty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3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300" b="1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Савкин </a:t>
            </a:r>
            <a:r>
              <a:rPr lang="ru-RU" sz="1300" b="1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Артём - победитель</a:t>
            </a:r>
            <a:r>
              <a:rPr lang="ru-RU" sz="1300" b="1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Простит </a:t>
            </a:r>
            <a:r>
              <a:rPr lang="ru-RU" sz="1300" b="1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Иван 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- </a:t>
            </a:r>
            <a:r>
              <a:rPr lang="ru-RU" sz="1300" b="1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призёр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олимпиады по физике на </a:t>
            </a:r>
            <a:r>
              <a:rPr lang="en-US" sz="13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XVI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 научной сессии старшеклассников 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ХМАО-Югры, г. Ханты-Мансийск.</a:t>
            </a:r>
            <a:endParaRPr lang="ru-RU" sz="1300" dirty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3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300" b="1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Баженова </a:t>
            </a:r>
            <a:r>
              <a:rPr lang="ru-RU" sz="1300" b="1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Любовь,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победитель  муниципального  этапа Всероссийского конкурса сочинений 2022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».</a:t>
            </a:r>
            <a:endParaRPr lang="ru-RU" sz="1300" dirty="0" smtClean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3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В 2022 году 8 учащихся гимназии выполнили норматив спортивных юношеских разрядов по шахматам: </a:t>
            </a: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Сидоренко Глеб (1 класс), Ахметова Амина, Ванюков Виктор, Бобров Артём, Чернышев Артём, Сидоренко Алиса (3 класс), Валенко Максим (6 класс), Фатхиева Дильназ (7 класс). Дорожко Виктория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(5 класс) – третий спортивный (взрослый) разряд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3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300" b="1" dirty="0" smtClean="0">
                <a:latin typeface="Times New Roman" panose="02020603050405020304"/>
                <a:ea typeface="Calibri" panose="020F0502020204030204"/>
              </a:rPr>
              <a:t>Винников Алексей, </a:t>
            </a:r>
            <a:r>
              <a:rPr lang="ru-RU" sz="1300" dirty="0" smtClean="0">
                <a:latin typeface="Times New Roman" panose="02020603050405020304"/>
                <a:ea typeface="Calibri" panose="020F0502020204030204"/>
              </a:rPr>
              <a:t>победитель Международного конкурса </a:t>
            </a:r>
            <a:r>
              <a:rPr lang="ru-RU" sz="1300" dirty="0">
                <a:latin typeface="Times New Roman" panose="02020603050405020304"/>
                <a:ea typeface="Calibri" panose="020F0502020204030204"/>
              </a:rPr>
              <a:t>«Напиши свой вопрос для географического диктанта»</a:t>
            </a:r>
            <a:endParaRPr lang="ru-RU" sz="1300" dirty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4" y="5288633"/>
            <a:ext cx="1242983" cy="820577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8379" r="8862" b="21224"/>
          <a:stretch>
            <a:fillRect/>
          </a:stretch>
        </p:blipFill>
        <p:spPr bwMode="auto">
          <a:xfrm>
            <a:off x="19366" y="1154842"/>
            <a:ext cx="1261561" cy="762106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509135"/>
            <a:ext cx="1213485" cy="79375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9"/>
          <a:stretch>
            <a:fillRect/>
          </a:stretch>
        </p:blipFill>
        <p:spPr bwMode="auto">
          <a:xfrm>
            <a:off x="18746" y="2715778"/>
            <a:ext cx="1239955" cy="857104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5" b="11553"/>
          <a:stretch>
            <a:fillRect/>
          </a:stretch>
        </p:blipFill>
        <p:spPr bwMode="auto">
          <a:xfrm>
            <a:off x="478" y="3583484"/>
            <a:ext cx="1242984" cy="91484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7"/>
          <a:stretch>
            <a:fillRect/>
          </a:stretch>
        </p:blipFill>
        <p:spPr bwMode="auto">
          <a:xfrm>
            <a:off x="1" y="6109294"/>
            <a:ext cx="1231776" cy="748706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" y="1917065"/>
            <a:ext cx="1238885" cy="873125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7793-AF7B-4859-A498-721F7D3A3BB4}" type="slidenum">
              <a:rPr lang="ru-RU" smtClean="0"/>
            </a:fld>
            <a:endParaRPr lang="ru-RU"/>
          </a:p>
        </p:txBody>
      </p:sp>
      <p:pic>
        <p:nvPicPr>
          <p:cNvPr id="6" name="Picture 4" descr="https://sun6-20.userapi.com/s/v1/ig2/ch6puNZu_3tiVXozvLJ4c2Mh4-_L2S9ItDacytQxKqk_0E33BXvwLmFBcPiQVgZQMmyMQVgk38G4DzvM7teA9xaw.jpg?size=200x200&amp;quality=96&amp;crop=71,71,2017,2017&amp;ava=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75" y="1412920"/>
            <a:ext cx="772195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500" b="1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100% выпускников гимназии поступили в высшие учебные заведения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из них 51% обучаются на бюджетной основе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endParaRPr lang="ru-RU" sz="1500" dirty="0" smtClean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С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2019 по 2022 года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МБОУ Гимназия имени А.И.Яковлева входит в число лучших школ России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согласно исследованию, проводимому рейтинговым агентством RAEX (РАЭКС-Аналитика) и включена в Список лучших школ по количеству выпускников, поступивших в ведущие вузы России (топ-300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).</a:t>
            </a:r>
            <a:endParaRPr lang="ru-RU" sz="1500" dirty="0" smtClean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500" b="1" dirty="0" smtClean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МБОУ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Гимназия имени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А.И. Яковлева </a:t>
            </a:r>
            <a:r>
              <a:rPr lang="ru-RU" sz="1500" dirty="0">
                <a:latin typeface="Times New Roman" panose="02020603050405020304"/>
                <a:ea typeface="Calibri" panose="020F0502020204030204"/>
              </a:rPr>
              <a:t>входит в число восьми школ Ханты-Мансийского автономного округа, </a:t>
            </a:r>
            <a:r>
              <a:rPr lang="ru-RU" sz="1500" dirty="0" smtClean="0">
                <a:latin typeface="Times New Roman" panose="02020603050405020304"/>
                <a:ea typeface="Courier New" panose="02070309020205020404"/>
              </a:rPr>
              <a:t>являющихся </a:t>
            </a:r>
            <a:r>
              <a:rPr lang="ru-RU" sz="1500" dirty="0">
                <a:latin typeface="Times New Roman" panose="02020603050405020304"/>
                <a:ea typeface="Courier New" panose="02070309020205020404"/>
              </a:rPr>
              <a:t>лидерами в обеспечении стабильно высоких образовательных результатов, сохраняя свои позиции неизменными </a:t>
            </a:r>
            <a:r>
              <a:rPr lang="ru-RU" sz="1500" dirty="0" smtClean="0">
                <a:latin typeface="Times New Roman" panose="02020603050405020304"/>
                <a:ea typeface="Courier New" panose="02070309020205020404"/>
              </a:rPr>
              <a:t>с 2017 г.</a:t>
            </a:r>
            <a:endParaRPr lang="ru-RU" sz="1500" dirty="0" smtClean="0">
              <a:latin typeface="Times New Roman" panose="02020603050405020304"/>
              <a:ea typeface="Courier New" panose="02070309020205020404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500" dirty="0">
                <a:latin typeface="Times New Roman" panose="02020603050405020304"/>
                <a:ea typeface="Courier New" panose="02070309020205020404"/>
                <a:cs typeface="Times New Roman" panose="02020603050405020304"/>
              </a:rPr>
              <a:t>Численность (удельный вес) учащихся, успевающих на «4» и «5» по результатам промежуточной аттестации, от общей численности </a:t>
            </a:r>
            <a:r>
              <a:rPr lang="ru-RU" sz="1500" dirty="0" smtClean="0">
                <a:latin typeface="Times New Roman" panose="02020603050405020304"/>
                <a:ea typeface="Courier New" panose="02070309020205020404"/>
                <a:cs typeface="Times New Roman" panose="02020603050405020304"/>
              </a:rPr>
              <a:t>обучающихся – 564 (55%).</a:t>
            </a:r>
            <a:endParaRPr lang="ru-RU" sz="1500" dirty="0" smtClean="0">
              <a:latin typeface="Times New Roman" panose="02020603050405020304"/>
              <a:ea typeface="Courier New" panose="02070309020205020404"/>
              <a:cs typeface="Times New Roman" panose="02020603050405020304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500" dirty="0">
                <a:latin typeface="Times New Roman" panose="02020603050405020304"/>
                <a:ea typeface="Courier New" panose="02070309020205020404"/>
                <a:cs typeface="Times New Roman" panose="02020603050405020304"/>
              </a:rPr>
              <a:t>Средний балл ГИА выпускников 9 класса по русскому </a:t>
            </a:r>
            <a:r>
              <a:rPr lang="ru-RU" sz="1500" dirty="0" smtClean="0">
                <a:latin typeface="Times New Roman" panose="02020603050405020304"/>
                <a:ea typeface="Courier New" panose="02070309020205020404"/>
                <a:cs typeface="Times New Roman" panose="02020603050405020304"/>
              </a:rPr>
              <a:t>языку – 30.</a:t>
            </a:r>
            <a:endParaRPr lang="ru-RU" sz="1500" dirty="0" smtClean="0">
              <a:latin typeface="Times New Roman" panose="02020603050405020304"/>
              <a:ea typeface="Courier New" panose="02070309020205020404"/>
              <a:cs typeface="Times New Roman" panose="02020603050405020304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500" dirty="0">
                <a:latin typeface="Times New Roman" panose="02020603050405020304"/>
                <a:ea typeface="Courier New" panose="02070309020205020404"/>
                <a:cs typeface="Times New Roman" panose="02020603050405020304"/>
              </a:rPr>
              <a:t>Средний балл ГИА выпускников 9 класса по </a:t>
            </a:r>
            <a:r>
              <a:rPr lang="ru-RU" sz="1500" dirty="0" smtClean="0">
                <a:latin typeface="Times New Roman" panose="02020603050405020304"/>
                <a:ea typeface="Courier New" panose="02070309020205020404"/>
                <a:cs typeface="Times New Roman" panose="02020603050405020304"/>
              </a:rPr>
              <a:t>математике – 17.</a:t>
            </a:r>
            <a:endParaRPr lang="ru-RU" sz="1500" dirty="0">
              <a:latin typeface="Times New Roman" panose="02020603050405020304"/>
              <a:ea typeface="Courier New" panose="02070309020205020404"/>
              <a:cs typeface="Times New Roman" panose="02020603050405020304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500" dirty="0" smtClean="0">
                <a:latin typeface="Times New Roman" panose="02020603050405020304"/>
                <a:ea typeface="Courier New" panose="02070309020205020404"/>
                <a:cs typeface="Times New Roman" panose="02020603050405020304"/>
              </a:rPr>
              <a:t>Средний </a:t>
            </a:r>
            <a:r>
              <a:rPr lang="ru-RU" sz="1500" dirty="0">
                <a:latin typeface="Times New Roman" panose="02020603050405020304"/>
                <a:ea typeface="Courier New" panose="02070309020205020404"/>
                <a:cs typeface="Times New Roman" panose="02020603050405020304"/>
              </a:rPr>
              <a:t>балл ЕГЭ выпускников 11 класса по русскому </a:t>
            </a:r>
            <a:r>
              <a:rPr lang="ru-RU" sz="1500" dirty="0" smtClean="0">
                <a:latin typeface="Times New Roman" panose="02020603050405020304"/>
                <a:ea typeface="Courier New" panose="02070309020205020404"/>
                <a:cs typeface="Times New Roman" panose="02020603050405020304"/>
              </a:rPr>
              <a:t>языку – 76.</a:t>
            </a:r>
            <a:endParaRPr lang="ru-RU" sz="1500" dirty="0" smtClean="0">
              <a:latin typeface="Times New Roman" panose="02020603050405020304"/>
              <a:ea typeface="Courier New" panose="02070309020205020404"/>
              <a:cs typeface="Times New Roman" panose="02020603050405020304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500" dirty="0">
                <a:latin typeface="Times New Roman" panose="02020603050405020304"/>
                <a:ea typeface="Courier New" panose="02070309020205020404"/>
                <a:cs typeface="Times New Roman" panose="02020603050405020304"/>
              </a:rPr>
              <a:t>Средний балл ЕГЭ выпускников 11 класса по </a:t>
            </a:r>
            <a:r>
              <a:rPr lang="ru-RU" sz="1500" dirty="0" smtClean="0">
                <a:latin typeface="Times New Roman" panose="02020603050405020304"/>
                <a:ea typeface="Courier New" panose="02070309020205020404"/>
                <a:cs typeface="Times New Roman" panose="02020603050405020304"/>
              </a:rPr>
              <a:t>математике – 67 (профиль), 5 (база).</a:t>
            </a:r>
            <a:endParaRPr lang="ru-RU" sz="1500" dirty="0" smtClean="0">
              <a:latin typeface="Times New Roman" panose="02020603050405020304"/>
              <a:ea typeface="Courier New" panose="02070309020205020404"/>
              <a:cs typeface="Times New Roman" panose="02020603050405020304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500" b="1" dirty="0" smtClean="0">
                <a:latin typeface="Times New Roman" panose="02020603050405020304"/>
                <a:ea typeface="Courier New" panose="02070309020205020404"/>
                <a:cs typeface="Times New Roman" panose="02020603050405020304"/>
              </a:rPr>
              <a:t>100% </a:t>
            </a:r>
            <a:r>
              <a:rPr lang="ru-RU" sz="1500" b="1" dirty="0">
                <a:latin typeface="Times New Roman" panose="02020603050405020304"/>
                <a:ea typeface="Courier New" panose="02070309020205020404"/>
                <a:cs typeface="Times New Roman" panose="02020603050405020304"/>
              </a:rPr>
              <a:t> </a:t>
            </a:r>
            <a:r>
              <a:rPr lang="ru-RU" sz="1500" b="1" dirty="0" smtClean="0">
                <a:latin typeface="Times New Roman" panose="02020603050405020304"/>
                <a:ea typeface="Courier New" panose="02070309020205020404"/>
                <a:cs typeface="Times New Roman" panose="02020603050405020304"/>
              </a:rPr>
              <a:t>выпускников 9 классов </a:t>
            </a:r>
            <a:r>
              <a:rPr lang="ru-RU" sz="1500" dirty="0">
                <a:latin typeface="Times New Roman" panose="02020603050405020304"/>
                <a:ea typeface="Courier New" panose="02070309020205020404"/>
                <a:cs typeface="Times New Roman" panose="02020603050405020304"/>
              </a:rPr>
              <a:t>получили </a:t>
            </a:r>
            <a:r>
              <a:rPr lang="ru-RU" sz="1500" dirty="0" smtClean="0">
                <a:latin typeface="Times New Roman" panose="02020603050405020304"/>
                <a:ea typeface="Courier New" panose="02070309020205020404"/>
                <a:cs typeface="Times New Roman" panose="02020603050405020304"/>
              </a:rPr>
              <a:t>аттестаты об основном общем образовании.</a:t>
            </a:r>
            <a:endParaRPr lang="ru-RU" sz="1500" dirty="0" smtClean="0">
              <a:latin typeface="Times New Roman" panose="02020603050405020304"/>
              <a:ea typeface="Courier New" panose="02070309020205020404"/>
              <a:cs typeface="Times New Roman" panose="02020603050405020304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500" b="1" dirty="0">
                <a:latin typeface="Times New Roman" panose="02020603050405020304"/>
                <a:ea typeface="Courier New" panose="02070309020205020404"/>
                <a:cs typeface="Times New Roman" panose="02020603050405020304"/>
              </a:rPr>
              <a:t>100%  выпускников </a:t>
            </a:r>
            <a:r>
              <a:rPr lang="ru-RU" sz="1500" b="1" dirty="0" smtClean="0">
                <a:latin typeface="Times New Roman" panose="02020603050405020304"/>
                <a:ea typeface="Courier New" panose="02070309020205020404"/>
                <a:cs typeface="Times New Roman" panose="02020603050405020304"/>
              </a:rPr>
              <a:t>11 </a:t>
            </a:r>
            <a:r>
              <a:rPr lang="ru-RU" sz="1500" b="1" dirty="0">
                <a:latin typeface="Times New Roman" panose="02020603050405020304"/>
                <a:ea typeface="Courier New" panose="02070309020205020404"/>
                <a:cs typeface="Times New Roman" panose="02020603050405020304"/>
              </a:rPr>
              <a:t>классов </a:t>
            </a:r>
            <a:r>
              <a:rPr lang="ru-RU" sz="1500" dirty="0">
                <a:latin typeface="Times New Roman" panose="02020603050405020304"/>
                <a:ea typeface="Courier New" panose="02070309020205020404"/>
                <a:cs typeface="Times New Roman" panose="02020603050405020304"/>
              </a:rPr>
              <a:t>получили аттестаты </a:t>
            </a:r>
            <a:r>
              <a:rPr lang="ru-RU" sz="1500" dirty="0" smtClean="0">
                <a:latin typeface="Times New Roman" panose="02020603050405020304"/>
                <a:ea typeface="Courier New" panose="02070309020205020404"/>
                <a:cs typeface="Times New Roman" panose="02020603050405020304"/>
              </a:rPr>
              <a:t>о среднем общем образовании.</a:t>
            </a:r>
            <a:endParaRPr lang="ru-RU" sz="1500" dirty="0" smtClean="0">
              <a:latin typeface="Times New Roman" panose="02020603050405020304"/>
              <a:ea typeface="Courier New" panose="02070309020205020404"/>
              <a:cs typeface="Times New Roman" panose="02020603050405020304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500" dirty="0">
                <a:latin typeface="Times New Roman" panose="02020603050405020304"/>
                <a:ea typeface="Courier New" panose="02070309020205020404"/>
                <a:cs typeface="Times New Roman" panose="02020603050405020304"/>
              </a:rPr>
              <a:t>Численность (удельный вес) выпускников 9 класса, которые получили аттестаты с отличием, от общей численности выпускников 9 </a:t>
            </a:r>
            <a:r>
              <a:rPr lang="ru-RU" sz="1500" dirty="0" smtClean="0">
                <a:latin typeface="Times New Roman" panose="02020603050405020304"/>
                <a:ea typeface="Courier New" panose="02070309020205020404"/>
                <a:cs typeface="Times New Roman" panose="02020603050405020304"/>
              </a:rPr>
              <a:t>класса – 3 (3%).</a:t>
            </a:r>
            <a:endParaRPr lang="ru-RU" sz="1500" dirty="0" smtClean="0">
              <a:latin typeface="Times New Roman" panose="02020603050405020304"/>
              <a:ea typeface="Courier New" panose="02070309020205020404"/>
              <a:cs typeface="Times New Roman" panose="02020603050405020304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500" dirty="0">
                <a:latin typeface="Times New Roman" panose="02020603050405020304"/>
                <a:ea typeface="Courier New" panose="02070309020205020404"/>
                <a:cs typeface="Times New Roman" panose="02020603050405020304"/>
              </a:rPr>
              <a:t>Численность (удельный вес) выпускников 11 класса, которые получили аттестаты с отличием, от общей численности выпускников 11 </a:t>
            </a:r>
            <a:r>
              <a:rPr lang="ru-RU" sz="1500" dirty="0" smtClean="0">
                <a:latin typeface="Times New Roman" panose="02020603050405020304"/>
                <a:ea typeface="Courier New" panose="02070309020205020404"/>
                <a:cs typeface="Times New Roman" panose="02020603050405020304"/>
              </a:rPr>
              <a:t>класса – 5 (9%).</a:t>
            </a:r>
            <a:endParaRPr lang="ru-RU" sz="1500" dirty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" y="1484409"/>
            <a:ext cx="1270329" cy="1052358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2"/>
          <p:cNvSpPr>
            <a:spLocks noGrp="1"/>
          </p:cNvSpPr>
          <p:nvPr/>
        </p:nvSpPr>
        <p:spPr>
          <a:xfrm>
            <a:off x="1475656" y="-27260"/>
            <a:ext cx="75608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Качество образования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063" y="2403410"/>
            <a:ext cx="1554284" cy="113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259632" y="11658"/>
            <a:ext cx="7772400" cy="1362075"/>
          </a:xfrm>
        </p:spPr>
        <p:txBody>
          <a:bodyPr>
            <a:noAutofit/>
          </a:bodyPr>
          <a:lstStyle/>
          <a:p>
            <a:pPr lvl="1" algn="ctr"/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Развитие профессиональной компетентности педагогов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3058" y="1340768"/>
            <a:ext cx="2016223" cy="50405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равных»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7793-AF7B-4859-A498-721F7D3A3B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4" descr="https://sun6-20.userapi.com/s/v1/ig2/ch6puNZu_3tiVXozvLJ4c2Mh4-_L2S9ItDacytQxKqk_0E33BXvwLmFBcPiQVgZQMmyMQVgk38G4DzvM7teA9xaw.jpg?size=200x200&amp;quality=96&amp;crop=71,71,2017,2017&amp;ava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4" y="1916831"/>
            <a:ext cx="960238" cy="148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6" y="4719589"/>
            <a:ext cx="1197223" cy="171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82657" y="1226305"/>
            <a:ext cx="1985287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 года-2022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«Педагогический дебют»</a:t>
            </a: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951" y="1918802"/>
            <a:ext cx="1171762" cy="148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940123" y="1326331"/>
            <a:ext cx="201622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Учитель-мастер</a:t>
            </a: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52535" y="3772895"/>
            <a:ext cx="23351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повышение квалификации педагогами 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747" y="1633588"/>
            <a:ext cx="1574632" cy="102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084168" y="5489648"/>
            <a:ext cx="22688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57% высшая </a:t>
            </a: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валификационная категория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55961" y="3594585"/>
            <a:ext cx="41683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3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городских семинара эффективных практик:</a:t>
            </a:r>
            <a:endParaRPr lang="ru-RU" sz="1300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700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Персонализация образования как фактор личностного роста» </a:t>
            </a: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«ВСОКО как инструмент управления учебным процессом для достижения качественных образовательных результатов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функциональной грамотности обучающихся. Из опыта работы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28" y="1918802"/>
            <a:ext cx="1946432" cy="137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417452" y="1326331"/>
            <a:ext cx="19793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педагог Югры» 2022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20217" y="3538038"/>
            <a:ext cx="29079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и призеры </a:t>
            </a: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очных и дистанционных конкурсов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63688" y="5915498"/>
            <a:ext cx="4042902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 публикаций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научно-теоретических, </a:t>
            </a: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учебно-методических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</a:t>
            </a: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ресурсов образовательного назначения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69769" y="5143400"/>
            <a:ext cx="343812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действующих экспертов региональной комиссии по проверке развернутых ответов ГИА</a:t>
            </a: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90867" y="6015523"/>
            <a:ext cx="24985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участника «Педагогическая находка»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75656" y="4299591"/>
            <a:ext cx="343812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региональных, всероссийских и международных инновационных площадок</a:t>
            </a: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7793-AF7B-4859-A498-721F7D3A3BB4}" type="slidenum">
              <a:rPr lang="ru-RU" smtClean="0"/>
            </a:fld>
            <a:endParaRPr lang="ru-RU"/>
          </a:p>
        </p:txBody>
      </p:sp>
      <p:pic>
        <p:nvPicPr>
          <p:cNvPr id="6" name="Picture 4" descr="https://sun6-20.userapi.com/s/v1/ig2/ch6puNZu_3tiVXozvLJ4c2Mh4-_L2S9ItDacytQxKqk_0E33BXvwLmFBcPiQVgZQMmyMQVgk38G4DzvM7teA9xaw.jpg?size=200x200&amp;quality=96&amp;crop=71,71,2017,2017&amp;ava=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2065" y="1485310"/>
            <a:ext cx="7721957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Образцовый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школьный театр «Терра-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Инкогнита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» -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призёр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Зонального этапа Окружного фестиваля - конкурса любительских театров «Театральная весна»  «Линия театра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», г.Советский.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Вокальная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студия «Индиго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» - победители Международного  военно-патриотического конкурса-фестиваля «Граница начинается с порога дома твоего»; окружного конкурса эстрадного вокала «Твой голос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».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Школьное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лесничество «Берендеи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» -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призёры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Окружного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слёта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школьных лесничеств;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призёры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Окружного форума экологических объединений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«#ЭкоPRO»,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победители Международной имитационно-ролевой игры «Глобальный вопрос». 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Военно-патриотическое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объединение «Застава Яковлева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»- победители городской игры «Зарница - 2022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».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Волонтерское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движение «Волна»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- победители Деловой игры «Лидер и его команда», Всероссийского конкурса сочинений «Без срока давности», Городского конкурса социальных проектов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«#Мы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против наркотиков», Интерактивной интеллектуальной игры «Александр Невский. 800 лет с Россией»,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призёры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Окружного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слёта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«Имя героя школы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».</a:t>
            </a:r>
            <a:endParaRPr lang="ru-RU" sz="1400" dirty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Спортивный клуб «Вита» </a:t>
            </a:r>
            <a:r>
              <a:rPr lang="ru-RU" sz="1400" dirty="0">
                <a:solidFill>
                  <a:srgbClr val="2A2A2A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победители Городских спортивных соревнований по пионерболу, баскетболу.</a:t>
            </a:r>
            <a:endParaRPr lang="ru-RU" sz="1400" dirty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Художественная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студия «Вернисаж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» - победители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Международного центра дистанционных конкурсов «Компас», регионального конкурса «Моя Югра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».</a:t>
            </a:r>
            <a:endParaRPr lang="ru-RU" sz="1400" dirty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3" y="1556780"/>
            <a:ext cx="1252323" cy="837236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342939"/>
            <a:ext cx="1239263" cy="912235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" y="3285019"/>
            <a:ext cx="1226992" cy="1006051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3"/>
          <a:stretch>
            <a:fillRect/>
          </a:stretch>
        </p:blipFill>
        <p:spPr bwMode="auto">
          <a:xfrm>
            <a:off x="3267" y="4291221"/>
            <a:ext cx="1226993" cy="82440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2"/>
          <p:cNvSpPr>
            <a:spLocks noGrp="1"/>
          </p:cNvSpPr>
          <p:nvPr/>
        </p:nvSpPr>
        <p:spPr>
          <a:xfrm>
            <a:off x="1547411" y="44495"/>
            <a:ext cx="75608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Воспитательный потенциал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7793-AF7B-4859-A498-721F7D3A3BB4}" type="slidenum">
              <a:rPr lang="ru-RU" smtClean="0"/>
            </a:fld>
            <a:endParaRPr lang="ru-RU"/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560840" cy="1008112"/>
          </a:xfrm>
        </p:spPr>
        <p:txBody>
          <a:bodyPr>
            <a:noAutofit/>
          </a:bodyPr>
          <a:lstStyle/>
          <a:p>
            <a:pPr lvl="1" algn="ctr"/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Приоритетные направления </a:t>
            </a:r>
            <a:b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 2023 год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4" descr="https://sun6-20.userapi.com/s/v1/ig2/ch6puNZu_3tiVXozvLJ4c2Mh4-_L2S9ItDacytQxKqk_0E33BXvwLmFBcPiQVgZQMmyMQVgk38G4DzvM7teA9xaw.jpg?size=200x200&amp;quality=96&amp;crop=71,71,2017,2017&amp;ava=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285" y="1629455"/>
            <a:ext cx="7721957" cy="4215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auto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Обеспечение качественной подготовки выпускников гимназии к непрерывному образованию.</a:t>
            </a:r>
            <a:endParaRPr lang="ru-RU" sz="16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285750" lvl="0" indent="-285750" algn="just" fontAlgn="auto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Реализация индивидуального подхода к личности ученика в образовательном процессе. построение индивидуальных образовательных маршрутов (развитие одаренных детей, работа с детьми ОВЗ).</a:t>
            </a:r>
            <a:endParaRPr lang="ru-RU" sz="16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285750" lvl="0" indent="-285750" algn="just" fontAlgn="auto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Создание условий для формирования у участников образовательного процесса функцональной грамотности.</a:t>
            </a:r>
            <a:endParaRPr lang="ru-RU" sz="16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285750" lvl="0" indent="-285750" algn="just" fontAlgn="auto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Повышение эффективности воспитательной деятельности через развитие кружковой деятельности, реализацию социальных проектов, взаимодействие с социальными партнерами.</a:t>
            </a:r>
            <a:endParaRPr lang="ru-RU" sz="16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285750" lvl="0" indent="-285750" algn="just" fontAlgn="auto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Реализация системы профессиональной ориентации и формирование представления и выбора будущей профессии, готовности к профессиональному самоопределению у несовершеннолетних граждан с учетом их личностных особенностей, способностей и запросов рынка труда.</a:t>
            </a:r>
            <a:endParaRPr lang="ru-RU" sz="16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285750" lvl="0" indent="-285750" algn="just" fontAlgn="auto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Расширение спектра платных (необразовательных) дополнительных услуг.</a:t>
            </a:r>
            <a:endParaRPr lang="ru-RU" sz="16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6212</Words>
  <Application>WPS Presentation</Application>
  <PresentationFormat>Экран (4:3)</PresentationFormat>
  <Paragraphs>101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SimSun</vt:lpstr>
      <vt:lpstr>Wingdings</vt:lpstr>
      <vt:lpstr>Calibri</vt:lpstr>
      <vt:lpstr>Arial Narrow</vt:lpstr>
      <vt:lpstr>Times New Roman</vt:lpstr>
      <vt:lpstr>Times New Roman</vt:lpstr>
      <vt:lpstr>Calibri</vt:lpstr>
      <vt:lpstr>Courier New</vt:lpstr>
      <vt:lpstr>Microsoft YaHei</vt:lpstr>
      <vt:lpstr>Arial Unicode MS</vt:lpstr>
      <vt:lpstr>Тема Office</vt:lpstr>
      <vt:lpstr>1_Тема Office</vt:lpstr>
      <vt:lpstr>ИТОГИ 2022  (Образовательная организация)</vt:lpstr>
      <vt:lpstr>Достижения обучающихся</vt:lpstr>
      <vt:lpstr>PowerPoint 演示文稿</vt:lpstr>
      <vt:lpstr>Развитие профессиональной компетентности педагогов</vt:lpstr>
      <vt:lpstr>PowerPoint 演示文稿</vt:lpstr>
      <vt:lpstr>Приоритетные направления  на 2023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Викторовна Зайцева</dc:creator>
  <cp:lastModifiedBy>user</cp:lastModifiedBy>
  <cp:revision>135</cp:revision>
  <cp:lastPrinted>2022-06-23T08:48:00Z</cp:lastPrinted>
  <dcterms:created xsi:type="dcterms:W3CDTF">2021-12-04T12:30:00Z</dcterms:created>
  <dcterms:modified xsi:type="dcterms:W3CDTF">2023-06-17T07:19:45Z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97DD1F67C6E5458C9E3D730556CB59D8</vt:lpwstr>
  </property>
  <property fmtid="{D5CDD505-2E9C-101B-9397-08002B2CF9AE}" pid="3" name="KSOProductBuildVer">
    <vt:lpwstr>1049-11.2.0.11537</vt:lpwstr>
  </property>
</Properties>
</file>