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2">
  <p:sldMasterIdLst>
    <p:sldMasterId id="2147483648" r:id="rId1"/>
  </p:sldMasterIdLst>
  <p:notesMasterIdLst>
    <p:notesMasterId r:id="rId10"/>
  </p:notesMasterIdLst>
  <p:sldIdLst>
    <p:sldId id="256" r:id="rId2"/>
    <p:sldId id="263" r:id="rId3"/>
    <p:sldId id="272" r:id="rId4"/>
    <p:sldId id="271" r:id="rId5"/>
    <p:sldId id="275" r:id="rId6"/>
    <p:sldId id="280" r:id="rId7"/>
    <p:sldId id="274" r:id="rId8"/>
    <p:sldId id="282" r:id="rId9"/>
  </p:sldIdLst>
  <p:sldSz cx="17068800" cy="9601200"/>
  <p:notesSz cx="7559675" cy="10691813"/>
  <p:defaultTextStyle>
    <a:defPPr>
      <a:defRPr lang="en-US"/>
    </a:defPPr>
    <a:lvl1pPr marL="0" algn="l" defTabSz="1075132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1pPr>
    <a:lvl2pPr marL="537565" algn="l" defTabSz="1075132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2pPr>
    <a:lvl3pPr marL="1075132" algn="l" defTabSz="1075132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3pPr>
    <a:lvl4pPr marL="1612697" algn="l" defTabSz="1075132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4pPr>
    <a:lvl5pPr marL="2150263" algn="l" defTabSz="1075132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5pPr>
    <a:lvl6pPr marL="2687828" algn="l" defTabSz="1075132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6pPr>
    <a:lvl7pPr marL="3225393" algn="l" defTabSz="1075132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7pPr>
    <a:lvl8pPr marL="3762960" algn="l" defTabSz="1075132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8pPr>
    <a:lvl9pPr marL="4300525" algn="l" defTabSz="1075132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0" userDrawn="1">
          <p15:clr>
            <a:srgbClr val="A4A3A4"/>
          </p15:clr>
        </p15:guide>
        <p15:guide id="2" pos="3471" userDrawn="1">
          <p15:clr>
            <a:srgbClr val="A4A3A4"/>
          </p15:clr>
        </p15:guide>
        <p15:guide id="3" orient="horz" pos="650" userDrawn="1">
          <p15:clr>
            <a:srgbClr val="A4A3A4"/>
          </p15:clr>
        </p15:guide>
        <p15:guide id="4" pos="265" userDrawn="1">
          <p15:clr>
            <a:srgbClr val="A4A3A4"/>
          </p15:clr>
        </p15:guide>
        <p15:guide id="5" pos="10487" userDrawn="1">
          <p15:clr>
            <a:srgbClr val="A4A3A4"/>
          </p15:clr>
        </p15:guide>
        <p15:guide id="6" pos="3763" userDrawn="1">
          <p15:clr>
            <a:srgbClr val="A4A3A4"/>
          </p15:clr>
        </p15:guide>
        <p15:guide id="7" pos="6977" userDrawn="1">
          <p15:clr>
            <a:srgbClr val="A4A3A4"/>
          </p15:clr>
        </p15:guide>
        <p15:guide id="8" pos="7263" userDrawn="1">
          <p15:clr>
            <a:srgbClr val="A4A3A4"/>
          </p15:clr>
        </p15:guide>
        <p15:guide id="9" orient="horz" pos="2074" userDrawn="1">
          <p15:clr>
            <a:srgbClr val="A4A3A4"/>
          </p15:clr>
        </p15:guide>
        <p15:guide id="10" orient="horz" pos="2213" userDrawn="1">
          <p15:clr>
            <a:srgbClr val="A4A3A4"/>
          </p15:clr>
        </p15:guide>
        <p15:guide id="11" orient="horz" pos="3892" userDrawn="1">
          <p15:clr>
            <a:srgbClr val="A4A3A4"/>
          </p15:clr>
        </p15:guide>
        <p15:guide id="12" orient="horz" pos="4016" userDrawn="1">
          <p15:clr>
            <a:srgbClr val="A4A3A4"/>
          </p15:clr>
        </p15:guide>
        <p15:guide id="13" pos="428" userDrawn="1">
          <p15:clr>
            <a:srgbClr val="A4A3A4"/>
          </p15:clr>
        </p15:guide>
        <p15:guide id="14" orient="horz" pos="569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34896"/>
    <a:srgbClr val="D45837"/>
    <a:srgbClr val="0033A0"/>
    <a:srgbClr val="004899"/>
    <a:srgbClr val="6AB3E7"/>
    <a:srgbClr val="E14A20"/>
    <a:srgbClr val="CF45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64" autoAdjust="0"/>
    <p:restoredTop sz="94434" autoAdjust="0"/>
  </p:normalViewPr>
  <p:slideViewPr>
    <p:cSldViewPr snapToGrid="0">
      <p:cViewPr varScale="1">
        <p:scale>
          <a:sx n="86" d="100"/>
          <a:sy n="86" d="100"/>
        </p:scale>
        <p:origin x="874" y="48"/>
      </p:cViewPr>
      <p:guideLst>
        <p:guide orient="horz" pos="420"/>
        <p:guide pos="3471"/>
        <p:guide orient="horz" pos="650"/>
        <p:guide pos="265"/>
        <p:guide pos="10487"/>
        <p:guide pos="3763"/>
        <p:guide pos="6977"/>
        <p:guide pos="7263"/>
        <p:guide orient="horz" pos="2074"/>
        <p:guide orient="horz" pos="2213"/>
        <p:guide orient="horz" pos="3892"/>
        <p:guide orient="horz" pos="4016"/>
        <p:guide pos="428"/>
        <p:guide orient="horz" pos="56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12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126" name="PlaceHolder 4"/>
          <p:cNvSpPr>
            <a:spLocks noGrp="1"/>
          </p:cNvSpPr>
          <p:nvPr>
            <p:ph type="dt" idx="10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ru-RU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127" name="PlaceHolder 5"/>
          <p:cNvSpPr>
            <a:spLocks noGrp="1"/>
          </p:cNvSpPr>
          <p:nvPr>
            <p:ph type="ftr" idx="11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128" name="PlaceHolder 6"/>
          <p:cNvSpPr>
            <a:spLocks noGrp="1"/>
          </p:cNvSpPr>
          <p:nvPr>
            <p:ph type="sldNum" idx="12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buNone/>
              <a:defRPr lang="ru-RU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fld id="{A5A6F1AE-E804-4F27-A3E7-3F6C77C334A9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68082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75132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1pPr>
    <a:lvl2pPr marL="537565" algn="l" defTabSz="1075132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2pPr>
    <a:lvl3pPr marL="1075132" algn="l" defTabSz="1075132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3pPr>
    <a:lvl4pPr marL="1612697" algn="l" defTabSz="1075132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4pPr>
    <a:lvl5pPr marL="2150263" algn="l" defTabSz="1075132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5pPr>
    <a:lvl6pPr marL="2687828" algn="l" defTabSz="1075132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6pPr>
    <a:lvl7pPr marL="3225393" algn="l" defTabSz="1075132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7pPr>
    <a:lvl8pPr marL="3762960" algn="l" defTabSz="1075132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8pPr>
    <a:lvl9pPr marL="4300525" algn="l" defTabSz="1075132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ln w="0">
            <a:noFill/>
          </a:ln>
        </p:spPr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 dirty="0">
              <a:latin typeface="Arial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 type="sldNum" idx="16"/>
          </p:nvPr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985DA1AA-C518-4102-BA38-542043F41B1C}" type="slidenum">
              <a:rPr lang="ru-RU" sz="1200" b="0" strike="noStrike" spc="-1">
                <a:latin typeface="Times New Roman"/>
              </a:rPr>
              <a:t>1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42484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Слайд с названием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38">
            <a:extLst>
              <a:ext uri="{FF2B5EF4-FFF2-40B4-BE49-F238E27FC236}">
                <a16:creationId xmlns:a16="http://schemas.microsoft.com/office/drawing/2014/main" id="{45A0ABD6-F78F-4578-A535-8507E4C7C760}"/>
              </a:ext>
            </a:extLst>
          </p:cNvPr>
          <p:cNvPicPr/>
          <p:nvPr userDrawn="1"/>
        </p:nvPicPr>
        <p:blipFill>
          <a:blip r:embed="rId2">
            <a:alphaModFix amt="5000"/>
          </a:blip>
          <a:stretch/>
        </p:blipFill>
        <p:spPr>
          <a:xfrm>
            <a:off x="0" y="7301935"/>
            <a:ext cx="3143040" cy="2466000"/>
          </a:xfrm>
          <a:prstGeom prst="rect">
            <a:avLst/>
          </a:prstGeom>
          <a:ln w="0">
            <a:noFill/>
          </a:ln>
        </p:spPr>
      </p:pic>
      <p:pic>
        <p:nvPicPr>
          <p:cNvPr id="6" name="Рисунок 40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0AD69284-1264-497F-A072-7D33DAD5A89C}"/>
              </a:ext>
            </a:extLst>
          </p:cNvPr>
          <p:cNvPicPr/>
          <p:nvPr userDrawn="1"/>
        </p:nvPicPr>
        <p:blipFill>
          <a:blip r:embed="rId3">
            <a:alphaModFix amt="5000"/>
          </a:blip>
          <a:stretch/>
        </p:blipFill>
        <p:spPr>
          <a:xfrm>
            <a:off x="13676720" y="39242"/>
            <a:ext cx="3457920" cy="1851480"/>
          </a:xfrm>
          <a:prstGeom prst="rect">
            <a:avLst/>
          </a:prstGeom>
          <a:ln w="0">
            <a:noFill/>
          </a:ln>
        </p:spPr>
      </p:pic>
      <p:sp>
        <p:nvSpPr>
          <p:cNvPr id="7" name="PlaceHolder 1">
            <a:extLst>
              <a:ext uri="{FF2B5EF4-FFF2-40B4-BE49-F238E27FC236}">
                <a16:creationId xmlns:a16="http://schemas.microsoft.com/office/drawing/2014/main" id="{3D0F7AEF-1CBB-4012-A538-35E480D1ED2A}"/>
              </a:ext>
            </a:extLst>
          </p:cNvPr>
          <p:cNvSpPr txBox="1">
            <a:spLocks/>
          </p:cNvSpPr>
          <p:nvPr userDrawn="1"/>
        </p:nvSpPr>
        <p:spPr>
          <a:xfrm>
            <a:off x="12780816" y="9092664"/>
            <a:ext cx="3837960" cy="50853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en-US"/>
            </a:defPPr>
            <a:lvl1pPr marL="0" algn="r" defTabSz="1075132" rtl="0" eaLnBrk="1" latinLnBrk="0" hangingPunct="1">
              <a:lnSpc>
                <a:spcPct val="100000"/>
              </a:lnSpc>
              <a:buNone/>
              <a:defRPr lang="ru-RU" sz="1200" b="0" strike="noStrike" kern="1200" spc="-1">
                <a:solidFill>
                  <a:srgbClr val="CF4520"/>
                </a:solidFill>
                <a:latin typeface="Montserrat"/>
                <a:ea typeface="DejaVu Sans"/>
                <a:cs typeface="+mn-cs"/>
              </a:defRPr>
            </a:lvl1pPr>
            <a:lvl2pPr marL="537565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5132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2697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0263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7828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25393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62960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00525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8B1ADB-329F-4CCD-A9BA-E615BCF3DF4C}" type="slidenum">
              <a:rPr lang="ru-RU" sz="1200" smtClean="0"/>
              <a:pPr/>
              <a:t>‹#›</a:t>
            </a:fld>
            <a:endParaRPr lang="ru-RU" sz="1200" dirty="0">
              <a:latin typeface="Times New Roman"/>
            </a:endParaRPr>
          </a:p>
        </p:txBody>
      </p:sp>
      <p:sp>
        <p:nvSpPr>
          <p:cNvPr id="11" name="Номер слайда 18">
            <a:extLst>
              <a:ext uri="{FF2B5EF4-FFF2-40B4-BE49-F238E27FC236}">
                <a16:creationId xmlns:a16="http://schemas.microsoft.com/office/drawing/2014/main" id="{D60DA14F-14D5-4082-8ED5-BF467340CF1C}"/>
              </a:ext>
            </a:extLst>
          </p:cNvPr>
          <p:cNvSpPr txBox="1">
            <a:spLocks/>
          </p:cNvSpPr>
          <p:nvPr userDrawn="1"/>
        </p:nvSpPr>
        <p:spPr>
          <a:xfrm>
            <a:off x="550581" y="9215475"/>
            <a:ext cx="2041879" cy="3110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050" dirty="0">
                <a:solidFill>
                  <a:srgbClr val="44546A"/>
                </a:solidFill>
                <a:latin typeface="Montserrat" panose="00000500000000000000" pitchFamily="2" charset="-52"/>
              </a:rPr>
              <a:t>Название раздела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27" userDrawn="1">
          <p15:clr>
            <a:srgbClr val="FBAE40"/>
          </p15:clr>
        </p15:guide>
        <p15:guide id="2" pos="53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853272" y="2246328"/>
            <a:ext cx="15361416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853272" y="5154912"/>
            <a:ext cx="15361416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F20A0A7-D794-4D2C-9CD8-75B8B32E1011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853272" y="2246328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8724744" y="2246328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853272" y="5154912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8724744" y="5154912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0CC652D-FB2D-4331-A132-AB8591064F98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853272" y="2246328"/>
            <a:ext cx="4946256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6047496" y="2246328"/>
            <a:ext cx="4946256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11241720" y="2246328"/>
            <a:ext cx="4946256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853272" y="5154912"/>
            <a:ext cx="4946256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6047496" y="5154912"/>
            <a:ext cx="4946256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11241720" y="5154912"/>
            <a:ext cx="4946256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EBFEBB6-758F-415E-BF7A-EADA5CEFEFCC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Слайд_Работа Росс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3D0F7AEF-1CBB-4012-A538-35E480D1ED2A}"/>
              </a:ext>
            </a:extLst>
          </p:cNvPr>
          <p:cNvSpPr txBox="1">
            <a:spLocks/>
          </p:cNvSpPr>
          <p:nvPr userDrawn="1"/>
        </p:nvSpPr>
        <p:spPr>
          <a:xfrm>
            <a:off x="12780816" y="9092664"/>
            <a:ext cx="3837960" cy="50853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en-US"/>
            </a:defPPr>
            <a:lvl1pPr marL="0" algn="r" defTabSz="1075132" rtl="0" eaLnBrk="1" latinLnBrk="0" hangingPunct="1">
              <a:lnSpc>
                <a:spcPct val="100000"/>
              </a:lnSpc>
              <a:buNone/>
              <a:defRPr lang="ru-RU" sz="1200" b="0" strike="noStrike" kern="1200" spc="-1">
                <a:solidFill>
                  <a:srgbClr val="CF4520"/>
                </a:solidFill>
                <a:latin typeface="Montserrat"/>
                <a:ea typeface="DejaVu Sans"/>
                <a:cs typeface="+mn-cs"/>
              </a:defRPr>
            </a:lvl1pPr>
            <a:lvl2pPr marL="537565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5132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2697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0263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7828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25393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62960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00525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8B1ADB-329F-4CCD-A9BA-E615BCF3DF4C}" type="slidenum">
              <a:rPr lang="ru-RU" sz="1200" smtClean="0"/>
              <a:pPr/>
              <a:t>‹#›</a:t>
            </a:fld>
            <a:endParaRPr lang="ru-RU" sz="1200" dirty="0">
              <a:latin typeface="Times New Roman"/>
            </a:endParaRPr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57A6726A-3AEE-466D-AF35-9160BE828B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/>
        </p:blipFill>
        <p:spPr>
          <a:xfrm>
            <a:off x="15520086" y="339099"/>
            <a:ext cx="1098690" cy="432000"/>
          </a:xfrm>
          <a:prstGeom prst="rect">
            <a:avLst/>
          </a:prstGeom>
          <a:ln w="0">
            <a:noFill/>
          </a:ln>
        </p:spPr>
      </p:pic>
      <p:pic>
        <p:nvPicPr>
          <p:cNvPr id="10" name="Рисунок 38">
            <a:extLst>
              <a:ext uri="{FF2B5EF4-FFF2-40B4-BE49-F238E27FC236}">
                <a16:creationId xmlns:a16="http://schemas.microsoft.com/office/drawing/2014/main" id="{1AECCC80-4F1C-4878-9359-16F9140D64AB}"/>
              </a:ext>
            </a:extLst>
          </p:cNvPr>
          <p:cNvPicPr/>
          <p:nvPr userDrawn="1"/>
        </p:nvPicPr>
        <p:blipFill>
          <a:blip r:embed="rId3">
            <a:alphaModFix amt="5000"/>
          </a:blip>
          <a:stretch/>
        </p:blipFill>
        <p:spPr>
          <a:xfrm>
            <a:off x="0" y="7301935"/>
            <a:ext cx="2357280" cy="2466000"/>
          </a:xfrm>
          <a:prstGeom prst="rect">
            <a:avLst/>
          </a:prstGeom>
          <a:ln w="0">
            <a:noFill/>
          </a:ln>
        </p:spPr>
      </p:pic>
      <p:pic>
        <p:nvPicPr>
          <p:cNvPr id="11" name="Рисунок 40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4F785A62-BDAB-4AC2-B1A2-2131968E2D81}"/>
              </a:ext>
            </a:extLst>
          </p:cNvPr>
          <p:cNvPicPr/>
          <p:nvPr userDrawn="1"/>
        </p:nvPicPr>
        <p:blipFill>
          <a:blip r:embed="rId4">
            <a:alphaModFix amt="5000"/>
          </a:blip>
          <a:stretch/>
        </p:blipFill>
        <p:spPr>
          <a:xfrm>
            <a:off x="14699796" y="0"/>
            <a:ext cx="2593440" cy="18514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7995700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27" userDrawn="1">
          <p15:clr>
            <a:srgbClr val="FBAE40"/>
          </p15:clr>
        </p15:guide>
        <p15:guide id="2" pos="537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853272" y="2246328"/>
            <a:ext cx="15361416" cy="556819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6DFEE45-8121-43F5-AAC7-AC7A45CD955A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853272" y="2246328"/>
            <a:ext cx="7495992" cy="556819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8724744" y="2246328"/>
            <a:ext cx="7495992" cy="556819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D4EC36E-1C1E-445D-ADEC-4E769887CD9D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A737923-D5E6-4D05-9FAC-D7B2408D61D3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53272" y="383040"/>
            <a:ext cx="15361416" cy="74309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A767A5F-3911-4F38-B80B-217E2F60AFF2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853272" y="2246328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8724744" y="2246328"/>
            <a:ext cx="7495992" cy="556819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853272" y="5154912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8DA2AB1-0568-4D78-AB4A-6C486C200DD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853272" y="2246328"/>
            <a:ext cx="7495992" cy="556819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8724744" y="2246328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8724744" y="5154912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6B7D903-8C42-4BA2-AC06-83C7F487F5C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853272" y="2246328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8724744" y="2246328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853272" y="5154912"/>
            <a:ext cx="15361416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B8A28CD-CB63-4DB9-A827-6B07ADF0B1A0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0912" cy="160221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ftr" idx="1"/>
          </p:nvPr>
        </p:nvSpPr>
        <p:spPr>
          <a:xfrm>
            <a:off x="5653872" y="8899128"/>
            <a:ext cx="5758200" cy="50853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2"/>
          </p:nvPr>
        </p:nvSpPr>
        <p:spPr>
          <a:xfrm>
            <a:off x="12054672" y="8899128"/>
            <a:ext cx="3837960" cy="50853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Calibri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BE6A3B1B-D473-4D1D-8618-6A2AA5F55C4F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 idx="3"/>
          </p:nvPr>
        </p:nvSpPr>
        <p:spPr>
          <a:xfrm>
            <a:off x="1173312" y="8899128"/>
            <a:ext cx="3837960" cy="50853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853272" y="2246328"/>
            <a:ext cx="15361416" cy="556819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34" lvl="1" indent="-324012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52" lvl="2" indent="-288011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70" lvl="3" indent="-216008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86" lvl="4" indent="-216008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104" lvl="5" indent="-216008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120" lvl="6" indent="-216008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3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000" indent="-324000" algn="l" defTabSz="914436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8" indent="-228609" algn="l" defTabSz="9144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46" indent="-228609" algn="l" defTabSz="9144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64" indent="-228609" algn="l" defTabSz="9144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82" indent="-228609" algn="l" defTabSz="9144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01" indent="-228609" algn="l" defTabSz="9144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18" indent="-228609" algn="l" defTabSz="9144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37" indent="-228609" algn="l" defTabSz="9144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56" indent="-228609" algn="l" defTabSz="9144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8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36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54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74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91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10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28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46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g"/><Relationship Id="rId11" Type="http://schemas.openxmlformats.org/officeDocument/2006/relationships/image" Target="../media/image12.svg"/><Relationship Id="rId5" Type="http://schemas.openxmlformats.org/officeDocument/2006/relationships/image" Target="../media/image6.jpeg"/><Relationship Id="rId15" Type="http://schemas.openxmlformats.org/officeDocument/2006/relationships/image" Target="../media/image14.png"/><Relationship Id="rId19" Type="http://schemas.microsoft.com/office/2007/relationships/hdphoto" Target="../media/hdphoto2.wdp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fif"/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5.png"/><Relationship Id="rId7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microsoft.com/office/2007/relationships/hdphoto" Target="../media/hdphoto5.wdp"/><Relationship Id="rId4" Type="http://schemas.openxmlformats.org/officeDocument/2006/relationships/image" Target="../media/image28.jpe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8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5.png"/><Relationship Id="rId17" Type="http://schemas.openxmlformats.org/officeDocument/2006/relationships/image" Target="../media/image37.png"/><Relationship Id="rId2" Type="http://schemas.openxmlformats.org/officeDocument/2006/relationships/image" Target="../media/image13.png"/><Relationship Id="rId16" Type="http://schemas.openxmlformats.org/officeDocument/2006/relationships/image" Target="../media/image10.sv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6.wdp"/><Relationship Id="rId19" Type="http://schemas.openxmlformats.org/officeDocument/2006/relationships/image" Target="../media/image39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8" Type="http://schemas.openxmlformats.org/officeDocument/2006/relationships/image" Target="../media/image47.png"/><Relationship Id="rId26" Type="http://schemas.openxmlformats.org/officeDocument/2006/relationships/image" Target="../media/image52.png"/><Relationship Id="rId13" Type="http://schemas.openxmlformats.org/officeDocument/2006/relationships/image" Target="../media/image55.svg"/><Relationship Id="rId3" Type="http://schemas.openxmlformats.org/officeDocument/2006/relationships/image" Target="../media/image15.png"/><Relationship Id="rId21" Type="http://schemas.microsoft.com/office/2007/relationships/hdphoto" Target="../media/hdphoto9.wdp"/><Relationship Id="rId7" Type="http://schemas.openxmlformats.org/officeDocument/2006/relationships/image" Target="../media/image43.png"/><Relationship Id="rId17" Type="http://schemas.openxmlformats.org/officeDocument/2006/relationships/image" Target="../media/image46.jpeg"/><Relationship Id="rId25" Type="http://schemas.openxmlformats.org/officeDocument/2006/relationships/image" Target="../media/image51.png"/><Relationship Id="rId2" Type="http://schemas.openxmlformats.org/officeDocument/2006/relationships/image" Target="../media/image13.png"/><Relationship Id="rId16" Type="http://schemas.openxmlformats.org/officeDocument/2006/relationships/image" Target="../media/image10.svg"/><Relationship Id="rId20" Type="http://schemas.openxmlformats.org/officeDocument/2006/relationships/image" Target="../media/image49.png"/><Relationship Id="rId29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36.png"/><Relationship Id="rId24" Type="http://schemas.microsoft.com/office/2007/relationships/hdphoto" Target="../media/hdphoto10.wdp"/><Relationship Id="rId5" Type="http://schemas.microsoft.com/office/2007/relationships/hdphoto" Target="../media/hdphoto7.wdp"/><Relationship Id="rId23" Type="http://schemas.openxmlformats.org/officeDocument/2006/relationships/image" Target="../media/image50.png"/><Relationship Id="rId28" Type="http://schemas.microsoft.com/office/2007/relationships/hdphoto" Target="../media/hdphoto11.wdp"/><Relationship Id="rId10" Type="http://schemas.openxmlformats.org/officeDocument/2006/relationships/image" Target="../media/image45.png"/><Relationship Id="rId19" Type="http://schemas.openxmlformats.org/officeDocument/2006/relationships/image" Target="../media/image48.png"/><Relationship Id="rId4" Type="http://schemas.openxmlformats.org/officeDocument/2006/relationships/image" Target="../media/image41.png"/><Relationship Id="rId9" Type="http://schemas.microsoft.com/office/2007/relationships/hdphoto" Target="../media/hdphoto8.wdp"/><Relationship Id="rId22" Type="http://schemas.openxmlformats.org/officeDocument/2006/relationships/image" Target="../media/image34.png"/><Relationship Id="rId27" Type="http://schemas.openxmlformats.org/officeDocument/2006/relationships/image" Target="../media/image53.png"/><Relationship Id="rId30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5.png"/><Relationship Id="rId7" Type="http://schemas.openxmlformats.org/officeDocument/2006/relationships/image" Target="../media/image5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11" Type="http://schemas.openxmlformats.org/officeDocument/2006/relationships/image" Target="../media/image55.png"/><Relationship Id="rId5" Type="http://schemas.openxmlformats.org/officeDocument/2006/relationships/image" Target="../media/image57.png"/><Relationship Id="rId10" Type="http://schemas.microsoft.com/office/2007/relationships/hdphoto" Target="../media/hdphoto14.wdp"/><Relationship Id="rId4" Type="http://schemas.openxmlformats.org/officeDocument/2006/relationships/image" Target="../media/image56.jpeg"/><Relationship Id="rId9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microsoft.com/office/2007/relationships/hdphoto" Target="../media/hdphoto15.wdp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hidden="1">
            <a:extLst>
              <a:ext uri="{FF2B5EF4-FFF2-40B4-BE49-F238E27FC236}">
                <a16:creationId xmlns:a16="http://schemas.microsoft.com/office/drawing/2014/main" id="{137675A6-00F2-4070-8A39-62A97E14E4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8" b="8401"/>
          <a:stretch/>
        </p:blipFill>
        <p:spPr>
          <a:xfrm>
            <a:off x="1039620" y="1371600"/>
            <a:ext cx="7257240" cy="7326360"/>
          </a:xfrm>
          <a:prstGeom prst="rect">
            <a:avLst/>
          </a:prstGeom>
        </p:spPr>
      </p:pic>
      <p:pic>
        <p:nvPicPr>
          <p:cNvPr id="129" name="Рисунок 9" hidden="1"/>
          <p:cNvPicPr/>
          <p:nvPr/>
        </p:nvPicPr>
        <p:blipFill>
          <a:blip r:embed="rId4"/>
          <a:srcRect l="66099"/>
          <a:stretch/>
        </p:blipFill>
        <p:spPr>
          <a:xfrm>
            <a:off x="1406640" y="1371600"/>
            <a:ext cx="7315200" cy="6857640"/>
          </a:xfrm>
          <a:prstGeom prst="rect">
            <a:avLst/>
          </a:prstGeom>
          <a:ln w="0">
            <a:noFill/>
          </a:ln>
        </p:spPr>
      </p:pic>
      <p:pic>
        <p:nvPicPr>
          <p:cNvPr id="7" name="Рисунок 6" hidden="1">
            <a:extLst>
              <a:ext uri="{FF2B5EF4-FFF2-40B4-BE49-F238E27FC236}">
                <a16:creationId xmlns:a16="http://schemas.microsoft.com/office/drawing/2014/main" id="{FDF9548E-39B4-45AB-A270-E9679FD9AC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" y="1093395"/>
            <a:ext cx="11406851" cy="7604567"/>
          </a:xfrm>
          <a:prstGeom prst="rect">
            <a:avLst/>
          </a:prstGeom>
        </p:spPr>
      </p:pic>
      <p:pic>
        <p:nvPicPr>
          <p:cNvPr id="11" name="Рисунок 10" hidden="1">
            <a:extLst>
              <a:ext uri="{FF2B5EF4-FFF2-40B4-BE49-F238E27FC236}">
                <a16:creationId xmlns:a16="http://schemas.microsoft.com/office/drawing/2014/main" id="{4AB9A26C-F6F0-4985-9D07-FBD023FF62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184" y="1371600"/>
            <a:ext cx="10564904" cy="7040518"/>
          </a:xfrm>
          <a:prstGeom prst="rect">
            <a:avLst/>
          </a:prstGeom>
        </p:spPr>
      </p:pic>
      <p:pic>
        <p:nvPicPr>
          <p:cNvPr id="13" name="Рисунок 12" hidden="1">
            <a:extLst>
              <a:ext uri="{FF2B5EF4-FFF2-40B4-BE49-F238E27FC236}">
                <a16:creationId xmlns:a16="http://schemas.microsoft.com/office/drawing/2014/main" id="{C1F97A5C-7773-48E1-AFD0-A89C1EFC53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1618" y="1371600"/>
            <a:ext cx="10287000" cy="6858000"/>
          </a:xfrm>
          <a:prstGeom prst="rect">
            <a:avLst/>
          </a:prstGeom>
        </p:spPr>
      </p:pic>
      <p:pic>
        <p:nvPicPr>
          <p:cNvPr id="5" name="минтруд лого" hidden="1">
            <a:extLst>
              <a:ext uri="{FF2B5EF4-FFF2-40B4-BE49-F238E27FC236}">
                <a16:creationId xmlns:a16="http://schemas.microsoft.com/office/drawing/2014/main" id="{CFB3B070-81CB-441B-8817-E9233A675C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672" y="1799280"/>
            <a:ext cx="1481488" cy="612000"/>
          </a:xfrm>
          <a:prstGeom prst="rect">
            <a:avLst/>
          </a:prstGeom>
        </p:spPr>
      </p:pic>
      <p:pic>
        <p:nvPicPr>
          <p:cNvPr id="23" name="Рисунок 22" hidden="1">
            <a:extLst>
              <a:ext uri="{FF2B5EF4-FFF2-40B4-BE49-F238E27FC236}">
                <a16:creationId xmlns:a16="http://schemas.microsoft.com/office/drawing/2014/main" id="{43A201E2-65F4-4A92-80FD-9BA09231D3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176862" y="753213"/>
            <a:ext cx="2562896" cy="2678342"/>
          </a:xfrm>
          <a:prstGeom prst="rect">
            <a:avLst/>
          </a:prstGeom>
        </p:spPr>
      </p:pic>
      <p:pic>
        <p:nvPicPr>
          <p:cNvPr id="130" name="Рукописный ввод 30"/>
          <p:cNvPicPr/>
          <p:nvPr/>
        </p:nvPicPr>
        <p:blipFill>
          <a:blip r:embed="rId12"/>
          <a:stretch/>
        </p:blipFill>
        <p:spPr>
          <a:xfrm>
            <a:off x="5179787" y="2324932"/>
            <a:ext cx="21230" cy="21230"/>
          </a:xfrm>
          <a:prstGeom prst="rect">
            <a:avLst/>
          </a:prstGeom>
          <a:ln w="0">
            <a:noFill/>
          </a:ln>
        </p:spPr>
      </p:pic>
      <p:pic>
        <p:nvPicPr>
          <p:cNvPr id="131" name="Picture 8" descr="A picture containing building, indoor, bathroom, white&#10;&#10;Description automatically generated"/>
          <p:cNvPicPr/>
          <p:nvPr/>
        </p:nvPicPr>
        <p:blipFill rotWithShape="1">
          <a:blip r:embed="rId13"/>
          <a:srcRect l="39585" r="120"/>
          <a:stretch/>
        </p:blipFill>
        <p:spPr>
          <a:xfrm>
            <a:off x="1807638" y="107128"/>
            <a:ext cx="15021463" cy="9494072"/>
          </a:xfrm>
          <a:prstGeom prst="rect">
            <a:avLst/>
          </a:prstGeom>
          <a:ln w="0">
            <a:noFill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56480" y="165026"/>
            <a:ext cx="598253" cy="56197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92" y="727005"/>
            <a:ext cx="7254149" cy="8393501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11685840" y="745093"/>
            <a:ext cx="5250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i="0" u="none" strike="noStrike" kern="1200" cap="all" spc="0" normalizeH="0" noProof="0" dirty="0" smtClean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400" i="0" u="none" strike="noStrike" kern="1200" cap="all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агентство </a:t>
            </a:r>
            <a:r>
              <a:rPr kumimoji="0" lang="ru-RU" sz="1400" i="0" u="none" strike="noStrike" kern="1200" cap="all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по труду и занятости населения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сахалинской области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877754" y="3035716"/>
            <a:ext cx="1307181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rgbClr val="004386"/>
                </a:solidFill>
                <a:latin typeface="Arial Black" panose="020B0A04020102020204" pitchFamily="34" charset="0"/>
                <a:cs typeface="Arial" charset="0"/>
              </a:rPr>
              <a:t>Привлечение квалифицированных специалистов на </a:t>
            </a:r>
            <a:r>
              <a:rPr lang="ru-RU" sz="4400" dirty="0" smtClean="0">
                <a:solidFill>
                  <a:srgbClr val="004386"/>
                </a:solidFill>
                <a:latin typeface="Arial Black" panose="020B0A04020102020204" pitchFamily="34" charset="0"/>
                <a:cs typeface="Arial" charset="0"/>
              </a:rPr>
              <a:t>Курильские </a:t>
            </a:r>
            <a:r>
              <a:rPr lang="ru-RU" sz="4400" dirty="0">
                <a:solidFill>
                  <a:srgbClr val="004386"/>
                </a:solidFill>
                <a:latin typeface="Arial Black" panose="020B0A04020102020204" pitchFamily="34" charset="0"/>
                <a:cs typeface="Arial" charset="0"/>
              </a:rPr>
              <a:t>острова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7"/>
          <a:srcRect l="4489" t="3989" b="-5"/>
          <a:stretch/>
        </p:blipFill>
        <p:spPr>
          <a:xfrm>
            <a:off x="3883247" y="4556170"/>
            <a:ext cx="11464703" cy="55182"/>
          </a:xfrm>
          <a:prstGeom prst="rect">
            <a:avLst/>
          </a:prstGeom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40" y="-72623"/>
            <a:ext cx="2156288" cy="96738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920304" y="143113"/>
            <a:ext cx="5250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i="0" u="none" strike="noStrike" kern="1200" cap="all" spc="0" normalizeH="0" noProof="0" dirty="0" smtClean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400" i="0" u="none" strike="noStrike" kern="1200" cap="all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агентство </a:t>
            </a:r>
            <a:r>
              <a:rPr kumimoji="0" lang="ru-RU" sz="1400" i="0" u="none" strike="noStrike" kern="1200" cap="all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по труду и занятости населения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сахалинской области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051" y="104354"/>
            <a:ext cx="598253" cy="5619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732" y="926171"/>
            <a:ext cx="11289102" cy="462147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788543" y="5415644"/>
            <a:ext cx="13566476" cy="72242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27000">
              <a:schemeClr val="bg1">
                <a:lumMod val="9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124050" y="0"/>
            <a:ext cx="8264105" cy="1069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Государственная программа </a:t>
            </a:r>
            <a:endParaRPr lang="ru-RU" b="1" dirty="0" smtClean="0"/>
          </a:p>
          <a:p>
            <a:pPr algn="ctr"/>
            <a:r>
              <a:rPr lang="ru-RU" b="1" dirty="0" smtClean="0"/>
              <a:t>«</a:t>
            </a:r>
            <a:r>
              <a:rPr lang="ru-RU" b="1" dirty="0"/>
              <a:t>Социально-экономическое развитие Курильских островов (Сахалинская область) на 2016-2025 годы» </a:t>
            </a:r>
          </a:p>
        </p:txBody>
      </p:sp>
      <p:sp>
        <p:nvSpPr>
          <p:cNvPr id="14" name="Блок-схема: объединение 13"/>
          <p:cNvSpPr/>
          <p:nvPr/>
        </p:nvSpPr>
        <p:spPr>
          <a:xfrm>
            <a:off x="1920074" y="5446019"/>
            <a:ext cx="146244" cy="95323"/>
          </a:xfrm>
          <a:prstGeom prst="flowChartMerg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118CEDF-8580-D90E-179B-C4A00215073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93196" y="5446019"/>
            <a:ext cx="587235" cy="58723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6FA4D19-8CD4-E1D4-437A-65B8F9BBF19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29436" y="7458534"/>
            <a:ext cx="553598" cy="5535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A815ECD-4736-4166-65FC-73A4D94DB440}"/>
              </a:ext>
            </a:extLst>
          </p:cNvPr>
          <p:cNvSpPr txBox="1"/>
          <p:nvPr/>
        </p:nvSpPr>
        <p:spPr>
          <a:xfrm>
            <a:off x="9627640" y="5519548"/>
            <a:ext cx="2672232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92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4A9B3B-B92B-F0AD-2986-FFC0664C07C9}"/>
              </a:ext>
            </a:extLst>
          </p:cNvPr>
          <p:cNvSpPr txBox="1"/>
          <p:nvPr/>
        </p:nvSpPr>
        <p:spPr>
          <a:xfrm>
            <a:off x="1930198" y="5092679"/>
            <a:ext cx="886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cap="all" dirty="0" smtClean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Цель:</a:t>
            </a:r>
            <a:endParaRPr lang="ru-RU" sz="1400" cap="all" dirty="0">
              <a:solidFill>
                <a:srgbClr val="4F81B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434014" y="5356869"/>
            <a:ext cx="12706653" cy="743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Создание комфортных и привлекательных  условий для проживания на Курильских островах, миграционный прирост, решение кадровой потребности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748713" y="6797918"/>
            <a:ext cx="10598988" cy="72242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27000">
              <a:schemeClr val="bg1">
                <a:lumMod val="9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4A9B3B-B92B-F0AD-2986-FFC0664C07C9}"/>
              </a:ext>
            </a:extLst>
          </p:cNvPr>
          <p:cNvSpPr txBox="1"/>
          <p:nvPr/>
        </p:nvSpPr>
        <p:spPr>
          <a:xfrm>
            <a:off x="2536980" y="7173379"/>
            <a:ext cx="886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cap="all" dirty="0" smtClean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ЗАДАЧИ:</a:t>
            </a:r>
            <a:endParaRPr lang="ru-RU" sz="1400" cap="all" dirty="0">
              <a:solidFill>
                <a:srgbClr val="4F81B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48713" y="8152265"/>
            <a:ext cx="10598988" cy="72242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27000">
              <a:schemeClr val="bg1">
                <a:lumMod val="9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4955746" y="6930433"/>
            <a:ext cx="10184921" cy="418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/>
              <a:t>Обеспечение квалифицированными кадрами учреждений социальной сферы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A957B99-CD3B-498A-E16B-5AF5B10F3FA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47688" y="6797918"/>
            <a:ext cx="705678" cy="70567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9860C3B-6A94-F9C3-5A2E-6F274CEBB0D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84308" y="8043306"/>
            <a:ext cx="805874" cy="805874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5124050" y="8262691"/>
            <a:ext cx="10001543" cy="418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Повышение качества услуг, предоставляемых в социальной сфере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3393057" y="7062158"/>
            <a:ext cx="0" cy="1451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3393057" y="7062158"/>
            <a:ext cx="7912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3393057" y="8513478"/>
            <a:ext cx="7073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Рисунок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5161" y="1068613"/>
            <a:ext cx="11512673" cy="5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4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920304" y="143113"/>
            <a:ext cx="5250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i="0" u="none" strike="noStrike" kern="1200" cap="all" spc="0" normalizeH="0" noProof="0" dirty="0" smtClean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400" i="0" u="none" strike="noStrike" kern="1200" cap="all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агентство </a:t>
            </a:r>
            <a:r>
              <a:rPr kumimoji="0" lang="ru-RU" sz="1400" i="0" u="none" strike="noStrike" kern="1200" cap="all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по труду и занятости населения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сахалинской области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051" y="104354"/>
            <a:ext cx="598253" cy="5619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977" y="905284"/>
            <a:ext cx="11512673" cy="551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F67F0B-C6EE-383F-74B1-2A4AE9068228}"/>
              </a:ext>
            </a:extLst>
          </p:cNvPr>
          <p:cNvSpPr txBox="1"/>
          <p:nvPr/>
        </p:nvSpPr>
        <p:spPr>
          <a:xfrm>
            <a:off x="8393663" y="404723"/>
            <a:ext cx="8442554" cy="418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Этапы внедрения практики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5289" y="1532565"/>
            <a:ext cx="4280905" cy="5678864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7016299" y="1443254"/>
            <a:ext cx="6337392" cy="97214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27000">
              <a:schemeClr val="bg1">
                <a:lumMod val="9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511" y="1929325"/>
            <a:ext cx="570138" cy="571721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7016299" y="2936211"/>
            <a:ext cx="6337392" cy="97214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27000">
              <a:schemeClr val="bg1">
                <a:lumMod val="9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016299" y="4566603"/>
            <a:ext cx="6337392" cy="97214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27000">
              <a:schemeClr val="bg1">
                <a:lumMod val="9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016299" y="6152773"/>
            <a:ext cx="6337392" cy="97214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27000">
              <a:schemeClr val="bg1">
                <a:lumMod val="9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99850" y="3245765"/>
            <a:ext cx="743460" cy="706810"/>
          </a:xfrm>
          <a:prstGeom prst="rect">
            <a:avLst/>
          </a:prstGeom>
        </p:spPr>
      </p:pic>
      <p:sp>
        <p:nvSpPr>
          <p:cNvPr id="17" name="Блок-схема: объединение 16"/>
          <p:cNvSpPr/>
          <p:nvPr/>
        </p:nvSpPr>
        <p:spPr>
          <a:xfrm>
            <a:off x="7136180" y="1492308"/>
            <a:ext cx="146244" cy="95323"/>
          </a:xfrm>
          <a:prstGeom prst="flowChartMerg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объединение 17"/>
          <p:cNvSpPr/>
          <p:nvPr/>
        </p:nvSpPr>
        <p:spPr>
          <a:xfrm>
            <a:off x="7209302" y="2987117"/>
            <a:ext cx="146244" cy="95323"/>
          </a:xfrm>
          <a:prstGeom prst="flowChartMerg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объединение 18"/>
          <p:cNvSpPr/>
          <p:nvPr/>
        </p:nvSpPr>
        <p:spPr>
          <a:xfrm>
            <a:off x="7136180" y="4605410"/>
            <a:ext cx="146244" cy="95323"/>
          </a:xfrm>
          <a:prstGeom prst="flowChartMerg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объединение 19"/>
          <p:cNvSpPr/>
          <p:nvPr/>
        </p:nvSpPr>
        <p:spPr>
          <a:xfrm>
            <a:off x="7136180" y="6196022"/>
            <a:ext cx="146244" cy="95323"/>
          </a:xfrm>
          <a:prstGeom prst="flowChartMerg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12127" y="1736369"/>
            <a:ext cx="2772746" cy="4181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dirty="0"/>
              <a:t>Выявление проблем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7443310" y="3029424"/>
            <a:ext cx="6029024" cy="743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/>
              <a:t>Взаимодействие с </a:t>
            </a:r>
            <a:r>
              <a:rPr lang="ru-RU" dirty="0" smtClean="0"/>
              <a:t>работодателями                              и органами </a:t>
            </a:r>
            <a:r>
              <a:rPr lang="ru-RU" dirty="0"/>
              <a:t>местного самоуправления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7808661" y="4753995"/>
            <a:ext cx="4994059" cy="4181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dirty="0"/>
              <a:t>Формирование кадровой потребности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958641" y="6243683"/>
            <a:ext cx="6579080" cy="743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/>
              <a:t>Определение механизмов стимулирования квалифицированных специалистов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016299" y="7829853"/>
            <a:ext cx="6337392" cy="97214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27000">
              <a:schemeClr val="bg1">
                <a:lumMod val="9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Блок-схема: объединение 25"/>
          <p:cNvSpPr/>
          <p:nvPr/>
        </p:nvSpPr>
        <p:spPr>
          <a:xfrm>
            <a:off x="7136269" y="7891649"/>
            <a:ext cx="146244" cy="95323"/>
          </a:xfrm>
          <a:prstGeom prst="flowChartMerg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7589376" y="8106860"/>
            <a:ext cx="5317610" cy="4181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dirty="0"/>
              <a:t>Разработка нормативной правовой базы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424" y="4921510"/>
            <a:ext cx="1269512" cy="7047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128" y="8207121"/>
            <a:ext cx="630348" cy="59487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62375" y="6554539"/>
            <a:ext cx="580935" cy="61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49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920304" y="143113"/>
            <a:ext cx="5250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i="0" u="none" strike="noStrike" kern="1200" cap="all" spc="0" normalizeH="0" noProof="0" dirty="0" smtClean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400" i="0" u="none" strike="noStrike" kern="1200" cap="all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агентство </a:t>
            </a:r>
            <a:r>
              <a:rPr kumimoji="0" lang="ru-RU" sz="1400" i="0" u="none" strike="noStrike" kern="1200" cap="all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по труду и занятости населения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сахалинской области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051" y="104354"/>
            <a:ext cx="598253" cy="5619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977" y="905284"/>
            <a:ext cx="11512673" cy="551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F67F0B-C6EE-383F-74B1-2A4AE9068228}"/>
              </a:ext>
            </a:extLst>
          </p:cNvPr>
          <p:cNvSpPr txBox="1"/>
          <p:nvPr/>
        </p:nvSpPr>
        <p:spPr>
          <a:xfrm>
            <a:off x="6215846" y="161362"/>
            <a:ext cx="8310057" cy="743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/>
              <a:t>Меры поддержки квалифицированных </a:t>
            </a:r>
            <a:r>
              <a:rPr lang="ru-RU" b="1" dirty="0" smtClean="0"/>
              <a:t>специалистов                             </a:t>
            </a:r>
            <a:r>
              <a:rPr lang="ru-RU" b="1" dirty="0"/>
              <a:t>в рамках Курильской программы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50852" y="1401375"/>
            <a:ext cx="11760679" cy="113028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27000">
              <a:schemeClr val="bg1">
                <a:lumMod val="9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1931" y="1206383"/>
            <a:ext cx="557842" cy="600470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216986" y="3196305"/>
            <a:ext cx="11760679" cy="117237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27000">
              <a:schemeClr val="bg1">
                <a:lumMod val="9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216987" y="5093481"/>
            <a:ext cx="11760679" cy="10887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27000">
              <a:schemeClr val="bg1">
                <a:lumMod val="9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197732" y="7018607"/>
            <a:ext cx="11760679" cy="12066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27000">
              <a:schemeClr val="bg1">
                <a:lumMod val="9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8065" y="2884057"/>
            <a:ext cx="557842" cy="60047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8065" y="4846865"/>
            <a:ext cx="557842" cy="60047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8295" y="6756939"/>
            <a:ext cx="557842" cy="60047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336319" y="1362807"/>
            <a:ext cx="11389744" cy="1069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34896"/>
                </a:solidFill>
              </a:rPr>
              <a:t>Выплата пособия </a:t>
            </a:r>
            <a:r>
              <a:rPr lang="ru-RU" dirty="0"/>
              <a:t>квалифицированным специалистам в целях их стимулирования к переселению на Курильские острова на постоянное место жительства и работы в государственных и муниципальных учреждениях 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3575102" y="2096585"/>
            <a:ext cx="2401020" cy="73530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27000">
              <a:schemeClr val="bg1">
                <a:lumMod val="9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3234359" y="2105239"/>
            <a:ext cx="308250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i="1" dirty="0"/>
              <a:t>Размер единовременного пособия: </a:t>
            </a:r>
          </a:p>
          <a:p>
            <a:pPr lvl="0" algn="ctr"/>
            <a:r>
              <a:rPr lang="ru-RU" sz="1400" b="1" i="1" dirty="0">
                <a:solidFill>
                  <a:srgbClr val="034896"/>
                </a:solidFill>
              </a:rPr>
              <a:t>1 100 000 руб.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567122" y="2464238"/>
            <a:ext cx="696546" cy="567099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2336319" y="3235519"/>
            <a:ext cx="11605404" cy="1069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34896"/>
                </a:solidFill>
              </a:rPr>
              <a:t>Организация профессионального обучения и дополнительного профессионального образования </a:t>
            </a:r>
            <a:r>
              <a:rPr lang="ru-RU" dirty="0"/>
              <a:t>работников государственных и муниципальных учреждений Сахалинской области, расположенных на территории Курильских островов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680" y="3888864"/>
            <a:ext cx="932673" cy="70964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2481532" y="5040155"/>
            <a:ext cx="11093570" cy="1069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34896"/>
                </a:solidFill>
              </a:rPr>
              <a:t>Компенсация</a:t>
            </a:r>
            <a:r>
              <a:rPr lang="ru-RU" dirty="0"/>
              <a:t> квалифицированным специалистам, переселившимся на Курильские острова и трудоустроенным в государственные и муниципальные учреждения Сахалинской области, </a:t>
            </a:r>
            <a:r>
              <a:rPr lang="ru-RU" b="1" dirty="0">
                <a:solidFill>
                  <a:srgbClr val="034896"/>
                </a:solidFill>
              </a:rPr>
              <a:t>части расходов на оплату жилого помещения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3750504" y="5753898"/>
            <a:ext cx="2401020" cy="72860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27000">
              <a:schemeClr val="bg1">
                <a:lumMod val="9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3585165" y="5705268"/>
            <a:ext cx="273169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/>
              <a:t>Компенсация оплаты найма (аренды) жилья: </a:t>
            </a:r>
            <a:r>
              <a:rPr lang="ru-RU" sz="1400" b="1" i="1" dirty="0" smtClean="0"/>
              <a:t>                  </a:t>
            </a:r>
            <a:r>
              <a:rPr lang="ru-RU" sz="1400" b="1" i="1" dirty="0" smtClean="0">
                <a:solidFill>
                  <a:srgbClr val="034896"/>
                </a:solidFill>
              </a:rPr>
              <a:t>до </a:t>
            </a:r>
            <a:r>
              <a:rPr lang="ru-RU" sz="1400" b="1" i="1" dirty="0">
                <a:solidFill>
                  <a:srgbClr val="034896"/>
                </a:solidFill>
              </a:rPr>
              <a:t>25 000 руб.</a:t>
            </a:r>
            <a:r>
              <a:rPr lang="ru-RU" sz="1400" b="1" i="1" dirty="0"/>
              <a:t> ежемесячно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7" r="16741"/>
          <a:stretch/>
        </p:blipFill>
        <p:spPr>
          <a:xfrm>
            <a:off x="16263668" y="5705268"/>
            <a:ext cx="484516" cy="730993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2442714" y="7001612"/>
            <a:ext cx="11171206" cy="1069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34896"/>
                </a:solidFill>
              </a:rPr>
              <a:t>Предоставление выплат </a:t>
            </a:r>
            <a:r>
              <a:rPr lang="ru-RU" dirty="0"/>
              <a:t>квалифицированным специалистам, прибывшим на Курильские острова, заключившим срочные трудовые договоры с государственными и муниципальными учреждениями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3513026" y="7719230"/>
            <a:ext cx="3122762" cy="122753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27000">
              <a:schemeClr val="bg1">
                <a:lumMod val="9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3234358" y="7763123"/>
            <a:ext cx="368009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i="1" dirty="0"/>
              <a:t>Размер выплат по срочным трудовым договорам </a:t>
            </a:r>
            <a:endParaRPr lang="ru-RU" sz="1400" b="1" i="1" dirty="0" smtClean="0"/>
          </a:p>
          <a:p>
            <a:pPr lvl="0" algn="ctr"/>
            <a:r>
              <a:rPr lang="ru-RU" sz="1400" b="1" i="1" dirty="0" smtClean="0"/>
              <a:t>– </a:t>
            </a:r>
            <a:r>
              <a:rPr lang="ru-RU" sz="1400" b="1" i="1" dirty="0">
                <a:solidFill>
                  <a:srgbClr val="034896"/>
                </a:solidFill>
              </a:rPr>
              <a:t>18 300 руб. ежемесячно </a:t>
            </a:r>
            <a:endParaRPr lang="ru-RU" sz="1400" b="1" i="1" dirty="0" smtClean="0">
              <a:solidFill>
                <a:srgbClr val="034896"/>
              </a:solidFill>
            </a:endParaRPr>
          </a:p>
          <a:p>
            <a:pPr lvl="0" algn="ctr"/>
            <a:r>
              <a:rPr lang="ru-RU" sz="1400" b="1" i="1" dirty="0" smtClean="0"/>
              <a:t>в </a:t>
            </a:r>
            <a:r>
              <a:rPr lang="ru-RU" sz="1400" b="1" i="1" dirty="0"/>
              <a:t>период нахождения в трудовых отношениях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3668" y="8797072"/>
            <a:ext cx="624851" cy="62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0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920304" y="143113"/>
            <a:ext cx="5250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i="0" u="none" strike="noStrike" kern="1200" cap="all" spc="0" normalizeH="0" noProof="0" dirty="0" smtClean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400" i="0" u="none" strike="noStrike" kern="1200" cap="all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агентство </a:t>
            </a:r>
            <a:r>
              <a:rPr kumimoji="0" lang="ru-RU" sz="1400" i="0" u="none" strike="noStrike" kern="1200" cap="all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по труду и занятости населения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сахалинской области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051" y="104354"/>
            <a:ext cx="598253" cy="5619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977" y="905284"/>
            <a:ext cx="11512673" cy="551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F67F0B-C6EE-383F-74B1-2A4AE9068228}"/>
              </a:ext>
            </a:extLst>
          </p:cNvPr>
          <p:cNvSpPr txBox="1"/>
          <p:nvPr/>
        </p:nvSpPr>
        <p:spPr>
          <a:xfrm>
            <a:off x="8267141" y="385343"/>
            <a:ext cx="8442554" cy="418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Этапы внедрения практики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676846" y="1159101"/>
            <a:ext cx="372923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Основной этап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381" y="1785940"/>
            <a:ext cx="9369725" cy="5669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27000">
              <a:schemeClr val="bg1">
                <a:lumMod val="9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-740436" y="1794722"/>
            <a:ext cx="11389744" cy="418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 smtClean="0"/>
              <a:t>1. Информирование </a:t>
            </a:r>
            <a:r>
              <a:rPr lang="ru-RU" dirty="0"/>
              <a:t>о возможности участия в Курильской программе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876727" y="2465312"/>
            <a:ext cx="7153582" cy="5669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27000">
              <a:schemeClr val="bg1">
                <a:lumMod val="9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00807" y="2456530"/>
            <a:ext cx="5037982" cy="4181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2. Взаимодействие </a:t>
            </a:r>
            <a:r>
              <a:rPr lang="ru-RU" dirty="0"/>
              <a:t>с работодателями </a:t>
            </a:r>
          </a:p>
        </p:txBody>
      </p:sp>
      <p:sp>
        <p:nvSpPr>
          <p:cNvPr id="14" name="Блок-схема: объединение 13"/>
          <p:cNvSpPr/>
          <p:nvPr/>
        </p:nvSpPr>
        <p:spPr>
          <a:xfrm>
            <a:off x="4199269" y="2294347"/>
            <a:ext cx="442264" cy="284734"/>
          </a:xfrm>
          <a:prstGeom prst="flowChartMerg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669458" y="3178444"/>
            <a:ext cx="9329468" cy="5669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27000">
              <a:schemeClr val="bg1">
                <a:lumMod val="9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Блок-схема: объединение 16"/>
          <p:cNvSpPr/>
          <p:nvPr/>
        </p:nvSpPr>
        <p:spPr>
          <a:xfrm>
            <a:off x="6075179" y="3000011"/>
            <a:ext cx="442264" cy="284734"/>
          </a:xfrm>
          <a:prstGeom prst="flowChartMerg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555271" y="3234298"/>
            <a:ext cx="8405827" cy="4181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dirty="0" smtClean="0"/>
              <a:t>3. Мониторинг </a:t>
            </a:r>
            <a:r>
              <a:rPr lang="ru-RU" dirty="0"/>
              <a:t>потребности в квалифицированных специалистах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311353" y="3869786"/>
            <a:ext cx="9329468" cy="70116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27000">
              <a:schemeClr val="bg1">
                <a:lumMod val="9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966960" y="3825596"/>
            <a:ext cx="8534400" cy="74392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dirty="0" smtClean="0"/>
              <a:t>4. Реализация </a:t>
            </a:r>
            <a:r>
              <a:rPr lang="ru-RU" dirty="0"/>
              <a:t>мероприятий по привлечению квалифицированных специалистов</a:t>
            </a:r>
          </a:p>
        </p:txBody>
      </p:sp>
      <p:sp>
        <p:nvSpPr>
          <p:cNvPr id="21" name="Блок-схема: объединение 20"/>
          <p:cNvSpPr/>
          <p:nvPr/>
        </p:nvSpPr>
        <p:spPr>
          <a:xfrm>
            <a:off x="7515098" y="3720524"/>
            <a:ext cx="442264" cy="284734"/>
          </a:xfrm>
          <a:prstGeom prst="flowChartMerg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610903" y="5392694"/>
            <a:ext cx="1035745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Взаимодействие с работодателями до 2021 года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449" y="4831850"/>
            <a:ext cx="1792731" cy="103004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363819" y="8111937"/>
            <a:ext cx="20893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Внесение сведений работником ЦЗН</a:t>
            </a:r>
          </a:p>
          <a:p>
            <a:pPr algn="ctr"/>
            <a:r>
              <a:rPr lang="ru-RU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в ПК «Катарсис»</a:t>
            </a:r>
            <a:endParaRPr lang="ru-RU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7367" y="6910867"/>
            <a:ext cx="1212964" cy="103821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6180" y="6864869"/>
            <a:ext cx="768163" cy="100714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974918" y="8079222"/>
            <a:ext cx="2089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Размещение вакансий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792401" y="7927498"/>
            <a:ext cx="20893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Направление писем в региональные службы занятости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007C764-4742-4248-819A-F6271CB0A2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xmlns:lc="http://schemas.openxmlformats.org/drawingml/2006/lockedCanvas" r:embed="rId16"/>
              </a:ext>
            </a:extLst>
          </a:blip>
          <a:stretch>
            <a:fillRect/>
          </a:stretch>
        </p:blipFill>
        <p:spPr>
          <a:xfrm>
            <a:off x="1278375" y="6817075"/>
            <a:ext cx="966830" cy="129486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98488" y="8142942"/>
            <a:ext cx="2003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Работодатель</a:t>
            </a:r>
          </a:p>
        </p:txBody>
      </p:sp>
      <p:pic>
        <p:nvPicPr>
          <p:cNvPr id="36" name="Picture 8">
            <a:extLst>
              <a:ext uri="{FF2B5EF4-FFF2-40B4-BE49-F238E27FC236}">
                <a16:creationId xmlns:a16="http://schemas.microsoft.com/office/drawing/2014/main" id="{0E37440B-7BB6-38EF-09E0-05BBC9242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8893" y="6767540"/>
            <a:ext cx="773433" cy="10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2983823" y="8079222"/>
            <a:ext cx="2906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Подача информации о вакансиях </a:t>
            </a:r>
            <a:r>
              <a:rPr 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ЦЗН</a:t>
            </a:r>
            <a:endParaRPr lang="ru-RU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4620357" y="7927498"/>
            <a:ext cx="2089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Организация собеседования специалиста с работодателем 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1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811" y="6439111"/>
            <a:ext cx="1336429" cy="1336429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9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081660" y="6648944"/>
            <a:ext cx="1167024" cy="916762"/>
          </a:xfrm>
          <a:prstGeom prst="rect">
            <a:avLst/>
          </a:prstGeom>
        </p:spPr>
      </p:pic>
      <p:sp>
        <p:nvSpPr>
          <p:cNvPr id="44" name="Блок-схема: объединение 43"/>
          <p:cNvSpPr/>
          <p:nvPr/>
        </p:nvSpPr>
        <p:spPr>
          <a:xfrm rot="16200000">
            <a:off x="2959647" y="7066071"/>
            <a:ext cx="442264" cy="727806"/>
          </a:xfrm>
          <a:prstGeom prst="flowChartMerg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5" name="Блок-схема: объединение 44"/>
          <p:cNvSpPr/>
          <p:nvPr/>
        </p:nvSpPr>
        <p:spPr>
          <a:xfrm rot="16200000">
            <a:off x="5503847" y="7071201"/>
            <a:ext cx="442264" cy="727806"/>
          </a:xfrm>
          <a:prstGeom prst="flowChartMerg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6" name="Блок-схема: объединение 45"/>
          <p:cNvSpPr/>
          <p:nvPr/>
        </p:nvSpPr>
        <p:spPr>
          <a:xfrm rot="16200000">
            <a:off x="8409912" y="7050798"/>
            <a:ext cx="442264" cy="727806"/>
          </a:xfrm>
          <a:prstGeom prst="flowChartMerg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7" name="Блок-схема: объединение 46"/>
          <p:cNvSpPr/>
          <p:nvPr/>
        </p:nvSpPr>
        <p:spPr>
          <a:xfrm rot="16200000">
            <a:off x="11134434" y="7066071"/>
            <a:ext cx="442264" cy="727806"/>
          </a:xfrm>
          <a:prstGeom prst="flowChartMerg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8" name="Блок-схема: объединение 47"/>
          <p:cNvSpPr/>
          <p:nvPr/>
        </p:nvSpPr>
        <p:spPr>
          <a:xfrm rot="16200000">
            <a:off x="13874521" y="7052228"/>
            <a:ext cx="442264" cy="727806"/>
          </a:xfrm>
          <a:prstGeom prst="flowChartMerg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2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047" y="7368442"/>
            <a:ext cx="767023" cy="76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43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Прямоугольник 94"/>
          <p:cNvSpPr/>
          <p:nvPr/>
        </p:nvSpPr>
        <p:spPr>
          <a:xfrm>
            <a:off x="322051" y="3816029"/>
            <a:ext cx="16514806" cy="3108543"/>
          </a:xfrm>
          <a:prstGeom prst="rect">
            <a:avLst/>
          </a:prstGeom>
          <a:solidFill>
            <a:schemeClr val="accent6">
              <a:lumMod val="20000"/>
              <a:lumOff val="80000"/>
              <a:alpha val="58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0304" y="143113"/>
            <a:ext cx="5250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i="0" u="none" strike="noStrike" kern="1200" cap="all" spc="0" normalizeH="0" noProof="0" dirty="0" smtClean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400" i="0" u="none" strike="noStrike" kern="1200" cap="all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агентство </a:t>
            </a:r>
            <a:r>
              <a:rPr kumimoji="0" lang="ru-RU" sz="1400" i="0" u="none" strike="noStrike" kern="1200" cap="all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по труду и занятости населения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сахалинской области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051" y="104354"/>
            <a:ext cx="598253" cy="5619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3756" y="1199087"/>
            <a:ext cx="11512673" cy="5512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13690" y="70964"/>
            <a:ext cx="11059064" cy="1069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/>
              <a:t>Взаимодействие квалифицированных специалистов с работодателями посредством единой цифровой платформы в сфере занятости и трудовых отношений «Работа в России» </a:t>
            </a:r>
            <a:r>
              <a:rPr lang="ru-RU" b="1" dirty="0" smtClean="0"/>
              <a:t>(с 2021 года) </a:t>
            </a:r>
            <a:endParaRPr lang="ru-RU" b="1" dirty="0"/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31505" y="4580915"/>
            <a:ext cx="2076220" cy="1540117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609032" y="5714944"/>
            <a:ext cx="2470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Квалифицированный специалист </a:t>
            </a: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62106" y="4298539"/>
            <a:ext cx="2827932" cy="179538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6340" y="4403906"/>
            <a:ext cx="2133874" cy="142071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4037254" y="6082048"/>
            <a:ext cx="2752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Поиск вакансии на </a:t>
            </a:r>
            <a:r>
              <a:rPr lang="ru-RU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ЕЦП </a:t>
            </a:r>
            <a:r>
              <a:rPr 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«Работа в России»</a:t>
            </a: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15763" y="4299986"/>
            <a:ext cx="2142610" cy="1879389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49282" y="4321647"/>
            <a:ext cx="2875572" cy="188696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8071961" y="6505029"/>
            <a:ext cx="2089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Отклик на вакансию</a:t>
            </a: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5007" y="4388947"/>
            <a:ext cx="1106847" cy="1106847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F007C764-4742-4248-819A-F6271CB0A2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xmlns:lc="http://schemas.openxmlformats.org/drawingml/2006/lockedCanvas" r:embed="rId16"/>
              </a:ext>
            </a:extLst>
          </a:blip>
          <a:stretch>
            <a:fillRect/>
          </a:stretch>
        </p:blipFill>
        <p:spPr>
          <a:xfrm>
            <a:off x="11908298" y="4541244"/>
            <a:ext cx="828316" cy="1109352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11342810" y="5934007"/>
            <a:ext cx="2089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Работодатель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2883069" y="6509925"/>
            <a:ext cx="3818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Согласование работника на вакансию</a:t>
            </a:r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7941169" y="7161129"/>
            <a:ext cx="2075042" cy="1403801"/>
          </a:xfrm>
          <a:prstGeom prst="roundRect">
            <a:avLst>
              <a:gd name="adj" fmla="val 10000"/>
            </a:avLst>
          </a:prstGeom>
          <a:blipFill rotWithShape="0">
            <a:blip r:embed="rId17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4" name="TextBox 73"/>
          <p:cNvSpPr txBox="1"/>
          <p:nvPr/>
        </p:nvSpPr>
        <p:spPr>
          <a:xfrm>
            <a:off x="7941169" y="8770893"/>
            <a:ext cx="2089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Обращение в </a:t>
            </a:r>
            <a:r>
              <a:rPr lang="ru-RU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ЦЗН</a:t>
            </a:r>
            <a:endParaRPr lang="ru-RU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1165383" y="8736475"/>
            <a:ext cx="2089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Трудоустройство </a:t>
            </a:r>
            <a:endParaRPr lang="ru-RU" sz="14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учреждение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708881" y="8506231"/>
            <a:ext cx="2089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Выплата пособия</a:t>
            </a:r>
          </a:p>
        </p:txBody>
      </p:sp>
      <p:pic>
        <p:nvPicPr>
          <p:cNvPr id="80" name="Рисунок 79"/>
          <p:cNvPicPr>
            <a:picLocks noChangeAspect="1"/>
          </p:cNvPicPr>
          <p:nvPr/>
        </p:nvPicPr>
        <p:blipFill>
          <a:blip r:embed="rId18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03884" y="7100308"/>
            <a:ext cx="1440060" cy="1582967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3918739" y="8617004"/>
            <a:ext cx="31166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Подготовка документов</a:t>
            </a:r>
          </a:p>
        </p:txBody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F007C764-4742-4248-819A-F6271CB0A2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xmlns:lc="http://schemas.openxmlformats.org/drawingml/2006/lockedCanvas" r:embed="rId16"/>
              </a:ext>
            </a:extLst>
          </a:blip>
          <a:stretch>
            <a:fillRect/>
          </a:stretch>
        </p:blipFill>
        <p:spPr>
          <a:xfrm>
            <a:off x="5016379" y="1667347"/>
            <a:ext cx="900632" cy="1206204"/>
          </a:xfrm>
          <a:prstGeom prst="rect">
            <a:avLst/>
          </a:prstGeom>
        </p:spPr>
      </p:pic>
      <p:sp>
        <p:nvSpPr>
          <p:cNvPr id="84" name="TextBox 83"/>
          <p:cNvSpPr txBox="1"/>
          <p:nvPr/>
        </p:nvSpPr>
        <p:spPr>
          <a:xfrm>
            <a:off x="4435247" y="2941430"/>
            <a:ext cx="2089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Работодатель</a:t>
            </a:r>
          </a:p>
        </p:txBody>
      </p:sp>
      <p:pic>
        <p:nvPicPr>
          <p:cNvPr id="86" name="Рисунок 8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86027" y="1512405"/>
            <a:ext cx="2107989" cy="1484824"/>
          </a:xfrm>
          <a:prstGeom prst="rect">
            <a:avLst/>
          </a:prstGeom>
        </p:spPr>
      </p:pic>
      <p:pic>
        <p:nvPicPr>
          <p:cNvPr id="87" name="Рисунок 86"/>
          <p:cNvPicPr>
            <a:picLocks noChangeAspect="1"/>
          </p:cNvPicPr>
          <p:nvPr/>
        </p:nvPicPr>
        <p:blipFill>
          <a:blip r:embed="rId2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23002" y="1406748"/>
            <a:ext cx="2834038" cy="1798252"/>
          </a:xfrm>
          <a:prstGeom prst="rect">
            <a:avLst/>
          </a:prstGeom>
        </p:spPr>
      </p:pic>
      <p:sp>
        <p:nvSpPr>
          <p:cNvPr id="88" name="TextBox 87"/>
          <p:cNvSpPr txBox="1"/>
          <p:nvPr/>
        </p:nvSpPr>
        <p:spPr>
          <a:xfrm>
            <a:off x="6583290" y="3172529"/>
            <a:ext cx="3700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Размещение вакансии </a:t>
            </a:r>
            <a:r>
              <a:rPr lang="ru-RU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на ЕЦП </a:t>
            </a:r>
            <a:r>
              <a:rPr 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«Работа в России»</a:t>
            </a:r>
          </a:p>
        </p:txBody>
      </p:sp>
      <p:pic>
        <p:nvPicPr>
          <p:cNvPr id="90" name="Рисунок 89"/>
          <p:cNvPicPr>
            <a:picLocks noChangeAspect="1"/>
          </p:cNvPicPr>
          <p:nvPr/>
        </p:nvPicPr>
        <p:blipFill>
          <a:blip r:embed="rId2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469442" y="1766510"/>
            <a:ext cx="1481220" cy="1267824"/>
          </a:xfrm>
          <a:prstGeom prst="rect">
            <a:avLst/>
          </a:prstGeom>
        </p:spPr>
      </p:pic>
      <p:sp>
        <p:nvSpPr>
          <p:cNvPr id="91" name="TextBox 90"/>
          <p:cNvSpPr txBox="1"/>
          <p:nvPr/>
        </p:nvSpPr>
        <p:spPr>
          <a:xfrm>
            <a:off x="10436087" y="3141955"/>
            <a:ext cx="39410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Модерация</a:t>
            </a:r>
            <a:r>
              <a:rPr 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вакансии работником </a:t>
            </a:r>
            <a:r>
              <a:rPr lang="ru-RU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ЦЗН</a:t>
            </a:r>
            <a:endParaRPr lang="ru-RU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" name="Рисунок 91"/>
          <p:cNvPicPr>
            <a:picLocks noChangeAspect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571" y="7316220"/>
            <a:ext cx="1091196" cy="10936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609" y="7044852"/>
            <a:ext cx="2292388" cy="1719291"/>
          </a:xfrm>
          <a:prstGeom prst="rect">
            <a:avLst/>
          </a:prstGeom>
        </p:spPr>
      </p:pic>
      <p:sp>
        <p:nvSpPr>
          <p:cNvPr id="93" name="Блок-схема: объединение 92"/>
          <p:cNvSpPr/>
          <p:nvPr/>
        </p:nvSpPr>
        <p:spPr>
          <a:xfrm rot="16200000">
            <a:off x="6440860" y="1874716"/>
            <a:ext cx="442264" cy="727806"/>
          </a:xfrm>
          <a:prstGeom prst="flowChartMerg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4" name="Блок-схема: объединение 93"/>
          <p:cNvSpPr/>
          <p:nvPr/>
        </p:nvSpPr>
        <p:spPr>
          <a:xfrm rot="16200000">
            <a:off x="10405385" y="1987497"/>
            <a:ext cx="442264" cy="727806"/>
          </a:xfrm>
          <a:prstGeom prst="flowChartMerg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6" name="Блок-схема: объединение 95"/>
          <p:cNvSpPr/>
          <p:nvPr/>
        </p:nvSpPr>
        <p:spPr>
          <a:xfrm rot="16200000">
            <a:off x="3433217" y="4791054"/>
            <a:ext cx="442264" cy="727806"/>
          </a:xfrm>
          <a:prstGeom prst="flowChartMerg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7" name="Блок-схема: объединение 96"/>
          <p:cNvSpPr/>
          <p:nvPr/>
        </p:nvSpPr>
        <p:spPr>
          <a:xfrm rot="16200000">
            <a:off x="7151058" y="4816857"/>
            <a:ext cx="442264" cy="727806"/>
          </a:xfrm>
          <a:prstGeom prst="flowChartMerg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8" name="Блок-схема: объединение 97"/>
          <p:cNvSpPr/>
          <p:nvPr/>
        </p:nvSpPr>
        <p:spPr>
          <a:xfrm rot="16200000">
            <a:off x="10722248" y="4883978"/>
            <a:ext cx="442264" cy="727806"/>
          </a:xfrm>
          <a:prstGeom prst="flowChartMerg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9" name="Рисунок 98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731829" y="4514684"/>
            <a:ext cx="2875572" cy="1886969"/>
          </a:xfrm>
          <a:prstGeom prst="rect">
            <a:avLst/>
          </a:prstGeom>
        </p:spPr>
      </p:pic>
      <p:sp>
        <p:nvSpPr>
          <p:cNvPr id="100" name="Блок-схема: объединение 99"/>
          <p:cNvSpPr/>
          <p:nvPr/>
        </p:nvSpPr>
        <p:spPr>
          <a:xfrm rot="16200000">
            <a:off x="13279061" y="4829710"/>
            <a:ext cx="442264" cy="727806"/>
          </a:xfrm>
          <a:prstGeom prst="flowChartMerg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4BBE3878-081A-4E13-925B-62ED20120B8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="" xmlns:asvg="http://schemas.microsoft.com/office/drawing/2016/SVG/main" xmlns:lc="http://schemas.openxmlformats.org/drawingml/2006/lockedCanvas" r:embed="rId13"/>
              </a:ext>
            </a:extLst>
          </a:blip>
          <a:stretch>
            <a:fillRect/>
          </a:stretch>
        </p:blipFill>
        <p:spPr>
          <a:xfrm>
            <a:off x="15614314" y="5590658"/>
            <a:ext cx="1087681" cy="1106764"/>
          </a:xfrm>
          <a:prstGeom prst="rect">
            <a:avLst/>
          </a:prstGeom>
        </p:spPr>
      </p:pic>
      <p:sp>
        <p:nvSpPr>
          <p:cNvPr id="101" name="Блок-схема: объединение 100"/>
          <p:cNvSpPr/>
          <p:nvPr/>
        </p:nvSpPr>
        <p:spPr>
          <a:xfrm rot="2708041">
            <a:off x="15139186" y="6828810"/>
            <a:ext cx="442264" cy="727806"/>
          </a:xfrm>
          <a:prstGeom prst="flowChartMerg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2" name="Рисунок 101"/>
          <p:cNvPicPr>
            <a:picLocks noChangeAspect="1"/>
          </p:cNvPicPr>
          <p:nvPr/>
        </p:nvPicPr>
        <p:blipFill>
          <a:blip r:embed="rId2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085" y="7222106"/>
            <a:ext cx="1902635" cy="2201467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29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166796" y="7100308"/>
            <a:ext cx="1376628" cy="1376628"/>
          </a:xfrm>
          <a:prstGeom prst="rect">
            <a:avLst/>
          </a:prstGeom>
        </p:spPr>
      </p:pic>
      <p:sp>
        <p:nvSpPr>
          <p:cNvPr id="103" name="Блок-схема: объединение 102"/>
          <p:cNvSpPr/>
          <p:nvPr/>
        </p:nvSpPr>
        <p:spPr>
          <a:xfrm rot="5400000">
            <a:off x="3213089" y="7528887"/>
            <a:ext cx="442264" cy="727806"/>
          </a:xfrm>
          <a:prstGeom prst="flowChartMerg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4" name="Блок-схема: объединение 103"/>
          <p:cNvSpPr/>
          <p:nvPr/>
        </p:nvSpPr>
        <p:spPr>
          <a:xfrm rot="5400000">
            <a:off x="7094350" y="7536339"/>
            <a:ext cx="442264" cy="727806"/>
          </a:xfrm>
          <a:prstGeom prst="flowChartMerg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5" name="Блок-схема: объединение 104"/>
          <p:cNvSpPr/>
          <p:nvPr/>
        </p:nvSpPr>
        <p:spPr>
          <a:xfrm rot="5400000">
            <a:off x="10171540" y="7689735"/>
            <a:ext cx="442264" cy="727806"/>
          </a:xfrm>
          <a:prstGeom prst="flowChartMerg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6" name="Блок-схема: объединение 105"/>
          <p:cNvSpPr/>
          <p:nvPr/>
        </p:nvSpPr>
        <p:spPr>
          <a:xfrm rot="5400000">
            <a:off x="13324195" y="7774727"/>
            <a:ext cx="442264" cy="727806"/>
          </a:xfrm>
          <a:prstGeom prst="flowChartMerg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981342" y="1017451"/>
            <a:ext cx="1138021" cy="212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920304" y="143113"/>
            <a:ext cx="5250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i="0" u="none" strike="noStrike" kern="1200" cap="all" spc="0" normalizeH="0" noProof="0" dirty="0" smtClean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400" i="0" u="none" strike="noStrike" kern="1200" cap="all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агентство </a:t>
            </a:r>
            <a:r>
              <a:rPr kumimoji="0" lang="ru-RU" sz="1400" i="0" u="none" strike="noStrike" kern="1200" cap="all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по труду и занятости населения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сахалинской области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051" y="104354"/>
            <a:ext cx="598253" cy="5619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351" y="883990"/>
            <a:ext cx="11512673" cy="551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01307" y="140068"/>
            <a:ext cx="6077411" cy="743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/>
              <a:t>География мест </a:t>
            </a:r>
            <a:r>
              <a:rPr lang="ru-RU" b="1" dirty="0" smtClean="0"/>
              <a:t>проживания привлеченных специалистов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" t="8069" r="2211" b="13766"/>
          <a:stretch/>
        </p:blipFill>
        <p:spPr>
          <a:xfrm>
            <a:off x="1155356" y="1153492"/>
            <a:ext cx="14230867" cy="802694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Picture 2" descr="C:\Users\n.lazareva\Desktop\6iy5Byz5T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642" y="6768032"/>
            <a:ext cx="346163" cy="33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Прямая со стрелкой 9"/>
          <p:cNvCxnSpPr>
            <a:stCxn id="9" idx="3"/>
          </p:cNvCxnSpPr>
          <p:nvPr/>
        </p:nvCxnSpPr>
        <p:spPr>
          <a:xfrm flipV="1">
            <a:off x="3950805" y="6742947"/>
            <a:ext cx="11083289" cy="194832"/>
          </a:xfrm>
          <a:prstGeom prst="straightConnector1">
            <a:avLst/>
          </a:prstGeom>
          <a:ln w="1270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C:\Users\n.lazareva\Desktop\6iy5Byz5T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923" y="7842580"/>
            <a:ext cx="327582" cy="32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Прямая со стрелкой 11"/>
          <p:cNvCxnSpPr>
            <a:stCxn id="11" idx="3"/>
          </p:cNvCxnSpPr>
          <p:nvPr/>
        </p:nvCxnSpPr>
        <p:spPr>
          <a:xfrm flipV="1">
            <a:off x="9429505" y="7146190"/>
            <a:ext cx="5604589" cy="857026"/>
          </a:xfrm>
          <a:prstGeom prst="straightConnector1">
            <a:avLst/>
          </a:prstGeom>
          <a:ln w="1270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C:\Users\n.lazareva\Desktop\6iy5Byz5T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9679" y="5914612"/>
            <a:ext cx="327582" cy="32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Прямая со стрелкой 13"/>
          <p:cNvCxnSpPr>
            <a:stCxn id="13" idx="3"/>
          </p:cNvCxnSpPr>
          <p:nvPr/>
        </p:nvCxnSpPr>
        <p:spPr>
          <a:xfrm>
            <a:off x="13007261" y="6075248"/>
            <a:ext cx="2019149" cy="62830"/>
          </a:xfrm>
          <a:prstGeom prst="straightConnector1">
            <a:avLst/>
          </a:prstGeom>
          <a:ln w="1270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C:\Users\n.lazareva\Desktop\6iy5Byz5T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470" y="4746841"/>
            <a:ext cx="327582" cy="32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Прямая со стрелкой 15"/>
          <p:cNvCxnSpPr>
            <a:stCxn id="15" idx="1"/>
          </p:cNvCxnSpPr>
          <p:nvPr/>
        </p:nvCxnSpPr>
        <p:spPr>
          <a:xfrm>
            <a:off x="14393470" y="4907477"/>
            <a:ext cx="640624" cy="1230601"/>
          </a:xfrm>
          <a:prstGeom prst="straightConnector1">
            <a:avLst/>
          </a:prstGeom>
          <a:ln w="1270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C:\Users\n.lazareva\Desktop\6iy5Byz5T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742" y="7418043"/>
            <a:ext cx="327582" cy="32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Прямая со стрелкой 17"/>
          <p:cNvCxnSpPr>
            <a:stCxn id="17" idx="3"/>
          </p:cNvCxnSpPr>
          <p:nvPr/>
        </p:nvCxnSpPr>
        <p:spPr>
          <a:xfrm flipV="1">
            <a:off x="8168324" y="7146193"/>
            <a:ext cx="6865770" cy="432486"/>
          </a:xfrm>
          <a:prstGeom prst="straightConnector1">
            <a:avLst/>
          </a:prstGeom>
          <a:ln w="1270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C:\Users\n.lazareva\Desktop\6iy5Byz5T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4513" y="8004878"/>
            <a:ext cx="327582" cy="32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Прямая со стрелкой 19"/>
          <p:cNvCxnSpPr>
            <a:stCxn id="19" idx="3"/>
          </p:cNvCxnSpPr>
          <p:nvPr/>
        </p:nvCxnSpPr>
        <p:spPr>
          <a:xfrm flipV="1">
            <a:off x="13902095" y="7146192"/>
            <a:ext cx="1132000" cy="1019322"/>
          </a:xfrm>
          <a:prstGeom prst="straightConnector1">
            <a:avLst/>
          </a:prstGeom>
          <a:ln w="1270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 descr="C:\Users\n.lazareva\Desktop\6iy5Byz5T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190" y="6513804"/>
            <a:ext cx="327582" cy="32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Прямая со стрелкой 21"/>
          <p:cNvCxnSpPr>
            <a:stCxn id="21" idx="3"/>
          </p:cNvCxnSpPr>
          <p:nvPr/>
        </p:nvCxnSpPr>
        <p:spPr>
          <a:xfrm>
            <a:off x="7555772" y="6674440"/>
            <a:ext cx="7470637" cy="68505"/>
          </a:xfrm>
          <a:prstGeom prst="straightConnector1">
            <a:avLst/>
          </a:prstGeom>
          <a:ln w="1270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 descr="C:\Users\n.lazareva\Desktop\6iy5Byz5T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972" y="4372858"/>
            <a:ext cx="327582" cy="32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n.lazareva\Desktop\6iy5Byz5T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175" y="4675419"/>
            <a:ext cx="327582" cy="32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Прямая со стрелкой 25"/>
          <p:cNvCxnSpPr>
            <a:stCxn id="25" idx="3"/>
          </p:cNvCxnSpPr>
          <p:nvPr/>
        </p:nvCxnSpPr>
        <p:spPr>
          <a:xfrm>
            <a:off x="4222757" y="4836055"/>
            <a:ext cx="10803653" cy="1302023"/>
          </a:xfrm>
          <a:prstGeom prst="straightConnector1">
            <a:avLst/>
          </a:prstGeom>
          <a:ln w="1270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" descr="C:\Users\n.lazareva\Desktop\6iy5Byz5T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728" y="6339757"/>
            <a:ext cx="327582" cy="32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Прямая со стрелкой 27"/>
          <p:cNvCxnSpPr>
            <a:stCxn id="27" idx="3"/>
          </p:cNvCxnSpPr>
          <p:nvPr/>
        </p:nvCxnSpPr>
        <p:spPr>
          <a:xfrm>
            <a:off x="4478310" y="6500393"/>
            <a:ext cx="10548100" cy="242553"/>
          </a:xfrm>
          <a:prstGeom prst="straightConnector1">
            <a:avLst/>
          </a:prstGeom>
          <a:ln w="1270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 descr="C:\Users\n.lazareva\Desktop\6iy5Byz5T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231" y="7645988"/>
            <a:ext cx="327582" cy="32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Прямая со стрелкой 29"/>
          <p:cNvCxnSpPr>
            <a:stCxn id="29" idx="3"/>
          </p:cNvCxnSpPr>
          <p:nvPr/>
        </p:nvCxnSpPr>
        <p:spPr>
          <a:xfrm flipV="1">
            <a:off x="11660813" y="7146192"/>
            <a:ext cx="3365597" cy="660432"/>
          </a:xfrm>
          <a:prstGeom prst="straightConnector1">
            <a:avLst/>
          </a:prstGeom>
          <a:ln w="1270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2" descr="C:\Users\n.lazareva\Desktop\6iy5Byz5T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671" y="6002197"/>
            <a:ext cx="327582" cy="32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Прямая со стрелкой 31"/>
          <p:cNvCxnSpPr>
            <a:stCxn id="31" idx="3"/>
          </p:cNvCxnSpPr>
          <p:nvPr/>
        </p:nvCxnSpPr>
        <p:spPr>
          <a:xfrm flipV="1">
            <a:off x="3934253" y="6138079"/>
            <a:ext cx="11092157" cy="24754"/>
          </a:xfrm>
          <a:prstGeom prst="straightConnector1">
            <a:avLst/>
          </a:prstGeom>
          <a:ln w="1270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1415111" y="2439369"/>
            <a:ext cx="3052984" cy="350865"/>
          </a:xfrm>
          <a:prstGeom prst="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 Тыва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591303" y="1533766"/>
            <a:ext cx="3052984" cy="350865"/>
          </a:xfrm>
          <a:prstGeom prst="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1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 Дагестан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871786" y="1509789"/>
            <a:ext cx="3052984" cy="350865"/>
          </a:xfrm>
          <a:prstGeom prst="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Московская область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849059" y="1903706"/>
            <a:ext cx="3052984" cy="350865"/>
          </a:xfrm>
          <a:prstGeom prst="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1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Курская область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871786" y="2406596"/>
            <a:ext cx="3052984" cy="350865"/>
          </a:xfrm>
          <a:prstGeom prst="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Камчатский край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1415110" y="1514167"/>
            <a:ext cx="3052984" cy="350865"/>
          </a:xfrm>
          <a:prstGeom prst="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Алтайский край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1415110" y="1945623"/>
            <a:ext cx="3052984" cy="350865"/>
          </a:xfrm>
          <a:prstGeom prst="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Ставропольский край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871786" y="2931991"/>
            <a:ext cx="3052984" cy="350865"/>
          </a:xfrm>
          <a:prstGeom prst="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 Крым</a:t>
            </a:r>
          </a:p>
        </p:txBody>
      </p:sp>
      <p:cxnSp>
        <p:nvCxnSpPr>
          <p:cNvPr id="44" name="Прямая со стрелкой 43"/>
          <p:cNvCxnSpPr/>
          <p:nvPr/>
        </p:nvCxnSpPr>
        <p:spPr>
          <a:xfrm>
            <a:off x="2544000" y="6349481"/>
            <a:ext cx="12695770" cy="1958"/>
          </a:xfrm>
          <a:prstGeom prst="straightConnector1">
            <a:avLst/>
          </a:prstGeom>
          <a:ln w="1270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>
            <a:off x="1524628" y="5649608"/>
            <a:ext cx="13720710" cy="691642"/>
          </a:xfrm>
          <a:prstGeom prst="straightConnector1">
            <a:avLst/>
          </a:prstGeom>
          <a:ln w="1270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2" descr="C:\Users\n.lazareva\Desktop\6iy5Byz5T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594" y="4615727"/>
            <a:ext cx="327582" cy="32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11415110" y="2937335"/>
            <a:ext cx="3052984" cy="350865"/>
          </a:xfrm>
          <a:prstGeom prst="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Ивановская область</a:t>
            </a:r>
          </a:p>
        </p:txBody>
      </p:sp>
      <p:cxnSp>
        <p:nvCxnSpPr>
          <p:cNvPr id="48" name="Прямая со стрелкой 47"/>
          <p:cNvCxnSpPr>
            <a:stCxn id="46" idx="3"/>
          </p:cNvCxnSpPr>
          <p:nvPr/>
        </p:nvCxnSpPr>
        <p:spPr>
          <a:xfrm>
            <a:off x="5043176" y="4776363"/>
            <a:ext cx="9983234" cy="1416468"/>
          </a:xfrm>
          <a:prstGeom prst="straightConnector1">
            <a:avLst/>
          </a:prstGeom>
          <a:ln w="1270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23" idx="3"/>
          </p:cNvCxnSpPr>
          <p:nvPr/>
        </p:nvCxnSpPr>
        <p:spPr>
          <a:xfrm>
            <a:off x="4841554" y="4533494"/>
            <a:ext cx="10192540" cy="1588224"/>
          </a:xfrm>
          <a:prstGeom prst="straightConnector1">
            <a:avLst/>
          </a:prstGeom>
          <a:ln w="1270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Рисунок 64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95344">
            <a:off x="13875828" y="5843850"/>
            <a:ext cx="2387509" cy="1336423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4595496" y="1944323"/>
            <a:ext cx="3052984" cy="350865"/>
          </a:xfrm>
          <a:prstGeom prst="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1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Хабаровский край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626638" y="2369586"/>
            <a:ext cx="3052984" cy="350865"/>
          </a:xfrm>
          <a:prstGeom prst="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Астраханская область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629223" y="2805886"/>
            <a:ext cx="3052984" cy="350865"/>
          </a:xfrm>
          <a:prstGeom prst="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Омская область</a:t>
            </a:r>
          </a:p>
        </p:txBody>
      </p:sp>
      <p:pic>
        <p:nvPicPr>
          <p:cNvPr id="70" name="Рисунок 69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585724" y="6002197"/>
            <a:ext cx="1138021" cy="212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25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98 -0.00138 L 0.87795 -0.02222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97" y="-104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22222E-6 L 0.44931 -0.09097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65" y="-456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29 -0.00324 L 0.16979 0.00463 " pathEditMode="relative" rAng="0" ptsTypes="AA">
                                      <p:cBhvr>
                                        <p:cTn id="5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45" y="39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28 -0.00324 L 0.03594 0.12639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1" y="6481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7.40741E-7 L 0.54792 -0.04676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-233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24 -0.00278 L 0.1 -0.10787 " pathEditMode="relative" rAng="0" ptsTypes="AA">
                                      <p:cBhvr>
                                        <p:cTn id="70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3" y="-5255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28 -0.00324 L 0.59566 0.00555 " pathEditMode="relative" rAng="0" ptsTypes="AA">
                                      <p:cBhvr>
                                        <p:cTn id="75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47" y="44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7037E-7 L 0.80781 0.16366 " pathEditMode="relative" rAng="0" ptsTypes="AA">
                                      <p:cBhvr>
                                        <p:cTn id="80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82" y="8171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11111E-6 L 0.85608 0.1338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95" y="669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83611 0.02361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06" y="1181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29 -0.00324 L 0.275 -0.0706 " pathEditMode="relative" rAng="0" ptsTypes="AA">
                                      <p:cBhvr>
                                        <p:cTn id="95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06" y="-3380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44444E-6 L 0.87865 -0.0044 " pathEditMode="relative" rAng="0" ptsTypes="AA">
                                      <p:cBhvr>
                                        <p:cTn id="100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24" y="-231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3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7037E-7 L 0.80781 0.16366 " pathEditMode="relative" rAng="0" ptsTypes="AA">
                                      <p:cBhvr>
                                        <p:cTn id="108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82" y="8171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5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6500"/>
                            </p:stCondLst>
                            <p:childTnLst>
                              <p:par>
                                <p:cTn id="1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7500"/>
                            </p:stCondLst>
                            <p:childTnLst>
                              <p:par>
                                <p:cTn id="1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8500"/>
                            </p:stCondLst>
                            <p:childTnLst>
                              <p:par>
                                <p:cTn id="1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67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73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7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7" grpId="0" animBg="1"/>
      <p:bldP spid="67" grpId="0" animBg="1"/>
      <p:bldP spid="68" grpId="0" animBg="1"/>
      <p:bldP spid="6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920304" y="143113"/>
            <a:ext cx="5250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i="0" u="none" strike="noStrike" kern="1200" cap="all" spc="0" normalizeH="0" noProof="0" dirty="0" smtClean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400" i="0" u="none" strike="noStrike" kern="1200" cap="all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агентство </a:t>
            </a:r>
            <a:r>
              <a:rPr kumimoji="0" lang="ru-RU" sz="1400" i="0" u="none" strike="noStrike" kern="1200" cap="all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по труду и занятости населения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сахалинской области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051" y="104354"/>
            <a:ext cx="598253" cy="5619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977" y="905284"/>
            <a:ext cx="11512673" cy="5512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998234" y="143113"/>
            <a:ext cx="8534400" cy="7439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/>
              <a:t>Итоги реализации мероприятий Программы  </a:t>
            </a:r>
          </a:p>
          <a:p>
            <a:pPr algn="r"/>
            <a:r>
              <a:rPr lang="ru-RU" b="1" dirty="0"/>
              <a:t>в 2016-2022 годах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CC8BE31-8C6A-AF88-5B8B-5C05F21542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  <a14:imgEffect>
                      <a14:brightnessContrast bright="60000"/>
                    </a14:imgEffect>
                  </a14:imgLayer>
                </a14:imgProps>
              </a:ext>
            </a:extLst>
          </a:blip>
          <a:srcRect t="8852" b="10928"/>
          <a:stretch/>
        </p:blipFill>
        <p:spPr>
          <a:xfrm>
            <a:off x="4820046" y="2687695"/>
            <a:ext cx="6745916" cy="40481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543555" y="2017306"/>
            <a:ext cx="5826491" cy="97214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27000">
              <a:schemeClr val="bg1">
                <a:lumMod val="9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41383" y="2160443"/>
            <a:ext cx="6089513" cy="743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016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Трудоустроено квалифицированных </a:t>
            </a:r>
            <a:r>
              <a:rPr lang="ru-RU" dirty="0" smtClean="0"/>
              <a:t>специалистов всего </a:t>
            </a:r>
            <a:r>
              <a:rPr lang="ru-RU" dirty="0"/>
              <a:t>– </a:t>
            </a:r>
            <a:r>
              <a:rPr lang="ru-RU" b="1" dirty="0" smtClean="0">
                <a:solidFill>
                  <a:srgbClr val="034896"/>
                </a:solidFill>
              </a:rPr>
              <a:t>1</a:t>
            </a:r>
            <a:r>
              <a:rPr lang="en-US" b="1" dirty="0" smtClean="0">
                <a:solidFill>
                  <a:srgbClr val="034896"/>
                </a:solidFill>
              </a:rPr>
              <a:t>71</a:t>
            </a:r>
            <a:r>
              <a:rPr lang="ru-RU" b="1" dirty="0" smtClean="0">
                <a:solidFill>
                  <a:srgbClr val="034896"/>
                </a:solidFill>
              </a:rPr>
              <a:t> </a:t>
            </a:r>
            <a:r>
              <a:rPr lang="ru-RU" b="1" dirty="0">
                <a:solidFill>
                  <a:srgbClr val="034896"/>
                </a:solidFill>
              </a:rPr>
              <a:t>чел</a:t>
            </a:r>
            <a:r>
              <a:rPr lang="ru-RU" dirty="0"/>
              <a:t>.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646537" y="2064512"/>
            <a:ext cx="5471703" cy="97214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27000">
              <a:schemeClr val="bg1">
                <a:lumMod val="9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459" y="2250348"/>
            <a:ext cx="557842" cy="60047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64754" y="2229735"/>
            <a:ext cx="557842" cy="60047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174080" y="2140561"/>
            <a:ext cx="5068330" cy="743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Общий объем ассигнований  </a:t>
            </a:r>
            <a:br>
              <a:rPr lang="ru-RU" dirty="0"/>
            </a:br>
            <a:r>
              <a:rPr lang="ru-RU" b="1" dirty="0">
                <a:solidFill>
                  <a:srgbClr val="034896"/>
                </a:solidFill>
              </a:rPr>
              <a:t>233 683,5 тыс. руб.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925463" y="7351730"/>
            <a:ext cx="7332453" cy="15166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27000">
              <a:schemeClr val="bg1">
                <a:lumMod val="9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9302648" y="7625563"/>
            <a:ext cx="6784354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ts val="2000"/>
              </a:lnSpc>
            </a:pPr>
            <a:r>
              <a:rPr lang="ru-RU" sz="2000" dirty="0"/>
              <a:t>Произведены </a:t>
            </a:r>
            <a:r>
              <a:rPr lang="ru-RU" b="1" dirty="0">
                <a:solidFill>
                  <a:srgbClr val="034896"/>
                </a:solidFill>
              </a:rPr>
              <a:t>выплаты 17 </a:t>
            </a:r>
            <a:r>
              <a:rPr lang="ru-RU" sz="2000" dirty="0"/>
              <a:t>квалифицированным специалистам, заключившим </a:t>
            </a:r>
            <a:r>
              <a:rPr lang="ru-RU" b="1" dirty="0">
                <a:solidFill>
                  <a:srgbClr val="034896"/>
                </a:solidFill>
              </a:rPr>
              <a:t>срочные трудовые договоры </a:t>
            </a:r>
            <a:r>
              <a:rPr lang="ru-RU" sz="2000" dirty="0"/>
              <a:t>с учреждениями здравоохранения и образования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42819" y="7351730"/>
            <a:ext cx="7754841" cy="155089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27000">
              <a:schemeClr val="bg1">
                <a:lumMod val="9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073791" y="7435480"/>
            <a:ext cx="7001350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ts val="2000"/>
              </a:lnSpc>
            </a:pPr>
            <a:r>
              <a:rPr lang="ru-RU" sz="2000" dirty="0"/>
              <a:t>На </a:t>
            </a:r>
            <a:r>
              <a:rPr lang="ru-RU" b="1" dirty="0">
                <a:solidFill>
                  <a:srgbClr val="034896"/>
                </a:solidFill>
              </a:rPr>
              <a:t>профессиональное обучение и дополнительное профессиональное образование </a:t>
            </a:r>
            <a:r>
              <a:rPr lang="ru-RU" sz="2000" dirty="0"/>
              <a:t>направлено </a:t>
            </a:r>
            <a:r>
              <a:rPr lang="ru-RU" b="1" dirty="0">
                <a:solidFill>
                  <a:srgbClr val="034896"/>
                </a:solidFill>
              </a:rPr>
              <a:t>780 работников </a:t>
            </a:r>
            <a:r>
              <a:rPr lang="ru-RU" sz="2000" dirty="0"/>
              <a:t>сферы образования, здравоохранения, культуры и спорта, занятости населения, технического обеспечения и благоустройства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1157888" y="3431952"/>
            <a:ext cx="5033367" cy="346013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>
            <a:spAutoFit/>
          </a:bodyPr>
          <a:lstStyle/>
          <a:p>
            <a:pPr lvl="0" algn="r"/>
            <a:r>
              <a:rPr lang="ru-RU" sz="1600" b="1" dirty="0">
                <a:ln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Выплата пособия –</a:t>
            </a:r>
            <a:r>
              <a:rPr lang="ru-RU" sz="1600" b="1" dirty="0">
                <a:ln/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184 993,3 тыс. руб</a:t>
            </a:r>
            <a:r>
              <a:rPr lang="ru-RU" sz="1600" b="1" dirty="0">
                <a:ln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1067447" y="4001868"/>
            <a:ext cx="5214250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>
            <a:spAutoFit/>
          </a:bodyPr>
          <a:lstStyle/>
          <a:p>
            <a:pPr lvl="0" algn="r"/>
            <a:r>
              <a:rPr lang="ru-RU" sz="1600" b="1" dirty="0">
                <a:ln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Организация </a:t>
            </a:r>
            <a:r>
              <a:rPr lang="ru-RU" sz="1600" b="1" dirty="0" smtClean="0">
                <a:ln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обучения </a:t>
            </a:r>
            <a:r>
              <a:rPr lang="ru-RU" sz="1600" b="1" dirty="0" smtClean="0">
                <a:ln/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– </a:t>
            </a:r>
            <a:r>
              <a:rPr lang="ru-RU" sz="1600" b="1" dirty="0">
                <a:ln/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10 758,1 тыс. руб.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9388716" y="4691439"/>
            <a:ext cx="6921726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ln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Компенсация оплаты найма (аренды) </a:t>
            </a:r>
            <a:r>
              <a:rPr lang="ru-RU" sz="1600" b="1" dirty="0" smtClean="0">
                <a:ln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жилья </a:t>
            </a:r>
            <a:r>
              <a:rPr lang="ru-RU" sz="1600" b="1" dirty="0">
                <a:ln/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–</a:t>
            </a:r>
            <a:r>
              <a:rPr lang="ru-RU" sz="1600" b="1" dirty="0" smtClean="0">
                <a:ln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  </a:t>
            </a:r>
            <a:r>
              <a:rPr lang="ru-RU" sz="1600" b="1" dirty="0" smtClean="0">
                <a:ln/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30 </a:t>
            </a:r>
            <a:r>
              <a:rPr lang="ru-RU" sz="1600" b="1" dirty="0">
                <a:ln/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059,2 тыс. руб.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9388716" y="5336984"/>
            <a:ext cx="6928615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lvl="0" algn="r"/>
            <a:r>
              <a:rPr lang="ru-RU" sz="1600" b="1" dirty="0">
                <a:ln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Информационно-консультационная поддержка </a:t>
            </a:r>
            <a:r>
              <a:rPr lang="ru-RU" sz="1600" b="1" dirty="0">
                <a:ln/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–</a:t>
            </a:r>
            <a:r>
              <a:rPr lang="ru-RU" sz="1600" b="1" dirty="0">
                <a:ln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 </a:t>
            </a:r>
            <a:r>
              <a:rPr lang="ru-RU" sz="1600" b="1" dirty="0">
                <a:ln/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2 928,2 тыс. руб.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8162474" y="6024462"/>
            <a:ext cx="8154857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ln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Предоставление выплат по срочным трудовым договорам </a:t>
            </a:r>
            <a:r>
              <a:rPr lang="ru-RU" sz="1600" b="1" dirty="0">
                <a:ln/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–</a:t>
            </a:r>
            <a:r>
              <a:rPr lang="ru-RU" sz="1600" b="1" dirty="0">
                <a:ln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 </a:t>
            </a:r>
            <a:r>
              <a:rPr lang="ru-RU" sz="1600" b="1" dirty="0">
                <a:ln/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4 944,7 тыс. руб.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43555" y="3254407"/>
            <a:ext cx="5033367" cy="369332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ln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Учреждения </a:t>
            </a:r>
            <a:r>
              <a:rPr lang="ru-RU" sz="1800" b="1" dirty="0">
                <a:solidFill>
                  <a:srgbClr val="034896"/>
                </a:solidFill>
              </a:rPr>
              <a:t>образования</a:t>
            </a:r>
            <a:r>
              <a:rPr lang="ru-RU" sz="1600" b="1" dirty="0">
                <a:ln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 – </a:t>
            </a:r>
            <a:r>
              <a:rPr lang="ru-RU" sz="1600" b="1" dirty="0" smtClean="0">
                <a:ln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7</a:t>
            </a:r>
            <a:r>
              <a:rPr lang="en-US" sz="1600" b="1" dirty="0" smtClean="0">
                <a:ln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5</a:t>
            </a:r>
            <a:r>
              <a:rPr lang="ru-RU" sz="1600" b="1" dirty="0" smtClean="0">
                <a:ln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 </a:t>
            </a:r>
            <a:r>
              <a:rPr lang="ru-RU" sz="1600" b="1" dirty="0">
                <a:ln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чел.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523234" y="3728990"/>
            <a:ext cx="5033367" cy="369332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ln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Учреждения </a:t>
            </a:r>
            <a:r>
              <a:rPr lang="ru-RU" sz="1800" b="1" dirty="0">
                <a:solidFill>
                  <a:srgbClr val="034896"/>
                </a:solidFill>
              </a:rPr>
              <a:t>здравоохранения</a:t>
            </a:r>
            <a:r>
              <a:rPr lang="ru-RU" sz="1600" b="1" dirty="0">
                <a:ln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 – 58 чел.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23234" y="4263294"/>
            <a:ext cx="5033367" cy="369332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ln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Учреждения </a:t>
            </a:r>
            <a:r>
              <a:rPr lang="ru-RU" sz="1800" b="1" dirty="0">
                <a:solidFill>
                  <a:srgbClr val="034896"/>
                </a:solidFill>
              </a:rPr>
              <a:t>культуры</a:t>
            </a:r>
            <a:r>
              <a:rPr lang="ru-RU" sz="1600" b="1" dirty="0">
                <a:ln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 – </a:t>
            </a:r>
            <a:r>
              <a:rPr lang="ru-RU" sz="1600" b="1" dirty="0" smtClean="0">
                <a:ln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1</a:t>
            </a:r>
            <a:r>
              <a:rPr lang="en-US" sz="1600" b="1" dirty="0" smtClean="0">
                <a:ln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4</a:t>
            </a:r>
            <a:r>
              <a:rPr lang="ru-RU" sz="1600" b="1" dirty="0" smtClean="0">
                <a:ln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 </a:t>
            </a:r>
            <a:r>
              <a:rPr lang="ru-RU" sz="1600" b="1" dirty="0">
                <a:ln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чел.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523234" y="4770301"/>
            <a:ext cx="5033367" cy="369332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ln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Учреждения </a:t>
            </a:r>
            <a:r>
              <a:rPr lang="ru-RU" sz="1800" b="1" dirty="0">
                <a:solidFill>
                  <a:srgbClr val="034896"/>
                </a:solidFill>
              </a:rPr>
              <a:t>спорта</a:t>
            </a:r>
            <a:r>
              <a:rPr lang="ru-RU" sz="1600" b="1" dirty="0">
                <a:ln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 – </a:t>
            </a:r>
            <a:r>
              <a:rPr lang="ru-RU" sz="1600" b="1" dirty="0" smtClean="0">
                <a:ln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1</a:t>
            </a:r>
            <a:r>
              <a:rPr lang="en-US" sz="1600" b="1" dirty="0" smtClean="0">
                <a:ln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4</a:t>
            </a:r>
            <a:r>
              <a:rPr lang="ru-RU" sz="1600" b="1" dirty="0" smtClean="0">
                <a:ln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 </a:t>
            </a:r>
            <a:r>
              <a:rPr lang="ru-RU" sz="1600" b="1" dirty="0">
                <a:ln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чел.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507267" y="5293921"/>
            <a:ext cx="5033367" cy="646331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ln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Учреждения </a:t>
            </a:r>
            <a:r>
              <a:rPr lang="ru-RU" sz="1800" b="1" dirty="0">
                <a:solidFill>
                  <a:srgbClr val="034896"/>
                </a:solidFill>
              </a:rPr>
              <a:t>обеспечения деятельности бюджетных учреждений </a:t>
            </a:r>
            <a:r>
              <a:rPr lang="ru-RU" sz="1600" b="1" dirty="0">
                <a:ln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– 4 чел.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66576" y="5939789"/>
            <a:ext cx="5033367" cy="369332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Учреждения </a:t>
            </a:r>
            <a:r>
              <a:rPr lang="ru-RU" sz="1800" b="1" dirty="0">
                <a:solidFill>
                  <a:srgbClr val="034896"/>
                </a:solidFill>
              </a:rPr>
              <a:t>лесного хозяйства </a:t>
            </a:r>
            <a:r>
              <a:rPr lang="ru-RU" sz="1600" b="1" dirty="0">
                <a:ln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– 4 чел.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497106" y="6416843"/>
            <a:ext cx="5033367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Прочие – 2 чел.</a:t>
            </a:r>
          </a:p>
        </p:txBody>
      </p:sp>
    </p:spTree>
    <p:extLst>
      <p:ext uri="{BB962C8B-B14F-4D97-AF65-F5344CB8AC3E}">
        <p14:creationId xmlns:p14="http://schemas.microsoft.com/office/powerpoint/2010/main" val="105757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4650</TotalTime>
  <Words>619</Words>
  <Application>Microsoft Office PowerPoint</Application>
  <PresentationFormat>Произвольный</PresentationFormat>
  <Paragraphs>107</Paragraphs>
  <Slides>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8" baseType="lpstr">
      <vt:lpstr>Arial</vt:lpstr>
      <vt:lpstr>Arial Black</vt:lpstr>
      <vt:lpstr>Calibri</vt:lpstr>
      <vt:lpstr>DejaVu Sans</vt:lpstr>
      <vt:lpstr>Montserrat</vt:lpstr>
      <vt:lpstr>Symbol</vt:lpstr>
      <vt:lpstr>Times New Roman</vt:lpstr>
      <vt:lpstr>Wingdings</vt:lpstr>
      <vt:lpstr>ヒラギノ角ゴ Pro W3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Александра Александровна Тихонова</dc:creator>
  <dc:description/>
  <cp:lastModifiedBy>Коновалова Татьяна Валерьевна</cp:lastModifiedBy>
  <cp:revision>326</cp:revision>
  <cp:lastPrinted>2022-08-05T16:50:40Z</cp:lastPrinted>
  <dcterms:created xsi:type="dcterms:W3CDTF">2022-02-02T17:42:51Z</dcterms:created>
  <dcterms:modified xsi:type="dcterms:W3CDTF">2023-06-15T03:26:52Z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4</vt:i4>
  </property>
  <property fmtid="{D5CDD505-2E9C-101B-9397-08002B2CF9AE}" pid="3" name="PresentationFormat">
    <vt:lpwstr>Широкоэкранный</vt:lpwstr>
  </property>
  <property fmtid="{D5CDD505-2E9C-101B-9397-08002B2CF9AE}" pid="4" name="Slides">
    <vt:i4>5</vt:i4>
  </property>
</Properties>
</file>