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23"/>
  </p:notesMasterIdLst>
  <p:sldIdLst>
    <p:sldId id="256" r:id="rId5"/>
    <p:sldId id="257" r:id="rId6"/>
    <p:sldId id="288" r:id="rId7"/>
    <p:sldId id="260" r:id="rId8"/>
    <p:sldId id="261" r:id="rId9"/>
    <p:sldId id="262" r:id="rId10"/>
    <p:sldId id="282" r:id="rId11"/>
    <p:sldId id="291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81" r:id="rId20"/>
    <p:sldId id="280" r:id="rId21"/>
    <p:sldId id="268" r:id="rId22"/>
  </p:sldIdLst>
  <p:sldSz cx="16459200" cy="10972800"/>
  <p:notesSz cx="9942513" cy="67611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139" autoAdjust="0"/>
  </p:normalViewPr>
  <p:slideViewPr>
    <p:cSldViewPr snapToGrid="0">
      <p:cViewPr varScale="1">
        <p:scale>
          <a:sx n="63" d="100"/>
          <a:sy n="63" d="100"/>
        </p:scale>
        <p:origin x="14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299332061857576E-2"/>
          <c:y val="2.2000002309711528E-2"/>
          <c:w val="0.89162566379916874"/>
          <c:h val="0.6283561552079952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Загрузка медицинских сестер по манипуляциям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2"/>
                <c:pt idx="0">
                  <c:v>Процедурная медицинская сестра</c:v>
                </c:pt>
                <c:pt idx="1">
                  <c:v>Палатная медицинская сестра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108</c:v>
                </c:pt>
                <c:pt idx="1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ED-44C0-958E-FCBFA2FF041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2"/>
                <c:pt idx="0">
                  <c:v>Процедурная медицинская сестра</c:v>
                </c:pt>
                <c:pt idx="1">
                  <c:v>Палатная медицинская сестра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82ED-44C0-958E-FCBFA2FF041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2"/>
                <c:pt idx="0">
                  <c:v>Процедурная медицинская сестра</c:v>
                </c:pt>
                <c:pt idx="1">
                  <c:v>Палатная медицинская сестра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82ED-44C0-958E-FCBFA2FF04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2308688"/>
        <c:axId val="222304752"/>
      </c:barChart>
      <c:catAx>
        <c:axId val="222308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2304752"/>
        <c:crosses val="autoZero"/>
        <c:auto val="1"/>
        <c:lblAlgn val="ctr"/>
        <c:lblOffset val="100"/>
        <c:noMultiLvlLbl val="0"/>
      </c:catAx>
      <c:valAx>
        <c:axId val="222304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2308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325489536935878E-2"/>
          <c:y val="0.10026084510630168"/>
          <c:w val="0.89009328209806649"/>
          <c:h val="0.5769709877656398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Загрузка медицинских сестер по манипуляциям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Палатная медицинская сестра</c:v>
                </c:pt>
                <c:pt idx="1">
                  <c:v>Палатная медицинская сестра</c:v>
                </c:pt>
                <c:pt idx="2">
                  <c:v>Палатная медицинская сестра</c:v>
                </c:pt>
                <c:pt idx="3">
                  <c:v>Палатная медицинская сестра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35</c:v>
                </c:pt>
                <c:pt idx="1">
                  <c:v>35</c:v>
                </c:pt>
                <c:pt idx="2">
                  <c:v>35</c:v>
                </c:pt>
                <c:pt idx="3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56-4ED9-A02A-A01B01F13E7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Палатная медицинская сестра</c:v>
                </c:pt>
                <c:pt idx="1">
                  <c:v>Палатная медицинская сестра</c:v>
                </c:pt>
                <c:pt idx="2">
                  <c:v>Палатная медицинская сестра</c:v>
                </c:pt>
                <c:pt idx="3">
                  <c:v>Палатная медицинская сестра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2356-4ED9-A02A-A01B01F13E7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Палатная медицинская сестра</c:v>
                </c:pt>
                <c:pt idx="1">
                  <c:v>Палатная медицинская сестра</c:v>
                </c:pt>
                <c:pt idx="2">
                  <c:v>Палатная медицинская сестра</c:v>
                </c:pt>
                <c:pt idx="3">
                  <c:v>Палатная медицинская сестра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2356-4ED9-A02A-A01B01F13E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51550944"/>
        <c:axId val="551551600"/>
      </c:barChart>
      <c:catAx>
        <c:axId val="551550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1551600"/>
        <c:crosses val="autoZero"/>
        <c:auto val="1"/>
        <c:lblAlgn val="ctr"/>
        <c:lblOffset val="100"/>
        <c:noMultiLvlLbl val="0"/>
      </c:catAx>
      <c:valAx>
        <c:axId val="551551600"/>
        <c:scaling>
          <c:orientation val="minMax"/>
          <c:max val="37"/>
          <c:min val="3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1550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egendEntry>
        <c:idx val="2"/>
        <c:delete val="1"/>
      </c:legendEntry>
      <c:layout>
        <c:manualLayout>
          <c:xMode val="edge"/>
          <c:yMode val="edge"/>
          <c:x val="7.8047544037867497E-2"/>
          <c:y val="0.78820864417906211"/>
          <c:w val="0.84390452076340516"/>
          <c:h val="0.211791355820937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Удовлетворенность</a:t>
            </a:r>
            <a:r>
              <a:rPr lang="ru-RU" baseline="0" dirty="0" smtClean="0"/>
              <a:t> работой медицинской сестры в процентном соотношении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400662133142448"/>
          <c:y val="0.24398780738330678"/>
          <c:w val="0.55338552851348122"/>
          <c:h val="0.5542895320796480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начало проекта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2"/>
                <c:pt idx="0">
                  <c:v>удовлетворенность пациентов работой медицинской сестры</c:v>
                </c:pt>
                <c:pt idx="1">
                  <c:v>Удовлдетворенность пациентов работой медицинской сестры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BB-45F3-97E7-06BB8487F59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завершение проекта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2"/>
                <c:pt idx="0">
                  <c:v>удовлетворенность пациентов работой медицинской сестры</c:v>
                </c:pt>
                <c:pt idx="1">
                  <c:v>Удовлдетворенность пациентов работой медицинской сестры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1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BB-45F3-97E7-06BB8487F59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2"/>
                <c:pt idx="0">
                  <c:v>удовлетворенность пациентов работой медицинской сестры</c:v>
                </c:pt>
                <c:pt idx="1">
                  <c:v>Удовлдетворенность пациентов работой медицинской сестры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47BB-45F3-97E7-06BB8487F5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0005848"/>
        <c:axId val="200002240"/>
        <c:axId val="0"/>
      </c:bar3DChart>
      <c:catAx>
        <c:axId val="2000058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0002240"/>
        <c:crosses val="autoZero"/>
        <c:auto val="1"/>
        <c:lblAlgn val="ctr"/>
        <c:lblOffset val="100"/>
        <c:noMultiLvlLbl val="0"/>
      </c:catAx>
      <c:valAx>
        <c:axId val="200002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0005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image" Target="../media/image38.emf"/><Relationship Id="rId4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перемещения страницы щёлкните мышью</a:t>
            </a: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16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168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169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170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DE4ADD55-C1D0-4C43-B727-007D50345D36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260725" y="844550"/>
            <a:ext cx="3421063" cy="2281238"/>
          </a:xfrm>
          <a:prstGeom prst="rect">
            <a:avLst/>
          </a:prstGeom>
        </p:spPr>
      </p:sp>
      <p:sp>
        <p:nvSpPr>
          <p:cNvPr id="257" name="PlaceHolder 2"/>
          <p:cNvSpPr>
            <a:spLocks noGrp="1"/>
          </p:cNvSpPr>
          <p:nvPr>
            <p:ph type="body"/>
          </p:nvPr>
        </p:nvSpPr>
        <p:spPr>
          <a:xfrm>
            <a:off x="993600" y="3254400"/>
            <a:ext cx="7954560" cy="266184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258" name="Номер слайда 3"/>
          <p:cNvSpPr txBox="1"/>
          <p:nvPr/>
        </p:nvSpPr>
        <p:spPr>
          <a:xfrm>
            <a:off x="5631840" y="6421680"/>
            <a:ext cx="4308480" cy="3391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807C2443-2CC5-407F-BB36-1586972A60ED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5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73113" y="812800"/>
            <a:ext cx="601345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DE4ADD55-C1D0-4C43-B727-007D50345D36}" type="slidenum">
              <a:rPr lang="ru-RU" sz="1400" b="0" strike="noStrike" spc="-1" smtClean="0">
                <a:latin typeface="Times New Roman"/>
              </a:rPr>
              <a:t>16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27905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73113" y="812800"/>
            <a:ext cx="601345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DE4ADD55-C1D0-4C43-B727-007D50345D36}" type="slidenum">
              <a:rPr lang="ru-RU" sz="1400" b="0" strike="noStrike" spc="-1" smtClean="0">
                <a:latin typeface="Times New Roman"/>
              </a:rPr>
              <a:t>18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2912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293080" y="1326600"/>
            <a:ext cx="5873040" cy="51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22960" y="2567520"/>
            <a:ext cx="1481292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22960" y="5891400"/>
            <a:ext cx="1481292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293080" y="1326600"/>
            <a:ext cx="5873040" cy="51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22960" y="2567520"/>
            <a:ext cx="72284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8413200" y="2567520"/>
            <a:ext cx="72284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22960" y="5891400"/>
            <a:ext cx="72284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8413200" y="5891400"/>
            <a:ext cx="72284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293080" y="1326600"/>
            <a:ext cx="5873040" cy="51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22960" y="2567520"/>
            <a:ext cx="47696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831640" y="2567520"/>
            <a:ext cx="47696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10839960" y="2567520"/>
            <a:ext cx="47696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22960" y="5891400"/>
            <a:ext cx="47696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5831640" y="5891400"/>
            <a:ext cx="47696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10839960" y="5891400"/>
            <a:ext cx="47696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293080" y="1326600"/>
            <a:ext cx="5873040" cy="51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822960" y="2567520"/>
            <a:ext cx="14812920" cy="6363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293080" y="1326600"/>
            <a:ext cx="5873040" cy="51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822960" y="2567520"/>
            <a:ext cx="14812920" cy="636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293080" y="1326600"/>
            <a:ext cx="5873040" cy="51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822960" y="2567520"/>
            <a:ext cx="7228440" cy="636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8413200" y="2567520"/>
            <a:ext cx="7228440" cy="636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293080" y="1326600"/>
            <a:ext cx="5873040" cy="51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ubTitle"/>
          </p:nvPr>
        </p:nvSpPr>
        <p:spPr>
          <a:xfrm>
            <a:off x="5293080" y="1326600"/>
            <a:ext cx="5873040" cy="2374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293080" y="1326600"/>
            <a:ext cx="5873040" cy="51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822960" y="2567520"/>
            <a:ext cx="72284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8413200" y="2567520"/>
            <a:ext cx="7228440" cy="636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822960" y="5891400"/>
            <a:ext cx="72284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293080" y="1326600"/>
            <a:ext cx="5873040" cy="51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22960" y="2567520"/>
            <a:ext cx="14812920" cy="6363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5293080" y="1326600"/>
            <a:ext cx="5873040" cy="51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822960" y="2567520"/>
            <a:ext cx="7228440" cy="636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8413200" y="2567520"/>
            <a:ext cx="72284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8413200" y="5891400"/>
            <a:ext cx="72284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293080" y="1326600"/>
            <a:ext cx="5873040" cy="51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822960" y="2567520"/>
            <a:ext cx="72284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8413200" y="2567520"/>
            <a:ext cx="72284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822960" y="5891400"/>
            <a:ext cx="1481292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5293080" y="1326600"/>
            <a:ext cx="5873040" cy="51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822960" y="2567520"/>
            <a:ext cx="1481292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822960" y="5891400"/>
            <a:ext cx="1481292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293080" y="1326600"/>
            <a:ext cx="5873040" cy="51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822960" y="2567520"/>
            <a:ext cx="72284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8413200" y="2567520"/>
            <a:ext cx="72284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822960" y="5891400"/>
            <a:ext cx="72284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8413200" y="5891400"/>
            <a:ext cx="72284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293080" y="1326600"/>
            <a:ext cx="5873040" cy="51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822960" y="2567520"/>
            <a:ext cx="47696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5831640" y="2567520"/>
            <a:ext cx="47696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10839960" y="2567520"/>
            <a:ext cx="47696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822960" y="5891400"/>
            <a:ext cx="47696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 type="body"/>
          </p:nvPr>
        </p:nvSpPr>
        <p:spPr>
          <a:xfrm>
            <a:off x="5831640" y="5891400"/>
            <a:ext cx="47696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7"/>
          <p:cNvSpPr>
            <a:spLocks noGrp="1"/>
          </p:cNvSpPr>
          <p:nvPr>
            <p:ph type="body"/>
          </p:nvPr>
        </p:nvSpPr>
        <p:spPr>
          <a:xfrm>
            <a:off x="10839960" y="5891400"/>
            <a:ext cx="47696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886199" y="1371574"/>
            <a:ext cx="11363325" cy="9186545"/>
          </a:xfrm>
          <a:custGeom>
            <a:avLst/>
            <a:gdLst/>
            <a:ahLst/>
            <a:cxnLst/>
            <a:rect l="l" t="t" r="r" b="b"/>
            <a:pathLst>
              <a:path w="11363325" h="9186545">
                <a:moveTo>
                  <a:pt x="11362944" y="0"/>
                </a:moveTo>
                <a:lnTo>
                  <a:pt x="0" y="0"/>
                </a:lnTo>
                <a:lnTo>
                  <a:pt x="0" y="9186418"/>
                </a:lnTo>
                <a:lnTo>
                  <a:pt x="11362944" y="9186418"/>
                </a:lnTo>
                <a:lnTo>
                  <a:pt x="11362944" y="0"/>
                </a:lnTo>
                <a:close/>
              </a:path>
            </a:pathLst>
          </a:custGeom>
          <a:solidFill>
            <a:srgbClr val="0095FF">
              <a:alpha val="745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11/25/2022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41178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293080" y="1326600"/>
            <a:ext cx="5873040" cy="51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822960" y="2567520"/>
            <a:ext cx="14812920" cy="6363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293080" y="1326600"/>
            <a:ext cx="5873040" cy="51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822960" y="2567520"/>
            <a:ext cx="14812920" cy="636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293080" y="1326600"/>
            <a:ext cx="5873040" cy="51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822960" y="2567520"/>
            <a:ext cx="7228440" cy="636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8413200" y="2567520"/>
            <a:ext cx="7228440" cy="636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293080" y="1326600"/>
            <a:ext cx="5873040" cy="51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22960" y="2567520"/>
            <a:ext cx="14812920" cy="636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293080" y="1326600"/>
            <a:ext cx="5873040" cy="51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5293080" y="1326600"/>
            <a:ext cx="5873040" cy="2374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5293080" y="1326600"/>
            <a:ext cx="5873040" cy="51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822960" y="2567520"/>
            <a:ext cx="72284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8413200" y="2567520"/>
            <a:ext cx="7228440" cy="636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822960" y="5891400"/>
            <a:ext cx="72284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293080" y="1326600"/>
            <a:ext cx="5873040" cy="51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822960" y="2567520"/>
            <a:ext cx="7228440" cy="636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8413200" y="2567520"/>
            <a:ext cx="72284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8413200" y="5891400"/>
            <a:ext cx="72284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293080" y="1326600"/>
            <a:ext cx="5873040" cy="51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822960" y="2567520"/>
            <a:ext cx="72284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8413200" y="2567520"/>
            <a:ext cx="72284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822960" y="5891400"/>
            <a:ext cx="1481292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5293080" y="1326600"/>
            <a:ext cx="5873040" cy="51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822960" y="2567520"/>
            <a:ext cx="1481292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822960" y="5891400"/>
            <a:ext cx="1481292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5293080" y="1326600"/>
            <a:ext cx="5873040" cy="51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822960" y="2567520"/>
            <a:ext cx="72284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8413200" y="2567520"/>
            <a:ext cx="72284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822960" y="5891400"/>
            <a:ext cx="72284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8413200" y="5891400"/>
            <a:ext cx="72284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293080" y="1326600"/>
            <a:ext cx="5873040" cy="51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822960" y="2567520"/>
            <a:ext cx="47696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5831640" y="2567520"/>
            <a:ext cx="47696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10839960" y="2567520"/>
            <a:ext cx="47696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822960" y="5891400"/>
            <a:ext cx="47696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 type="body"/>
          </p:nvPr>
        </p:nvSpPr>
        <p:spPr>
          <a:xfrm>
            <a:off x="5831640" y="5891400"/>
            <a:ext cx="47696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 type="body"/>
          </p:nvPr>
        </p:nvSpPr>
        <p:spPr>
          <a:xfrm>
            <a:off x="10839960" y="5891400"/>
            <a:ext cx="47696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293080" y="1326600"/>
            <a:ext cx="5873040" cy="51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subTitle"/>
          </p:nvPr>
        </p:nvSpPr>
        <p:spPr>
          <a:xfrm>
            <a:off x="822960" y="2567520"/>
            <a:ext cx="14812920" cy="6363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293080" y="1326600"/>
            <a:ext cx="5873040" cy="51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22960" y="2567520"/>
            <a:ext cx="7228440" cy="636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8413200" y="2567520"/>
            <a:ext cx="7228440" cy="636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5293080" y="1326600"/>
            <a:ext cx="5873040" cy="51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822960" y="2567520"/>
            <a:ext cx="14812920" cy="636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293080" y="1326600"/>
            <a:ext cx="5873040" cy="51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822960" y="2567520"/>
            <a:ext cx="7228440" cy="636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8413200" y="2567520"/>
            <a:ext cx="7228440" cy="636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5293080" y="1326600"/>
            <a:ext cx="5873040" cy="51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subTitle"/>
          </p:nvPr>
        </p:nvSpPr>
        <p:spPr>
          <a:xfrm>
            <a:off x="5293080" y="1326600"/>
            <a:ext cx="5873040" cy="2374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5293080" y="1326600"/>
            <a:ext cx="5873040" cy="51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822960" y="2567520"/>
            <a:ext cx="72284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8413200" y="2567520"/>
            <a:ext cx="7228440" cy="636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822960" y="5891400"/>
            <a:ext cx="72284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5293080" y="1326600"/>
            <a:ext cx="5873040" cy="51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822960" y="2567520"/>
            <a:ext cx="7228440" cy="636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8413200" y="2567520"/>
            <a:ext cx="72284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8413200" y="5891400"/>
            <a:ext cx="72284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293080" y="1326600"/>
            <a:ext cx="5873040" cy="51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822960" y="2567520"/>
            <a:ext cx="72284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8413200" y="2567520"/>
            <a:ext cx="72284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822960" y="5891400"/>
            <a:ext cx="1481292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5293080" y="1326600"/>
            <a:ext cx="5873040" cy="51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822960" y="2567520"/>
            <a:ext cx="1481292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822960" y="5891400"/>
            <a:ext cx="1481292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5293080" y="1326600"/>
            <a:ext cx="5873040" cy="51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822960" y="2567520"/>
            <a:ext cx="72284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8413200" y="2567520"/>
            <a:ext cx="72284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 type="body"/>
          </p:nvPr>
        </p:nvSpPr>
        <p:spPr>
          <a:xfrm>
            <a:off x="822960" y="5891400"/>
            <a:ext cx="72284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 type="body"/>
          </p:nvPr>
        </p:nvSpPr>
        <p:spPr>
          <a:xfrm>
            <a:off x="8413200" y="5891400"/>
            <a:ext cx="72284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5293080" y="1326600"/>
            <a:ext cx="5873040" cy="51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822960" y="2567520"/>
            <a:ext cx="47696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5831640" y="2567520"/>
            <a:ext cx="47696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body"/>
          </p:nvPr>
        </p:nvSpPr>
        <p:spPr>
          <a:xfrm>
            <a:off x="10839960" y="2567520"/>
            <a:ext cx="47696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5"/>
          <p:cNvSpPr>
            <a:spLocks noGrp="1"/>
          </p:cNvSpPr>
          <p:nvPr>
            <p:ph type="body"/>
          </p:nvPr>
        </p:nvSpPr>
        <p:spPr>
          <a:xfrm>
            <a:off x="822960" y="5891400"/>
            <a:ext cx="47696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6"/>
          <p:cNvSpPr>
            <a:spLocks noGrp="1"/>
          </p:cNvSpPr>
          <p:nvPr>
            <p:ph type="body"/>
          </p:nvPr>
        </p:nvSpPr>
        <p:spPr>
          <a:xfrm>
            <a:off x="5831640" y="5891400"/>
            <a:ext cx="47696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PlaceHolder 7"/>
          <p:cNvSpPr>
            <a:spLocks noGrp="1"/>
          </p:cNvSpPr>
          <p:nvPr>
            <p:ph type="body"/>
          </p:nvPr>
        </p:nvSpPr>
        <p:spPr>
          <a:xfrm>
            <a:off x="10839960" y="5891400"/>
            <a:ext cx="47696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293080" y="1326600"/>
            <a:ext cx="5873040" cy="51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293080" y="1326600"/>
            <a:ext cx="5873040" cy="23742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293080" y="1326600"/>
            <a:ext cx="5873040" cy="51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22960" y="2567520"/>
            <a:ext cx="72284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8413200" y="2567520"/>
            <a:ext cx="7228440" cy="636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22960" y="5891400"/>
            <a:ext cx="72284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293080" y="1326600"/>
            <a:ext cx="5873040" cy="51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22960" y="2567520"/>
            <a:ext cx="7228440" cy="636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8413200" y="2567520"/>
            <a:ext cx="72284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8413200" y="5891400"/>
            <a:ext cx="72284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293080" y="1326600"/>
            <a:ext cx="5873040" cy="511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22960" y="2567520"/>
            <a:ext cx="72284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8413200" y="2567520"/>
            <a:ext cx="722844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22960" y="5891400"/>
            <a:ext cx="14812920" cy="3035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293080" y="1326600"/>
            <a:ext cx="5873040" cy="5119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6840" y="3664440"/>
            <a:ext cx="15545520" cy="28328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5596200" y="10204560"/>
            <a:ext cx="5266440" cy="548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/>
          </p:nvPr>
        </p:nvSpPr>
        <p:spPr>
          <a:xfrm>
            <a:off x="822960" y="10204560"/>
            <a:ext cx="3785400" cy="548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fld id="{6463B5B6-B7D6-485C-86F2-FC93C5B76043}" type="datetime">
              <a:rPr lang="en-US" sz="1800" b="0" strike="noStrike" spc="-1">
                <a:solidFill>
                  <a:srgbClr val="B2B2B2"/>
                </a:solidFill>
                <a:latin typeface="Calibri"/>
              </a:rPr>
              <a:t>11/25/2022</a:t>
            </a:fld>
            <a:endParaRPr lang="ru-RU" sz="18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11850480" y="10204560"/>
            <a:ext cx="3785400" cy="548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>
              <a:lnSpc>
                <a:spcPct val="100000"/>
              </a:lnSpc>
            </a:pPr>
            <a:fld id="{6F041FF9-0D42-49DB-88CD-21AA993FB481}" type="slidenum">
              <a:rPr lang="ru-RU" sz="1800" b="0" strike="noStrike" spc="-1">
                <a:solidFill>
                  <a:srgbClr val="B2B2B2"/>
                </a:solidFill>
                <a:latin typeface="Calibri"/>
              </a:rPr>
              <a:t>‹#›</a:t>
            </a:fld>
            <a:endParaRPr lang="ru-RU" sz="18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bg object 16"/>
          <p:cNvSpPr/>
          <p:nvPr/>
        </p:nvSpPr>
        <p:spPr>
          <a:xfrm>
            <a:off x="3886200" y="1371600"/>
            <a:ext cx="11363040" cy="9186120"/>
          </a:xfrm>
          <a:custGeom>
            <a:avLst/>
            <a:gdLst/>
            <a:ahLst/>
            <a:cxnLst/>
            <a:rect l="l" t="t" r="r" b="b"/>
            <a:pathLst>
              <a:path w="11363325" h="9186545">
                <a:moveTo>
                  <a:pt x="11362944" y="0"/>
                </a:moveTo>
                <a:lnTo>
                  <a:pt x="0" y="0"/>
                </a:lnTo>
                <a:lnTo>
                  <a:pt x="0" y="9186418"/>
                </a:lnTo>
                <a:lnTo>
                  <a:pt x="11362944" y="9186418"/>
                </a:lnTo>
                <a:lnTo>
                  <a:pt x="11362944" y="0"/>
                </a:lnTo>
                <a:close/>
              </a:path>
            </a:pathLst>
          </a:custGeom>
          <a:solidFill>
            <a:srgbClr val="0095FF">
              <a:alpha val="7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" name="PlaceHolder 1"/>
          <p:cNvSpPr>
            <a:spLocks noGrp="1"/>
          </p:cNvSpPr>
          <p:nvPr>
            <p:ph type="ftr"/>
          </p:nvPr>
        </p:nvSpPr>
        <p:spPr>
          <a:xfrm>
            <a:off x="5596200" y="10204560"/>
            <a:ext cx="5266440" cy="548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822960" y="10204560"/>
            <a:ext cx="3785400" cy="548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fld id="{012EC554-7BEB-4400-ADA5-D2D392F53D85}" type="datetime">
              <a:rPr lang="en-US" sz="1800" b="0" strike="noStrike" spc="-1">
                <a:solidFill>
                  <a:srgbClr val="B2B2B2"/>
                </a:solidFill>
                <a:latin typeface="Calibri"/>
              </a:rPr>
              <a:t>11/25/2022</a:t>
            </a:fld>
            <a:endParaRPr lang="ru-RU" sz="1800" b="0" strike="noStrike" spc="-1">
              <a:latin typeface="Times New Roman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sldNum"/>
          </p:nvPr>
        </p:nvSpPr>
        <p:spPr>
          <a:xfrm>
            <a:off x="11850480" y="10204560"/>
            <a:ext cx="3785400" cy="548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>
              <a:lnSpc>
                <a:spcPct val="100000"/>
              </a:lnSpc>
            </a:pPr>
            <a:fld id="{259A74C5-7667-4EBA-B107-C0833BDD4735}" type="slidenum">
              <a:rPr lang="ru-RU" sz="1800" b="0" strike="noStrike" spc="-1">
                <a:solidFill>
                  <a:srgbClr val="B2B2B2"/>
                </a:solidFill>
                <a:latin typeface="Calibri"/>
              </a:rPr>
              <a:t>‹#›</a:t>
            </a:fld>
            <a:endParaRPr lang="ru-RU" sz="1800" b="0" strike="noStrike" spc="-1">
              <a:latin typeface="Times New Roman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title"/>
          </p:nvPr>
        </p:nvSpPr>
        <p:spPr>
          <a:xfrm>
            <a:off x="822960" y="437760"/>
            <a:ext cx="14812920" cy="1832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body"/>
          </p:nvPr>
        </p:nvSpPr>
        <p:spPr>
          <a:xfrm>
            <a:off x="822960" y="2567520"/>
            <a:ext cx="14812920" cy="636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70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1234440" y="3401640"/>
            <a:ext cx="13989960" cy="18324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84" name="PlaceHolder 2"/>
          <p:cNvSpPr>
            <a:spLocks noGrp="1"/>
          </p:cNvSpPr>
          <p:nvPr>
            <p:ph type="ftr"/>
          </p:nvPr>
        </p:nvSpPr>
        <p:spPr>
          <a:xfrm>
            <a:off x="5596200" y="10204560"/>
            <a:ext cx="5266440" cy="548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dt"/>
          </p:nvPr>
        </p:nvSpPr>
        <p:spPr>
          <a:xfrm>
            <a:off x="822960" y="10204560"/>
            <a:ext cx="3785400" cy="548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fld id="{75DA8D74-ECD8-45F9-A17F-1C31CD3D02E2}" type="datetime">
              <a:rPr lang="en-US" sz="1800" b="0" strike="noStrike" spc="-1">
                <a:solidFill>
                  <a:srgbClr val="B2B2B2"/>
                </a:solidFill>
                <a:latin typeface="Calibri"/>
              </a:rPr>
              <a:t>11/25/2022</a:t>
            </a:fld>
            <a:endParaRPr lang="ru-RU" sz="1800" b="0" strike="noStrike" spc="-1">
              <a:latin typeface="Times New Roman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sldNum"/>
          </p:nvPr>
        </p:nvSpPr>
        <p:spPr>
          <a:xfrm>
            <a:off x="11850480" y="10204560"/>
            <a:ext cx="3785400" cy="548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>
              <a:lnSpc>
                <a:spcPct val="100000"/>
              </a:lnSpc>
            </a:pPr>
            <a:fld id="{4E0951B0-F06E-49A2-B947-EDE467C51740}" type="slidenum">
              <a:rPr lang="ru-RU" sz="1800" b="0" strike="noStrike" spc="-1">
                <a:solidFill>
                  <a:srgbClr val="B2B2B2"/>
                </a:solidFill>
                <a:latin typeface="Calibri"/>
              </a:rPr>
              <a:t>‹#›</a:t>
            </a:fld>
            <a:endParaRPr lang="ru-RU" sz="1800" b="0" strike="noStrike" spc="-1">
              <a:latin typeface="Times New Roman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 type="body"/>
          </p:nvPr>
        </p:nvSpPr>
        <p:spPr>
          <a:xfrm>
            <a:off x="822960" y="2567520"/>
            <a:ext cx="14812920" cy="636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5293080" y="1326600"/>
            <a:ext cx="5873040" cy="5119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125" name="PlaceHolder 2"/>
          <p:cNvSpPr>
            <a:spLocks noGrp="1"/>
          </p:cNvSpPr>
          <p:nvPr>
            <p:ph type="ftr"/>
          </p:nvPr>
        </p:nvSpPr>
        <p:spPr>
          <a:xfrm>
            <a:off x="5596200" y="10204560"/>
            <a:ext cx="5266440" cy="548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dt"/>
          </p:nvPr>
        </p:nvSpPr>
        <p:spPr>
          <a:xfrm>
            <a:off x="822960" y="10204560"/>
            <a:ext cx="3785400" cy="548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fld id="{1B633824-D4E3-4939-B322-633084EF5BA6}" type="datetime">
              <a:rPr lang="en-US" sz="1800" b="0" strike="noStrike" spc="-1">
                <a:solidFill>
                  <a:srgbClr val="B2B2B2"/>
                </a:solidFill>
                <a:latin typeface="Calibri"/>
              </a:rPr>
              <a:t>11/25/2022</a:t>
            </a:fld>
            <a:endParaRPr lang="ru-RU" sz="1800" b="0" strike="noStrike" spc="-1">
              <a:latin typeface="Times New Roman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 type="sldNum"/>
          </p:nvPr>
        </p:nvSpPr>
        <p:spPr>
          <a:xfrm>
            <a:off x="11850480" y="10204560"/>
            <a:ext cx="3785400" cy="548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>
              <a:lnSpc>
                <a:spcPct val="100000"/>
              </a:lnSpc>
            </a:pPr>
            <a:fld id="{848D38EA-3ABA-43B9-A216-FE5D07B157F1}" type="slidenum">
              <a:rPr lang="ru-RU" sz="1800" b="0" strike="noStrike" spc="-1">
                <a:solidFill>
                  <a:srgbClr val="B2B2B2"/>
                </a:solidFill>
                <a:latin typeface="Calibri"/>
              </a:rPr>
              <a:t>‹#›</a:t>
            </a:fld>
            <a:endParaRPr lang="ru-RU" sz="1800" b="0" strike="noStrike" spc="-1">
              <a:latin typeface="Times New Roman"/>
            </a:endParaRPr>
          </a:p>
        </p:txBody>
      </p:sp>
      <p:sp>
        <p:nvSpPr>
          <p:cNvPr id="128" name="PlaceHolder 5"/>
          <p:cNvSpPr>
            <a:spLocks noGrp="1"/>
          </p:cNvSpPr>
          <p:nvPr>
            <p:ph type="body"/>
          </p:nvPr>
        </p:nvSpPr>
        <p:spPr>
          <a:xfrm>
            <a:off x="822960" y="2567520"/>
            <a:ext cx="14812920" cy="636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31.jpeg"/><Relationship Id="rId7" Type="http://schemas.openxmlformats.org/officeDocument/2006/relationships/image" Target="../media/image30.emf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9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19.jpe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png"/><Relationship Id="rId5" Type="http://schemas.openxmlformats.org/officeDocument/2006/relationships/image" Target="../media/image32.emf"/><Relationship Id="rId4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19.jpeg"/><Relationship Id="rId7" Type="http://schemas.openxmlformats.org/officeDocument/2006/relationships/image" Target="../media/image39.emf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41.emf"/><Relationship Id="rId5" Type="http://schemas.openxmlformats.org/officeDocument/2006/relationships/image" Target="../media/image38.e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4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0.png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object 2"/>
          <p:cNvSpPr/>
          <p:nvPr/>
        </p:nvSpPr>
        <p:spPr>
          <a:xfrm>
            <a:off x="0" y="2666880"/>
            <a:ext cx="16458840" cy="4547520"/>
          </a:xfrm>
          <a:custGeom>
            <a:avLst/>
            <a:gdLst/>
            <a:ahLst/>
            <a:cxnLst/>
            <a:rect l="l" t="t" r="r" b="b"/>
            <a:pathLst>
              <a:path w="16459200" h="4547870">
                <a:moveTo>
                  <a:pt x="16459200" y="0"/>
                </a:moveTo>
                <a:lnTo>
                  <a:pt x="0" y="0"/>
                </a:lnTo>
                <a:lnTo>
                  <a:pt x="0" y="4547489"/>
                </a:lnTo>
                <a:lnTo>
                  <a:pt x="16459200" y="4547489"/>
                </a:lnTo>
                <a:lnTo>
                  <a:pt x="16459200" y="0"/>
                </a:lnTo>
                <a:close/>
              </a:path>
            </a:pathLst>
          </a:custGeom>
          <a:solidFill>
            <a:schemeClr val="bg1">
              <a:alpha val="7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2" name="object 3"/>
          <p:cNvSpPr txBox="1"/>
          <p:nvPr/>
        </p:nvSpPr>
        <p:spPr>
          <a:xfrm>
            <a:off x="402480" y="3352680"/>
            <a:ext cx="15653880" cy="2118240"/>
          </a:xfrm>
          <a:prstGeom prst="rect">
            <a:avLst/>
          </a:prstGeom>
          <a:noFill/>
          <a:ln w="0">
            <a:noFill/>
          </a:ln>
        </p:spPr>
        <p:txBody>
          <a:bodyPr lIns="0" tIns="197640" rIns="0" bIns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200" b="1" i="1" strike="noStrike" spc="-1" dirty="0" smtClean="0">
                <a:solidFill>
                  <a:srgbClr val="001892"/>
                </a:solidFill>
                <a:latin typeface="Trebuchet MS"/>
              </a:rPr>
              <a:t>«Внедрение </a:t>
            </a:r>
            <a:r>
              <a:rPr lang="ru-RU" sz="4200" b="1" i="1" strike="noStrike" spc="-1" dirty="0">
                <a:solidFill>
                  <a:srgbClr val="001892"/>
                </a:solidFill>
                <a:latin typeface="Trebuchet MS"/>
              </a:rPr>
              <a:t>принципа  работы универсальной </a:t>
            </a:r>
            <a:r>
              <a:rPr dirty="0"/>
              <a:t/>
            </a:r>
            <a:br>
              <a:rPr dirty="0"/>
            </a:br>
            <a:r>
              <a:rPr lang="ru-RU" sz="4200" b="1" i="1" strike="noStrike" spc="-1" dirty="0">
                <a:solidFill>
                  <a:srgbClr val="001892"/>
                </a:solidFill>
                <a:latin typeface="Trebuchet MS"/>
              </a:rPr>
              <a:t>медицинской </a:t>
            </a:r>
            <a:r>
              <a:rPr lang="ru-RU" sz="4200" b="1" i="1" strike="noStrike" spc="-1" dirty="0" smtClean="0">
                <a:solidFill>
                  <a:srgbClr val="001892"/>
                </a:solidFill>
                <a:latin typeface="Trebuchet MS"/>
              </a:rPr>
              <a:t>сестры в </a:t>
            </a:r>
            <a:r>
              <a:rPr lang="ru-RU" sz="4200" b="1" i="1" strike="noStrike" spc="-1" dirty="0">
                <a:solidFill>
                  <a:srgbClr val="001892"/>
                </a:solidFill>
                <a:latin typeface="Trebuchet MS"/>
              </a:rPr>
              <a:t>терапевтических </a:t>
            </a:r>
            <a:r>
              <a:rPr lang="ru-RU" sz="4200" b="1" i="1" strike="noStrike" spc="-1" dirty="0" smtClean="0">
                <a:solidFill>
                  <a:srgbClr val="001892"/>
                </a:solidFill>
                <a:latin typeface="Trebuchet MS"/>
              </a:rPr>
              <a:t>отделениях</a:t>
            </a:r>
            <a:r>
              <a:rPr dirty="0"/>
              <a:t/>
            </a:r>
            <a:br>
              <a:rPr dirty="0"/>
            </a:br>
            <a:r>
              <a:rPr lang="ru-RU" sz="4200" b="1" i="1" strike="noStrike" spc="-1" dirty="0">
                <a:solidFill>
                  <a:srgbClr val="001892"/>
                </a:solidFill>
                <a:latin typeface="Trebuchet MS"/>
              </a:rPr>
              <a:t> ГАУЗ ТО «МКМЦ «Медицинский город»</a:t>
            </a:r>
            <a:endParaRPr lang="ru-RU" sz="4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" name="object 5"/>
          <p:cNvSpPr/>
          <p:nvPr/>
        </p:nvSpPr>
        <p:spPr>
          <a:xfrm>
            <a:off x="841320" y="7900200"/>
            <a:ext cx="10116240" cy="13131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5076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400"/>
              </a:spcBef>
              <a:tabLst>
                <a:tab pos="2858760" algn="l"/>
                <a:tab pos="4107240" algn="l"/>
              </a:tabLst>
            </a:pPr>
            <a:r>
              <a:rPr lang="ru-RU" spc="-7" dirty="0" smtClean="0">
                <a:solidFill>
                  <a:srgbClr val="005392"/>
                </a:solidFill>
                <a:latin typeface="Arial"/>
              </a:rPr>
              <a:t>Поротова Светлана Валерьевна</a:t>
            </a:r>
          </a:p>
          <a:p>
            <a:pPr marL="12600">
              <a:lnSpc>
                <a:spcPct val="100000"/>
              </a:lnSpc>
              <a:spcBef>
                <a:spcPts val="400"/>
              </a:spcBef>
              <a:tabLst>
                <a:tab pos="2858760" algn="l"/>
                <a:tab pos="4107240" algn="l"/>
              </a:tabLst>
            </a:pPr>
            <a:r>
              <a:rPr lang="ru-RU" spc="-7" dirty="0" err="1" smtClean="0">
                <a:solidFill>
                  <a:srgbClr val="005392"/>
                </a:solidFill>
              </a:rPr>
              <a:t>Лепихина</a:t>
            </a:r>
            <a:r>
              <a:rPr lang="ru-RU" spc="-7" dirty="0" smtClean="0">
                <a:solidFill>
                  <a:srgbClr val="005392"/>
                </a:solidFill>
              </a:rPr>
              <a:t> </a:t>
            </a:r>
            <a:r>
              <a:rPr lang="ru-RU" strike="noStrike" spc="-7" dirty="0" smtClean="0">
                <a:solidFill>
                  <a:srgbClr val="005392"/>
                </a:solidFill>
                <a:latin typeface="Arial"/>
              </a:rPr>
              <a:t>Татьяна Сергеевна</a:t>
            </a:r>
            <a:endParaRPr lang="ru-RU" strike="noStrike" spc="-1" dirty="0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400"/>
              </a:spcBef>
              <a:tabLst>
                <a:tab pos="2858760" algn="l"/>
                <a:tab pos="4107240" algn="l"/>
              </a:tabLst>
            </a:pPr>
            <a:r>
              <a:rPr lang="ru-RU" strike="noStrike" spc="-7" dirty="0" smtClean="0">
                <a:solidFill>
                  <a:srgbClr val="005392"/>
                </a:solidFill>
                <a:latin typeface="Arial"/>
              </a:rPr>
              <a:t>старшие медицинские сестры химиотерапевтических отделений</a:t>
            </a:r>
            <a:endParaRPr lang="ru-RU" strike="noStrike" spc="-1" dirty="0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400"/>
              </a:spcBef>
              <a:tabLst>
                <a:tab pos="2858760" algn="l"/>
                <a:tab pos="4107240" algn="l"/>
              </a:tabLst>
            </a:pPr>
            <a:r>
              <a:rPr lang="ru-RU" strike="noStrike" spc="-7" dirty="0">
                <a:solidFill>
                  <a:srgbClr val="005392"/>
                </a:solidFill>
                <a:latin typeface="Arial"/>
              </a:rPr>
              <a:t>ГАУЗ ТО «МКМЦ «Медицинский город» </a:t>
            </a:r>
            <a:endParaRPr lang="ru-RU" strike="noStrike" spc="-1" dirty="0">
              <a:latin typeface="Arial"/>
            </a:endParaRPr>
          </a:p>
        </p:txBody>
      </p:sp>
      <p:sp>
        <p:nvSpPr>
          <p:cNvPr id="174" name="object 6"/>
          <p:cNvSpPr/>
          <p:nvPr/>
        </p:nvSpPr>
        <p:spPr>
          <a:xfrm>
            <a:off x="879480" y="9633240"/>
            <a:ext cx="11530440" cy="360"/>
          </a:xfrm>
          <a:custGeom>
            <a:avLst/>
            <a:gdLst/>
            <a:ahLst/>
            <a:cxnLst/>
            <a:rect l="l" t="t" r="r" b="b"/>
            <a:pathLst>
              <a:path w="11530965">
                <a:moveTo>
                  <a:pt x="0" y="0"/>
                </a:moveTo>
                <a:lnTo>
                  <a:pt x="11530584" y="0"/>
                </a:lnTo>
              </a:path>
            </a:pathLst>
          </a:custGeom>
          <a:noFill/>
          <a:ln w="51816">
            <a:solidFill>
              <a:srgbClr val="00539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5" name="object 7"/>
          <p:cNvPicPr/>
          <p:nvPr/>
        </p:nvPicPr>
        <p:blipFill>
          <a:blip r:embed="rId2"/>
          <a:stretch/>
        </p:blipFill>
        <p:spPr>
          <a:xfrm>
            <a:off x="841320" y="545760"/>
            <a:ext cx="1825560" cy="1476720"/>
          </a:xfrm>
          <a:prstGeom prst="rect">
            <a:avLst/>
          </a:prstGeom>
          <a:ln w="0">
            <a:noFill/>
          </a:ln>
        </p:spPr>
      </p:pic>
      <p:pic>
        <p:nvPicPr>
          <p:cNvPr id="176" name="object 8"/>
          <p:cNvPicPr/>
          <p:nvPr/>
        </p:nvPicPr>
        <p:blipFill>
          <a:blip r:embed="rId3"/>
          <a:stretch/>
        </p:blipFill>
        <p:spPr>
          <a:xfrm>
            <a:off x="13792320" y="609480"/>
            <a:ext cx="1614960" cy="1657080"/>
          </a:xfrm>
          <a:prstGeom prst="rect">
            <a:avLst/>
          </a:prstGeom>
          <a:ln w="0">
            <a:noFill/>
          </a:ln>
        </p:spPr>
      </p:pic>
      <p:pic>
        <p:nvPicPr>
          <p:cNvPr id="177" name="Рисунок 6" descr="E:\Untitled-2.jpg"/>
          <p:cNvPicPr/>
          <p:nvPr/>
        </p:nvPicPr>
        <p:blipFill>
          <a:blip r:embed="rId4"/>
          <a:srcRect t="2143" r="36875" b="89511"/>
          <a:stretch/>
        </p:blipFill>
        <p:spPr>
          <a:xfrm>
            <a:off x="6644880" y="580680"/>
            <a:ext cx="2803320" cy="53316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8" descr="https://pbs.twimg.com/media/D2l_cFAWoAAHD4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48800" y="1371600"/>
            <a:ext cx="1143000" cy="642938"/>
          </a:xfrm>
          <a:prstGeom prst="rect">
            <a:avLst/>
          </a:prstGeom>
          <a:noFill/>
        </p:spPr>
      </p:pic>
      <p:pic>
        <p:nvPicPr>
          <p:cNvPr id="16" name="Picture 8" descr="https://pbs.twimg.com/media/D2l_cFAWoAAHD4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50" y="1370075"/>
            <a:ext cx="1143000" cy="642938"/>
          </a:xfrm>
          <a:prstGeom prst="rect">
            <a:avLst/>
          </a:prstGeom>
          <a:noFill/>
        </p:spPr>
      </p:pic>
      <p:sp>
        <p:nvSpPr>
          <p:cNvPr id="3" name="object 3"/>
          <p:cNvSpPr txBox="1"/>
          <p:nvPr/>
        </p:nvSpPr>
        <p:spPr>
          <a:xfrm>
            <a:off x="602081" y="457200"/>
            <a:ext cx="8313319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229360" algn="l"/>
                <a:tab pos="4243070" algn="l"/>
                <a:tab pos="6675120" algn="l"/>
                <a:tab pos="7228840" algn="l"/>
              </a:tabLst>
            </a:pPr>
            <a:r>
              <a:rPr lang="ru-RU" sz="3600" b="1" spc="275" dirty="0">
                <a:solidFill>
                  <a:schemeClr val="tx2">
                    <a:lumMod val="50000"/>
                  </a:schemeClr>
                </a:solidFill>
                <a:latin typeface="Verdana"/>
                <a:cs typeface="Verdana"/>
              </a:rPr>
              <a:t>Реализация проекта</a:t>
            </a:r>
            <a:r>
              <a:rPr sz="2500" dirty="0">
                <a:solidFill>
                  <a:srgbClr val="005392"/>
                </a:solidFill>
                <a:latin typeface="Verdana"/>
                <a:cs typeface="Verdana"/>
              </a:rPr>
              <a:t>	</a:t>
            </a:r>
            <a:endParaRPr sz="2500" dirty="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7219" y="446531"/>
            <a:ext cx="15318740" cy="0"/>
          </a:xfrm>
          <a:custGeom>
            <a:avLst/>
            <a:gdLst/>
            <a:ahLst/>
            <a:cxnLst/>
            <a:rect l="l" t="t" r="r" b="b"/>
            <a:pathLst>
              <a:path w="15318740">
                <a:moveTo>
                  <a:pt x="0" y="0"/>
                </a:moveTo>
                <a:lnTo>
                  <a:pt x="15318740" y="0"/>
                </a:lnTo>
              </a:path>
            </a:pathLst>
          </a:custGeom>
          <a:ln w="51816">
            <a:solidFill>
              <a:srgbClr val="0053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5027" y="1068324"/>
            <a:ext cx="15318740" cy="0"/>
          </a:xfrm>
          <a:custGeom>
            <a:avLst/>
            <a:gdLst/>
            <a:ahLst/>
            <a:cxnLst/>
            <a:rect l="l" t="t" r="r" b="b"/>
            <a:pathLst>
              <a:path w="15318740">
                <a:moveTo>
                  <a:pt x="0" y="0"/>
                </a:moveTo>
                <a:lnTo>
                  <a:pt x="15318739" y="0"/>
                </a:lnTo>
              </a:path>
            </a:pathLst>
          </a:custGeom>
          <a:ln w="51816">
            <a:solidFill>
              <a:srgbClr val="0053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609600" y="1371600"/>
            <a:ext cx="5257800" cy="6477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Было </a:t>
            </a:r>
            <a:endParaRPr lang="ru-RU" sz="4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515600" y="1371600"/>
            <a:ext cx="5257800" cy="647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chemeClr val="tx1"/>
                </a:solidFill>
              </a:rPr>
              <a:t>Стало</a:t>
            </a:r>
            <a:endParaRPr lang="ru-RU" sz="40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123543" y="3085768"/>
            <a:ext cx="4706257" cy="2476275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r>
              <a:rPr lang="ru-RU" sz="2800" dirty="0" smtClean="0">
                <a:solidFill>
                  <a:schemeClr val="tx1"/>
                </a:solidFill>
              </a:rPr>
              <a:t>Проведено анкетирование среди пациентов в отделениях на начало проекта и по завершению проекта</a:t>
            </a:r>
            <a:endParaRPr lang="ru-RU" sz="4000" dirty="0"/>
          </a:p>
        </p:txBody>
      </p:sp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2674981"/>
              </p:ext>
            </p:extLst>
          </p:nvPr>
        </p:nvGraphicFramePr>
        <p:xfrm>
          <a:off x="10693775" y="2118087"/>
          <a:ext cx="3222249" cy="45544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0" name="Acrobat Document" r:id="rId4" imgW="5667359" imgH="8010375" progId="Acrobat.Document.DC">
                  <p:embed/>
                </p:oleObj>
              </mc:Choice>
              <mc:Fallback>
                <p:oleObj name="Acrobat Document" r:id="rId4" imgW="5667359" imgH="801037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693775" y="2118087"/>
                        <a:ext cx="3222249" cy="45544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Объект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2552481"/>
              </p:ext>
            </p:extLst>
          </p:nvPr>
        </p:nvGraphicFramePr>
        <p:xfrm>
          <a:off x="602081" y="2064493"/>
          <a:ext cx="3484144" cy="49246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1" name="Acrobat Document" r:id="rId6" imgW="5667359" imgH="8010375" progId="Acrobat.Document.DC">
                  <p:embed/>
                </p:oleObj>
              </mc:Choice>
              <mc:Fallback>
                <p:oleObj name="Acrobat Document" r:id="rId6" imgW="5667359" imgH="801037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2081" y="2064493"/>
                        <a:ext cx="3484144" cy="49246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764454386"/>
              </p:ext>
            </p:extLst>
          </p:nvPr>
        </p:nvGraphicFramePr>
        <p:xfrm>
          <a:off x="2701635" y="6771346"/>
          <a:ext cx="9116291" cy="3831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330667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02081" y="457200"/>
            <a:ext cx="8313319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229360" algn="l"/>
                <a:tab pos="4243070" algn="l"/>
                <a:tab pos="6675120" algn="l"/>
                <a:tab pos="7228840" algn="l"/>
              </a:tabLst>
            </a:pPr>
            <a:r>
              <a:rPr lang="ru-RU" sz="3600" b="1" spc="275" dirty="0">
                <a:solidFill>
                  <a:schemeClr val="tx2">
                    <a:lumMod val="50000"/>
                  </a:schemeClr>
                </a:solidFill>
                <a:latin typeface="Verdana"/>
                <a:cs typeface="Verdana"/>
              </a:rPr>
              <a:t>Реализация проекта</a:t>
            </a:r>
            <a:r>
              <a:rPr sz="2500" dirty="0">
                <a:solidFill>
                  <a:srgbClr val="005392"/>
                </a:solidFill>
                <a:latin typeface="Verdana"/>
                <a:cs typeface="Verdana"/>
              </a:rPr>
              <a:t>	</a:t>
            </a:r>
            <a:endParaRPr sz="2500" dirty="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7219" y="446531"/>
            <a:ext cx="15318740" cy="0"/>
          </a:xfrm>
          <a:custGeom>
            <a:avLst/>
            <a:gdLst/>
            <a:ahLst/>
            <a:cxnLst/>
            <a:rect l="l" t="t" r="r" b="b"/>
            <a:pathLst>
              <a:path w="15318740">
                <a:moveTo>
                  <a:pt x="0" y="0"/>
                </a:moveTo>
                <a:lnTo>
                  <a:pt x="15318740" y="0"/>
                </a:lnTo>
              </a:path>
            </a:pathLst>
          </a:custGeom>
          <a:ln w="51816">
            <a:solidFill>
              <a:srgbClr val="0053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5027" y="1068324"/>
            <a:ext cx="15318740" cy="0"/>
          </a:xfrm>
          <a:custGeom>
            <a:avLst/>
            <a:gdLst/>
            <a:ahLst/>
            <a:cxnLst/>
            <a:rect l="l" t="t" r="r" b="b"/>
            <a:pathLst>
              <a:path w="15318740">
                <a:moveTo>
                  <a:pt x="0" y="0"/>
                </a:moveTo>
                <a:lnTo>
                  <a:pt x="15318739" y="0"/>
                </a:lnTo>
              </a:path>
            </a:pathLst>
          </a:custGeom>
          <a:ln w="51816">
            <a:solidFill>
              <a:srgbClr val="0053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685799" y="2414813"/>
            <a:ext cx="8629105" cy="715781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r>
              <a:rPr lang="ru-RU" sz="3200" dirty="0" smtClean="0">
                <a:solidFill>
                  <a:schemeClr val="tx1"/>
                </a:solidFill>
              </a:rPr>
              <a:t>Внесены изменения в организационную структуру учреждения перепрофилирование должностей «медицинских сестер процедурных» в «медицинских сестер палатных»</a:t>
            </a:r>
          </a:p>
          <a:p>
            <a:pPr marL="457200" indent="-457200">
              <a:buFontTx/>
              <a:buChar char="-"/>
            </a:pPr>
            <a:r>
              <a:rPr lang="ru-RU" sz="3200" dirty="0" smtClean="0">
                <a:solidFill>
                  <a:schemeClr val="tx1"/>
                </a:solidFill>
              </a:rPr>
              <a:t>Внесены изменения в должностные инструкции «медицинская сестра палатная»</a:t>
            </a:r>
          </a:p>
          <a:p>
            <a:pPr marL="457200" indent="-457200">
              <a:buFontTx/>
              <a:buChar char="-"/>
            </a:pPr>
            <a:r>
              <a:rPr lang="ru-RU" sz="3200" dirty="0" smtClean="0">
                <a:solidFill>
                  <a:schemeClr val="tx1"/>
                </a:solidFill>
              </a:rPr>
              <a:t>Разработаны новые графики сменности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F4B2B52-157D-453F-BB4E-1FD294A6DF28}"/>
              </a:ext>
            </a:extLst>
          </p:cNvPr>
          <p:cNvSpPr/>
          <p:nvPr/>
        </p:nvSpPr>
        <p:spPr>
          <a:xfrm>
            <a:off x="628105" y="1391682"/>
            <a:ext cx="5257800" cy="647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chemeClr val="tx1"/>
                </a:solidFill>
              </a:rPr>
              <a:t>разработано</a:t>
            </a:r>
            <a:endParaRPr lang="ru-RU" sz="4000" dirty="0"/>
          </a:p>
        </p:txBody>
      </p:sp>
      <p:pic>
        <p:nvPicPr>
          <p:cNvPr id="11" name="Picture 8" descr="https://pbs.twimg.com/media/D2l_cFAWoAAHD4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1295400"/>
            <a:ext cx="1524000" cy="857250"/>
          </a:xfrm>
          <a:prstGeom prst="rect">
            <a:avLst/>
          </a:prstGeom>
          <a:noFill/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4791444"/>
              </p:ext>
            </p:extLst>
          </p:nvPr>
        </p:nvGraphicFramePr>
        <p:xfrm>
          <a:off x="9571473" y="2525649"/>
          <a:ext cx="2763461" cy="3906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6" name="Acrobat Document" r:id="rId4" imgW="5667359" imgH="8010375" progId="Acrobat.Document.DC">
                  <p:embed/>
                </p:oleObj>
              </mc:Choice>
              <mc:Fallback>
                <p:oleObj name="Acrobat Document" r:id="rId4" imgW="5667359" imgH="801037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71473" y="2525649"/>
                        <a:ext cx="2763461" cy="3906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1473" y="6884764"/>
            <a:ext cx="5633177" cy="2687860"/>
          </a:xfrm>
          <a:prstGeom prst="rect">
            <a:avLst/>
          </a:prstGeom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9391468"/>
              </p:ext>
            </p:extLst>
          </p:nvPr>
        </p:nvGraphicFramePr>
        <p:xfrm>
          <a:off x="12487065" y="2525649"/>
          <a:ext cx="2763461" cy="3906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7" name="Acrobat Document" r:id="rId7" imgW="5667359" imgH="8010375" progId="Acrobat.Document.DC">
                  <p:embed/>
                </p:oleObj>
              </mc:Choice>
              <mc:Fallback>
                <p:oleObj name="Acrobat Document" r:id="rId7" imgW="5667359" imgH="801037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487065" y="2525649"/>
                        <a:ext cx="2763461" cy="3906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3679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02081" y="457200"/>
            <a:ext cx="8313319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229360" algn="l"/>
                <a:tab pos="4243070" algn="l"/>
                <a:tab pos="6675120" algn="l"/>
                <a:tab pos="7228840" algn="l"/>
              </a:tabLst>
            </a:pPr>
            <a:r>
              <a:rPr lang="ru-RU" sz="3600" b="1" spc="275" dirty="0">
                <a:solidFill>
                  <a:schemeClr val="tx2">
                    <a:lumMod val="50000"/>
                  </a:schemeClr>
                </a:solidFill>
                <a:latin typeface="Verdana"/>
                <a:cs typeface="Verdana"/>
              </a:rPr>
              <a:t>Реализация проекта</a:t>
            </a:r>
            <a:r>
              <a:rPr sz="2500" dirty="0">
                <a:solidFill>
                  <a:srgbClr val="005392"/>
                </a:solidFill>
                <a:latin typeface="Verdana"/>
                <a:cs typeface="Verdana"/>
              </a:rPr>
              <a:t>	</a:t>
            </a:r>
            <a:endParaRPr sz="2500" dirty="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7219" y="446531"/>
            <a:ext cx="15318740" cy="0"/>
          </a:xfrm>
          <a:custGeom>
            <a:avLst/>
            <a:gdLst/>
            <a:ahLst/>
            <a:cxnLst/>
            <a:rect l="l" t="t" r="r" b="b"/>
            <a:pathLst>
              <a:path w="15318740">
                <a:moveTo>
                  <a:pt x="0" y="0"/>
                </a:moveTo>
                <a:lnTo>
                  <a:pt x="15318740" y="0"/>
                </a:lnTo>
              </a:path>
            </a:pathLst>
          </a:custGeom>
          <a:ln w="51816">
            <a:solidFill>
              <a:srgbClr val="0053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5027" y="1068324"/>
            <a:ext cx="15318740" cy="0"/>
          </a:xfrm>
          <a:custGeom>
            <a:avLst/>
            <a:gdLst/>
            <a:ahLst/>
            <a:cxnLst/>
            <a:rect l="l" t="t" r="r" b="b"/>
            <a:pathLst>
              <a:path w="15318740">
                <a:moveTo>
                  <a:pt x="0" y="0"/>
                </a:moveTo>
                <a:lnTo>
                  <a:pt x="15318739" y="0"/>
                </a:lnTo>
              </a:path>
            </a:pathLst>
          </a:custGeom>
          <a:ln w="51816">
            <a:solidFill>
              <a:srgbClr val="0053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Прямоугольник 7"/>
          <p:cNvSpPr/>
          <p:nvPr/>
        </p:nvSpPr>
        <p:spPr>
          <a:xfrm>
            <a:off x="628105" y="2362739"/>
            <a:ext cx="5393182" cy="316017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200" dirty="0" smtClean="0">
                <a:solidFill>
                  <a:schemeClr val="tx1"/>
                </a:solidFill>
              </a:rPr>
              <a:t>Сформирована матрица компетенций для медицинских сестер 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1FA59CD-89F5-4D2D-A2B8-D8B72B8650B6}"/>
              </a:ext>
            </a:extLst>
          </p:cNvPr>
          <p:cNvSpPr/>
          <p:nvPr/>
        </p:nvSpPr>
        <p:spPr>
          <a:xfrm>
            <a:off x="628105" y="1391682"/>
            <a:ext cx="5257800" cy="647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tx1"/>
                </a:solidFill>
              </a:rPr>
              <a:t>разработано</a:t>
            </a:r>
            <a:endParaRPr lang="ru-RU" sz="4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088" y="1346738"/>
            <a:ext cx="9349201" cy="24399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069" y="3786680"/>
            <a:ext cx="9243238" cy="250083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28105" y="6488713"/>
            <a:ext cx="5393182" cy="35696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200" dirty="0" smtClean="0">
                <a:solidFill>
                  <a:schemeClr val="tx1"/>
                </a:solidFill>
              </a:rPr>
              <a:t>Разработан индивидуальный график обучения медицинских сестер по недостающим компетенциям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626" y="6488713"/>
            <a:ext cx="6210299" cy="404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91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02081" y="457200"/>
            <a:ext cx="8313319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229360" algn="l"/>
                <a:tab pos="4243070" algn="l"/>
                <a:tab pos="6675120" algn="l"/>
                <a:tab pos="7228840" algn="l"/>
              </a:tabLst>
            </a:pPr>
            <a:r>
              <a:rPr lang="ru-RU" sz="3600" b="1" spc="275" dirty="0">
                <a:solidFill>
                  <a:schemeClr val="tx2">
                    <a:lumMod val="50000"/>
                  </a:schemeClr>
                </a:solidFill>
                <a:latin typeface="Verdana"/>
                <a:cs typeface="Verdana"/>
              </a:rPr>
              <a:t>Реализация проекта</a:t>
            </a:r>
            <a:r>
              <a:rPr sz="2500" dirty="0">
                <a:solidFill>
                  <a:srgbClr val="005392"/>
                </a:solidFill>
                <a:latin typeface="Verdana"/>
                <a:cs typeface="Verdana"/>
              </a:rPr>
              <a:t>	</a:t>
            </a:r>
            <a:endParaRPr sz="2500" dirty="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7219" y="446531"/>
            <a:ext cx="15318740" cy="0"/>
          </a:xfrm>
          <a:custGeom>
            <a:avLst/>
            <a:gdLst/>
            <a:ahLst/>
            <a:cxnLst/>
            <a:rect l="l" t="t" r="r" b="b"/>
            <a:pathLst>
              <a:path w="15318740">
                <a:moveTo>
                  <a:pt x="0" y="0"/>
                </a:moveTo>
                <a:lnTo>
                  <a:pt x="15318740" y="0"/>
                </a:lnTo>
              </a:path>
            </a:pathLst>
          </a:custGeom>
          <a:ln w="51816">
            <a:solidFill>
              <a:srgbClr val="0053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5027" y="1068324"/>
            <a:ext cx="15318740" cy="0"/>
          </a:xfrm>
          <a:custGeom>
            <a:avLst/>
            <a:gdLst/>
            <a:ahLst/>
            <a:cxnLst/>
            <a:rect l="l" t="t" r="r" b="b"/>
            <a:pathLst>
              <a:path w="15318740">
                <a:moveTo>
                  <a:pt x="0" y="0"/>
                </a:moveTo>
                <a:lnTo>
                  <a:pt x="15318739" y="0"/>
                </a:lnTo>
              </a:path>
            </a:pathLst>
          </a:custGeom>
          <a:ln w="51816">
            <a:solidFill>
              <a:srgbClr val="0053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1FA59CD-89F5-4D2D-A2B8-D8B72B8650B6}"/>
              </a:ext>
            </a:extLst>
          </p:cNvPr>
          <p:cNvSpPr/>
          <p:nvPr/>
        </p:nvSpPr>
        <p:spPr>
          <a:xfrm>
            <a:off x="628105" y="1391682"/>
            <a:ext cx="5257800" cy="6477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chemeClr val="tx1"/>
                </a:solidFill>
              </a:rPr>
              <a:t>внедрено</a:t>
            </a:r>
            <a:endParaRPr lang="ru-RU" sz="40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56C4F26-0B68-46FA-8C62-3F529C3BB409}"/>
              </a:ext>
            </a:extLst>
          </p:cNvPr>
          <p:cNvSpPr/>
          <p:nvPr/>
        </p:nvSpPr>
        <p:spPr>
          <a:xfrm>
            <a:off x="7890009" y="1494971"/>
            <a:ext cx="7161305" cy="89988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120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400" dirty="0" smtClean="0">
                <a:solidFill>
                  <a:schemeClr val="tx1"/>
                </a:solidFill>
              </a:rPr>
              <a:t>Стандартные операционные процедуры (</a:t>
            </a:r>
            <a:r>
              <a:rPr lang="ru-RU" sz="2400" dirty="0" err="1" smtClean="0">
                <a:solidFill>
                  <a:schemeClr val="tx1"/>
                </a:solidFill>
              </a:rPr>
              <a:t>СОПы</a:t>
            </a:r>
            <a:r>
              <a:rPr lang="ru-RU" sz="2400" dirty="0" smtClean="0">
                <a:solidFill>
                  <a:schemeClr val="tx1"/>
                </a:solidFill>
              </a:rPr>
              <a:t>) в рамках системы менеджмента качества в деятельность среднего медицинского персонала с контрольными мероприятиями:</a:t>
            </a:r>
          </a:p>
          <a:p>
            <a:pPr marL="514350" indent="-514350" algn="just">
              <a:spcBef>
                <a:spcPts val="1200"/>
              </a:spcBef>
              <a:buClr>
                <a:schemeClr val="accent6">
                  <a:lumMod val="75000"/>
                </a:schemeClr>
              </a:buClr>
              <a:buAutoNum type="arabicPeriod"/>
              <a:defRPr/>
            </a:pPr>
            <a:r>
              <a:rPr lang="ru-RU" sz="2400" dirty="0" smtClean="0">
                <a:solidFill>
                  <a:schemeClr val="tx1"/>
                </a:solidFill>
              </a:rPr>
              <a:t>«Заполнение помпы лекарственным препаратом»</a:t>
            </a:r>
          </a:p>
          <a:p>
            <a:pPr marL="514350" indent="-514350" algn="just">
              <a:spcBef>
                <a:spcPts val="1200"/>
              </a:spcBef>
              <a:buClr>
                <a:schemeClr val="accent6">
                  <a:lumMod val="75000"/>
                </a:schemeClr>
              </a:buClr>
              <a:buAutoNum type="arabicPeriod"/>
              <a:defRPr/>
            </a:pPr>
            <a:r>
              <a:rPr lang="ru-RU" sz="2400" dirty="0" smtClean="0">
                <a:solidFill>
                  <a:schemeClr val="tx1"/>
                </a:solidFill>
              </a:rPr>
              <a:t>«Введение лекарственных средств через имплантированную порт-систему и уход за ней»</a:t>
            </a:r>
          </a:p>
          <a:p>
            <a:pPr marL="514350" indent="-514350" algn="just">
              <a:spcBef>
                <a:spcPts val="1200"/>
              </a:spcBef>
              <a:buClr>
                <a:schemeClr val="accent6">
                  <a:lumMod val="75000"/>
                </a:schemeClr>
              </a:buClr>
              <a:buAutoNum type="arabicPeriod"/>
              <a:defRPr/>
            </a:pPr>
            <a:r>
              <a:rPr lang="ru-RU" sz="2400" dirty="0" smtClean="0">
                <a:solidFill>
                  <a:schemeClr val="tx1"/>
                </a:solidFill>
              </a:rPr>
              <a:t>«Памятка по последовательности (очередности) введения лекарственных препаратов при различных схемах противоопухолевой лекарственной терапии»</a:t>
            </a:r>
          </a:p>
          <a:p>
            <a:pPr marL="514350" indent="-514350" algn="just">
              <a:spcBef>
                <a:spcPts val="1200"/>
              </a:spcBef>
              <a:buClr>
                <a:schemeClr val="accent6">
                  <a:lumMod val="75000"/>
                </a:schemeClr>
              </a:buClr>
              <a:buAutoNum type="arabicPeriod"/>
              <a:defRPr/>
            </a:pPr>
            <a:r>
              <a:rPr lang="ru-RU" sz="2400" dirty="0" smtClean="0">
                <a:solidFill>
                  <a:schemeClr val="tx1"/>
                </a:solidFill>
              </a:rPr>
              <a:t>«Техника разведения противоопухолевых препаратов»</a:t>
            </a:r>
          </a:p>
          <a:p>
            <a:pPr marL="514350" indent="-514350" algn="just">
              <a:spcBef>
                <a:spcPts val="1200"/>
              </a:spcBef>
              <a:buClr>
                <a:schemeClr val="accent6">
                  <a:lumMod val="75000"/>
                </a:schemeClr>
              </a:buClr>
              <a:buAutoNum type="arabicPeriod"/>
              <a:defRPr/>
            </a:pPr>
            <a:r>
              <a:rPr lang="ru-RU" sz="2400" dirty="0" smtClean="0">
                <a:solidFill>
                  <a:schemeClr val="tx1"/>
                </a:solidFill>
              </a:rPr>
              <a:t>«Уход за </a:t>
            </a:r>
            <a:r>
              <a:rPr lang="ru-RU" sz="2400" dirty="0" err="1" smtClean="0">
                <a:solidFill>
                  <a:schemeClr val="tx1"/>
                </a:solidFill>
              </a:rPr>
              <a:t>стомированными</a:t>
            </a:r>
            <a:r>
              <a:rPr lang="ru-RU" sz="2400" dirty="0" smtClean="0">
                <a:solidFill>
                  <a:schemeClr val="tx1"/>
                </a:solidFill>
              </a:rPr>
              <a:t> пациентами»</a:t>
            </a:r>
          </a:p>
          <a:p>
            <a:pPr marL="514350" indent="-514350" algn="just">
              <a:spcBef>
                <a:spcPts val="1200"/>
              </a:spcBef>
              <a:buClr>
                <a:schemeClr val="accent6">
                  <a:lumMod val="75000"/>
                </a:schemeClr>
              </a:buClr>
              <a:buAutoNum type="arabicPeriod"/>
              <a:defRPr/>
            </a:pPr>
            <a:r>
              <a:rPr lang="ru-RU" sz="2400" dirty="0" smtClean="0">
                <a:solidFill>
                  <a:schemeClr val="tx1"/>
                </a:solidFill>
              </a:rPr>
              <a:t>«Техника и регистрация проведения ЭКГ»</a:t>
            </a:r>
          </a:p>
          <a:p>
            <a:pPr marL="514350" indent="-514350" algn="just">
              <a:spcBef>
                <a:spcPts val="1200"/>
              </a:spcBef>
              <a:buClr>
                <a:schemeClr val="accent6">
                  <a:lumMod val="75000"/>
                </a:schemeClr>
              </a:buClr>
              <a:buAutoNum type="arabicPeriod"/>
              <a:defRPr/>
            </a:pPr>
            <a:endParaRPr lang="ru-RU" sz="2400" dirty="0" smtClean="0">
              <a:solidFill>
                <a:schemeClr val="tx1"/>
              </a:solidFill>
            </a:endParaRPr>
          </a:p>
          <a:p>
            <a:pPr marL="514350" indent="-514350" algn="just">
              <a:spcBef>
                <a:spcPts val="1200"/>
              </a:spcBef>
              <a:buClr>
                <a:schemeClr val="accent6">
                  <a:lumMod val="75000"/>
                </a:schemeClr>
              </a:buClr>
              <a:buAutoNum type="arabicPeriod"/>
              <a:defRPr/>
            </a:pPr>
            <a:endParaRPr lang="ru-RU" sz="2400" dirty="0" smtClean="0">
              <a:solidFill>
                <a:schemeClr val="tx1"/>
              </a:solidFill>
            </a:endParaRPr>
          </a:p>
        </p:txBody>
      </p:sp>
      <p:pic>
        <p:nvPicPr>
          <p:cNvPr id="12" name="Picture 8" descr="https://pbs.twimg.com/media/D2l_cFAWoAAHD4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1295400"/>
            <a:ext cx="1524000" cy="857250"/>
          </a:xfrm>
          <a:prstGeom prst="rect">
            <a:avLst/>
          </a:prstGeom>
          <a:noFill/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3502178"/>
              </p:ext>
            </p:extLst>
          </p:nvPr>
        </p:nvGraphicFramePr>
        <p:xfrm>
          <a:off x="4334901" y="6267876"/>
          <a:ext cx="2803061" cy="39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" name="Acrobat Document" r:id="rId4" imgW="5667359" imgH="8010375" progId="Acrobat.Document.DC">
                  <p:embed/>
                </p:oleObj>
              </mc:Choice>
              <mc:Fallback>
                <p:oleObj name="Acrobat Document" r:id="rId4" imgW="5667359" imgH="801037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34901" y="6267876"/>
                        <a:ext cx="2803061" cy="39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5940942"/>
              </p:ext>
            </p:extLst>
          </p:nvPr>
        </p:nvGraphicFramePr>
        <p:xfrm>
          <a:off x="4165381" y="2125405"/>
          <a:ext cx="2706907" cy="3826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" name="Acrobat Document" r:id="rId6" imgW="5667359" imgH="8010375" progId="Acrobat.Document.DC">
                  <p:embed/>
                </p:oleObj>
              </mc:Choice>
              <mc:Fallback>
                <p:oleObj name="Acrobat Document" r:id="rId6" imgW="5667359" imgH="801037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165381" y="2125405"/>
                        <a:ext cx="2706907" cy="38260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4704012"/>
              </p:ext>
            </p:extLst>
          </p:nvPr>
        </p:nvGraphicFramePr>
        <p:xfrm>
          <a:off x="852446" y="6267876"/>
          <a:ext cx="2730408" cy="3859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0" name="Acrobat Document" r:id="rId8" imgW="5667359" imgH="8010375" progId="Acrobat.Document.DC">
                  <p:embed/>
                </p:oleObj>
              </mc:Choice>
              <mc:Fallback>
                <p:oleObj name="Acrobat Document" r:id="rId8" imgW="5667359" imgH="801037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52446" y="6267876"/>
                        <a:ext cx="2730408" cy="38592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5863218"/>
              </p:ext>
            </p:extLst>
          </p:nvPr>
        </p:nvGraphicFramePr>
        <p:xfrm>
          <a:off x="852446" y="2152650"/>
          <a:ext cx="2570873" cy="3633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1" name="Acrobat Document" r:id="rId10" imgW="5667359" imgH="8010375" progId="Acrobat.Document.DC">
                  <p:embed/>
                </p:oleObj>
              </mc:Choice>
              <mc:Fallback>
                <p:oleObj name="Acrobat Document" r:id="rId10" imgW="5667359" imgH="8010375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52446" y="2152650"/>
                        <a:ext cx="2570873" cy="3633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37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02081" y="457200"/>
            <a:ext cx="8313319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229360" algn="l"/>
                <a:tab pos="4243070" algn="l"/>
                <a:tab pos="6675120" algn="l"/>
                <a:tab pos="7228840" algn="l"/>
              </a:tabLst>
            </a:pPr>
            <a:r>
              <a:rPr lang="ru-RU" sz="3600" b="1" spc="275" dirty="0">
                <a:solidFill>
                  <a:schemeClr val="tx2">
                    <a:lumMod val="50000"/>
                  </a:schemeClr>
                </a:solidFill>
                <a:latin typeface="Verdana"/>
                <a:cs typeface="Verdana"/>
              </a:rPr>
              <a:t>Реализация проекта</a:t>
            </a:r>
            <a:r>
              <a:rPr sz="2500" dirty="0">
                <a:solidFill>
                  <a:srgbClr val="005392"/>
                </a:solidFill>
                <a:latin typeface="Verdana"/>
                <a:cs typeface="Verdana"/>
              </a:rPr>
              <a:t>	</a:t>
            </a:r>
            <a:endParaRPr sz="2500" dirty="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7219" y="446531"/>
            <a:ext cx="15318740" cy="0"/>
          </a:xfrm>
          <a:custGeom>
            <a:avLst/>
            <a:gdLst/>
            <a:ahLst/>
            <a:cxnLst/>
            <a:rect l="l" t="t" r="r" b="b"/>
            <a:pathLst>
              <a:path w="15318740">
                <a:moveTo>
                  <a:pt x="0" y="0"/>
                </a:moveTo>
                <a:lnTo>
                  <a:pt x="15318740" y="0"/>
                </a:lnTo>
              </a:path>
            </a:pathLst>
          </a:custGeom>
          <a:ln w="51816">
            <a:solidFill>
              <a:srgbClr val="0053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5027" y="1068324"/>
            <a:ext cx="15318740" cy="0"/>
          </a:xfrm>
          <a:custGeom>
            <a:avLst/>
            <a:gdLst/>
            <a:ahLst/>
            <a:cxnLst/>
            <a:rect l="l" t="t" r="r" b="b"/>
            <a:pathLst>
              <a:path w="15318740">
                <a:moveTo>
                  <a:pt x="0" y="0"/>
                </a:moveTo>
                <a:lnTo>
                  <a:pt x="15318739" y="0"/>
                </a:lnTo>
              </a:path>
            </a:pathLst>
          </a:custGeom>
          <a:ln w="51816">
            <a:solidFill>
              <a:srgbClr val="0053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602080" y="2377253"/>
            <a:ext cx="9075320" cy="24233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3200" dirty="0" smtClean="0">
                <a:solidFill>
                  <a:schemeClr val="tx1"/>
                </a:solidFill>
              </a:rPr>
              <a:t>Обучение среднего  медицинского персонала по сформированной программе (семинары, мастер-классы, практикумы)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5073154-75D9-41DB-BD3E-96CE96409996}"/>
              </a:ext>
            </a:extLst>
          </p:cNvPr>
          <p:cNvSpPr/>
          <p:nvPr/>
        </p:nvSpPr>
        <p:spPr>
          <a:xfrm>
            <a:off x="628104" y="1391682"/>
            <a:ext cx="5696495" cy="7419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chemeClr val="tx1"/>
                </a:solidFill>
              </a:rPr>
              <a:t>организовано</a:t>
            </a:r>
            <a:endParaRPr lang="ru-RU" sz="4000" dirty="0"/>
          </a:p>
        </p:txBody>
      </p:sp>
      <p:pic>
        <p:nvPicPr>
          <p:cNvPr id="9" name="Picture 8" descr="https://pbs.twimg.com/media/D2l_cFAWoAAHD4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1295400"/>
            <a:ext cx="1524000" cy="857250"/>
          </a:xfrm>
          <a:prstGeom prst="rect">
            <a:avLst/>
          </a:prstGeom>
          <a:noFill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880" y="1571055"/>
            <a:ext cx="4698843" cy="35241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7400" y="5905977"/>
            <a:ext cx="5343927" cy="452226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62" y="5691187"/>
            <a:ext cx="3822036" cy="473705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865" y="5691187"/>
            <a:ext cx="4076963" cy="471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6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02081" y="457200"/>
            <a:ext cx="8313319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229360" algn="l"/>
                <a:tab pos="4243070" algn="l"/>
                <a:tab pos="6675120" algn="l"/>
                <a:tab pos="7228840" algn="l"/>
              </a:tabLst>
            </a:pPr>
            <a:r>
              <a:rPr lang="ru-RU" sz="3600" b="1" spc="275" dirty="0">
                <a:solidFill>
                  <a:schemeClr val="tx2">
                    <a:lumMod val="50000"/>
                  </a:schemeClr>
                </a:solidFill>
                <a:latin typeface="Verdana"/>
                <a:cs typeface="Verdana"/>
              </a:rPr>
              <a:t>Реализация проекта</a:t>
            </a:r>
            <a:r>
              <a:rPr sz="2500" dirty="0">
                <a:solidFill>
                  <a:srgbClr val="005392"/>
                </a:solidFill>
                <a:latin typeface="Verdana"/>
                <a:cs typeface="Verdana"/>
              </a:rPr>
              <a:t>	</a:t>
            </a:r>
            <a:endParaRPr sz="2500" dirty="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7219" y="446531"/>
            <a:ext cx="15318740" cy="0"/>
          </a:xfrm>
          <a:custGeom>
            <a:avLst/>
            <a:gdLst/>
            <a:ahLst/>
            <a:cxnLst/>
            <a:rect l="l" t="t" r="r" b="b"/>
            <a:pathLst>
              <a:path w="15318740">
                <a:moveTo>
                  <a:pt x="0" y="0"/>
                </a:moveTo>
                <a:lnTo>
                  <a:pt x="15318740" y="0"/>
                </a:lnTo>
              </a:path>
            </a:pathLst>
          </a:custGeom>
          <a:ln w="51816">
            <a:solidFill>
              <a:srgbClr val="0053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5027" y="1068324"/>
            <a:ext cx="15318740" cy="0"/>
          </a:xfrm>
          <a:custGeom>
            <a:avLst/>
            <a:gdLst/>
            <a:ahLst/>
            <a:cxnLst/>
            <a:rect l="l" t="t" r="r" b="b"/>
            <a:pathLst>
              <a:path w="15318740">
                <a:moveTo>
                  <a:pt x="0" y="0"/>
                </a:moveTo>
                <a:lnTo>
                  <a:pt x="15318739" y="0"/>
                </a:lnTo>
              </a:path>
            </a:pathLst>
          </a:custGeom>
          <a:ln w="51816">
            <a:solidFill>
              <a:srgbClr val="0053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628104" y="2666999"/>
            <a:ext cx="14487205" cy="28559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ü"/>
            </a:pPr>
            <a:r>
              <a:rPr lang="ru-RU" sz="4000" dirty="0" smtClean="0">
                <a:solidFill>
                  <a:schemeClr val="tx1"/>
                </a:solidFill>
              </a:rPr>
              <a:t>После завершения обучающих мероприятий был проведен зачет медицинских сестер</a:t>
            </a:r>
            <a:endParaRPr lang="ru-RU" sz="40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4771936-97DC-47DF-AC8C-843B924BF708}"/>
              </a:ext>
            </a:extLst>
          </p:cNvPr>
          <p:cNvSpPr/>
          <p:nvPr/>
        </p:nvSpPr>
        <p:spPr>
          <a:xfrm>
            <a:off x="628104" y="1391682"/>
            <a:ext cx="6001295" cy="7419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chemeClr val="tx1"/>
                </a:solidFill>
              </a:rPr>
              <a:t>внедрили</a:t>
            </a:r>
            <a:endParaRPr lang="ru-RU" sz="4000" dirty="0"/>
          </a:p>
        </p:txBody>
      </p:sp>
      <p:pic>
        <p:nvPicPr>
          <p:cNvPr id="13" name="Picture 8" descr="https://pbs.twimg.com/media/D2l_cFAWoAAHD4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1371600"/>
            <a:ext cx="1524000" cy="857250"/>
          </a:xfrm>
          <a:prstGeom prst="rect">
            <a:avLst/>
          </a:prstGeom>
          <a:noFill/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3" y="5844667"/>
            <a:ext cx="6722305" cy="464235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060" y="5837238"/>
            <a:ext cx="7501261" cy="464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4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/>
          <p:cNvSpPr/>
          <p:nvPr/>
        </p:nvSpPr>
        <p:spPr>
          <a:xfrm>
            <a:off x="13438910" y="8539735"/>
            <a:ext cx="1939636" cy="1227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1" name="object 3"/>
          <p:cNvSpPr/>
          <p:nvPr/>
        </p:nvSpPr>
        <p:spPr>
          <a:xfrm>
            <a:off x="601920" y="560160"/>
            <a:ext cx="4774320" cy="39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96"/>
              </a:spcBef>
              <a:tabLst>
                <a:tab pos="2724840" algn="l"/>
              </a:tabLst>
            </a:pPr>
            <a:r>
              <a:rPr lang="ru-RU" sz="2500" b="0" strike="noStrike" spc="248">
                <a:solidFill>
                  <a:srgbClr val="005392"/>
                </a:solidFill>
                <a:latin typeface="Verdana"/>
              </a:rPr>
              <a:t>ПОКАЗАТЕЛИ	</a:t>
            </a:r>
            <a:r>
              <a:rPr lang="ru-RU" sz="2500" b="0" strike="noStrike" spc="242">
                <a:solidFill>
                  <a:srgbClr val="005392"/>
                </a:solidFill>
                <a:latin typeface="Verdana"/>
              </a:rPr>
              <a:t>ПРОЦЕССА</a:t>
            </a:r>
            <a:endParaRPr lang="ru-RU" sz="2500" b="0" strike="noStrike" spc="-1">
              <a:latin typeface="Arial"/>
            </a:endParaRPr>
          </a:p>
        </p:txBody>
      </p:sp>
      <p:sp>
        <p:nvSpPr>
          <p:cNvPr id="252" name="object 4"/>
          <p:cNvSpPr/>
          <p:nvPr/>
        </p:nvSpPr>
        <p:spPr>
          <a:xfrm>
            <a:off x="617040" y="446400"/>
            <a:ext cx="15318360" cy="360"/>
          </a:xfrm>
          <a:custGeom>
            <a:avLst/>
            <a:gdLst/>
            <a:ahLst/>
            <a:cxnLst/>
            <a:rect l="l" t="t" r="r" b="b"/>
            <a:pathLst>
              <a:path w="15318740">
                <a:moveTo>
                  <a:pt x="0" y="0"/>
                </a:moveTo>
                <a:lnTo>
                  <a:pt x="15318740" y="0"/>
                </a:lnTo>
              </a:path>
            </a:pathLst>
          </a:custGeom>
          <a:noFill/>
          <a:ln w="51816">
            <a:solidFill>
              <a:srgbClr val="00539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3" name="object 5"/>
          <p:cNvSpPr/>
          <p:nvPr/>
        </p:nvSpPr>
        <p:spPr>
          <a:xfrm>
            <a:off x="605160" y="1068480"/>
            <a:ext cx="15318360" cy="360"/>
          </a:xfrm>
          <a:custGeom>
            <a:avLst/>
            <a:gdLst/>
            <a:ahLst/>
            <a:cxnLst/>
            <a:rect l="l" t="t" r="r" b="b"/>
            <a:pathLst>
              <a:path w="15318740">
                <a:moveTo>
                  <a:pt x="0" y="0"/>
                </a:moveTo>
                <a:lnTo>
                  <a:pt x="15318739" y="0"/>
                </a:lnTo>
              </a:path>
            </a:pathLst>
          </a:custGeom>
          <a:noFill/>
          <a:ln w="51816">
            <a:solidFill>
              <a:srgbClr val="00539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254" name="object 6"/>
          <p:cNvGraphicFramePr/>
          <p:nvPr>
            <p:extLst>
              <p:ext uri="{D42A27DB-BD31-4B8C-83A1-F6EECF244321}">
                <p14:modId xmlns:p14="http://schemas.microsoft.com/office/powerpoint/2010/main" val="694834840"/>
              </p:ext>
            </p:extLst>
          </p:nvPr>
        </p:nvGraphicFramePr>
        <p:xfrm>
          <a:off x="608760" y="1183681"/>
          <a:ext cx="15314400" cy="9705482"/>
        </p:xfrm>
        <a:graphic>
          <a:graphicData uri="http://schemas.openxmlformats.org/drawingml/2006/table">
            <a:tbl>
              <a:tblPr/>
              <a:tblGrid>
                <a:gridCol w="850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75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38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835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425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61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4"/>
                        </a:spcBef>
                      </a:pPr>
                      <a:endParaRPr lang="ru-RU" sz="2400" b="0" strike="noStrike" spc="-1" dirty="0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400" b="1" strike="noStrike" spc="-1" dirty="0">
                          <a:solidFill>
                            <a:srgbClr val="FFFFFF"/>
                          </a:solidFill>
                          <a:latin typeface="Calibri"/>
                        </a:rPr>
                        <a:t>№</a:t>
                      </a:r>
                      <a:endParaRPr lang="ru-RU" sz="2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101240" indent="-310680">
                        <a:lnSpc>
                          <a:spcPct val="100000"/>
                        </a:lnSpc>
                        <a:spcBef>
                          <a:spcPts val="1460"/>
                        </a:spcBef>
                        <a:tabLst>
                          <a:tab pos="0" algn="l"/>
                        </a:tabLst>
                      </a:pPr>
                      <a:r>
                        <a:rPr lang="ru-RU" sz="2400" b="1" strike="noStrike" spc="-1" dirty="0">
                          <a:solidFill>
                            <a:srgbClr val="FFFFFF"/>
                          </a:solidFill>
                          <a:latin typeface="Calibri"/>
                        </a:rPr>
                        <a:t>НАИ</a:t>
                      </a:r>
                      <a:r>
                        <a:rPr lang="ru-RU" sz="2400" b="1" strike="noStrike" spc="-15" dirty="0">
                          <a:solidFill>
                            <a:srgbClr val="FFFFFF"/>
                          </a:solidFill>
                          <a:latin typeface="Calibri"/>
                        </a:rPr>
                        <a:t>М</a:t>
                      </a:r>
                      <a:r>
                        <a:rPr lang="ru-RU" sz="2400" b="1" strike="noStrike" spc="-1" dirty="0">
                          <a:solidFill>
                            <a:srgbClr val="FFFFFF"/>
                          </a:solidFill>
                          <a:latin typeface="Calibri"/>
                        </a:rPr>
                        <a:t>ЕНОВАНИЕ  ПОКАЗАТЕЛЯ</a:t>
                      </a:r>
                      <a:endParaRPr lang="ru-RU" sz="2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321840" indent="225360">
                        <a:lnSpc>
                          <a:spcPct val="100000"/>
                        </a:lnSpc>
                        <a:spcBef>
                          <a:spcPts val="1460"/>
                        </a:spcBef>
                        <a:tabLst>
                          <a:tab pos="0" algn="l"/>
                        </a:tabLst>
                      </a:pPr>
                      <a:r>
                        <a:rPr lang="ru-RU" sz="2400" b="1" strike="noStrike" spc="-1" dirty="0">
                          <a:solidFill>
                            <a:srgbClr val="FFFFFF"/>
                          </a:solidFill>
                          <a:latin typeface="Calibri"/>
                        </a:rPr>
                        <a:t>ТЕКУЩЕЕ </a:t>
                      </a:r>
                      <a:r>
                        <a:rPr lang="ru-RU" sz="2400" b="1" strike="noStrike" spc="4" dirty="0">
                          <a:solidFill>
                            <a:srgbClr val="FFFFFF"/>
                          </a:solidFill>
                          <a:latin typeface="Calibri"/>
                        </a:rPr>
                        <a:t> </a:t>
                      </a:r>
                      <a:r>
                        <a:rPr lang="ru-RU" sz="2400" b="1" strike="noStrike" spc="-7" dirty="0">
                          <a:solidFill>
                            <a:srgbClr val="FFFFFF"/>
                          </a:solidFill>
                          <a:latin typeface="Calibri"/>
                        </a:rPr>
                        <a:t>СОСТОЯНИЕ</a:t>
                      </a:r>
                      <a:endParaRPr lang="ru-RU" sz="2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245880" indent="225360">
                        <a:lnSpc>
                          <a:spcPct val="100000"/>
                        </a:lnSpc>
                        <a:spcBef>
                          <a:spcPts val="1460"/>
                        </a:spcBef>
                        <a:tabLst>
                          <a:tab pos="0" algn="l"/>
                        </a:tabLst>
                      </a:pPr>
                      <a:r>
                        <a:rPr lang="ru-RU" sz="2400" b="1" strike="noStrike" spc="4" dirty="0">
                          <a:solidFill>
                            <a:srgbClr val="FFFFFF"/>
                          </a:solidFill>
                          <a:latin typeface="Calibri"/>
                        </a:rPr>
                        <a:t>ЦЕЛЕВОЕ </a:t>
                      </a:r>
                      <a:r>
                        <a:rPr lang="ru-RU" sz="2400" b="1" strike="noStrike" spc="9" dirty="0">
                          <a:solidFill>
                            <a:srgbClr val="FFFFFF"/>
                          </a:solidFill>
                          <a:latin typeface="Calibri"/>
                        </a:rPr>
                        <a:t> </a:t>
                      </a:r>
                      <a:r>
                        <a:rPr lang="ru-RU" sz="2400" b="1" strike="noStrike" spc="-7" dirty="0">
                          <a:solidFill>
                            <a:srgbClr val="FFFFFF"/>
                          </a:solidFill>
                          <a:latin typeface="Calibri"/>
                        </a:rPr>
                        <a:t>СО</a:t>
                      </a:r>
                      <a:r>
                        <a:rPr lang="ru-RU" sz="2400" b="1" strike="noStrike" spc="4" dirty="0">
                          <a:solidFill>
                            <a:srgbClr val="FFFFFF"/>
                          </a:solidFill>
                          <a:latin typeface="Calibri"/>
                        </a:rPr>
                        <a:t>С</a:t>
                      </a:r>
                      <a:r>
                        <a:rPr lang="ru-RU" sz="2400" b="1" strike="noStrike" spc="-7" dirty="0">
                          <a:solidFill>
                            <a:srgbClr val="FFFFFF"/>
                          </a:solidFill>
                          <a:latin typeface="Calibri"/>
                        </a:rPr>
                        <a:t>ТОЯ</a:t>
                      </a:r>
                      <a:r>
                        <a:rPr lang="ru-RU" sz="2400" b="1" strike="noStrike" spc="4" dirty="0">
                          <a:solidFill>
                            <a:srgbClr val="FFFFFF"/>
                          </a:solidFill>
                          <a:latin typeface="Calibri"/>
                        </a:rPr>
                        <a:t>Н</a:t>
                      </a:r>
                      <a:r>
                        <a:rPr lang="ru-RU" sz="2400" b="1" strike="noStrike" spc="-1" dirty="0">
                          <a:solidFill>
                            <a:srgbClr val="FFFFFF"/>
                          </a:solidFill>
                          <a:latin typeface="Calibri"/>
                        </a:rPr>
                        <a:t>ИЕ</a:t>
                      </a:r>
                      <a:endParaRPr lang="ru-RU" sz="2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245880" indent="225360">
                        <a:lnSpc>
                          <a:spcPct val="100000"/>
                        </a:lnSpc>
                        <a:spcBef>
                          <a:spcPts val="1460"/>
                        </a:spcBef>
                        <a:tabLst>
                          <a:tab pos="0" algn="l"/>
                        </a:tabLst>
                      </a:pPr>
                      <a:r>
                        <a:rPr lang="ru-RU" sz="2400" b="1" strike="noStrike" spc="4" dirty="0" smtClean="0">
                          <a:solidFill>
                            <a:srgbClr val="FFFFFF"/>
                          </a:solidFill>
                          <a:latin typeface="Calibri"/>
                        </a:rPr>
                        <a:t>ФАКТИЧЕСКОЕ         </a:t>
                      </a:r>
                      <a:r>
                        <a:rPr lang="ru-RU" sz="2400" b="1" strike="noStrike" spc="-7" dirty="0" smtClean="0">
                          <a:solidFill>
                            <a:srgbClr val="FFFFFF"/>
                          </a:solidFill>
                          <a:latin typeface="Calibri"/>
                        </a:rPr>
                        <a:t>СО</a:t>
                      </a:r>
                      <a:r>
                        <a:rPr lang="ru-RU" sz="2400" b="1" strike="noStrike" spc="4" dirty="0" smtClean="0">
                          <a:solidFill>
                            <a:srgbClr val="FFFFFF"/>
                          </a:solidFill>
                          <a:latin typeface="Calibri"/>
                        </a:rPr>
                        <a:t>С</a:t>
                      </a:r>
                      <a:r>
                        <a:rPr lang="ru-RU" sz="2400" b="1" strike="noStrike" spc="-7" dirty="0" smtClean="0">
                          <a:solidFill>
                            <a:srgbClr val="FFFFFF"/>
                          </a:solidFill>
                          <a:latin typeface="Calibri"/>
                        </a:rPr>
                        <a:t>ТОЯ</a:t>
                      </a:r>
                      <a:r>
                        <a:rPr lang="ru-RU" sz="2400" b="1" strike="noStrike" spc="4" dirty="0" smtClean="0">
                          <a:solidFill>
                            <a:srgbClr val="FFFFFF"/>
                          </a:solidFill>
                          <a:latin typeface="Calibri"/>
                        </a:rPr>
                        <a:t>Н</a:t>
                      </a:r>
                      <a:r>
                        <a:rPr lang="ru-RU" sz="2400" b="1" strike="noStrike" spc="-1" dirty="0" smtClean="0">
                          <a:solidFill>
                            <a:srgbClr val="FFFFFF"/>
                          </a:solidFill>
                          <a:latin typeface="Calibri"/>
                        </a:rPr>
                        <a:t>ИЕ</a:t>
                      </a:r>
                      <a:endParaRPr lang="ru-RU" sz="2400" b="0" strike="noStrike" spc="-1" dirty="0">
                        <a:latin typeface="Arial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5040" algn="ctr">
                        <a:lnSpc>
                          <a:spcPct val="100000"/>
                        </a:lnSpc>
                      </a:pPr>
                      <a:r>
                        <a:rPr lang="ru-RU" sz="2400" b="1" strike="noStrike" spc="-1" dirty="0" smtClean="0">
                          <a:solidFill>
                            <a:srgbClr val="FFFFFF"/>
                          </a:solidFill>
                          <a:latin typeface="Calibri"/>
                        </a:rPr>
                        <a:t>ЭФФЕКТИВНОСТЬ</a:t>
                      </a:r>
                      <a:endParaRPr lang="ru-RU" sz="2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4F81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022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1"/>
                        </a:spcBef>
                      </a:pP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Взаимозаменяемость среднего медицинского персонала в терапевтических отделениях, в %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440" algn="ctr">
                        <a:lnSpc>
                          <a:spcPct val="100000"/>
                        </a:lnSpc>
                        <a:spcBef>
                          <a:spcPts val="2350"/>
                        </a:spcBef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4320" algn="ctr">
                        <a:lnSpc>
                          <a:spcPct val="100000"/>
                        </a:lnSpc>
                        <a:spcBef>
                          <a:spcPts val="2350"/>
                        </a:spcBef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4320" algn="ctr">
                        <a:lnSpc>
                          <a:spcPct val="100000"/>
                        </a:lnSpc>
                        <a:spcBef>
                          <a:spcPts val="2350"/>
                        </a:spcBef>
                      </a:pPr>
                      <a:r>
                        <a:rPr lang="ru-RU" sz="2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4320" algn="ctr">
                        <a:lnSpc>
                          <a:spcPct val="100000"/>
                        </a:lnSpc>
                        <a:spcBef>
                          <a:spcPts val="2350"/>
                        </a:spcBef>
                        <a:tabLst>
                          <a:tab pos="0" algn="l"/>
                        </a:tabLst>
                      </a:pPr>
                      <a:r>
                        <a:rPr lang="ru-RU" sz="2400" b="0" strike="noStrike" spc="4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+ 67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270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2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786"/>
                        </a:spcBef>
                      </a:pPr>
                      <a:r>
                        <a:rPr lang="ru-RU" sz="2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Разница в загрузке среднего медицинского персонала в терапевтических отделениях, в %</a:t>
                      </a:r>
                      <a:endParaRPr lang="ru-RU" sz="2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440" algn="ctr">
                        <a:lnSpc>
                          <a:spcPct val="100000"/>
                        </a:lnSpc>
                        <a:spcBef>
                          <a:spcPts val="3475"/>
                        </a:spcBef>
                      </a:pPr>
                      <a:r>
                        <a:rPr lang="ru-RU" sz="2400" b="0" strike="noStrike" spc="9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4320" algn="ctr">
                        <a:lnSpc>
                          <a:spcPct val="100000"/>
                        </a:lnSpc>
                        <a:spcBef>
                          <a:spcPts val="3475"/>
                        </a:spcBef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4320" algn="ctr">
                        <a:lnSpc>
                          <a:spcPct val="100000"/>
                        </a:lnSpc>
                        <a:spcBef>
                          <a:spcPts val="3475"/>
                        </a:spcBef>
                      </a:pPr>
                      <a:r>
                        <a:rPr lang="ru-RU" sz="2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4320" algn="ctr">
                        <a:lnSpc>
                          <a:spcPct val="100000"/>
                        </a:lnSpc>
                        <a:spcBef>
                          <a:spcPts val="3475"/>
                        </a:spcBef>
                      </a:pPr>
                      <a:r>
                        <a:rPr lang="ru-RU" sz="2400" b="0" strike="noStrike" spc="4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34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2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789"/>
                        </a:spcBef>
                      </a:pPr>
                      <a:r>
                        <a:rPr lang="ru-RU" sz="2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Удовлетворенность пациентов качеством оказания медицинской помощи средним медицинским персоналом в терапевтических отделениях, в %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440" algn="ctr">
                        <a:lnSpc>
                          <a:spcPct val="100000"/>
                        </a:lnSpc>
                        <a:spcBef>
                          <a:spcPts val="3478"/>
                        </a:spcBef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4320" algn="ctr">
                        <a:lnSpc>
                          <a:spcPct val="100000"/>
                        </a:lnSpc>
                        <a:spcBef>
                          <a:spcPts val="3478"/>
                        </a:spcBef>
                      </a:pPr>
                      <a:r>
                        <a:rPr lang="ru-RU" sz="2400" b="0" strike="noStrike" spc="-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4320" algn="ctr">
                        <a:lnSpc>
                          <a:spcPct val="100000"/>
                        </a:lnSpc>
                        <a:spcBef>
                          <a:spcPts val="3478"/>
                        </a:spcBef>
                      </a:pPr>
                      <a:r>
                        <a:rPr lang="ru-RU" sz="2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4320" algn="ctr">
                        <a:lnSpc>
                          <a:spcPct val="100000"/>
                        </a:lnSpc>
                        <a:spcBef>
                          <a:spcPts val="3478"/>
                        </a:spcBef>
                        <a:tabLst>
                          <a:tab pos="0" algn="l"/>
                        </a:tabLst>
                      </a:pPr>
                      <a:r>
                        <a:rPr lang="ru-RU" sz="2400" b="0" strike="noStrike" spc="-1" dirty="0" smtClean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ru-RU" sz="2400" b="0" strike="noStrike" spc="4" dirty="0" smtClean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62</a:t>
                      </a:r>
                      <a:endParaRPr lang="ru-RU" sz="2400" b="0" strike="noStrike" spc="-1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334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lang="ru-RU" sz="2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400" b="0" strike="noStrike" spc="-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Количество медицинских сестер, владеющих всеми профессиональными навыками, необходимыми для работы в терапевтических отделениях, человек</a:t>
                      </a:r>
                      <a:endParaRPr lang="ru-RU" sz="2400" b="0" strike="noStrike" spc="-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400" marR="68400">
                    <a:lnL w="12240">
                      <a:solidFill>
                        <a:srgbClr val="FFFFFF"/>
                      </a:solidFill>
                    </a:lnL>
                    <a:lnR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960" algn="ctr">
                        <a:lnSpc>
                          <a:spcPct val="100000"/>
                        </a:lnSpc>
                        <a:spcBef>
                          <a:spcPts val="2361"/>
                        </a:spcBef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20" algn="ctr">
                        <a:lnSpc>
                          <a:spcPct val="100000"/>
                        </a:lnSpc>
                        <a:spcBef>
                          <a:spcPts val="2361"/>
                        </a:spcBef>
                      </a:pPr>
                      <a:r>
                        <a:rPr lang="ru-RU" sz="2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2520" algn="ctr">
                        <a:lnSpc>
                          <a:spcPct val="100000"/>
                        </a:lnSpc>
                        <a:spcBef>
                          <a:spcPts val="2361"/>
                        </a:spcBef>
                      </a:pPr>
                      <a:r>
                        <a:rPr lang="ru-RU" sz="2400" b="0" strike="noStrike" spc="-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2400" b="0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800" algn="ctr">
                        <a:lnSpc>
                          <a:spcPct val="100000"/>
                        </a:lnSpc>
                        <a:spcBef>
                          <a:spcPts val="2361"/>
                        </a:spcBef>
                      </a:pPr>
                      <a:r>
                        <a:rPr lang="ru-RU" sz="2400" b="0" strike="noStrike" spc="-1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ru-RU" sz="2400" b="0" strike="noStrike" spc="-1" dirty="0" smtClean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  <a:p>
                      <a:pPr marL="1800" algn="ctr">
                        <a:lnSpc>
                          <a:spcPct val="100000"/>
                        </a:lnSpc>
                        <a:spcBef>
                          <a:spcPts val="2361"/>
                        </a:spcBef>
                      </a:pPr>
                      <a:r>
                        <a:rPr lang="ru-RU" sz="2000" b="0" strike="noStrike" spc="-1" dirty="0" smtClean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 ВАКАНТНЫЕ ДОЛЖНОСТИ)</a:t>
                      </a:r>
                      <a:endParaRPr lang="ru-RU" sz="2000" b="0" strike="noStrike" spc="-1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896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02081" y="457200"/>
            <a:ext cx="8313319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229360" algn="l"/>
                <a:tab pos="4243070" algn="l"/>
                <a:tab pos="6675120" algn="l"/>
                <a:tab pos="7228840" algn="l"/>
              </a:tabLst>
            </a:pPr>
            <a:r>
              <a:rPr lang="ru-RU" sz="3600" b="1" spc="275" dirty="0">
                <a:solidFill>
                  <a:schemeClr val="tx2">
                    <a:lumMod val="50000"/>
                  </a:schemeClr>
                </a:solidFill>
                <a:latin typeface="Verdana"/>
                <a:cs typeface="Verdana"/>
              </a:rPr>
              <a:t>ПЛАНЫ на текущий год</a:t>
            </a:r>
            <a:r>
              <a:rPr sz="2500" dirty="0">
                <a:solidFill>
                  <a:srgbClr val="005392"/>
                </a:solidFill>
                <a:latin typeface="Verdana"/>
                <a:cs typeface="Verdana"/>
              </a:rPr>
              <a:t>	</a:t>
            </a:r>
            <a:endParaRPr sz="2500" dirty="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7219" y="446531"/>
            <a:ext cx="15318740" cy="0"/>
          </a:xfrm>
          <a:custGeom>
            <a:avLst/>
            <a:gdLst/>
            <a:ahLst/>
            <a:cxnLst/>
            <a:rect l="l" t="t" r="r" b="b"/>
            <a:pathLst>
              <a:path w="15318740">
                <a:moveTo>
                  <a:pt x="0" y="0"/>
                </a:moveTo>
                <a:lnTo>
                  <a:pt x="15318740" y="0"/>
                </a:lnTo>
              </a:path>
            </a:pathLst>
          </a:custGeom>
          <a:ln w="51816">
            <a:solidFill>
              <a:srgbClr val="0053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5027" y="1068324"/>
            <a:ext cx="15318740" cy="0"/>
          </a:xfrm>
          <a:custGeom>
            <a:avLst/>
            <a:gdLst/>
            <a:ahLst/>
            <a:cxnLst/>
            <a:rect l="l" t="t" r="r" b="b"/>
            <a:pathLst>
              <a:path w="15318740">
                <a:moveTo>
                  <a:pt x="0" y="0"/>
                </a:moveTo>
                <a:lnTo>
                  <a:pt x="15318739" y="0"/>
                </a:lnTo>
              </a:path>
            </a:pathLst>
          </a:custGeom>
          <a:ln w="51816">
            <a:solidFill>
              <a:srgbClr val="0053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3276600" y="1828799"/>
            <a:ext cx="12496800" cy="175260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ru-RU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Продолжить работу </a:t>
            </a:r>
            <a:r>
              <a:rPr lang="ru-RU" sz="3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обучению  вновь пришедших медицинских сестер по специфическим компетенциям.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4C380C3-88F6-41E8-9B12-F8EA4B798412}"/>
              </a:ext>
            </a:extLst>
          </p:cNvPr>
          <p:cNvSpPr/>
          <p:nvPr/>
        </p:nvSpPr>
        <p:spPr>
          <a:xfrm>
            <a:off x="685800" y="4419601"/>
            <a:ext cx="12344400" cy="1828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Проводить тренинги с психологам по разрешению конфликтных ситуаций и </a:t>
            </a:r>
            <a:r>
              <a:rPr lang="ru-RU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командообразованию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коллективе.</a:t>
            </a:r>
            <a:r>
              <a:rPr lang="ru-RU" sz="3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6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://www.eduportal44.ru/soligalich/PublishingImages/SitePages/soprovogdenie_saytov_ou/foto-2-deloit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733996"/>
            <a:ext cx="2608820" cy="1847404"/>
          </a:xfrm>
          <a:prstGeom prst="rect">
            <a:avLst/>
          </a:prstGeom>
          <a:noFill/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67EC8C6-B4A2-48DE-921F-68FDA3ACE424}"/>
              </a:ext>
            </a:extLst>
          </p:cNvPr>
          <p:cNvSpPr/>
          <p:nvPr/>
        </p:nvSpPr>
        <p:spPr>
          <a:xfrm>
            <a:off x="3458029" y="7177315"/>
            <a:ext cx="12344400" cy="1828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r>
              <a:rPr lang="ru-RU" sz="360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Тиражирование данного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 в других отделениях нашего учреждения.</a:t>
            </a:r>
            <a:endParaRPr lang="ru-RU" sz="36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95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Заголовок 1"/>
          <p:cNvSpPr txBox="1"/>
          <p:nvPr/>
        </p:nvSpPr>
        <p:spPr>
          <a:xfrm>
            <a:off x="2286000" y="3200400"/>
            <a:ext cx="12496320" cy="270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8800" b="1" strike="noStrike" spc="-1" dirty="0" smtClean="0">
                <a:solidFill>
                  <a:srgbClr val="0070C0"/>
                </a:solidFill>
                <a:latin typeface="Trebuchet MS"/>
              </a:rPr>
              <a:t>Благодарю </a:t>
            </a:r>
            <a:r>
              <a:rPr dirty="0" smtClean="0">
                <a:solidFill>
                  <a:srgbClr val="0070C0"/>
                </a:solidFill>
              </a:rPr>
              <a:t/>
            </a:r>
            <a:br>
              <a:rPr dirty="0" smtClean="0">
                <a:solidFill>
                  <a:srgbClr val="0070C0"/>
                </a:solidFill>
              </a:rPr>
            </a:br>
            <a:r>
              <a:rPr lang="ru-RU" sz="8800" b="1" strike="noStrike" spc="-1" dirty="0" smtClean="0">
                <a:solidFill>
                  <a:srgbClr val="0070C0"/>
                </a:solidFill>
                <a:latin typeface="Trebuchet MS"/>
              </a:rPr>
              <a:t>за внимание!</a:t>
            </a:r>
            <a:endParaRPr lang="ru-RU" sz="8800" b="0" strike="noStrike" spc="-1" dirty="0">
              <a:solidFill>
                <a:srgbClr val="0070C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object 2"/>
          <p:cNvSpPr txBox="1"/>
          <p:nvPr/>
        </p:nvSpPr>
        <p:spPr>
          <a:xfrm>
            <a:off x="722520" y="502200"/>
            <a:ext cx="6657480" cy="1846440"/>
          </a:xfrm>
          <a:prstGeom prst="rect">
            <a:avLst/>
          </a:prstGeom>
          <a:noFill/>
          <a:ln w="0">
            <a:noFill/>
          </a:ln>
        </p:spPr>
        <p:txBody>
          <a:bodyPr lIns="0" tIns="14040" rIns="0" bIns="0">
            <a:noAutofit/>
          </a:bodyPr>
          <a:lstStyle/>
          <a:p>
            <a:pPr marL="12600">
              <a:lnSpc>
                <a:spcPct val="100000"/>
              </a:lnSpc>
              <a:spcBef>
                <a:spcPts val="111"/>
              </a:spcBef>
              <a:tabLst>
                <a:tab pos="2448000" algn="l"/>
              </a:tabLst>
            </a:pPr>
            <a:r>
              <a:rPr lang="ru-RU" sz="2700" b="0" strike="noStrike" spc="4">
                <a:solidFill>
                  <a:srgbClr val="005392"/>
                </a:solidFill>
                <a:latin typeface="Verdana"/>
              </a:rPr>
              <a:t>К</a:t>
            </a:r>
            <a:r>
              <a:rPr lang="ru-RU" sz="2700" b="0" strike="noStrike" spc="-576">
                <a:solidFill>
                  <a:srgbClr val="005392"/>
                </a:solidFill>
                <a:latin typeface="Verdana"/>
              </a:rPr>
              <a:t> </a:t>
            </a:r>
            <a:r>
              <a:rPr lang="ru-RU" sz="2700" b="0" strike="noStrike" spc="4">
                <a:solidFill>
                  <a:srgbClr val="005392"/>
                </a:solidFill>
                <a:latin typeface="Verdana"/>
              </a:rPr>
              <a:t>А</a:t>
            </a:r>
            <a:r>
              <a:rPr lang="ru-RU" sz="2700" b="0" strike="noStrike" spc="-576">
                <a:solidFill>
                  <a:srgbClr val="005392"/>
                </a:solidFill>
                <a:latin typeface="Verdana"/>
              </a:rPr>
              <a:t> </a:t>
            </a:r>
            <a:r>
              <a:rPr lang="ru-RU" sz="2700" b="0" strike="noStrike" spc="4">
                <a:solidFill>
                  <a:srgbClr val="005392"/>
                </a:solidFill>
                <a:latin typeface="Verdana"/>
              </a:rPr>
              <a:t>Р</a:t>
            </a:r>
            <a:r>
              <a:rPr lang="ru-RU" sz="2700" b="0" strike="noStrike" spc="-576">
                <a:solidFill>
                  <a:srgbClr val="005392"/>
                </a:solidFill>
                <a:latin typeface="Verdana"/>
              </a:rPr>
              <a:t> </a:t>
            </a:r>
            <a:r>
              <a:rPr lang="ru-RU" sz="2700" b="0" strike="noStrike" spc="4">
                <a:solidFill>
                  <a:srgbClr val="005392"/>
                </a:solidFill>
                <a:latin typeface="Verdana"/>
              </a:rPr>
              <a:t>Т</a:t>
            </a:r>
            <a:r>
              <a:rPr lang="ru-RU" sz="2700" b="0" strike="noStrike" spc="-562">
                <a:solidFill>
                  <a:srgbClr val="005392"/>
                </a:solidFill>
                <a:latin typeface="Verdana"/>
              </a:rPr>
              <a:t> </a:t>
            </a:r>
            <a:r>
              <a:rPr lang="ru-RU" sz="2700" b="0" strike="noStrike" spc="4">
                <a:solidFill>
                  <a:srgbClr val="005392"/>
                </a:solidFill>
                <a:latin typeface="Verdana"/>
              </a:rPr>
              <a:t>О</a:t>
            </a:r>
            <a:r>
              <a:rPr lang="ru-RU" sz="2700" b="0" strike="noStrike" spc="-571">
                <a:solidFill>
                  <a:srgbClr val="005392"/>
                </a:solidFill>
                <a:latin typeface="Verdana"/>
              </a:rPr>
              <a:t> </a:t>
            </a:r>
            <a:r>
              <a:rPr lang="ru-RU" sz="2700" b="0" strike="noStrike" spc="4">
                <a:solidFill>
                  <a:srgbClr val="005392"/>
                </a:solidFill>
                <a:latin typeface="Verdana"/>
              </a:rPr>
              <a:t>Ч</a:t>
            </a:r>
            <a:r>
              <a:rPr lang="ru-RU" sz="2700" b="0" strike="noStrike" spc="-582">
                <a:solidFill>
                  <a:srgbClr val="005392"/>
                </a:solidFill>
                <a:latin typeface="Verdana"/>
              </a:rPr>
              <a:t> </a:t>
            </a:r>
            <a:r>
              <a:rPr lang="ru-RU" sz="2700" b="0" strike="noStrike" spc="4">
                <a:solidFill>
                  <a:srgbClr val="005392"/>
                </a:solidFill>
                <a:latin typeface="Verdana"/>
              </a:rPr>
              <a:t>К</a:t>
            </a:r>
            <a:r>
              <a:rPr lang="ru-RU" sz="2700" b="0" strike="noStrike" spc="-576">
                <a:solidFill>
                  <a:srgbClr val="005392"/>
                </a:solidFill>
                <a:latin typeface="Verdana"/>
              </a:rPr>
              <a:t> </a:t>
            </a:r>
            <a:r>
              <a:rPr lang="ru-RU" sz="2700" b="0" strike="noStrike" spc="4">
                <a:solidFill>
                  <a:srgbClr val="005392"/>
                </a:solidFill>
                <a:latin typeface="Verdana"/>
              </a:rPr>
              <a:t>А</a:t>
            </a:r>
            <a:r>
              <a:rPr lang="ru-RU" sz="2700" b="0" strike="noStrike" spc="-1">
                <a:solidFill>
                  <a:srgbClr val="005392"/>
                </a:solidFill>
                <a:latin typeface="Verdana"/>
              </a:rPr>
              <a:t>	</a:t>
            </a:r>
            <a:r>
              <a:rPr lang="ru-RU" sz="2700" b="0" strike="noStrike" spc="4">
                <a:solidFill>
                  <a:srgbClr val="005392"/>
                </a:solidFill>
                <a:latin typeface="Verdana"/>
              </a:rPr>
              <a:t>П</a:t>
            </a:r>
            <a:r>
              <a:rPr lang="ru-RU" sz="2700" b="0" strike="noStrike" spc="-571">
                <a:solidFill>
                  <a:srgbClr val="005392"/>
                </a:solidFill>
                <a:latin typeface="Verdana"/>
              </a:rPr>
              <a:t> </a:t>
            </a:r>
            <a:r>
              <a:rPr lang="ru-RU" sz="2700" b="0" strike="noStrike" spc="4">
                <a:solidFill>
                  <a:srgbClr val="005392"/>
                </a:solidFill>
                <a:latin typeface="Verdana"/>
              </a:rPr>
              <a:t>Р</a:t>
            </a:r>
            <a:r>
              <a:rPr lang="ru-RU" sz="2700" b="0" strike="noStrike" spc="-576">
                <a:solidFill>
                  <a:srgbClr val="005392"/>
                </a:solidFill>
                <a:latin typeface="Verdana"/>
              </a:rPr>
              <a:t> </a:t>
            </a:r>
            <a:r>
              <a:rPr lang="ru-RU" sz="2700" b="0" strike="noStrike" spc="4">
                <a:solidFill>
                  <a:srgbClr val="005392"/>
                </a:solidFill>
                <a:latin typeface="Verdana"/>
              </a:rPr>
              <a:t>О</a:t>
            </a:r>
            <a:r>
              <a:rPr lang="ru-RU" sz="2700" b="0" strike="noStrike" spc="-571">
                <a:solidFill>
                  <a:srgbClr val="005392"/>
                </a:solidFill>
                <a:latin typeface="Verdana"/>
              </a:rPr>
              <a:t> </a:t>
            </a:r>
            <a:r>
              <a:rPr lang="ru-RU" sz="2700" b="0" strike="noStrike" spc="4">
                <a:solidFill>
                  <a:srgbClr val="005392"/>
                </a:solidFill>
                <a:latin typeface="Verdana"/>
              </a:rPr>
              <a:t>Е</a:t>
            </a:r>
            <a:r>
              <a:rPr lang="ru-RU" sz="2700" b="0" strike="noStrike" spc="-582">
                <a:solidFill>
                  <a:srgbClr val="005392"/>
                </a:solidFill>
                <a:latin typeface="Verdana"/>
              </a:rPr>
              <a:t> </a:t>
            </a:r>
            <a:r>
              <a:rPr lang="ru-RU" sz="2700" b="0" strike="noStrike" spc="4">
                <a:solidFill>
                  <a:srgbClr val="005392"/>
                </a:solidFill>
                <a:latin typeface="Verdana"/>
              </a:rPr>
              <a:t>К</a:t>
            </a:r>
            <a:r>
              <a:rPr lang="ru-RU" sz="2700" b="0" strike="noStrike" spc="-576">
                <a:solidFill>
                  <a:srgbClr val="005392"/>
                </a:solidFill>
                <a:latin typeface="Verdana"/>
              </a:rPr>
              <a:t> </a:t>
            </a:r>
            <a:r>
              <a:rPr lang="ru-RU" sz="2700" b="0" strike="noStrike" spc="4">
                <a:solidFill>
                  <a:srgbClr val="005392"/>
                </a:solidFill>
                <a:latin typeface="Verdana"/>
              </a:rPr>
              <a:t>Т</a:t>
            </a:r>
            <a:r>
              <a:rPr lang="ru-RU" sz="2700" b="0" strike="noStrike" spc="-562">
                <a:solidFill>
                  <a:srgbClr val="005392"/>
                </a:solidFill>
                <a:latin typeface="Verdana"/>
              </a:rPr>
              <a:t> </a:t>
            </a:r>
            <a:r>
              <a:rPr lang="ru-RU" sz="2700" b="0" strike="noStrike" spc="4">
                <a:solidFill>
                  <a:srgbClr val="005392"/>
                </a:solidFill>
                <a:latin typeface="Verdana"/>
              </a:rPr>
              <a:t>А</a:t>
            </a:r>
            <a:endParaRPr lang="ru-RU" sz="27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9" name="object 3"/>
          <p:cNvSpPr/>
          <p:nvPr/>
        </p:nvSpPr>
        <p:spPr>
          <a:xfrm>
            <a:off x="736200" y="1077480"/>
            <a:ext cx="15245280" cy="360"/>
          </a:xfrm>
          <a:custGeom>
            <a:avLst/>
            <a:gdLst/>
            <a:ahLst/>
            <a:cxnLst/>
            <a:rect l="l" t="t" r="r" b="b"/>
            <a:pathLst>
              <a:path w="15245715">
                <a:moveTo>
                  <a:pt x="0" y="0"/>
                </a:moveTo>
                <a:lnTo>
                  <a:pt x="15245588" y="0"/>
                </a:lnTo>
              </a:path>
            </a:pathLst>
          </a:custGeom>
          <a:noFill/>
          <a:ln w="51816">
            <a:solidFill>
              <a:srgbClr val="00539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520" y="1343656"/>
            <a:ext cx="13211194" cy="93893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object 2"/>
          <p:cNvSpPr/>
          <p:nvPr/>
        </p:nvSpPr>
        <p:spPr>
          <a:xfrm>
            <a:off x="601920" y="560160"/>
            <a:ext cx="7844400" cy="39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>
            <a:spAutoFit/>
          </a:bodyPr>
          <a:lstStyle/>
          <a:p>
            <a:pPr marL="12600">
              <a:lnSpc>
                <a:spcPct val="100000"/>
              </a:lnSpc>
              <a:spcBef>
                <a:spcPts val="96"/>
              </a:spcBef>
              <a:tabLst>
                <a:tab pos="1676880" algn="l"/>
                <a:tab pos="2109600" algn="l"/>
                <a:tab pos="4376880" algn="l"/>
                <a:tab pos="6316200" algn="l"/>
              </a:tabLst>
            </a:pPr>
            <a:r>
              <a:rPr lang="ru-RU" sz="2500" b="0" strike="noStrike" spc="273">
                <a:solidFill>
                  <a:srgbClr val="005392"/>
                </a:solidFill>
                <a:latin typeface="Verdana"/>
              </a:rPr>
              <a:t>П</a:t>
            </a:r>
            <a:r>
              <a:rPr lang="ru-RU" sz="2500" b="0" strike="noStrike" spc="284">
                <a:solidFill>
                  <a:srgbClr val="005392"/>
                </a:solidFill>
                <a:latin typeface="Verdana"/>
              </a:rPr>
              <a:t>Р</a:t>
            </a:r>
            <a:r>
              <a:rPr lang="ru-RU" sz="2500" b="0" strike="noStrike" spc="273">
                <a:solidFill>
                  <a:srgbClr val="005392"/>
                </a:solidFill>
                <a:latin typeface="Verdana"/>
              </a:rPr>
              <a:t>ИКА</a:t>
            </a:r>
            <a:r>
              <a:rPr lang="ru-RU" sz="2500" b="0" strike="noStrike" spc="-7">
                <a:solidFill>
                  <a:srgbClr val="005392"/>
                </a:solidFill>
                <a:latin typeface="Verdana"/>
              </a:rPr>
              <a:t>З</a:t>
            </a:r>
            <a:r>
              <a:rPr lang="ru-RU" sz="2500" b="0" strike="noStrike" spc="-1">
                <a:solidFill>
                  <a:srgbClr val="005392"/>
                </a:solidFill>
                <a:latin typeface="Verdana"/>
              </a:rPr>
              <a:t>	</a:t>
            </a:r>
            <a:r>
              <a:rPr lang="ru-RU" sz="2500" b="0" strike="noStrike" spc="-7">
                <a:solidFill>
                  <a:srgbClr val="005392"/>
                </a:solidFill>
                <a:latin typeface="Verdana"/>
              </a:rPr>
              <a:t>О</a:t>
            </a:r>
            <a:r>
              <a:rPr lang="ru-RU" sz="2500" b="0" strike="noStrike" spc="-1">
                <a:solidFill>
                  <a:srgbClr val="005392"/>
                </a:solidFill>
                <a:latin typeface="Verdana"/>
              </a:rPr>
              <a:t>	</a:t>
            </a:r>
            <a:r>
              <a:rPr lang="ru-RU" sz="2500" b="0" strike="noStrike" spc="284">
                <a:solidFill>
                  <a:srgbClr val="005392"/>
                </a:solidFill>
                <a:latin typeface="Verdana"/>
              </a:rPr>
              <a:t>С</a:t>
            </a:r>
            <a:r>
              <a:rPr lang="ru-RU" sz="2500" b="0" strike="noStrike" spc="279">
                <a:solidFill>
                  <a:srgbClr val="005392"/>
                </a:solidFill>
                <a:latin typeface="Verdana"/>
              </a:rPr>
              <a:t>ОЗ</a:t>
            </a:r>
            <a:r>
              <a:rPr lang="ru-RU" sz="2500" b="0" strike="noStrike" spc="287">
                <a:solidFill>
                  <a:srgbClr val="005392"/>
                </a:solidFill>
                <a:latin typeface="Verdana"/>
              </a:rPr>
              <a:t>Д</a:t>
            </a:r>
            <a:r>
              <a:rPr lang="ru-RU" sz="2500" b="0" strike="noStrike" spc="273">
                <a:solidFill>
                  <a:srgbClr val="005392"/>
                </a:solidFill>
                <a:latin typeface="Verdana"/>
              </a:rPr>
              <a:t>АНИ</a:t>
            </a:r>
            <a:r>
              <a:rPr lang="ru-RU" sz="2500" b="0" strike="noStrike" spc="-7">
                <a:solidFill>
                  <a:srgbClr val="005392"/>
                </a:solidFill>
                <a:latin typeface="Verdana"/>
              </a:rPr>
              <a:t>И</a:t>
            </a:r>
            <a:r>
              <a:rPr lang="ru-RU" sz="2500" b="0" strike="noStrike" spc="-1">
                <a:solidFill>
                  <a:srgbClr val="005392"/>
                </a:solidFill>
                <a:latin typeface="Verdana"/>
              </a:rPr>
              <a:t>	</a:t>
            </a:r>
            <a:r>
              <a:rPr lang="ru-RU" sz="2500" b="0" strike="noStrike" spc="284">
                <a:solidFill>
                  <a:srgbClr val="005392"/>
                </a:solidFill>
                <a:latin typeface="Verdana"/>
              </a:rPr>
              <a:t>Р</a:t>
            </a:r>
            <a:r>
              <a:rPr lang="ru-RU" sz="2500" b="0" strike="noStrike" spc="273">
                <a:solidFill>
                  <a:srgbClr val="005392"/>
                </a:solidFill>
                <a:latin typeface="Verdana"/>
              </a:rPr>
              <a:t>А</a:t>
            </a:r>
            <a:r>
              <a:rPr lang="ru-RU" sz="2500" b="0" strike="noStrike" spc="267">
                <a:solidFill>
                  <a:srgbClr val="005392"/>
                </a:solidFill>
                <a:latin typeface="Verdana"/>
              </a:rPr>
              <a:t>Б</a:t>
            </a:r>
            <a:r>
              <a:rPr lang="ru-RU" sz="2500" b="0" strike="noStrike" spc="279">
                <a:solidFill>
                  <a:srgbClr val="005392"/>
                </a:solidFill>
                <a:latin typeface="Verdana"/>
              </a:rPr>
              <a:t>О</a:t>
            </a:r>
            <a:r>
              <a:rPr lang="ru-RU" sz="2500" b="0" strike="noStrike" spc="273">
                <a:solidFill>
                  <a:srgbClr val="005392"/>
                </a:solidFill>
                <a:latin typeface="Verdana"/>
              </a:rPr>
              <a:t>Ч</a:t>
            </a:r>
            <a:r>
              <a:rPr lang="ru-RU" sz="2500" b="0" strike="noStrike" spc="284">
                <a:solidFill>
                  <a:srgbClr val="005392"/>
                </a:solidFill>
                <a:latin typeface="Verdana"/>
              </a:rPr>
              <a:t>Е</a:t>
            </a:r>
            <a:r>
              <a:rPr lang="ru-RU" sz="2500" b="0" strike="noStrike" spc="-7">
                <a:solidFill>
                  <a:srgbClr val="005392"/>
                </a:solidFill>
                <a:latin typeface="Verdana"/>
              </a:rPr>
              <a:t>Й</a:t>
            </a:r>
            <a:r>
              <a:rPr lang="ru-RU" sz="2500" b="0" strike="noStrike" spc="-1">
                <a:solidFill>
                  <a:srgbClr val="005392"/>
                </a:solidFill>
                <a:latin typeface="Verdana"/>
              </a:rPr>
              <a:t>	</a:t>
            </a:r>
            <a:r>
              <a:rPr lang="ru-RU" sz="2500" b="0" strike="noStrike" spc="279">
                <a:solidFill>
                  <a:srgbClr val="005392"/>
                </a:solidFill>
                <a:latin typeface="Verdana"/>
              </a:rPr>
              <a:t>Г</a:t>
            </a:r>
            <a:r>
              <a:rPr lang="ru-RU" sz="2500" b="0" strike="noStrike" spc="284">
                <a:solidFill>
                  <a:srgbClr val="005392"/>
                </a:solidFill>
                <a:latin typeface="Verdana"/>
              </a:rPr>
              <a:t>Р</a:t>
            </a:r>
            <a:r>
              <a:rPr lang="ru-RU" sz="2500" b="0" strike="noStrike" spc="279">
                <a:solidFill>
                  <a:srgbClr val="005392"/>
                </a:solidFill>
                <a:latin typeface="Verdana"/>
              </a:rPr>
              <a:t>У</a:t>
            </a:r>
            <a:r>
              <a:rPr lang="ru-RU" sz="2500" b="0" strike="noStrike" spc="273">
                <a:solidFill>
                  <a:srgbClr val="005392"/>
                </a:solidFill>
                <a:latin typeface="Verdana"/>
              </a:rPr>
              <a:t>ПП</a:t>
            </a:r>
            <a:r>
              <a:rPr lang="ru-RU" sz="2500" b="0" strike="noStrike" spc="-7">
                <a:solidFill>
                  <a:srgbClr val="005392"/>
                </a:solidFill>
                <a:latin typeface="Verdana"/>
              </a:rPr>
              <a:t>Ы</a:t>
            </a:r>
            <a:endParaRPr lang="ru-RU" sz="2500" b="0" strike="noStrike" spc="-1">
              <a:latin typeface="Arial"/>
            </a:endParaRPr>
          </a:p>
        </p:txBody>
      </p:sp>
      <p:sp>
        <p:nvSpPr>
          <p:cNvPr id="182" name="object 3"/>
          <p:cNvSpPr/>
          <p:nvPr/>
        </p:nvSpPr>
        <p:spPr>
          <a:xfrm>
            <a:off x="617040" y="446400"/>
            <a:ext cx="15318360" cy="360"/>
          </a:xfrm>
          <a:custGeom>
            <a:avLst/>
            <a:gdLst/>
            <a:ahLst/>
            <a:cxnLst/>
            <a:rect l="l" t="t" r="r" b="b"/>
            <a:pathLst>
              <a:path w="15318740">
                <a:moveTo>
                  <a:pt x="0" y="0"/>
                </a:moveTo>
                <a:lnTo>
                  <a:pt x="15318740" y="0"/>
                </a:lnTo>
              </a:path>
            </a:pathLst>
          </a:custGeom>
          <a:noFill/>
          <a:ln w="51816">
            <a:solidFill>
              <a:srgbClr val="00539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3" name="object 4"/>
          <p:cNvSpPr/>
          <p:nvPr/>
        </p:nvSpPr>
        <p:spPr>
          <a:xfrm>
            <a:off x="599040" y="1095840"/>
            <a:ext cx="15318360" cy="360"/>
          </a:xfrm>
          <a:custGeom>
            <a:avLst/>
            <a:gdLst/>
            <a:ahLst/>
            <a:cxnLst/>
            <a:rect l="l" t="t" r="r" b="b"/>
            <a:pathLst>
              <a:path w="15318740">
                <a:moveTo>
                  <a:pt x="0" y="0"/>
                </a:moveTo>
                <a:lnTo>
                  <a:pt x="15318739" y="0"/>
                </a:lnTo>
              </a:path>
            </a:pathLst>
          </a:custGeom>
          <a:noFill/>
          <a:ln w="51816">
            <a:solidFill>
              <a:srgbClr val="00539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4682" t="9365" r="40715" b="6685"/>
          <a:stretch/>
        </p:blipFill>
        <p:spPr>
          <a:xfrm>
            <a:off x="1212125" y="1602720"/>
            <a:ext cx="5536682" cy="7555794"/>
          </a:xfrm>
          <a:prstGeom prst="rect">
            <a:avLst/>
          </a:prstGeom>
        </p:spPr>
      </p:pic>
      <p:pic>
        <p:nvPicPr>
          <p:cNvPr id="7" name="Рисунок 3"/>
          <p:cNvPicPr/>
          <p:nvPr/>
        </p:nvPicPr>
        <p:blipFill>
          <a:blip r:embed="rId3"/>
          <a:stretch/>
        </p:blipFill>
        <p:spPr>
          <a:xfrm>
            <a:off x="7217228" y="2127834"/>
            <a:ext cx="7471229" cy="3252783"/>
          </a:xfrm>
          <a:prstGeom prst="rect">
            <a:avLst/>
          </a:prstGeom>
          <a:ln w="0">
            <a:noFill/>
          </a:ln>
        </p:spPr>
      </p:pic>
      <p:pic>
        <p:nvPicPr>
          <p:cNvPr id="8" name="Рисунок 4"/>
          <p:cNvPicPr/>
          <p:nvPr/>
        </p:nvPicPr>
        <p:blipFill>
          <a:blip r:embed="rId4"/>
          <a:stretch/>
        </p:blipFill>
        <p:spPr>
          <a:xfrm>
            <a:off x="7217228" y="5546628"/>
            <a:ext cx="7601858" cy="2682971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00170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object 28"/>
          <p:cNvSpPr txBox="1"/>
          <p:nvPr/>
        </p:nvSpPr>
        <p:spPr>
          <a:xfrm>
            <a:off x="310320" y="-337320"/>
            <a:ext cx="14923440" cy="1842480"/>
          </a:xfrm>
          <a:prstGeom prst="rect">
            <a:avLst/>
          </a:prstGeom>
          <a:noFill/>
          <a:ln w="0">
            <a:noFill/>
          </a:ln>
        </p:spPr>
        <p:txBody>
          <a:bodyPr lIns="0" tIns="10080" rIns="0" bIns="0" anchor="ctr">
            <a:noAutofit/>
          </a:bodyPr>
          <a:lstStyle/>
          <a:p>
            <a:pPr marL="10800">
              <a:lnSpc>
                <a:spcPct val="100000"/>
              </a:lnSpc>
              <a:spcBef>
                <a:spcPts val="79"/>
              </a:spcBef>
              <a:tabLst>
                <a:tab pos="1166040" algn="l"/>
                <a:tab pos="3025440" algn="l"/>
                <a:tab pos="5162400" algn="l"/>
                <a:tab pos="6498000" algn="l"/>
              </a:tabLst>
            </a:pPr>
            <a:r>
              <a:rPr lang="ru-RU" sz="2110" b="0" strike="noStrike" spc="231">
                <a:solidFill>
                  <a:srgbClr val="005392"/>
                </a:solidFill>
                <a:latin typeface="Verdana"/>
              </a:rPr>
              <a:t>КА</a:t>
            </a:r>
            <a:r>
              <a:rPr lang="ru-RU" sz="2110" b="0" strike="noStrike" spc="239">
                <a:solidFill>
                  <a:srgbClr val="005392"/>
                </a:solidFill>
                <a:latin typeface="Verdana"/>
              </a:rPr>
              <a:t>Р</a:t>
            </a:r>
            <a:r>
              <a:rPr lang="ru-RU" sz="2110" b="0" strike="noStrike" spc="231">
                <a:solidFill>
                  <a:srgbClr val="005392"/>
                </a:solidFill>
                <a:latin typeface="Verdana"/>
              </a:rPr>
              <a:t>Т</a:t>
            </a:r>
            <a:r>
              <a:rPr lang="ru-RU" sz="2110" b="0" strike="noStrike" spc="-4">
                <a:solidFill>
                  <a:srgbClr val="005392"/>
                </a:solidFill>
                <a:latin typeface="Verdana"/>
              </a:rPr>
              <a:t>А</a:t>
            </a:r>
            <a:r>
              <a:rPr lang="ru-RU" sz="2110" b="0" strike="noStrike" spc="-1">
                <a:solidFill>
                  <a:srgbClr val="005392"/>
                </a:solidFill>
                <a:latin typeface="Verdana"/>
              </a:rPr>
              <a:t> </a:t>
            </a:r>
            <a:r>
              <a:rPr lang="ru-RU" sz="2110" b="0" strike="noStrike" spc="231">
                <a:solidFill>
                  <a:srgbClr val="005392"/>
                </a:solidFill>
                <a:latin typeface="Verdana"/>
              </a:rPr>
              <a:t>ТЕКУЩЕГО </a:t>
            </a:r>
            <a:r>
              <a:rPr lang="ru-RU" sz="2110" b="0" strike="noStrike" spc="239">
                <a:solidFill>
                  <a:srgbClr val="005392"/>
                </a:solidFill>
                <a:latin typeface="Verdana"/>
              </a:rPr>
              <a:t>С</a:t>
            </a:r>
            <a:r>
              <a:rPr lang="ru-RU" sz="2110" b="0" strike="noStrike" spc="233">
                <a:solidFill>
                  <a:srgbClr val="005392"/>
                </a:solidFill>
                <a:latin typeface="Verdana"/>
              </a:rPr>
              <a:t>О</a:t>
            </a:r>
            <a:r>
              <a:rPr lang="ru-RU" sz="2110" b="0" strike="noStrike" spc="239">
                <a:solidFill>
                  <a:srgbClr val="005392"/>
                </a:solidFill>
                <a:latin typeface="Verdana"/>
              </a:rPr>
              <a:t>С</a:t>
            </a:r>
            <a:r>
              <a:rPr lang="ru-RU" sz="2110" b="0" strike="noStrike" spc="231">
                <a:solidFill>
                  <a:srgbClr val="005392"/>
                </a:solidFill>
                <a:latin typeface="Verdana"/>
              </a:rPr>
              <a:t>Т</a:t>
            </a:r>
            <a:r>
              <a:rPr lang="ru-RU" sz="2110" b="0" strike="noStrike" spc="233">
                <a:solidFill>
                  <a:srgbClr val="005392"/>
                </a:solidFill>
                <a:latin typeface="Verdana"/>
              </a:rPr>
              <a:t>О</a:t>
            </a:r>
            <a:r>
              <a:rPr lang="ru-RU" sz="2110" b="0" strike="noStrike" spc="222">
                <a:solidFill>
                  <a:srgbClr val="005392"/>
                </a:solidFill>
                <a:latin typeface="Verdana"/>
              </a:rPr>
              <a:t>Я</a:t>
            </a:r>
            <a:r>
              <a:rPr lang="ru-RU" sz="2110" b="0" strike="noStrike" spc="231">
                <a:solidFill>
                  <a:srgbClr val="005392"/>
                </a:solidFill>
                <a:latin typeface="Verdana"/>
              </a:rPr>
              <a:t>НИ</a:t>
            </a:r>
            <a:r>
              <a:rPr lang="ru-RU" sz="2110" b="0" strike="noStrike" spc="-4">
                <a:solidFill>
                  <a:srgbClr val="005392"/>
                </a:solidFill>
                <a:latin typeface="Verdana"/>
              </a:rPr>
              <a:t>Я </a:t>
            </a:r>
            <a:endParaRPr lang="ru-RU" sz="211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3" name="object 29"/>
          <p:cNvSpPr/>
          <p:nvPr/>
        </p:nvSpPr>
        <p:spPr>
          <a:xfrm flipV="1">
            <a:off x="310320" y="207000"/>
            <a:ext cx="15267600" cy="145800"/>
          </a:xfrm>
          <a:custGeom>
            <a:avLst/>
            <a:gdLst/>
            <a:ahLst/>
            <a:cxnLst/>
            <a:rect l="l" t="t" r="r" b="b"/>
            <a:pathLst>
              <a:path w="15318740">
                <a:moveTo>
                  <a:pt x="0" y="0"/>
                </a:moveTo>
                <a:lnTo>
                  <a:pt x="15318740" y="0"/>
                </a:lnTo>
              </a:path>
            </a:pathLst>
          </a:custGeom>
          <a:noFill/>
          <a:ln w="51816">
            <a:solidFill>
              <a:srgbClr val="00539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4" name="object 30"/>
          <p:cNvSpPr/>
          <p:nvPr/>
        </p:nvSpPr>
        <p:spPr>
          <a:xfrm>
            <a:off x="310320" y="823320"/>
            <a:ext cx="15267600" cy="61200"/>
          </a:xfrm>
          <a:custGeom>
            <a:avLst/>
            <a:gdLst/>
            <a:ahLst/>
            <a:cxnLst/>
            <a:rect l="l" t="t" r="r" b="b"/>
            <a:pathLst>
              <a:path w="15318740">
                <a:moveTo>
                  <a:pt x="0" y="0"/>
                </a:moveTo>
                <a:lnTo>
                  <a:pt x="15318739" y="0"/>
                </a:lnTo>
              </a:path>
            </a:pathLst>
          </a:custGeom>
          <a:noFill/>
          <a:ln w="51816">
            <a:solidFill>
              <a:srgbClr val="00539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95" name="Рисунок 1"/>
          <p:cNvPicPr/>
          <p:nvPr/>
        </p:nvPicPr>
        <p:blipFill>
          <a:blip r:embed="rId2"/>
          <a:srcRect t="24126" r="24659" b="16024"/>
          <a:stretch/>
        </p:blipFill>
        <p:spPr>
          <a:xfrm>
            <a:off x="111240" y="960227"/>
            <a:ext cx="10290600" cy="4272120"/>
          </a:xfrm>
          <a:prstGeom prst="rect">
            <a:avLst/>
          </a:prstGeom>
          <a:ln w="0">
            <a:noFill/>
          </a:ln>
        </p:spPr>
      </p:pic>
      <p:pic>
        <p:nvPicPr>
          <p:cNvPr id="196" name="Рисунок 2"/>
          <p:cNvPicPr/>
          <p:nvPr/>
        </p:nvPicPr>
        <p:blipFill>
          <a:blip r:embed="rId3"/>
          <a:srcRect l="16774" t="23706" r="4063" b="16297"/>
          <a:stretch/>
        </p:blipFill>
        <p:spPr>
          <a:xfrm>
            <a:off x="111240" y="5419131"/>
            <a:ext cx="10091520" cy="419508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452041629"/>
              </p:ext>
            </p:extLst>
          </p:nvPr>
        </p:nvGraphicFramePr>
        <p:xfrm>
          <a:off x="11179222" y="5575151"/>
          <a:ext cx="4717353" cy="3735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0920" y="1356657"/>
            <a:ext cx="5697400" cy="33677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object 8"/>
          <p:cNvSpPr txBox="1"/>
          <p:nvPr/>
        </p:nvSpPr>
        <p:spPr>
          <a:xfrm>
            <a:off x="609480" y="380880"/>
            <a:ext cx="15318360" cy="1844640"/>
          </a:xfrm>
          <a:prstGeom prst="rect">
            <a:avLst/>
          </a:prstGeom>
          <a:noFill/>
          <a:ln w="0">
            <a:noFill/>
          </a:ln>
        </p:spPr>
        <p:txBody>
          <a:bodyPr lIns="0" tIns="12240" rIns="0" bIns="0">
            <a:noAutofit/>
          </a:bodyPr>
          <a:lstStyle/>
          <a:p>
            <a:pPr marL="12600">
              <a:lnSpc>
                <a:spcPct val="100000"/>
              </a:lnSpc>
              <a:spcBef>
                <a:spcPts val="96"/>
              </a:spcBef>
              <a:tabLst>
                <a:tab pos="1381680" algn="l"/>
                <a:tab pos="3585960" algn="l"/>
                <a:tab pos="6118200" algn="l"/>
                <a:tab pos="7701120" algn="l"/>
              </a:tabLst>
            </a:pPr>
            <a:r>
              <a:rPr lang="ru-RU" sz="2500" b="0" strike="noStrike" spc="273">
                <a:solidFill>
                  <a:srgbClr val="005392"/>
                </a:solidFill>
                <a:latin typeface="Verdana"/>
              </a:rPr>
              <a:t>Проблемы, выявленные в ходе картирования</a:t>
            </a:r>
            <a:r>
              <a:rPr lang="ru-RU" sz="2500" b="0" strike="noStrike" spc="-1">
                <a:solidFill>
                  <a:srgbClr val="005392"/>
                </a:solidFill>
                <a:latin typeface="Verdana"/>
              </a:rPr>
              <a:t>	</a:t>
            </a:r>
            <a:endParaRPr lang="ru-RU" sz="25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" name="object 9"/>
          <p:cNvSpPr/>
          <p:nvPr/>
        </p:nvSpPr>
        <p:spPr>
          <a:xfrm>
            <a:off x="685800" y="304920"/>
            <a:ext cx="15318360" cy="360"/>
          </a:xfrm>
          <a:custGeom>
            <a:avLst/>
            <a:gdLst/>
            <a:ahLst/>
            <a:cxnLst/>
            <a:rect l="l" t="t" r="r" b="b"/>
            <a:pathLst>
              <a:path w="15318740">
                <a:moveTo>
                  <a:pt x="0" y="0"/>
                </a:moveTo>
                <a:lnTo>
                  <a:pt x="15318740" y="0"/>
                </a:lnTo>
              </a:path>
            </a:pathLst>
          </a:custGeom>
          <a:noFill/>
          <a:ln w="51816">
            <a:solidFill>
              <a:srgbClr val="00539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3" name="object 10"/>
          <p:cNvSpPr/>
          <p:nvPr/>
        </p:nvSpPr>
        <p:spPr>
          <a:xfrm>
            <a:off x="685800" y="914400"/>
            <a:ext cx="15318360" cy="360"/>
          </a:xfrm>
          <a:custGeom>
            <a:avLst/>
            <a:gdLst/>
            <a:ahLst/>
            <a:cxnLst/>
            <a:rect l="l" t="t" r="r" b="b"/>
            <a:pathLst>
              <a:path w="15318740">
                <a:moveTo>
                  <a:pt x="0" y="0"/>
                </a:moveTo>
                <a:lnTo>
                  <a:pt x="15318739" y="0"/>
                </a:lnTo>
              </a:path>
            </a:pathLst>
          </a:custGeom>
          <a:noFill/>
          <a:ln w="51816">
            <a:solidFill>
              <a:srgbClr val="00539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4" name="Прямоугольник 3"/>
          <p:cNvSpPr/>
          <p:nvPr/>
        </p:nvSpPr>
        <p:spPr>
          <a:xfrm>
            <a:off x="5334120" y="1249560"/>
            <a:ext cx="10134360" cy="502560"/>
          </a:xfrm>
          <a:prstGeom prst="rect">
            <a:avLst/>
          </a:prstGeom>
          <a:solidFill>
            <a:srgbClr val="FFFFFF"/>
          </a:solidFill>
          <a:ln>
            <a:solidFill>
              <a:srgbClr val="F79646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1. 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Ожидание  пациентом процедурную медицинскую сестру для забора крови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05" name="Прямоугольник 29"/>
          <p:cNvSpPr/>
          <p:nvPr/>
        </p:nvSpPr>
        <p:spPr>
          <a:xfrm>
            <a:off x="5334120" y="2064600"/>
            <a:ext cx="10134360" cy="622800"/>
          </a:xfrm>
          <a:prstGeom prst="rect">
            <a:avLst/>
          </a:prstGeom>
          <a:solidFill>
            <a:srgbClr val="FFFFFF"/>
          </a:solidFill>
          <a:ln>
            <a:solidFill>
              <a:srgbClr val="F79646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2. 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Отсутствие взаимозаменяемости (дублирующего персонала)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06" name="Прямоугольник 63"/>
          <p:cNvSpPr/>
          <p:nvPr/>
        </p:nvSpPr>
        <p:spPr>
          <a:xfrm>
            <a:off x="5334120" y="3019320"/>
            <a:ext cx="10134360" cy="592200"/>
          </a:xfrm>
          <a:prstGeom prst="rect">
            <a:avLst/>
          </a:prstGeom>
          <a:solidFill>
            <a:srgbClr val="FFFFFF"/>
          </a:solidFill>
          <a:ln>
            <a:solidFill>
              <a:srgbClr val="F79646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3. 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Недостаточные практические навыки у палатных медицинских сестер в специализированных манипуляциях 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07" name="Прямоугольник 65"/>
          <p:cNvSpPr/>
          <p:nvPr/>
        </p:nvSpPr>
        <p:spPr>
          <a:xfrm flipH="1">
            <a:off x="5333400" y="5806440"/>
            <a:ext cx="10134360" cy="657360"/>
          </a:xfrm>
          <a:prstGeom prst="rect">
            <a:avLst/>
          </a:prstGeom>
          <a:solidFill>
            <a:srgbClr val="FFFFFF"/>
          </a:solidFill>
          <a:ln>
            <a:solidFill>
              <a:srgbClr val="F79646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6. 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Нет четких распределений  между процедурной и палатной медицинской сестрой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08" name="Прямоугольник 67"/>
          <p:cNvSpPr/>
          <p:nvPr/>
        </p:nvSpPr>
        <p:spPr>
          <a:xfrm>
            <a:off x="5334120" y="6742800"/>
            <a:ext cx="10134360" cy="427320"/>
          </a:xfrm>
          <a:prstGeom prst="rect">
            <a:avLst/>
          </a:prstGeom>
          <a:solidFill>
            <a:srgbClr val="FFFFFF"/>
          </a:solidFill>
          <a:ln>
            <a:solidFill>
              <a:srgbClr val="F79646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7. 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Чрезмерная нагрузка на процедурную медицинскую сестру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09" name="Прямоугольник 68"/>
          <p:cNvSpPr/>
          <p:nvPr/>
        </p:nvSpPr>
        <p:spPr>
          <a:xfrm>
            <a:off x="5334120" y="3807720"/>
            <a:ext cx="10134360" cy="840240"/>
          </a:xfrm>
          <a:prstGeom prst="rect">
            <a:avLst/>
          </a:prstGeom>
          <a:solidFill>
            <a:srgbClr val="FFFFFF"/>
          </a:solidFill>
          <a:ln>
            <a:solidFill>
              <a:srgbClr val="F79646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4. 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Процедурная медицинская  сестра не успевает пролечить запланированное количество пациентов за 8 часовой рабочий день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10" name="Прямоугольник 71"/>
          <p:cNvSpPr/>
          <p:nvPr/>
        </p:nvSpPr>
        <p:spPr>
          <a:xfrm>
            <a:off x="5334120" y="4855320"/>
            <a:ext cx="10134360" cy="654120"/>
          </a:xfrm>
          <a:prstGeom prst="rect">
            <a:avLst/>
          </a:prstGeom>
          <a:solidFill>
            <a:srgbClr val="FFFFFF"/>
          </a:solidFill>
          <a:ln>
            <a:solidFill>
              <a:srgbClr val="F79646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5. 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Не удобный график работы (дневной),не согласие на трудоустройство медицинского персонала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11" name="Прямоугольник 72"/>
          <p:cNvSpPr/>
          <p:nvPr/>
        </p:nvSpPr>
        <p:spPr>
          <a:xfrm>
            <a:off x="5294880" y="8498520"/>
            <a:ext cx="10114200" cy="564120"/>
          </a:xfrm>
          <a:prstGeom prst="rect">
            <a:avLst/>
          </a:prstGeom>
          <a:solidFill>
            <a:srgbClr val="FFFFFF"/>
          </a:solidFill>
          <a:ln>
            <a:solidFill>
              <a:srgbClr val="F79646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9. 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Напряженное состояние пациентов из за длительного ожидания  в инфузионной  терапии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12" name="Прямоугольник 73"/>
          <p:cNvSpPr/>
          <p:nvPr/>
        </p:nvSpPr>
        <p:spPr>
          <a:xfrm>
            <a:off x="5334120" y="7529760"/>
            <a:ext cx="10075320" cy="660240"/>
          </a:xfrm>
          <a:prstGeom prst="rect">
            <a:avLst/>
          </a:prstGeom>
          <a:solidFill>
            <a:srgbClr val="FFFFFF"/>
          </a:solidFill>
          <a:ln>
            <a:solidFill>
              <a:srgbClr val="F79646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8. 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Отсутствие соблюдения режима труда и отдыха у процедурной  медицинской сестры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13" name="Прямоугольник 75"/>
          <p:cNvSpPr/>
          <p:nvPr/>
        </p:nvSpPr>
        <p:spPr>
          <a:xfrm>
            <a:off x="5334120" y="9372600"/>
            <a:ext cx="10134360" cy="757440"/>
          </a:xfrm>
          <a:prstGeom prst="rect">
            <a:avLst/>
          </a:prstGeom>
          <a:solidFill>
            <a:srgbClr val="FFFFFF"/>
          </a:solidFill>
          <a:ln>
            <a:solidFill>
              <a:srgbClr val="F79646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Calibri"/>
              </a:rPr>
              <a:t>10. </a:t>
            </a: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Жалобы пациентов на  не хватку внимания со стороны  медицинских сестер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14" name="Прямоугольник 1"/>
          <p:cNvSpPr/>
          <p:nvPr/>
        </p:nvSpPr>
        <p:spPr>
          <a:xfrm>
            <a:off x="609480" y="1387440"/>
            <a:ext cx="2209320" cy="1631520"/>
          </a:xfrm>
          <a:prstGeom prst="rect">
            <a:avLst/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FFFFFF"/>
                </a:solidFill>
                <a:latin typeface="Calibri"/>
              </a:rPr>
              <a:t>1. Организационное направление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15" name="Прямоугольник 15"/>
          <p:cNvSpPr/>
          <p:nvPr/>
        </p:nvSpPr>
        <p:spPr>
          <a:xfrm>
            <a:off x="609480" y="4943160"/>
            <a:ext cx="2209320" cy="1631520"/>
          </a:xfrm>
          <a:prstGeom prst="rect">
            <a:avLst/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FFFFFF"/>
                </a:solidFill>
                <a:latin typeface="Calibri"/>
              </a:rPr>
              <a:t>2. </a:t>
            </a:r>
            <a:endParaRPr lang="ru-RU" sz="1800" b="0" strike="noStrike" spc="-1" dirty="0" smtClean="0">
              <a:solidFill>
                <a:srgbClr val="FFFFFF"/>
              </a:solid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ru-RU" spc="-1" dirty="0" smtClean="0">
                <a:solidFill>
                  <a:srgbClr val="FFFFFF"/>
                </a:solidFill>
                <a:latin typeface="Calibri"/>
              </a:rPr>
              <a:t>Практическое</a:t>
            </a:r>
            <a:r>
              <a:rPr lang="ru-RU" sz="1800" b="0" strike="noStrike" spc="-1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lang="ru-RU" sz="1800" b="0" strike="noStrike" spc="-1" dirty="0">
                <a:solidFill>
                  <a:srgbClr val="FFFFFF"/>
                </a:solidFill>
                <a:latin typeface="Calibri"/>
              </a:rPr>
              <a:t>обучение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216" name="Прямоугольник 16"/>
          <p:cNvSpPr/>
          <p:nvPr/>
        </p:nvSpPr>
        <p:spPr>
          <a:xfrm>
            <a:off x="595800" y="8498520"/>
            <a:ext cx="2070720" cy="1631520"/>
          </a:xfrm>
          <a:prstGeom prst="rect">
            <a:avLst/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FFFFFF"/>
                </a:solidFill>
                <a:latin typeface="Calibri"/>
              </a:rPr>
              <a:t>3. Психологическое направление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217" name="Прямая со стрелкой 4"/>
          <p:cNvSpPr/>
          <p:nvPr/>
        </p:nvSpPr>
        <p:spPr>
          <a:xfrm flipV="1">
            <a:off x="2819520" y="1500840"/>
            <a:ext cx="2514240" cy="702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A7EB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8" name="Прямая со стрелкой 22"/>
          <p:cNvSpPr/>
          <p:nvPr/>
        </p:nvSpPr>
        <p:spPr>
          <a:xfrm>
            <a:off x="2819520" y="2203560"/>
            <a:ext cx="2514240" cy="172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A7EB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9" name="Прямая со стрелкой 25"/>
          <p:cNvSpPr/>
          <p:nvPr/>
        </p:nvSpPr>
        <p:spPr>
          <a:xfrm>
            <a:off x="2819520" y="2203560"/>
            <a:ext cx="2514240" cy="2024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A7EB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0" name="Прямая со стрелкой 28"/>
          <p:cNvSpPr/>
          <p:nvPr/>
        </p:nvSpPr>
        <p:spPr>
          <a:xfrm>
            <a:off x="2819520" y="2203560"/>
            <a:ext cx="2514240" cy="2978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A7EB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1" name="Прямая со стрелкой 32"/>
          <p:cNvSpPr/>
          <p:nvPr/>
        </p:nvSpPr>
        <p:spPr>
          <a:xfrm>
            <a:off x="2819520" y="2203560"/>
            <a:ext cx="2514240" cy="3931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A7EB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2" name="Прямая со стрелкой 37"/>
          <p:cNvSpPr/>
          <p:nvPr/>
        </p:nvSpPr>
        <p:spPr>
          <a:xfrm>
            <a:off x="2819520" y="2203560"/>
            <a:ext cx="2514240" cy="4753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A7EB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3" name="Прямая со стрелкой 40"/>
          <p:cNvSpPr/>
          <p:nvPr/>
        </p:nvSpPr>
        <p:spPr>
          <a:xfrm>
            <a:off x="2819520" y="2376000"/>
            <a:ext cx="2514240" cy="548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A7EB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4" name="Прямая со стрелкой 43"/>
          <p:cNvSpPr/>
          <p:nvPr/>
        </p:nvSpPr>
        <p:spPr>
          <a:xfrm>
            <a:off x="2819520" y="2203560"/>
            <a:ext cx="2475360" cy="657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A7EB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5" name="Прямая со стрелкой 57"/>
          <p:cNvSpPr/>
          <p:nvPr/>
        </p:nvSpPr>
        <p:spPr>
          <a:xfrm>
            <a:off x="2819520" y="2203560"/>
            <a:ext cx="2514240" cy="7702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A7EB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6" name="Прямая со стрелкой 60"/>
          <p:cNvSpPr/>
          <p:nvPr/>
        </p:nvSpPr>
        <p:spPr>
          <a:xfrm flipV="1">
            <a:off x="2819520" y="3314520"/>
            <a:ext cx="2514240" cy="2627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A7EB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7" name="Прямая со стрелкой 64"/>
          <p:cNvSpPr/>
          <p:nvPr/>
        </p:nvSpPr>
        <p:spPr>
          <a:xfrm flipV="1">
            <a:off x="2666880" y="8780040"/>
            <a:ext cx="2627640" cy="533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A7EB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8" name="Прямая со стрелкой 66"/>
          <p:cNvSpPr/>
          <p:nvPr/>
        </p:nvSpPr>
        <p:spPr>
          <a:xfrm>
            <a:off x="2666880" y="9314640"/>
            <a:ext cx="2666520" cy="591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A7EB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9" name="Прямая со стрелкой 74"/>
          <p:cNvSpPr/>
          <p:nvPr/>
        </p:nvSpPr>
        <p:spPr>
          <a:xfrm>
            <a:off x="2818800" y="5942160"/>
            <a:ext cx="2514600" cy="331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A7EB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0" name="Прямая со стрелкой 76"/>
          <p:cNvSpPr/>
          <p:nvPr/>
        </p:nvSpPr>
        <p:spPr>
          <a:xfrm flipV="1">
            <a:off x="2819520" y="2375640"/>
            <a:ext cx="2514240" cy="3584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4A7EBB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object 28"/>
          <p:cNvSpPr txBox="1"/>
          <p:nvPr/>
        </p:nvSpPr>
        <p:spPr>
          <a:xfrm>
            <a:off x="422280" y="-109440"/>
            <a:ext cx="14296320" cy="1842480"/>
          </a:xfrm>
          <a:prstGeom prst="rect">
            <a:avLst/>
          </a:prstGeom>
          <a:noFill/>
          <a:ln w="0">
            <a:noFill/>
          </a:ln>
        </p:spPr>
        <p:txBody>
          <a:bodyPr lIns="0" tIns="10080" rIns="0" bIns="0" anchor="ctr">
            <a:noAutofit/>
          </a:bodyPr>
          <a:lstStyle/>
          <a:p>
            <a:pPr marL="10800">
              <a:lnSpc>
                <a:spcPct val="100000"/>
              </a:lnSpc>
              <a:spcBef>
                <a:spcPts val="79"/>
              </a:spcBef>
              <a:tabLst>
                <a:tab pos="1166040" algn="l"/>
                <a:tab pos="3025440" algn="l"/>
                <a:tab pos="5162400" algn="l"/>
                <a:tab pos="6498000" algn="l"/>
              </a:tabLst>
            </a:pPr>
            <a:r>
              <a:rPr lang="ru-RU" sz="2110" b="0" strike="noStrike" spc="231">
                <a:solidFill>
                  <a:srgbClr val="005392"/>
                </a:solidFill>
                <a:latin typeface="Verdana"/>
              </a:rPr>
              <a:t>КА</a:t>
            </a:r>
            <a:r>
              <a:rPr lang="ru-RU" sz="2110" b="0" strike="noStrike" spc="239">
                <a:solidFill>
                  <a:srgbClr val="005392"/>
                </a:solidFill>
                <a:latin typeface="Verdana"/>
              </a:rPr>
              <a:t>Р</a:t>
            </a:r>
            <a:r>
              <a:rPr lang="ru-RU" sz="2110" b="0" strike="noStrike" spc="231">
                <a:solidFill>
                  <a:srgbClr val="005392"/>
                </a:solidFill>
                <a:latin typeface="Verdana"/>
              </a:rPr>
              <a:t>Т</a:t>
            </a:r>
            <a:r>
              <a:rPr lang="ru-RU" sz="2110" b="0" strike="noStrike" spc="-4">
                <a:solidFill>
                  <a:srgbClr val="005392"/>
                </a:solidFill>
                <a:latin typeface="Verdana"/>
              </a:rPr>
              <a:t>А</a:t>
            </a:r>
            <a:r>
              <a:rPr lang="ru-RU" sz="2110" b="0" strike="noStrike" spc="-1">
                <a:solidFill>
                  <a:srgbClr val="005392"/>
                </a:solidFill>
                <a:latin typeface="Verdana"/>
              </a:rPr>
              <a:t>	</a:t>
            </a:r>
            <a:r>
              <a:rPr lang="ru-RU" sz="2110" b="0" strike="noStrike" spc="231">
                <a:solidFill>
                  <a:srgbClr val="005392"/>
                </a:solidFill>
                <a:latin typeface="Verdana"/>
              </a:rPr>
              <a:t>Ц</a:t>
            </a:r>
            <a:r>
              <a:rPr lang="ru-RU" sz="2110" b="0" strike="noStrike" spc="239">
                <a:solidFill>
                  <a:srgbClr val="005392"/>
                </a:solidFill>
                <a:latin typeface="Verdana"/>
              </a:rPr>
              <a:t>Е</a:t>
            </a:r>
            <a:r>
              <a:rPr lang="ru-RU" sz="2110" b="0" strike="noStrike" spc="225">
                <a:solidFill>
                  <a:srgbClr val="005392"/>
                </a:solidFill>
                <a:latin typeface="Verdana"/>
              </a:rPr>
              <a:t>Л</a:t>
            </a:r>
            <a:r>
              <a:rPr lang="ru-RU" sz="2110" b="0" strike="noStrike" spc="239">
                <a:solidFill>
                  <a:srgbClr val="005392"/>
                </a:solidFill>
                <a:latin typeface="Verdana"/>
              </a:rPr>
              <a:t>Е</a:t>
            </a:r>
            <a:r>
              <a:rPr lang="ru-RU" sz="2110" b="0" strike="noStrike" spc="225">
                <a:solidFill>
                  <a:srgbClr val="005392"/>
                </a:solidFill>
                <a:latin typeface="Verdana"/>
              </a:rPr>
              <a:t>В</a:t>
            </a:r>
            <a:r>
              <a:rPr lang="ru-RU" sz="2110" b="0" strike="noStrike" spc="233">
                <a:solidFill>
                  <a:srgbClr val="005392"/>
                </a:solidFill>
                <a:latin typeface="Verdana"/>
              </a:rPr>
              <a:t>ОГ</a:t>
            </a:r>
            <a:r>
              <a:rPr lang="ru-RU" sz="2110" b="0" strike="noStrike" spc="-4">
                <a:solidFill>
                  <a:srgbClr val="005392"/>
                </a:solidFill>
                <a:latin typeface="Verdana"/>
              </a:rPr>
              <a:t>О</a:t>
            </a:r>
            <a:r>
              <a:rPr lang="ru-RU" sz="2110" b="0" strike="noStrike" spc="-1">
                <a:solidFill>
                  <a:srgbClr val="005392"/>
                </a:solidFill>
                <a:latin typeface="Verdana"/>
              </a:rPr>
              <a:t>	</a:t>
            </a:r>
            <a:r>
              <a:rPr lang="ru-RU" sz="2110" b="0" strike="noStrike" spc="239">
                <a:solidFill>
                  <a:srgbClr val="005392"/>
                </a:solidFill>
                <a:latin typeface="Verdana"/>
              </a:rPr>
              <a:t>С</a:t>
            </a:r>
            <a:r>
              <a:rPr lang="ru-RU" sz="2110" b="0" strike="noStrike" spc="233">
                <a:solidFill>
                  <a:srgbClr val="005392"/>
                </a:solidFill>
                <a:latin typeface="Verdana"/>
              </a:rPr>
              <a:t>О</a:t>
            </a:r>
            <a:r>
              <a:rPr lang="ru-RU" sz="2110" b="0" strike="noStrike" spc="239">
                <a:solidFill>
                  <a:srgbClr val="005392"/>
                </a:solidFill>
                <a:latin typeface="Verdana"/>
              </a:rPr>
              <a:t>С</a:t>
            </a:r>
            <a:r>
              <a:rPr lang="ru-RU" sz="2110" b="0" strike="noStrike" spc="231">
                <a:solidFill>
                  <a:srgbClr val="005392"/>
                </a:solidFill>
                <a:latin typeface="Verdana"/>
              </a:rPr>
              <a:t>Т</a:t>
            </a:r>
            <a:r>
              <a:rPr lang="ru-RU" sz="2110" b="0" strike="noStrike" spc="233">
                <a:solidFill>
                  <a:srgbClr val="005392"/>
                </a:solidFill>
                <a:latin typeface="Verdana"/>
              </a:rPr>
              <a:t>О</a:t>
            </a:r>
            <a:r>
              <a:rPr lang="ru-RU" sz="2110" b="0" strike="noStrike" spc="222">
                <a:solidFill>
                  <a:srgbClr val="005392"/>
                </a:solidFill>
                <a:latin typeface="Verdana"/>
              </a:rPr>
              <a:t>Я</a:t>
            </a:r>
            <a:r>
              <a:rPr lang="ru-RU" sz="2110" b="0" strike="noStrike" spc="231">
                <a:solidFill>
                  <a:srgbClr val="005392"/>
                </a:solidFill>
                <a:latin typeface="Verdana"/>
              </a:rPr>
              <a:t>НИ</a:t>
            </a:r>
            <a:r>
              <a:rPr lang="ru-RU" sz="2110" b="0" strike="noStrike" spc="-4">
                <a:solidFill>
                  <a:srgbClr val="005392"/>
                </a:solidFill>
                <a:latin typeface="Verdana"/>
              </a:rPr>
              <a:t>Я</a:t>
            </a:r>
            <a:endParaRPr lang="ru-RU" sz="211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2" name="object 29"/>
          <p:cNvSpPr/>
          <p:nvPr/>
        </p:nvSpPr>
        <p:spPr>
          <a:xfrm flipV="1">
            <a:off x="422280" y="456840"/>
            <a:ext cx="14309280" cy="61200"/>
          </a:xfrm>
          <a:custGeom>
            <a:avLst/>
            <a:gdLst/>
            <a:ahLst/>
            <a:cxnLst/>
            <a:rect l="l" t="t" r="r" b="b"/>
            <a:pathLst>
              <a:path w="15318740">
                <a:moveTo>
                  <a:pt x="0" y="0"/>
                </a:moveTo>
                <a:lnTo>
                  <a:pt x="15318740" y="0"/>
                </a:lnTo>
              </a:path>
            </a:pathLst>
          </a:custGeom>
          <a:noFill/>
          <a:ln w="51816">
            <a:solidFill>
              <a:srgbClr val="00539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3" name="object 30"/>
          <p:cNvSpPr/>
          <p:nvPr/>
        </p:nvSpPr>
        <p:spPr>
          <a:xfrm>
            <a:off x="419760" y="1116000"/>
            <a:ext cx="14298840" cy="61200"/>
          </a:xfrm>
          <a:custGeom>
            <a:avLst/>
            <a:gdLst/>
            <a:ahLst/>
            <a:cxnLst/>
            <a:rect l="l" t="t" r="r" b="b"/>
            <a:pathLst>
              <a:path w="15318740">
                <a:moveTo>
                  <a:pt x="0" y="0"/>
                </a:moveTo>
                <a:lnTo>
                  <a:pt x="15318739" y="0"/>
                </a:lnTo>
              </a:path>
            </a:pathLst>
          </a:custGeom>
          <a:noFill/>
          <a:ln w="51816">
            <a:solidFill>
              <a:srgbClr val="00539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4" name="Рисунок 2"/>
          <p:cNvPicPr/>
          <p:nvPr/>
        </p:nvPicPr>
        <p:blipFill>
          <a:blip r:embed="rId2"/>
          <a:srcRect l="1016" t="23486" r="28663" b="37928"/>
          <a:stretch/>
        </p:blipFill>
        <p:spPr>
          <a:xfrm>
            <a:off x="120162" y="941051"/>
            <a:ext cx="15531124" cy="4658465"/>
          </a:xfrm>
          <a:prstGeom prst="rect">
            <a:avLst/>
          </a:prstGeom>
          <a:ln w="0">
            <a:noFill/>
          </a:ln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776957117"/>
              </p:ext>
            </p:extLst>
          </p:nvPr>
        </p:nvGraphicFramePr>
        <p:xfrm>
          <a:off x="12857018" y="5472545"/>
          <a:ext cx="3380510" cy="4816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3371" y="5989846"/>
            <a:ext cx="6383647" cy="45252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162" y="5774465"/>
            <a:ext cx="6197511" cy="2856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object 3"/>
          <p:cNvSpPr/>
          <p:nvPr/>
        </p:nvSpPr>
        <p:spPr>
          <a:xfrm>
            <a:off x="601920" y="560160"/>
            <a:ext cx="7623360" cy="39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>
            <a:spAutoFit/>
          </a:bodyPr>
          <a:lstStyle/>
          <a:p>
            <a:pPr marL="12600" marR="0" lvl="0" indent="0" algn="l" defTabSz="914400" rtl="0" eaLnBrk="1" fontAlgn="auto" latinLnBrk="0" hangingPunct="1">
              <a:lnSpc>
                <a:spcPct val="100000"/>
              </a:lnSpc>
              <a:spcBef>
                <a:spcPts val="96"/>
              </a:spcBef>
              <a:spcAft>
                <a:spcPts val="0"/>
              </a:spcAft>
              <a:buClrTx/>
              <a:buSzTx/>
              <a:buFontTx/>
              <a:buNone/>
              <a:tabLst>
                <a:tab pos="1229400" algn="l"/>
                <a:tab pos="4242960" algn="l"/>
                <a:tab pos="6675120" algn="l"/>
                <a:tab pos="7228800" algn="l"/>
              </a:tabLst>
              <a:defRPr/>
            </a:pPr>
            <a:r>
              <a:rPr kumimoji="0" lang="ru-RU" sz="2500" b="0" i="0" u="none" strike="noStrike" kern="1200" cap="none" spc="273" normalizeH="0" baseline="0" noProof="0">
                <a:ln>
                  <a:noFill/>
                </a:ln>
                <a:solidFill>
                  <a:srgbClr val="005392"/>
                </a:solidFill>
                <a:effectLst/>
                <a:uLnTx/>
                <a:uFillTx/>
                <a:latin typeface="Verdana"/>
              </a:rPr>
              <a:t>П</a:t>
            </a:r>
            <a:r>
              <a:rPr kumimoji="0" lang="ru-RU" sz="2500" b="0" i="0" u="none" strike="noStrike" kern="1200" cap="none" spc="267" normalizeH="0" baseline="0" noProof="0">
                <a:ln>
                  <a:noFill/>
                </a:ln>
                <a:solidFill>
                  <a:srgbClr val="005392"/>
                </a:solidFill>
                <a:effectLst/>
                <a:uLnTx/>
                <a:uFillTx/>
                <a:latin typeface="Verdana"/>
              </a:rPr>
              <a:t>Л</a:t>
            </a:r>
            <a:r>
              <a:rPr kumimoji="0" lang="ru-RU" sz="2500" b="0" i="0" u="none" strike="noStrike" kern="1200" cap="none" spc="273" normalizeH="0" baseline="0" noProof="0">
                <a:ln>
                  <a:noFill/>
                </a:ln>
                <a:solidFill>
                  <a:srgbClr val="005392"/>
                </a:solidFill>
                <a:effectLst/>
                <a:uLnTx/>
                <a:uFillTx/>
                <a:latin typeface="Verdana"/>
              </a:rPr>
              <a:t>А</a:t>
            </a:r>
            <a:r>
              <a:rPr kumimoji="0" lang="ru-RU" sz="2500" b="0" i="0" u="none" strike="noStrike" kern="1200" cap="none" spc="-7" normalizeH="0" baseline="0" noProof="0">
                <a:ln>
                  <a:noFill/>
                </a:ln>
                <a:solidFill>
                  <a:srgbClr val="005392"/>
                </a:solidFill>
                <a:effectLst/>
                <a:uLnTx/>
                <a:uFillTx/>
                <a:latin typeface="Verdana"/>
              </a:rPr>
              <a:t>Н</a:t>
            </a:r>
            <a:r>
              <a:rPr kumimoji="0" lang="ru-RU" sz="2500" b="0" i="0" u="none" strike="noStrike" kern="1200" cap="none" spc="-1" normalizeH="0" baseline="0" noProof="0">
                <a:ln>
                  <a:noFill/>
                </a:ln>
                <a:solidFill>
                  <a:srgbClr val="005392"/>
                </a:solidFill>
                <a:effectLst/>
                <a:uLnTx/>
                <a:uFillTx/>
                <a:latin typeface="Verdana"/>
              </a:rPr>
              <a:t>	</a:t>
            </a:r>
            <a:r>
              <a:rPr kumimoji="0" lang="ru-RU" sz="2500" b="0" i="0" u="none" strike="noStrike" kern="1200" cap="none" spc="287" normalizeH="0" baseline="0" noProof="0">
                <a:ln>
                  <a:noFill/>
                </a:ln>
                <a:solidFill>
                  <a:srgbClr val="005392"/>
                </a:solidFill>
                <a:effectLst/>
                <a:uLnTx/>
                <a:uFillTx/>
                <a:latin typeface="Verdana"/>
              </a:rPr>
              <a:t>М</a:t>
            </a:r>
            <a:r>
              <a:rPr kumimoji="0" lang="ru-RU" sz="2500" b="0" i="0" u="none" strike="noStrike" kern="1200" cap="none" spc="284" normalizeH="0" baseline="0" noProof="0">
                <a:ln>
                  <a:noFill/>
                </a:ln>
                <a:solidFill>
                  <a:srgbClr val="005392"/>
                </a:solidFill>
                <a:effectLst/>
                <a:uLnTx/>
                <a:uFillTx/>
                <a:latin typeface="Verdana"/>
              </a:rPr>
              <a:t>ЕР</a:t>
            </a:r>
            <a:r>
              <a:rPr kumimoji="0" lang="ru-RU" sz="2500" b="0" i="0" u="none" strike="noStrike" kern="1200" cap="none" spc="279" normalizeH="0" baseline="0" noProof="0">
                <a:ln>
                  <a:noFill/>
                </a:ln>
                <a:solidFill>
                  <a:srgbClr val="005392"/>
                </a:solidFill>
                <a:effectLst/>
                <a:uLnTx/>
                <a:uFillTx/>
                <a:latin typeface="Verdana"/>
              </a:rPr>
              <a:t>О</a:t>
            </a:r>
            <a:r>
              <a:rPr kumimoji="0" lang="ru-RU" sz="2500" b="0" i="0" u="none" strike="noStrike" kern="1200" cap="none" spc="273" normalizeH="0" baseline="0" noProof="0">
                <a:ln>
                  <a:noFill/>
                </a:ln>
                <a:solidFill>
                  <a:srgbClr val="005392"/>
                </a:solidFill>
                <a:effectLst/>
                <a:uLnTx/>
                <a:uFillTx/>
                <a:latin typeface="Verdana"/>
              </a:rPr>
              <a:t>П</a:t>
            </a:r>
            <a:r>
              <a:rPr kumimoji="0" lang="ru-RU" sz="2500" b="0" i="0" u="none" strike="noStrike" kern="1200" cap="none" spc="284" normalizeH="0" baseline="0" noProof="0">
                <a:ln>
                  <a:noFill/>
                </a:ln>
                <a:solidFill>
                  <a:srgbClr val="005392"/>
                </a:solidFill>
                <a:effectLst/>
                <a:uLnTx/>
                <a:uFillTx/>
                <a:latin typeface="Verdana"/>
              </a:rPr>
              <a:t>Р</a:t>
            </a:r>
            <a:r>
              <a:rPr kumimoji="0" lang="ru-RU" sz="2500" b="0" i="0" u="none" strike="noStrike" kern="1200" cap="none" spc="273" normalizeH="0" baseline="0" noProof="0">
                <a:ln>
                  <a:noFill/>
                </a:ln>
                <a:solidFill>
                  <a:srgbClr val="005392"/>
                </a:solidFill>
                <a:effectLst/>
                <a:uLnTx/>
                <a:uFillTx/>
                <a:latin typeface="Verdana"/>
              </a:rPr>
              <a:t>И</a:t>
            </a:r>
            <a:r>
              <a:rPr kumimoji="0" lang="ru-RU" sz="2500" b="0" i="0" u="none" strike="noStrike" kern="1200" cap="none" spc="262" normalizeH="0" baseline="0" noProof="0">
                <a:ln>
                  <a:noFill/>
                </a:ln>
                <a:solidFill>
                  <a:srgbClr val="005392"/>
                </a:solidFill>
                <a:effectLst/>
                <a:uLnTx/>
                <a:uFillTx/>
                <a:latin typeface="Verdana"/>
              </a:rPr>
              <a:t>Я</a:t>
            </a:r>
            <a:r>
              <a:rPr kumimoji="0" lang="ru-RU" sz="2500" b="0" i="0" u="none" strike="noStrike" kern="1200" cap="none" spc="273" normalizeH="0" baseline="0" noProof="0">
                <a:ln>
                  <a:noFill/>
                </a:ln>
                <a:solidFill>
                  <a:srgbClr val="005392"/>
                </a:solidFill>
                <a:effectLst/>
                <a:uLnTx/>
                <a:uFillTx/>
                <a:latin typeface="Verdana"/>
              </a:rPr>
              <a:t>ТИ</a:t>
            </a:r>
            <a:r>
              <a:rPr kumimoji="0" lang="ru-RU" sz="2500" b="0" i="0" u="none" strike="noStrike" kern="1200" cap="none" spc="-7" normalizeH="0" baseline="0" noProof="0">
                <a:ln>
                  <a:noFill/>
                </a:ln>
                <a:solidFill>
                  <a:srgbClr val="005392"/>
                </a:solidFill>
                <a:effectLst/>
                <a:uLnTx/>
                <a:uFillTx/>
                <a:latin typeface="Verdana"/>
              </a:rPr>
              <a:t>Й</a:t>
            </a:r>
            <a:r>
              <a:rPr kumimoji="0" lang="ru-RU" sz="2500" b="0" i="0" u="none" strike="noStrike" kern="1200" cap="none" spc="-1" normalizeH="0" baseline="0" noProof="0">
                <a:ln>
                  <a:noFill/>
                </a:ln>
                <a:solidFill>
                  <a:srgbClr val="005392"/>
                </a:solidFill>
                <a:effectLst/>
                <a:uLnTx/>
                <a:uFillTx/>
                <a:latin typeface="Verdana"/>
              </a:rPr>
              <a:t>	</a:t>
            </a:r>
            <a:endParaRPr kumimoji="0" lang="ru-RU" sz="25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36" name="object 4"/>
          <p:cNvSpPr/>
          <p:nvPr/>
        </p:nvSpPr>
        <p:spPr>
          <a:xfrm>
            <a:off x="617040" y="446400"/>
            <a:ext cx="15318360" cy="360"/>
          </a:xfrm>
          <a:custGeom>
            <a:avLst/>
            <a:gdLst/>
            <a:ahLst/>
            <a:cxnLst/>
            <a:rect l="l" t="t" r="r" b="b"/>
            <a:pathLst>
              <a:path w="15318740">
                <a:moveTo>
                  <a:pt x="0" y="0"/>
                </a:moveTo>
                <a:lnTo>
                  <a:pt x="15318740" y="0"/>
                </a:lnTo>
              </a:path>
            </a:pathLst>
          </a:custGeom>
          <a:noFill/>
          <a:ln w="51816">
            <a:solidFill>
              <a:srgbClr val="00539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7" name="object 5"/>
          <p:cNvSpPr/>
          <p:nvPr/>
        </p:nvSpPr>
        <p:spPr>
          <a:xfrm>
            <a:off x="605160" y="1068480"/>
            <a:ext cx="15318360" cy="360"/>
          </a:xfrm>
          <a:custGeom>
            <a:avLst/>
            <a:gdLst/>
            <a:ahLst/>
            <a:cxnLst/>
            <a:rect l="l" t="t" r="r" b="b"/>
            <a:pathLst>
              <a:path w="15318740">
                <a:moveTo>
                  <a:pt x="0" y="0"/>
                </a:moveTo>
                <a:lnTo>
                  <a:pt x="15318739" y="0"/>
                </a:lnTo>
              </a:path>
            </a:pathLst>
          </a:custGeom>
          <a:noFill/>
          <a:ln w="51816">
            <a:solidFill>
              <a:srgbClr val="00539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725" y="1183680"/>
            <a:ext cx="7021008" cy="49203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14" y="6081012"/>
            <a:ext cx="6664218" cy="473213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1863" y="1183680"/>
            <a:ext cx="6795137" cy="480513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1521" y="6104012"/>
            <a:ext cx="6715331" cy="440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7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object 3"/>
          <p:cNvSpPr/>
          <p:nvPr/>
        </p:nvSpPr>
        <p:spPr>
          <a:xfrm>
            <a:off x="601920" y="560160"/>
            <a:ext cx="7623360" cy="39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240" rIns="0" bIns="0">
            <a:spAutoFit/>
          </a:bodyPr>
          <a:lstStyle/>
          <a:p>
            <a:pPr marL="12600" marR="0" lvl="0" indent="0" algn="l" defTabSz="914400" rtl="0" eaLnBrk="1" fontAlgn="auto" latinLnBrk="0" hangingPunct="1">
              <a:lnSpc>
                <a:spcPct val="100000"/>
              </a:lnSpc>
              <a:spcBef>
                <a:spcPts val="96"/>
              </a:spcBef>
              <a:spcAft>
                <a:spcPts val="0"/>
              </a:spcAft>
              <a:buClrTx/>
              <a:buSzTx/>
              <a:buFontTx/>
              <a:buNone/>
              <a:tabLst>
                <a:tab pos="1229400" algn="l"/>
                <a:tab pos="4242960" algn="l"/>
                <a:tab pos="6675120" algn="l"/>
                <a:tab pos="7228800" algn="l"/>
              </a:tabLst>
              <a:defRPr/>
            </a:pPr>
            <a:r>
              <a:rPr kumimoji="0" lang="ru-RU" sz="2500" b="0" i="0" u="none" strike="noStrike" kern="1200" cap="none" spc="273" normalizeH="0" baseline="0" noProof="0">
                <a:ln>
                  <a:noFill/>
                </a:ln>
                <a:solidFill>
                  <a:srgbClr val="005392"/>
                </a:solidFill>
                <a:effectLst/>
                <a:uLnTx/>
                <a:uFillTx/>
                <a:latin typeface="Verdana"/>
              </a:rPr>
              <a:t>П</a:t>
            </a:r>
            <a:r>
              <a:rPr kumimoji="0" lang="ru-RU" sz="2500" b="0" i="0" u="none" strike="noStrike" kern="1200" cap="none" spc="267" normalizeH="0" baseline="0" noProof="0">
                <a:ln>
                  <a:noFill/>
                </a:ln>
                <a:solidFill>
                  <a:srgbClr val="005392"/>
                </a:solidFill>
                <a:effectLst/>
                <a:uLnTx/>
                <a:uFillTx/>
                <a:latin typeface="Verdana"/>
              </a:rPr>
              <a:t>Л</a:t>
            </a:r>
            <a:r>
              <a:rPr kumimoji="0" lang="ru-RU" sz="2500" b="0" i="0" u="none" strike="noStrike" kern="1200" cap="none" spc="273" normalizeH="0" baseline="0" noProof="0">
                <a:ln>
                  <a:noFill/>
                </a:ln>
                <a:solidFill>
                  <a:srgbClr val="005392"/>
                </a:solidFill>
                <a:effectLst/>
                <a:uLnTx/>
                <a:uFillTx/>
                <a:latin typeface="Verdana"/>
              </a:rPr>
              <a:t>А</a:t>
            </a:r>
            <a:r>
              <a:rPr kumimoji="0" lang="ru-RU" sz="2500" b="0" i="0" u="none" strike="noStrike" kern="1200" cap="none" spc="-7" normalizeH="0" baseline="0" noProof="0">
                <a:ln>
                  <a:noFill/>
                </a:ln>
                <a:solidFill>
                  <a:srgbClr val="005392"/>
                </a:solidFill>
                <a:effectLst/>
                <a:uLnTx/>
                <a:uFillTx/>
                <a:latin typeface="Verdana"/>
              </a:rPr>
              <a:t>Н</a:t>
            </a:r>
            <a:r>
              <a:rPr kumimoji="0" lang="ru-RU" sz="2500" b="0" i="0" u="none" strike="noStrike" kern="1200" cap="none" spc="-1" normalizeH="0" baseline="0" noProof="0">
                <a:ln>
                  <a:noFill/>
                </a:ln>
                <a:solidFill>
                  <a:srgbClr val="005392"/>
                </a:solidFill>
                <a:effectLst/>
                <a:uLnTx/>
                <a:uFillTx/>
                <a:latin typeface="Verdana"/>
              </a:rPr>
              <a:t>	</a:t>
            </a:r>
            <a:r>
              <a:rPr kumimoji="0" lang="ru-RU" sz="2500" b="0" i="0" u="none" strike="noStrike" kern="1200" cap="none" spc="287" normalizeH="0" baseline="0" noProof="0">
                <a:ln>
                  <a:noFill/>
                </a:ln>
                <a:solidFill>
                  <a:srgbClr val="005392"/>
                </a:solidFill>
                <a:effectLst/>
                <a:uLnTx/>
                <a:uFillTx/>
                <a:latin typeface="Verdana"/>
              </a:rPr>
              <a:t>М</a:t>
            </a:r>
            <a:r>
              <a:rPr kumimoji="0" lang="ru-RU" sz="2500" b="0" i="0" u="none" strike="noStrike" kern="1200" cap="none" spc="284" normalizeH="0" baseline="0" noProof="0">
                <a:ln>
                  <a:noFill/>
                </a:ln>
                <a:solidFill>
                  <a:srgbClr val="005392"/>
                </a:solidFill>
                <a:effectLst/>
                <a:uLnTx/>
                <a:uFillTx/>
                <a:latin typeface="Verdana"/>
              </a:rPr>
              <a:t>ЕР</a:t>
            </a:r>
            <a:r>
              <a:rPr kumimoji="0" lang="ru-RU" sz="2500" b="0" i="0" u="none" strike="noStrike" kern="1200" cap="none" spc="279" normalizeH="0" baseline="0" noProof="0">
                <a:ln>
                  <a:noFill/>
                </a:ln>
                <a:solidFill>
                  <a:srgbClr val="005392"/>
                </a:solidFill>
                <a:effectLst/>
                <a:uLnTx/>
                <a:uFillTx/>
                <a:latin typeface="Verdana"/>
              </a:rPr>
              <a:t>О</a:t>
            </a:r>
            <a:r>
              <a:rPr kumimoji="0" lang="ru-RU" sz="2500" b="0" i="0" u="none" strike="noStrike" kern="1200" cap="none" spc="273" normalizeH="0" baseline="0" noProof="0">
                <a:ln>
                  <a:noFill/>
                </a:ln>
                <a:solidFill>
                  <a:srgbClr val="005392"/>
                </a:solidFill>
                <a:effectLst/>
                <a:uLnTx/>
                <a:uFillTx/>
                <a:latin typeface="Verdana"/>
              </a:rPr>
              <a:t>П</a:t>
            </a:r>
            <a:r>
              <a:rPr kumimoji="0" lang="ru-RU" sz="2500" b="0" i="0" u="none" strike="noStrike" kern="1200" cap="none" spc="284" normalizeH="0" baseline="0" noProof="0">
                <a:ln>
                  <a:noFill/>
                </a:ln>
                <a:solidFill>
                  <a:srgbClr val="005392"/>
                </a:solidFill>
                <a:effectLst/>
                <a:uLnTx/>
                <a:uFillTx/>
                <a:latin typeface="Verdana"/>
              </a:rPr>
              <a:t>Р</a:t>
            </a:r>
            <a:r>
              <a:rPr kumimoji="0" lang="ru-RU" sz="2500" b="0" i="0" u="none" strike="noStrike" kern="1200" cap="none" spc="273" normalizeH="0" baseline="0" noProof="0">
                <a:ln>
                  <a:noFill/>
                </a:ln>
                <a:solidFill>
                  <a:srgbClr val="005392"/>
                </a:solidFill>
                <a:effectLst/>
                <a:uLnTx/>
                <a:uFillTx/>
                <a:latin typeface="Verdana"/>
              </a:rPr>
              <a:t>И</a:t>
            </a:r>
            <a:r>
              <a:rPr kumimoji="0" lang="ru-RU" sz="2500" b="0" i="0" u="none" strike="noStrike" kern="1200" cap="none" spc="262" normalizeH="0" baseline="0" noProof="0">
                <a:ln>
                  <a:noFill/>
                </a:ln>
                <a:solidFill>
                  <a:srgbClr val="005392"/>
                </a:solidFill>
                <a:effectLst/>
                <a:uLnTx/>
                <a:uFillTx/>
                <a:latin typeface="Verdana"/>
              </a:rPr>
              <a:t>Я</a:t>
            </a:r>
            <a:r>
              <a:rPr kumimoji="0" lang="ru-RU" sz="2500" b="0" i="0" u="none" strike="noStrike" kern="1200" cap="none" spc="273" normalizeH="0" baseline="0" noProof="0">
                <a:ln>
                  <a:noFill/>
                </a:ln>
                <a:solidFill>
                  <a:srgbClr val="005392"/>
                </a:solidFill>
                <a:effectLst/>
                <a:uLnTx/>
                <a:uFillTx/>
                <a:latin typeface="Verdana"/>
              </a:rPr>
              <a:t>ТИ</a:t>
            </a:r>
            <a:r>
              <a:rPr kumimoji="0" lang="ru-RU" sz="2500" b="0" i="0" u="none" strike="noStrike" kern="1200" cap="none" spc="-7" normalizeH="0" baseline="0" noProof="0">
                <a:ln>
                  <a:noFill/>
                </a:ln>
                <a:solidFill>
                  <a:srgbClr val="005392"/>
                </a:solidFill>
                <a:effectLst/>
                <a:uLnTx/>
                <a:uFillTx/>
                <a:latin typeface="Verdana"/>
              </a:rPr>
              <a:t>Й</a:t>
            </a:r>
            <a:r>
              <a:rPr kumimoji="0" lang="ru-RU" sz="2500" b="0" i="0" u="none" strike="noStrike" kern="1200" cap="none" spc="-1" normalizeH="0" baseline="0" noProof="0">
                <a:ln>
                  <a:noFill/>
                </a:ln>
                <a:solidFill>
                  <a:srgbClr val="005392"/>
                </a:solidFill>
                <a:effectLst/>
                <a:uLnTx/>
                <a:uFillTx/>
                <a:latin typeface="Verdana"/>
              </a:rPr>
              <a:t>	</a:t>
            </a:r>
            <a:endParaRPr kumimoji="0" lang="ru-RU" sz="25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36" name="object 4"/>
          <p:cNvSpPr/>
          <p:nvPr/>
        </p:nvSpPr>
        <p:spPr>
          <a:xfrm>
            <a:off x="617040" y="446400"/>
            <a:ext cx="15318360" cy="360"/>
          </a:xfrm>
          <a:custGeom>
            <a:avLst/>
            <a:gdLst/>
            <a:ahLst/>
            <a:cxnLst/>
            <a:rect l="l" t="t" r="r" b="b"/>
            <a:pathLst>
              <a:path w="15318740">
                <a:moveTo>
                  <a:pt x="0" y="0"/>
                </a:moveTo>
                <a:lnTo>
                  <a:pt x="15318740" y="0"/>
                </a:lnTo>
              </a:path>
            </a:pathLst>
          </a:custGeom>
          <a:noFill/>
          <a:ln w="51816">
            <a:solidFill>
              <a:srgbClr val="00539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7" name="object 5"/>
          <p:cNvSpPr/>
          <p:nvPr/>
        </p:nvSpPr>
        <p:spPr>
          <a:xfrm>
            <a:off x="605160" y="1068480"/>
            <a:ext cx="15318360" cy="360"/>
          </a:xfrm>
          <a:custGeom>
            <a:avLst/>
            <a:gdLst/>
            <a:ahLst/>
            <a:cxnLst/>
            <a:rect l="l" t="t" r="r" b="b"/>
            <a:pathLst>
              <a:path w="15318740">
                <a:moveTo>
                  <a:pt x="0" y="0"/>
                </a:moveTo>
                <a:lnTo>
                  <a:pt x="15318739" y="0"/>
                </a:lnTo>
              </a:path>
            </a:pathLst>
          </a:custGeom>
          <a:noFill/>
          <a:ln w="51816">
            <a:solidFill>
              <a:srgbClr val="00539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21" y="1415383"/>
            <a:ext cx="14855794" cy="878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2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02081" y="457200"/>
            <a:ext cx="8313319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229360" algn="l"/>
                <a:tab pos="4243070" algn="l"/>
                <a:tab pos="6675120" algn="l"/>
                <a:tab pos="7228840" algn="l"/>
              </a:tabLst>
            </a:pPr>
            <a:r>
              <a:rPr lang="ru-RU" sz="3600" b="1" spc="275" dirty="0" smtClean="0">
                <a:solidFill>
                  <a:schemeClr val="tx2">
                    <a:lumMod val="50000"/>
                  </a:schemeClr>
                </a:solidFill>
                <a:latin typeface="Verdana"/>
                <a:cs typeface="Verdana"/>
              </a:rPr>
              <a:t>Итоги реализации проекта</a:t>
            </a:r>
            <a:r>
              <a:rPr sz="2500" dirty="0">
                <a:solidFill>
                  <a:srgbClr val="005392"/>
                </a:solidFill>
                <a:latin typeface="Verdana"/>
                <a:cs typeface="Verdana"/>
              </a:rPr>
              <a:t>	</a:t>
            </a:r>
            <a:endParaRPr sz="2500" dirty="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7219" y="446531"/>
            <a:ext cx="15318740" cy="0"/>
          </a:xfrm>
          <a:custGeom>
            <a:avLst/>
            <a:gdLst/>
            <a:ahLst/>
            <a:cxnLst/>
            <a:rect l="l" t="t" r="r" b="b"/>
            <a:pathLst>
              <a:path w="15318740">
                <a:moveTo>
                  <a:pt x="0" y="0"/>
                </a:moveTo>
                <a:lnTo>
                  <a:pt x="15318740" y="0"/>
                </a:lnTo>
              </a:path>
            </a:pathLst>
          </a:custGeom>
          <a:ln w="51816">
            <a:solidFill>
              <a:srgbClr val="0053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5027" y="1068324"/>
            <a:ext cx="15318740" cy="0"/>
          </a:xfrm>
          <a:custGeom>
            <a:avLst/>
            <a:gdLst/>
            <a:ahLst/>
            <a:cxnLst/>
            <a:rect l="l" t="t" r="r" b="b"/>
            <a:pathLst>
              <a:path w="15318740">
                <a:moveTo>
                  <a:pt x="0" y="0"/>
                </a:moveTo>
                <a:lnTo>
                  <a:pt x="15318739" y="0"/>
                </a:lnTo>
              </a:path>
            </a:pathLst>
          </a:custGeom>
          <a:ln w="51816">
            <a:solidFill>
              <a:srgbClr val="0053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Прямоугольник 5"/>
          <p:cNvSpPr/>
          <p:nvPr/>
        </p:nvSpPr>
        <p:spPr>
          <a:xfrm>
            <a:off x="617218" y="1384186"/>
            <a:ext cx="5478781" cy="6732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chemeClr val="tx1"/>
                </a:solidFill>
              </a:rPr>
              <a:t>Было </a:t>
            </a:r>
            <a:endParaRPr lang="ru-RU" sz="4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287000" y="1371600"/>
            <a:ext cx="5478781" cy="6732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chemeClr val="tx1"/>
                </a:solidFill>
              </a:rPr>
              <a:t>Стало</a:t>
            </a:r>
            <a:endParaRPr lang="ru-RU" sz="4000" dirty="0"/>
          </a:p>
        </p:txBody>
      </p:sp>
      <p:pic>
        <p:nvPicPr>
          <p:cNvPr id="21" name="Picture 8" descr="https://pbs.twimg.com/media/D2l_cFAWoAAHD4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63000" y="1295400"/>
            <a:ext cx="1524000" cy="85725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289" y="2136835"/>
            <a:ext cx="2240788" cy="299169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10" y="7999363"/>
            <a:ext cx="3528637" cy="273984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189" y="5136519"/>
            <a:ext cx="1641811" cy="214890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11" y="5194477"/>
            <a:ext cx="2755090" cy="206357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577" y="5194477"/>
            <a:ext cx="1647364" cy="219940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098" y="5186373"/>
            <a:ext cx="2947259" cy="2207510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5334000" y="2612510"/>
            <a:ext cx="4648200" cy="1232931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Сокращения в ожидании лечения пациентов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752448" y="4400553"/>
            <a:ext cx="4534552" cy="2697328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r>
              <a:rPr lang="ru-RU" sz="2800" dirty="0" smtClean="0">
                <a:solidFill>
                  <a:schemeClr val="tx1"/>
                </a:solidFill>
              </a:rPr>
              <a:t>Перераспределение штатных единиц и перевод должности регистратора из приемного отделения  в химиотерапевтическое</a:t>
            </a:r>
          </a:p>
          <a:p>
            <a:pPr algn="ctr"/>
            <a:endParaRPr lang="ru-RU" sz="28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4284384" y="8361749"/>
            <a:ext cx="5301602" cy="1253739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r>
              <a:rPr lang="ru-RU" sz="2800" dirty="0" smtClean="0">
                <a:solidFill>
                  <a:schemeClr val="tx1"/>
                </a:solidFill>
              </a:rPr>
              <a:t>Распределилась нагрузка на медицинский персонал</a:t>
            </a:r>
            <a:endParaRPr lang="ru-RU" sz="4000" dirty="0"/>
          </a:p>
        </p:txBody>
      </p:sp>
      <p:pic>
        <p:nvPicPr>
          <p:cNvPr id="10244" name="Рисунок 102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921" y="2228510"/>
            <a:ext cx="2067355" cy="27601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016" y="8182206"/>
            <a:ext cx="3028880" cy="226864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44945" y="8180181"/>
            <a:ext cx="2549412" cy="233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98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8066</TotalTime>
  <Words>519</Words>
  <Application>Microsoft Office PowerPoint</Application>
  <PresentationFormat>Произвольный</PresentationFormat>
  <Paragraphs>105</Paragraphs>
  <Slides>18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31" baseType="lpstr">
      <vt:lpstr>Arial</vt:lpstr>
      <vt:lpstr>Calibri</vt:lpstr>
      <vt:lpstr>DejaVu Sans</vt:lpstr>
      <vt:lpstr>Symbol</vt:lpstr>
      <vt:lpstr>Times New Roman</vt:lpstr>
      <vt:lpstr>Trebuchet MS</vt:lpstr>
      <vt:lpstr>Verdana</vt:lpstr>
      <vt:lpstr>Wingdings</vt:lpstr>
      <vt:lpstr>Office Theme</vt:lpstr>
      <vt:lpstr>Office Theme</vt:lpstr>
      <vt:lpstr>Office Theme</vt:lpstr>
      <vt:lpstr>Office Theme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ОПТИМИЗАЦИЯ КТ-ТОПОМЕТРИИ  СТАЦИОНАРНЫМ ПАЦИЕНТАМ</dc:title>
  <dc:subject/>
  <dc:creator>Елена Витальевна Тарасова</dc:creator>
  <dc:description/>
  <cp:lastModifiedBy>Елена Витальевна Тарасова</cp:lastModifiedBy>
  <cp:revision>267</cp:revision>
  <cp:lastPrinted>2022-10-14T07:48:50Z</cp:lastPrinted>
  <dcterms:created xsi:type="dcterms:W3CDTF">2021-09-27T05:19:44Z</dcterms:created>
  <dcterms:modified xsi:type="dcterms:W3CDTF">2022-11-25T11:27:38Z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2021-09-24T00:00:00Z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2021-09-27T00:00:00Z</vt:filetime>
  </property>
  <property fmtid="{D5CDD505-2E9C-101B-9397-08002B2CF9AE}" pid="5" name="Notes">
    <vt:i4>1</vt:i4>
  </property>
  <property fmtid="{D5CDD505-2E9C-101B-9397-08002B2CF9AE}" pid="6" name="PresentationFormat">
    <vt:lpwstr>Произвольный</vt:lpwstr>
  </property>
  <property fmtid="{D5CDD505-2E9C-101B-9397-08002B2CF9AE}" pid="7" name="Slides">
    <vt:i4>13</vt:i4>
  </property>
</Properties>
</file>