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98" r:id="rId4"/>
    <p:sldId id="376" r:id="rId5"/>
    <p:sldId id="397" r:id="rId6"/>
    <p:sldId id="1163" r:id="rId7"/>
    <p:sldId id="1575" r:id="rId8"/>
    <p:sldId id="257" r:id="rId9"/>
    <p:sldId id="258" r:id="rId10"/>
    <p:sldId id="1166" r:id="rId11"/>
    <p:sldId id="1168" r:id="rId12"/>
    <p:sldId id="1165" r:id="rId13"/>
    <p:sldId id="1574" r:id="rId14"/>
    <p:sldId id="402" r:id="rId15"/>
    <p:sldId id="1576" r:id="rId16"/>
    <p:sldId id="404" r:id="rId17"/>
  </p:sldIdLst>
  <p:sldSz cx="12192000" cy="6858000"/>
  <p:notesSz cx="6797675" cy="9926638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BFF"/>
    <a:srgbClr val="EBE17D"/>
    <a:srgbClr val="EEA512"/>
    <a:srgbClr val="E41CA6"/>
    <a:srgbClr val="705F3C"/>
    <a:srgbClr val="FCF004"/>
    <a:srgbClr val="C4731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756" autoAdjust="0"/>
  </p:normalViewPr>
  <p:slideViewPr>
    <p:cSldViewPr snapToGrid="0">
      <p:cViewPr varScale="1">
        <p:scale>
          <a:sx n="110" d="100"/>
          <a:sy n="110" d="100"/>
        </p:scale>
        <p:origin x="67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Проблемы качества инструментальных исследований, проведенных пациентам в первичном звене, предоставляемых</a:t>
            </a:r>
            <a:r>
              <a:rPr lang="ru-RU" b="1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на консультацию в  ГБУЗ "КОД №1" МЗ КК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8.9915645762767143E-2"/>
          <c:y val="1.768604842806727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340616108757274"/>
          <c:y val="0.2914963609718092"/>
          <c:w val="0.87898676910438345"/>
          <c:h val="0.5802611849572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Отсутствуют снимки</c:v>
                </c:pt>
                <c:pt idx="1">
                  <c:v>Отсутсвует описание</c:v>
                </c:pt>
                <c:pt idx="2">
                  <c:v>Некорректное описание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</c:v>
                </c:pt>
                <c:pt idx="1">
                  <c:v>31</c:v>
                </c:pt>
                <c:pt idx="2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C2-4D39-9D0C-A283C7E401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УЗИ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Отсутствуют снимки</c:v>
                </c:pt>
                <c:pt idx="1">
                  <c:v>Отсутсвует описание</c:v>
                </c:pt>
                <c:pt idx="2">
                  <c:v>Некорректное описание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27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C2-4D39-9D0C-A283C7E40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518304"/>
        <c:axId val="86519088"/>
      </c:barChart>
      <c:catAx>
        <c:axId val="865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519088"/>
        <c:crosses val="autoZero"/>
        <c:auto val="1"/>
        <c:lblAlgn val="ctr"/>
        <c:lblOffset val="100"/>
        <c:noMultiLvlLbl val="0"/>
      </c:catAx>
      <c:valAx>
        <c:axId val="86519088"/>
        <c:scaling>
          <c:orientation val="minMax"/>
          <c:max val="2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518304"/>
        <c:crosses val="autoZero"/>
        <c:crossBetween val="between"/>
        <c:min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536197309702678"/>
          <c:y val="0.24263211496773945"/>
          <c:w val="0.11266639308522916"/>
          <c:h val="6.0030688439511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86DC4-125F-4EC5-A03F-5E1A50D2BD48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700F4596-91A5-4801-9498-1A36A977C790}">
      <dgm:prSet phldrT="[Текст]" custT="1"/>
      <dgm:spPr/>
      <dgm:t>
        <a:bodyPr/>
        <a:lstStyle/>
        <a:p>
          <a:endParaRPr lang="ru-RU" sz="1600" dirty="0"/>
        </a:p>
      </dgm:t>
    </dgm:pt>
    <dgm:pt modelId="{931466D0-FC66-424F-90F6-86832A2D5ED7}" type="parTrans" cxnId="{D72E73D0-19FA-418D-A51A-A99B394DB966}">
      <dgm:prSet/>
      <dgm:spPr/>
      <dgm:t>
        <a:bodyPr/>
        <a:lstStyle/>
        <a:p>
          <a:endParaRPr lang="ru-RU" sz="1600"/>
        </a:p>
      </dgm:t>
    </dgm:pt>
    <dgm:pt modelId="{D832DD8A-1ED4-4C93-8A58-172285B5297B}" type="sibTrans" cxnId="{D72E73D0-19FA-418D-A51A-A99B394DB966}">
      <dgm:prSet/>
      <dgm:spPr/>
      <dgm:t>
        <a:bodyPr/>
        <a:lstStyle/>
        <a:p>
          <a:endParaRPr lang="ru-RU" sz="1600"/>
        </a:p>
      </dgm:t>
    </dgm:pt>
    <dgm:pt modelId="{D71D25FB-1D1D-4288-AE7B-97E3F2D8BE29}">
      <dgm:prSet phldrT="[Текст]" custT="1"/>
      <dgm:spPr/>
      <dgm:t>
        <a:bodyPr anchor="b" anchorCtr="0"/>
        <a:lstStyle/>
        <a:p>
          <a:pPr algn="l"/>
          <a:endParaRPr lang="ru-RU" sz="1600" dirty="0"/>
        </a:p>
        <a:p>
          <a:pPr algn="l"/>
          <a:endParaRPr lang="ru-RU" sz="1600" dirty="0"/>
        </a:p>
      </dgm:t>
    </dgm:pt>
    <dgm:pt modelId="{8239E18E-74E4-4722-B161-67C4F69AEC1B}" type="parTrans" cxnId="{A55B89E3-B447-40F8-B54B-79FBAD5DEB8B}">
      <dgm:prSet/>
      <dgm:spPr/>
      <dgm:t>
        <a:bodyPr/>
        <a:lstStyle/>
        <a:p>
          <a:endParaRPr lang="ru-RU" sz="1600"/>
        </a:p>
      </dgm:t>
    </dgm:pt>
    <dgm:pt modelId="{2C95900F-FBD6-4EB2-AF6C-EBCB70754A23}" type="sibTrans" cxnId="{A55B89E3-B447-40F8-B54B-79FBAD5DEB8B}">
      <dgm:prSet/>
      <dgm:spPr/>
      <dgm:t>
        <a:bodyPr/>
        <a:lstStyle/>
        <a:p>
          <a:endParaRPr lang="ru-RU" sz="1600"/>
        </a:p>
      </dgm:t>
    </dgm:pt>
    <dgm:pt modelId="{8E04C690-16B1-42AB-8484-2841A809B9F6}">
      <dgm:prSet phldrT="[Текст]" custT="1"/>
      <dgm:spPr/>
      <dgm:t>
        <a:bodyPr/>
        <a:lstStyle/>
        <a:p>
          <a:endParaRPr lang="ru-RU" sz="1500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7CF2978-2A08-4A0D-817D-FE158C16524B}" type="sibTrans" cxnId="{EC0E6A16-1314-41B5-AF2C-09D2597366CE}">
      <dgm:prSet/>
      <dgm:spPr/>
      <dgm:t>
        <a:bodyPr/>
        <a:lstStyle/>
        <a:p>
          <a:endParaRPr lang="ru-RU" sz="1600"/>
        </a:p>
      </dgm:t>
    </dgm:pt>
    <dgm:pt modelId="{7D38FD6C-25E9-46A1-9D95-5860BA977F61}" type="parTrans" cxnId="{EC0E6A16-1314-41B5-AF2C-09D2597366CE}">
      <dgm:prSet/>
      <dgm:spPr/>
      <dgm:t>
        <a:bodyPr/>
        <a:lstStyle/>
        <a:p>
          <a:endParaRPr lang="ru-RU" sz="1600"/>
        </a:p>
      </dgm:t>
    </dgm:pt>
    <dgm:pt modelId="{FD0FB3AE-F518-4D1E-88F1-E00E90AA5755}" type="pres">
      <dgm:prSet presAssocID="{F9686DC4-125F-4EC5-A03F-5E1A50D2BD48}" presName="Name0" presStyleCnt="0">
        <dgm:presLayoutVars>
          <dgm:dir/>
          <dgm:animLvl val="lvl"/>
          <dgm:resizeHandles val="exact"/>
        </dgm:presLayoutVars>
      </dgm:prSet>
      <dgm:spPr/>
    </dgm:pt>
    <dgm:pt modelId="{D5135E8C-B6EA-4E4F-B06B-9B3A6DC952E7}" type="pres">
      <dgm:prSet presAssocID="{700F4596-91A5-4801-9498-1A36A977C790}" presName="Name8" presStyleCnt="0"/>
      <dgm:spPr/>
    </dgm:pt>
    <dgm:pt modelId="{BC731FF1-BD07-44AF-B1CF-93367E5FFFCC}" type="pres">
      <dgm:prSet presAssocID="{700F4596-91A5-4801-9498-1A36A977C790}" presName="level" presStyleLbl="node1" presStyleIdx="0" presStyleCnt="3" custScaleY="37005" custLinFactNeighborY="18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746D8-0E46-475E-B575-16B132F24C14}" type="pres">
      <dgm:prSet presAssocID="{700F4596-91A5-4801-9498-1A36A977C7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A9063-C18F-457D-BBAD-D1399A372A58}" type="pres">
      <dgm:prSet presAssocID="{8E04C690-16B1-42AB-8484-2841A809B9F6}" presName="Name8" presStyleCnt="0"/>
      <dgm:spPr/>
    </dgm:pt>
    <dgm:pt modelId="{49A065F2-3983-469E-990E-8AC1EF336C87}" type="pres">
      <dgm:prSet presAssocID="{8E04C690-16B1-42AB-8484-2841A809B9F6}" presName="level" presStyleLbl="node1" presStyleIdx="1" presStyleCnt="3" custScaleX="96824" custScaleY="19525" custLinFactNeighborX="0" custLinFactNeighborY="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E052A-91AF-4068-B1BB-4AB6EDBF21C5}" type="pres">
      <dgm:prSet presAssocID="{8E04C690-16B1-42AB-8484-2841A809B9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2CEBF-7783-4528-9365-90D15D2F9EF3}" type="pres">
      <dgm:prSet presAssocID="{D71D25FB-1D1D-4288-AE7B-97E3F2D8BE29}" presName="Name8" presStyleCnt="0"/>
      <dgm:spPr/>
    </dgm:pt>
    <dgm:pt modelId="{BCB899B5-8ED9-4E0D-B225-DC5216992C81}" type="pres">
      <dgm:prSet presAssocID="{D71D25FB-1D1D-4288-AE7B-97E3F2D8BE29}" presName="level" presStyleLbl="node1" presStyleIdx="2" presStyleCnt="3" custScaleX="99517" custScaleY="41464" custLinFactNeighborX="256" custLinFactNeighborY="1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AEEAD-A113-4833-A1CB-DC59E8CA9D61}" type="pres">
      <dgm:prSet presAssocID="{D71D25FB-1D1D-4288-AE7B-97E3F2D8BE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BAB52B-5BE6-4B24-8430-220EF2C1ADA5}" type="presOf" srcId="{F9686DC4-125F-4EC5-A03F-5E1A50D2BD48}" destId="{FD0FB3AE-F518-4D1E-88F1-E00E90AA5755}" srcOrd="0" destOrd="0" presId="urn:microsoft.com/office/officeart/2005/8/layout/pyramid1"/>
    <dgm:cxn modelId="{D43BBFD3-9953-4D74-AD92-D3E9A4AA9F31}" type="presOf" srcId="{700F4596-91A5-4801-9498-1A36A977C790}" destId="{BC731FF1-BD07-44AF-B1CF-93367E5FFFCC}" srcOrd="0" destOrd="0" presId="urn:microsoft.com/office/officeart/2005/8/layout/pyramid1"/>
    <dgm:cxn modelId="{16A37D01-6E73-4EFE-B745-FE1A59ECEBE3}" type="presOf" srcId="{D71D25FB-1D1D-4288-AE7B-97E3F2D8BE29}" destId="{BCB899B5-8ED9-4E0D-B225-DC5216992C81}" srcOrd="0" destOrd="0" presId="urn:microsoft.com/office/officeart/2005/8/layout/pyramid1"/>
    <dgm:cxn modelId="{A55B89E3-B447-40F8-B54B-79FBAD5DEB8B}" srcId="{F9686DC4-125F-4EC5-A03F-5E1A50D2BD48}" destId="{D71D25FB-1D1D-4288-AE7B-97E3F2D8BE29}" srcOrd="2" destOrd="0" parTransId="{8239E18E-74E4-4722-B161-67C4F69AEC1B}" sibTransId="{2C95900F-FBD6-4EB2-AF6C-EBCB70754A23}"/>
    <dgm:cxn modelId="{A94C48BF-2F99-4125-874E-E6C1AE0B2F95}" type="presOf" srcId="{700F4596-91A5-4801-9498-1A36A977C790}" destId="{3E1746D8-0E46-475E-B575-16B132F24C14}" srcOrd="1" destOrd="0" presId="urn:microsoft.com/office/officeart/2005/8/layout/pyramid1"/>
    <dgm:cxn modelId="{D72E73D0-19FA-418D-A51A-A99B394DB966}" srcId="{F9686DC4-125F-4EC5-A03F-5E1A50D2BD48}" destId="{700F4596-91A5-4801-9498-1A36A977C790}" srcOrd="0" destOrd="0" parTransId="{931466D0-FC66-424F-90F6-86832A2D5ED7}" sibTransId="{D832DD8A-1ED4-4C93-8A58-172285B5297B}"/>
    <dgm:cxn modelId="{3010DA92-B2E9-455D-9557-79C4F1C14ED4}" type="presOf" srcId="{8E04C690-16B1-42AB-8484-2841A809B9F6}" destId="{49A065F2-3983-469E-990E-8AC1EF336C87}" srcOrd="0" destOrd="0" presId="urn:microsoft.com/office/officeart/2005/8/layout/pyramid1"/>
    <dgm:cxn modelId="{1A5E52F8-776D-4962-9129-F59F5D6B6F20}" type="presOf" srcId="{8E04C690-16B1-42AB-8484-2841A809B9F6}" destId="{789E052A-91AF-4068-B1BB-4AB6EDBF21C5}" srcOrd="1" destOrd="0" presId="urn:microsoft.com/office/officeart/2005/8/layout/pyramid1"/>
    <dgm:cxn modelId="{33345164-4C9E-4785-AE1F-D3736A934E80}" type="presOf" srcId="{D71D25FB-1D1D-4288-AE7B-97E3F2D8BE29}" destId="{E23AEEAD-A113-4833-A1CB-DC59E8CA9D61}" srcOrd="1" destOrd="0" presId="urn:microsoft.com/office/officeart/2005/8/layout/pyramid1"/>
    <dgm:cxn modelId="{EC0E6A16-1314-41B5-AF2C-09D2597366CE}" srcId="{F9686DC4-125F-4EC5-A03F-5E1A50D2BD48}" destId="{8E04C690-16B1-42AB-8484-2841A809B9F6}" srcOrd="1" destOrd="0" parTransId="{7D38FD6C-25E9-46A1-9D95-5860BA977F61}" sibTransId="{D7CF2978-2A08-4A0D-817D-FE158C16524B}"/>
    <dgm:cxn modelId="{7025B06F-1E35-4A22-97DA-FD70528669CE}" type="presParOf" srcId="{FD0FB3AE-F518-4D1E-88F1-E00E90AA5755}" destId="{D5135E8C-B6EA-4E4F-B06B-9B3A6DC952E7}" srcOrd="0" destOrd="0" presId="urn:microsoft.com/office/officeart/2005/8/layout/pyramid1"/>
    <dgm:cxn modelId="{2F8069D5-D7C2-4AE1-A83F-D39460BE8306}" type="presParOf" srcId="{D5135E8C-B6EA-4E4F-B06B-9B3A6DC952E7}" destId="{BC731FF1-BD07-44AF-B1CF-93367E5FFFCC}" srcOrd="0" destOrd="0" presId="urn:microsoft.com/office/officeart/2005/8/layout/pyramid1"/>
    <dgm:cxn modelId="{D623606E-447F-4764-80E3-4EE2EF18E882}" type="presParOf" srcId="{D5135E8C-B6EA-4E4F-B06B-9B3A6DC952E7}" destId="{3E1746D8-0E46-475E-B575-16B132F24C14}" srcOrd="1" destOrd="0" presId="urn:microsoft.com/office/officeart/2005/8/layout/pyramid1"/>
    <dgm:cxn modelId="{9DF0D47B-304D-4275-B548-4143AECD4712}" type="presParOf" srcId="{FD0FB3AE-F518-4D1E-88F1-E00E90AA5755}" destId="{943A9063-C18F-457D-BBAD-D1399A372A58}" srcOrd="1" destOrd="0" presId="urn:microsoft.com/office/officeart/2005/8/layout/pyramid1"/>
    <dgm:cxn modelId="{70560172-E099-415E-B709-56C01BDD458E}" type="presParOf" srcId="{943A9063-C18F-457D-BBAD-D1399A372A58}" destId="{49A065F2-3983-469E-990E-8AC1EF336C87}" srcOrd="0" destOrd="0" presId="urn:microsoft.com/office/officeart/2005/8/layout/pyramid1"/>
    <dgm:cxn modelId="{29A0593E-A337-49DF-841B-9015871A34CE}" type="presParOf" srcId="{943A9063-C18F-457D-BBAD-D1399A372A58}" destId="{789E052A-91AF-4068-B1BB-4AB6EDBF21C5}" srcOrd="1" destOrd="0" presId="urn:microsoft.com/office/officeart/2005/8/layout/pyramid1"/>
    <dgm:cxn modelId="{045B2B33-D391-4FB6-A88E-86D01284DF9E}" type="presParOf" srcId="{FD0FB3AE-F518-4D1E-88F1-E00E90AA5755}" destId="{7E02CEBF-7783-4528-9365-90D15D2F9EF3}" srcOrd="2" destOrd="0" presId="urn:microsoft.com/office/officeart/2005/8/layout/pyramid1"/>
    <dgm:cxn modelId="{EA8DA368-863C-4AAA-81CB-2264756F44DF}" type="presParOf" srcId="{7E02CEBF-7783-4528-9365-90D15D2F9EF3}" destId="{BCB899B5-8ED9-4E0D-B225-DC5216992C81}" srcOrd="0" destOrd="0" presId="urn:microsoft.com/office/officeart/2005/8/layout/pyramid1"/>
    <dgm:cxn modelId="{8F6EECA6-2C91-47DA-A9C7-18FB5BED8D34}" type="presParOf" srcId="{7E02CEBF-7783-4528-9365-90D15D2F9EF3}" destId="{E23AEEAD-A113-4833-A1CB-DC59E8CA9D6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31FF1-BD07-44AF-B1CF-93367E5FFFCC}">
      <dsp:nvSpPr>
        <dsp:cNvPr id="0" name=""/>
        <dsp:cNvSpPr/>
      </dsp:nvSpPr>
      <dsp:spPr>
        <a:xfrm>
          <a:off x="2259058" y="132314"/>
          <a:ext cx="2741361" cy="2107386"/>
        </a:xfrm>
        <a:prstGeom prst="trapezoid">
          <a:avLst>
            <a:gd name="adj" fmla="val 63737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259058" y="132314"/>
        <a:ext cx="2741361" cy="2107386"/>
      </dsp:txXfrm>
    </dsp:sp>
    <dsp:sp modelId="{49A065F2-3983-469E-990E-8AC1EF336C87}">
      <dsp:nvSpPr>
        <dsp:cNvPr id="0" name=""/>
        <dsp:cNvSpPr/>
      </dsp:nvSpPr>
      <dsp:spPr>
        <a:xfrm>
          <a:off x="1602346" y="2177086"/>
          <a:ext cx="4054785" cy="1111923"/>
        </a:xfrm>
        <a:prstGeom prst="trapezoid">
          <a:avLst>
            <a:gd name="adj" fmla="val 63737"/>
          </a:avLst>
        </a:prstGeom>
        <a:solidFill>
          <a:schemeClr val="accent2">
            <a:shade val="80000"/>
            <a:hueOff val="301476"/>
            <a:satOff val="-19508"/>
            <a:lumOff val="17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311933" y="2177086"/>
        <a:ext cx="2635610" cy="1111923"/>
      </dsp:txXfrm>
    </dsp:sp>
    <dsp:sp modelId="{BCB899B5-8ED9-4E0D-B225-DC5216992C81}">
      <dsp:nvSpPr>
        <dsp:cNvPr id="0" name=""/>
        <dsp:cNvSpPr/>
      </dsp:nvSpPr>
      <dsp:spPr>
        <a:xfrm>
          <a:off x="35063" y="3315359"/>
          <a:ext cx="7224414" cy="2361320"/>
        </a:xfrm>
        <a:prstGeom prst="trapezoid">
          <a:avLst>
            <a:gd name="adj" fmla="val 63737"/>
          </a:avLst>
        </a:prstGeom>
        <a:solidFill>
          <a:schemeClr val="accent2">
            <a:shade val="80000"/>
            <a:hueOff val="602952"/>
            <a:satOff val="-39016"/>
            <a:lumOff val="35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299335" y="3315359"/>
        <a:ext cx="4695869" cy="2361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CF36-6932-4BED-AF54-95D09DEA856C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C876-724B-44DA-9B67-AAE0F9CD9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3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7C876-724B-44DA-9B67-AAE0F9CD9AD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AA913-CB31-896E-29C5-02565F1A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C7C7D8-864E-2BB6-E040-AA9469879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D126B3-955F-C5CD-39E8-3D5585F7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4B9B96-F279-D348-0DA0-0DB32258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AA013A-FC91-25F1-A84B-E189B317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5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98D755-D5D6-5175-18BC-9D396B5F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79FE69-9E2F-CFC1-BEE5-6637B5C6D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7B709E-58FE-0F1F-8106-11AC2373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7E1EAD-9C57-69EE-DD69-541385F7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FD56A4-4306-77CE-40C8-B123E20E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2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CF304A9-0781-BFD1-7BD1-3F359C3E1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C2E557-0FBB-E2A4-87A7-50560B6A0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5D37F2-658D-F745-198C-93377CEB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E6C900-757A-FE8D-B5AE-1255C9D0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155DE8-635B-A063-469F-217A6969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8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5220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59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673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307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934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9735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48194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792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8D5E54-6E0E-AFF7-F6C9-29513E5A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591CF7-5CBF-C81B-8AB9-59414B29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C3A5F4-A794-10D6-9EA6-30E95A58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AAB80A-251B-B9B7-95C2-12E93CCC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739794-5273-2096-B62F-A2C7767E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2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10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348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872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>
                <a:solidFill>
                  <a:srgbClr val="00AEEF"/>
                </a:solidFill>
                <a:latin typeface="PF Din Text Comp Pro"/>
                <a:cs typeface="PF Din Text Comp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342900" indent="-342900" algn="r">
              <a:buFont typeface="+mj-lt"/>
              <a:buAutoNum type="arabicPeriod"/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D29B5056-22BF-4BAD-A404-65F5570EF8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68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7539EF-5523-9421-2E41-92494E48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6087444-2B9E-C262-E46A-4ADC061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E55961-61A8-71C6-077D-A625F50E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9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FA0A2C-4117-0F3B-019A-CFADE18C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DDC0BD-5016-8ADC-4DCF-4F5903CA1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543A12-5A2C-4A43-E0E9-44899014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01578B-DBF8-7A9D-05A9-C92EF791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73F66D-3127-2094-BF17-C2F80B8D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1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8423E9-6791-B8A1-170E-03B300F0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E2DE91-115F-4297-1565-E25D3DA5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A04F60-398A-15A4-DF0B-3A4E4852F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8E155F-8846-CFF5-9C6B-EBC06BEA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2D651F-A1C8-3085-1D9C-88DF0B7F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5F3C9E-402E-524B-420B-82A776C7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4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8E306B-00BE-D657-3550-1A0C6DA1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79EC61-DF81-A6A8-D9AA-0DE00F604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5D9C80-227F-EEA9-73A3-2024FCAAE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6C4181F-4AD8-50BE-8601-32123B669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6054B8-171A-0F7D-3468-C2B1AD4C8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AA8DE42-D645-EDBA-3C1A-39118DAD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C54F529-3A22-6247-A993-B8DF6885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5BB479F-C4E5-1131-7AAB-B884B9B5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A1677E-5D28-47AD-CC47-F58FDF5C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D65822C-B8A1-B6C4-F8E5-DDD11255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F705C6D-148D-FB75-B806-65B63A18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4483FE7-F66C-6490-BFAE-A0A76362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7539EF-5523-9421-2E41-92494E48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6087444-2B9E-C262-E46A-4ADC061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BE55961-61A8-71C6-077D-A625F50E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8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C4EC0E-7816-6573-324D-2008F4BB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E9823B-827E-3D69-66FE-EFF7C5671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CE053E-A8E4-21E4-313A-23C5E030F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B6591C-7967-C35F-64A6-B7491369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FF78A23-4A43-FEDF-2E0E-260A6EB3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1D6E0A-E3D4-D3A9-560C-3B050395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3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728C46-2038-ABA9-5D0F-809F1AFB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421728B-070B-D53E-B485-3DF4954EA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9506AB-88F7-F61B-75D2-2A63A778C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6FD0222-ABB1-535F-1336-E62BD9D1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5C7B09-8761-9EDA-935A-FB4A869B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9E046A-A608-BFD1-6A49-F7AFD916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205F03-F3FB-818D-F6F4-7F798666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B841C8-8B66-5FAF-9D78-210598A57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FEEE34-207E-D454-135E-83DF516C5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F865A-696D-4717-9F99-E09DE09A96A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A85B8D-6B80-363A-7CDC-FB086B09C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327638-6FDF-A931-9E32-C5C8CC308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D124-E6CB-4A07-B823-62B0CA852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5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4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svg"/><Relationship Id="rId5" Type="http://schemas.openxmlformats.org/officeDocument/2006/relationships/image" Target="../media/image23.png"/><Relationship Id="rId4" Type="http://schemas.openxmlformats.org/officeDocument/2006/relationships/image" Target="../media/image36.sv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3.png"/><Relationship Id="rId18" Type="http://schemas.openxmlformats.org/officeDocument/2006/relationships/image" Target="../media/image2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0.svg"/><Relationship Id="rId17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24.svg"/><Relationship Id="rId20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18.svg"/><Relationship Id="rId19" Type="http://schemas.openxmlformats.org/officeDocument/2006/relationships/image" Target="../media/image27.svg"/><Relationship Id="rId4" Type="http://schemas.openxmlformats.org/officeDocument/2006/relationships/image" Target="../media/image12.svg"/><Relationship Id="rId9" Type="http://schemas.openxmlformats.org/officeDocument/2006/relationships/image" Target="../media/image11.png"/><Relationship Id="rId1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2.svg"/><Relationship Id="rId3" Type="http://schemas.openxmlformats.org/officeDocument/2006/relationships/image" Target="../media/image20.sv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svg"/><Relationship Id="rId5" Type="http://schemas.openxmlformats.org/officeDocument/2006/relationships/image" Target="../media/image22.svg"/><Relationship Id="rId10" Type="http://schemas.openxmlformats.org/officeDocument/2006/relationships/image" Target="../media/image26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PUTER\Downloads\onkol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52"/>
          <a:stretch/>
        </p:blipFill>
        <p:spPr bwMode="auto">
          <a:xfrm>
            <a:off x="5431969" y="0"/>
            <a:ext cx="6760031" cy="68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431971" y="-1"/>
            <a:ext cx="6760029" cy="6843803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4" y="0"/>
            <a:ext cx="5431973" cy="68579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3B22B7-9E2B-1C0A-92C2-43ADB7F704C2}"/>
              </a:ext>
            </a:extLst>
          </p:cNvPr>
          <p:cNvSpPr txBox="1"/>
          <p:nvPr/>
        </p:nvSpPr>
        <p:spPr>
          <a:xfrm>
            <a:off x="218502" y="1947172"/>
            <a:ext cx="472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kern="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ИТОГИ РЕАЛИЗАЦИИ ПИЛОТНОГО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019" y="3615975"/>
            <a:ext cx="51699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«</a:t>
            </a:r>
            <a:r>
              <a:rPr lang="ru-RU" sz="2400" b="1" kern="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Сквозной медицинский поток в процессе проведения онкодиагностики пациенток маммологического профиля» в Краснодарском крае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11FC61-68CE-56FA-E396-6BA7CA256B17}"/>
              </a:ext>
            </a:extLst>
          </p:cNvPr>
          <p:cNvSpPr txBox="1"/>
          <p:nvPr/>
        </p:nvSpPr>
        <p:spPr>
          <a:xfrm>
            <a:off x="5802087" y="5858271"/>
            <a:ext cx="63899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Мостовой Максим Юрьевич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Заместитель главного врача 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ГБУЗ «Клинический онкологический диспансер №1» МЗ КК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по амбулаторно-поликлиничес</a:t>
            </a:r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кому разделу работы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 descr="Клинический онкологический диспансер №1">
            <a:extLst>
              <a:ext uri="{FF2B5EF4-FFF2-40B4-BE49-F238E27FC236}">
                <a16:creationId xmlns:a16="http://schemas.microsoft.com/office/drawing/2014/main" xmlns="" id="{0FBA3D31-4B2C-28A2-83D5-18107725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" y="0"/>
            <a:ext cx="5431183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431969" y="0"/>
            <a:ext cx="37011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6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1AD3D34F-BD7F-7DBB-FB44-F36AF56D68AC}"/>
              </a:ext>
            </a:extLst>
          </p:cNvPr>
          <p:cNvGrpSpPr/>
          <p:nvPr/>
        </p:nvGrpSpPr>
        <p:grpSpPr>
          <a:xfrm>
            <a:off x="-32534" y="91"/>
            <a:ext cx="9589595" cy="983778"/>
            <a:chOff x="-4689" y="121986"/>
            <a:chExt cx="9589595" cy="983778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72C1967-3750-4089-2623-E7D486144213}"/>
                </a:ext>
              </a:extLst>
            </p:cNvPr>
            <p:cNvSpPr/>
            <p:nvPr/>
          </p:nvSpPr>
          <p:spPr>
            <a:xfrm>
              <a:off x="173620" y="317848"/>
              <a:ext cx="9411286" cy="787916"/>
            </a:xfrm>
            <a:prstGeom prst="rect">
              <a:avLst/>
            </a:prstGeom>
            <a:solidFill>
              <a:schemeClr val="accent3">
                <a:lumMod val="7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495C33D7-2230-94B9-1120-3F1D84A5CE01}"/>
                </a:ext>
              </a:extLst>
            </p:cNvPr>
            <p:cNvGrpSpPr/>
            <p:nvPr/>
          </p:nvGrpSpPr>
          <p:grpSpPr>
            <a:xfrm>
              <a:off x="-4689" y="121986"/>
              <a:ext cx="9415975" cy="860475"/>
              <a:chOff x="-4689" y="121986"/>
              <a:chExt cx="9415975" cy="860475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xmlns="" id="{AA8ABB32-D92C-C6CC-06FE-32510BB1F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6676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xmlns="" id="{AEF369EE-7F68-3796-CD0A-C0F238FAC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" y="138399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xmlns="" id="{C5069046-10DC-63B2-16D1-CBEF541E5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9" y="121986"/>
                <a:ext cx="9411286" cy="84406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</p:pic>
        </p:grp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96BDDE-DAE5-F366-3570-EEFEDED56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5" t="29914" r="17176" b="13897"/>
          <a:stretch/>
        </p:blipFill>
        <p:spPr>
          <a:xfrm>
            <a:off x="145775" y="983869"/>
            <a:ext cx="11721105" cy="5386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5A8A0-119E-FFCD-F7CB-E89875948E31}"/>
              </a:ext>
            </a:extLst>
          </p:cNvPr>
          <p:cNvSpPr txBox="1"/>
          <p:nvPr/>
        </p:nvSpPr>
        <p:spPr>
          <a:xfrm>
            <a:off x="-27845" y="76482"/>
            <a:ext cx="92376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СИСТЕМА ИНФОРМИРОВАНИЯ ВРАЧЕЙ, НАПРАВИВШИХ ПАЦИЕНТОВ НА ИНСТРУМЕНТАЛЬНЫЕ ИССЛЕДОВАНИЯ И ПАЦИЕНТОВ О ВЫЯВЛЕННОМ ЗНО</a:t>
            </a:r>
          </a:p>
        </p:txBody>
      </p:sp>
    </p:spTree>
    <p:extLst>
      <p:ext uri="{BB962C8B-B14F-4D97-AF65-F5344CB8AC3E}">
        <p14:creationId xmlns:p14="http://schemas.microsoft.com/office/powerpoint/2010/main" val="329897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54465E76-250D-635D-745F-EB628CD541E0}"/>
              </a:ext>
            </a:extLst>
          </p:cNvPr>
          <p:cNvGrpSpPr/>
          <p:nvPr/>
        </p:nvGrpSpPr>
        <p:grpSpPr>
          <a:xfrm>
            <a:off x="9378" y="0"/>
            <a:ext cx="9589595" cy="983778"/>
            <a:chOff x="-4689" y="121986"/>
            <a:chExt cx="9589595" cy="98377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6E5FA035-00D7-4B2D-80B6-B4490237ED48}"/>
                </a:ext>
              </a:extLst>
            </p:cNvPr>
            <p:cNvSpPr/>
            <p:nvPr/>
          </p:nvSpPr>
          <p:spPr>
            <a:xfrm>
              <a:off x="173620" y="317848"/>
              <a:ext cx="9411286" cy="787916"/>
            </a:xfrm>
            <a:prstGeom prst="rect">
              <a:avLst/>
            </a:prstGeom>
            <a:solidFill>
              <a:schemeClr val="accent3">
                <a:lumMod val="7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8217713C-4A60-326F-D3D9-674270DEC3FF}"/>
                </a:ext>
              </a:extLst>
            </p:cNvPr>
            <p:cNvGrpSpPr/>
            <p:nvPr/>
          </p:nvGrpSpPr>
          <p:grpSpPr>
            <a:xfrm>
              <a:off x="-4689" y="121986"/>
              <a:ext cx="9415975" cy="860475"/>
              <a:chOff x="-4689" y="121986"/>
              <a:chExt cx="9415975" cy="860475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xmlns="" id="{EFF9F403-EB21-646E-402C-543518C7F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6676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xmlns="" id="{01970996-FF08-4D81-A51F-7F5417B2A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" y="138399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BB22C9B9-9D6E-0ECE-54EA-2E6265CBD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9" y="121986"/>
                <a:ext cx="9411286" cy="84406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</p:pic>
        </p:grp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88014B-E16B-6083-4C0A-C0983054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E51-3717-A34B-B4AF-5E34288DDC54}" type="slidenum">
              <a:rPr lang="x-none" smtClean="0"/>
              <a:t>11</a:t>
            </a:fld>
            <a:endParaRPr lang="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8FAFA8-662E-5578-E943-EEACE4AB6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50" t="27930" r="27269" b="12851"/>
          <a:stretch/>
        </p:blipFill>
        <p:spPr>
          <a:xfrm>
            <a:off x="182998" y="1429010"/>
            <a:ext cx="5417228" cy="54289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C545C6-04AB-B5AA-A9C3-959DA80AA6B8}"/>
              </a:ext>
            </a:extLst>
          </p:cNvPr>
          <p:cNvSpPr txBox="1"/>
          <p:nvPr/>
        </p:nvSpPr>
        <p:spPr>
          <a:xfrm>
            <a:off x="187687" y="1045075"/>
            <a:ext cx="5481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kern="0" spc="-1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Скрипт диалога специалиста колл-центра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4CCAE58-5582-5E1A-0A4B-E2F9654D68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 t="27948" r="29826" b="7719"/>
          <a:stretch/>
        </p:blipFill>
        <p:spPr bwMode="auto">
          <a:xfrm>
            <a:off x="6177280" y="1664402"/>
            <a:ext cx="4554165" cy="4958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8F2028-696C-0D05-E34B-28A01418A4DE}"/>
              </a:ext>
            </a:extLst>
          </p:cNvPr>
          <p:cNvSpPr txBox="1"/>
          <p:nvPr/>
        </p:nvSpPr>
        <p:spPr>
          <a:xfrm>
            <a:off x="6453964" y="956516"/>
            <a:ext cx="4297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kern="0" spc="-1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Памятка для пациента, направляемого в ГБУЗ «КОД №1» МЗ КК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B76666C3-7368-42B8-40C4-A60D8982359A}"/>
              </a:ext>
            </a:extLst>
          </p:cNvPr>
          <p:cNvSpPr txBox="1">
            <a:spLocks/>
          </p:cNvSpPr>
          <p:nvPr/>
        </p:nvSpPr>
        <p:spPr>
          <a:xfrm>
            <a:off x="91441" y="-113824"/>
            <a:ext cx="93245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kern="0" spc="-15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РАЗРАБОТАНЫ СКРИПТЫ ДЛЯ МЕДИЦИНСКИХ ОРГАНИЗАЦИЙ И ПАМЯТКИ ДЛЯ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35139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D76C8E6-6597-B60B-E8BB-D16DFAC81703}"/>
              </a:ext>
            </a:extLst>
          </p:cNvPr>
          <p:cNvGrpSpPr/>
          <p:nvPr/>
        </p:nvGrpSpPr>
        <p:grpSpPr>
          <a:xfrm>
            <a:off x="4689" y="4690"/>
            <a:ext cx="9589595" cy="983778"/>
            <a:chOff x="-4689" y="121986"/>
            <a:chExt cx="9589595" cy="98377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741BA785-FFCC-6A08-1D1C-79C5ACFEDDC4}"/>
                </a:ext>
              </a:extLst>
            </p:cNvPr>
            <p:cNvSpPr/>
            <p:nvPr/>
          </p:nvSpPr>
          <p:spPr>
            <a:xfrm>
              <a:off x="173620" y="317848"/>
              <a:ext cx="9411286" cy="787916"/>
            </a:xfrm>
            <a:prstGeom prst="rect">
              <a:avLst/>
            </a:prstGeom>
            <a:solidFill>
              <a:schemeClr val="accent3">
                <a:lumMod val="7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6967A28F-0FD3-F156-6176-0A868F87DFDE}"/>
                </a:ext>
              </a:extLst>
            </p:cNvPr>
            <p:cNvGrpSpPr/>
            <p:nvPr/>
          </p:nvGrpSpPr>
          <p:grpSpPr>
            <a:xfrm>
              <a:off x="-4689" y="121986"/>
              <a:ext cx="9415975" cy="860475"/>
              <a:chOff x="-4689" y="121986"/>
              <a:chExt cx="9415975" cy="860475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xmlns="" id="{C16E5E0D-48CF-7E1B-697C-5D5035F03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6676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xmlns="" id="{02959957-185B-65B0-0C47-A15CE92B3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" y="138399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xmlns="" id="{7F3EEE83-A368-EA78-659D-9F9413530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9" y="121986"/>
                <a:ext cx="9411286" cy="84406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</p:pic>
        </p:grp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A2E2B9-7CBA-13F0-9EE6-568650864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2079" y="1090136"/>
            <a:ext cx="5750559" cy="2933292"/>
          </a:xfrm>
        </p:spPr>
        <p:txBody>
          <a:bodyPr>
            <a:noAutofit/>
          </a:bodyPr>
          <a:lstStyle/>
          <a:p>
            <a:pPr indent="127000" algn="just">
              <a:lnSpc>
                <a:spcPct val="100000"/>
              </a:lnSpc>
            </a:pP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анализ типов брака в проведении инструментальных исследований пациентов в первичном звене при направлении в КОД№1 и причин их возникновения</a:t>
            </a: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27000" algn="just">
              <a:lnSpc>
                <a:spcPct val="100000"/>
              </a:lnSpc>
            </a:pP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необходимости проведения исследования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переделку инструментальных исследований в КОД № 1 тратится около </a:t>
            </a: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2 500 000 в год</a:t>
            </a: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27000" algn="just">
              <a:lnSpc>
                <a:spcPct val="100000"/>
              </a:lnSpc>
            </a:pP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исследования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анализ врачами-маммологами КОД №1 результатов инструментальных исследований пациентов на приеме, опрос врачей-маммологов.</a:t>
            </a: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27000" algn="just">
              <a:lnSpc>
                <a:spcPct val="100000"/>
              </a:lnSpc>
            </a:pP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Размер выборки: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исследования 209 пациентов. </a:t>
            </a: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76666C3-7368-42B8-40C4-A60D8982359A}"/>
              </a:ext>
            </a:extLst>
          </p:cNvPr>
          <p:cNvSpPr txBox="1">
            <a:spLocks/>
          </p:cNvSpPr>
          <p:nvPr/>
        </p:nvSpPr>
        <p:spPr>
          <a:xfrm>
            <a:off x="91441" y="-113824"/>
            <a:ext cx="93245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kern="0" spc="-15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АНАЛИЗ КАЧЕСТВА ИНСТРУМЕНТАЛЬНЫХ ИССЛЕДОВАНИЙ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7BE2A6C4-7125-CF0A-395E-8665A6EA3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783753"/>
              </p:ext>
            </p:extLst>
          </p:nvPr>
        </p:nvGraphicFramePr>
        <p:xfrm>
          <a:off x="182999" y="4107588"/>
          <a:ext cx="5902842" cy="265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EFD7278-2EBF-0DAE-1E23-2CB1F544F7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300" t="26201" r="6688" b="25182"/>
          <a:stretch/>
        </p:blipFill>
        <p:spPr>
          <a:xfrm>
            <a:off x="6093041" y="1127760"/>
            <a:ext cx="5878888" cy="51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2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0BDD83E-DC52-BE04-2596-B472C9C0F54F}"/>
              </a:ext>
            </a:extLst>
          </p:cNvPr>
          <p:cNvGrpSpPr/>
          <p:nvPr/>
        </p:nvGrpSpPr>
        <p:grpSpPr>
          <a:xfrm>
            <a:off x="0" y="0"/>
            <a:ext cx="9589595" cy="983778"/>
            <a:chOff x="-4689" y="121986"/>
            <a:chExt cx="9589595" cy="983778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507ECCB0-CE3B-D235-7EAC-40EB97AFDBAF}"/>
                </a:ext>
              </a:extLst>
            </p:cNvPr>
            <p:cNvSpPr/>
            <p:nvPr/>
          </p:nvSpPr>
          <p:spPr>
            <a:xfrm>
              <a:off x="173620" y="317848"/>
              <a:ext cx="9411286" cy="787916"/>
            </a:xfrm>
            <a:prstGeom prst="rect">
              <a:avLst/>
            </a:prstGeom>
            <a:solidFill>
              <a:srgbClr val="A5A5A5">
                <a:lumMod val="75000"/>
                <a:alpha val="7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7E22E097-E98E-19E6-61ED-317ED08713D1}"/>
                </a:ext>
              </a:extLst>
            </p:cNvPr>
            <p:cNvGrpSpPr/>
            <p:nvPr/>
          </p:nvGrpSpPr>
          <p:grpSpPr>
            <a:xfrm>
              <a:off x="-4689" y="121986"/>
              <a:ext cx="9415975" cy="860475"/>
              <a:chOff x="-4689" y="121986"/>
              <a:chExt cx="9415975" cy="860475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xmlns="" id="{85180B39-F42B-EE8A-6DAA-CF41100AF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6676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xmlns="" id="{B165FC84-2048-BAD8-CA47-4478EE907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" y="138399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xmlns="" id="{01DEC402-36B8-B051-DF42-7AB843281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9" y="121986"/>
                <a:ext cx="9411286" cy="844062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>
                <a:noFill/>
              </a:ln>
            </p:spPr>
          </p:pic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AEEB634-AAD1-D275-A84C-BF84B1ED6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0" y="-93632"/>
            <a:ext cx="8478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Инициативы, рекомендуемые к тиражированию во всех медицинских организациях первичного звена: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0D80D15-C5E4-2704-AA14-8CD4EF237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9" y="1186528"/>
            <a:ext cx="10636223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6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Руководствоваться клиентским путем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онкодиагностики ЗНО молочной железы; обеспечить создание системы информирования пациентов и врачей, направивших на инструментальные исследования о выявлении подозрения на ЗНО посредством внедрения СОП; использовать в работе Перечень минимального объема обследования пациенток с заболеванием молочной железы при направлении на консультацию в ГБУЗ КОД №1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выдачу памятки для пациентов, направляемых в КОД № 1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Доработать функционал системы МИС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«МКТ Врач поликлиники» с целью изменения статуса пациента «направленный» в ГБУЗ «КОД №1» МЗ КК на статус «принятый»;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Внедрить стандарт «Создание заявки на телемедицинскую консультацию пациентам маммологического профиля»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совместно с ответственным лицом по вопросу телемедицинских консультаций в ГБУЗ «КОД №1» МЗ КК;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Направить врачей УЗД и рентгенологов в ГБУЗ КОД №1 МЗ КК для прохождения программы обучения на рабочем месте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систему электронной записи пациентов на МГ и выгрузки заключений в МИС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 ее отсутствии).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диспансерное наблюдение женщин с доброкачественными заболеваниями молочных желез (после исключения ЗНО) по месту жительства врачами акушерами-гинекологами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диагностике и лечению с учетом сопутствующей патологии (согласно Приказу МЗ РФ от 20 октября 2020 г. №1130н «Об утверждении Порядка оказания медицинской помощи по профилю «акушерство и гинекология»).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02A68201-EC45-F343-2182-E42A19895C6A}"/>
              </a:ext>
            </a:extLst>
          </p:cNvPr>
          <p:cNvSpPr txBox="1">
            <a:spLocks/>
          </p:cNvSpPr>
          <p:nvPr/>
        </p:nvSpPr>
        <p:spPr>
          <a:xfrm>
            <a:off x="2495600" y="44624"/>
            <a:ext cx="74009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3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FCE9A4E1-6259-CDDF-06F8-64422DAAD46A}"/>
              </a:ext>
            </a:extLst>
          </p:cNvPr>
          <p:cNvSpPr/>
          <p:nvPr/>
        </p:nvSpPr>
        <p:spPr>
          <a:xfrm>
            <a:off x="6395201" y="4567486"/>
            <a:ext cx="986288" cy="1323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5B31CAD1-E542-762E-0F36-9750A633013A}"/>
              </a:ext>
            </a:extLst>
          </p:cNvPr>
          <p:cNvSpPr/>
          <p:nvPr/>
        </p:nvSpPr>
        <p:spPr>
          <a:xfrm>
            <a:off x="3959275" y="4398052"/>
            <a:ext cx="1124610" cy="15022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61E1F21A-52E0-AED6-3054-AE0D2A2EFC7A}"/>
              </a:ext>
            </a:extLst>
          </p:cNvPr>
          <p:cNvSpPr/>
          <p:nvPr/>
        </p:nvSpPr>
        <p:spPr>
          <a:xfrm>
            <a:off x="3890143" y="4462058"/>
            <a:ext cx="1124791" cy="14382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E157944B-5B9B-3895-C1E3-C27E403F0B20}"/>
              </a:ext>
            </a:extLst>
          </p:cNvPr>
          <p:cNvSpPr/>
          <p:nvPr/>
        </p:nvSpPr>
        <p:spPr>
          <a:xfrm>
            <a:off x="6086011" y="1769657"/>
            <a:ext cx="1242210" cy="113363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Два мужчины">
            <a:extLst>
              <a:ext uri="{FF2B5EF4-FFF2-40B4-BE49-F238E27FC236}">
                <a16:creationId xmlns:a16="http://schemas.microsoft.com/office/drawing/2014/main" xmlns="" id="{2569438E-7087-4B80-BBF7-74B0B9742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42521" y="3863019"/>
            <a:ext cx="2415707" cy="2415707"/>
          </a:xfrm>
          <a:prstGeom prst="rect">
            <a:avLst/>
          </a:prstGeom>
        </p:spPr>
      </p:pic>
      <p:pic>
        <p:nvPicPr>
          <p:cNvPr id="32" name="Рисунок 31" descr="Два мужчины">
            <a:extLst>
              <a:ext uri="{FF2B5EF4-FFF2-40B4-BE49-F238E27FC236}">
                <a16:creationId xmlns:a16="http://schemas.microsoft.com/office/drawing/2014/main" xmlns="" id="{86A998DC-0B62-9F6D-80BE-61122D4B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266518" y="3868489"/>
            <a:ext cx="2415708" cy="2415708"/>
          </a:xfrm>
          <a:prstGeom prst="rect">
            <a:avLst/>
          </a:prstGeom>
        </p:spPr>
      </p:pic>
      <p:pic>
        <p:nvPicPr>
          <p:cNvPr id="27" name="Рисунок 26" descr="Секундомер">
            <a:extLst>
              <a:ext uri="{FF2B5EF4-FFF2-40B4-BE49-F238E27FC236}">
                <a16:creationId xmlns:a16="http://schemas.microsoft.com/office/drawing/2014/main" xmlns="" id="{1158B8BE-BAE9-2E9B-B332-0597CABED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82751" y="1039746"/>
            <a:ext cx="2487196" cy="24871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1A9F5B-347E-8B0E-A2AE-E9C051514C22}"/>
              </a:ext>
            </a:extLst>
          </p:cNvPr>
          <p:cNvSpPr txBox="1"/>
          <p:nvPr/>
        </p:nvSpPr>
        <p:spPr>
          <a:xfrm>
            <a:off x="330248" y="243169"/>
            <a:ext cx="6341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6BA13F-8972-C433-2B05-C4005B173CA6}"/>
              </a:ext>
            </a:extLst>
          </p:cNvPr>
          <p:cNvSpPr txBox="1"/>
          <p:nvPr/>
        </p:nvSpPr>
        <p:spPr>
          <a:xfrm>
            <a:off x="186534" y="1679095"/>
            <a:ext cx="3046413" cy="1247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Narrow" panose="020B0606020202030204" pitchFamily="34" charset="0"/>
              </a:rPr>
              <a:t>Длительное время протекания процесса онкодиагностики</a:t>
            </a:r>
            <a:endParaRPr lang="ru-RU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EDCC42-E853-81E1-CE07-D0471ADBB04C}"/>
              </a:ext>
            </a:extLst>
          </p:cNvPr>
          <p:cNvSpPr txBox="1"/>
          <p:nvPr/>
        </p:nvSpPr>
        <p:spPr>
          <a:xfrm>
            <a:off x="229937" y="3906989"/>
            <a:ext cx="3876072" cy="243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Arial Narrow" panose="020B0606020202030204" pitchFamily="34" charset="0"/>
              </a:rPr>
              <a:t>Большое количество непрофильных пациентов на приеме в специализированном учреждении здравоохранения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3D3A027-A176-8ACE-3EF7-24751AA94E86}"/>
              </a:ext>
            </a:extLst>
          </p:cNvPr>
          <p:cNvSpPr txBox="1"/>
          <p:nvPr/>
        </p:nvSpPr>
        <p:spPr>
          <a:xfrm>
            <a:off x="8085559" y="1721470"/>
            <a:ext cx="2136865" cy="817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а 40%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EC6B3A4-99D7-1F31-80BE-87E530EF2370}"/>
              </a:ext>
            </a:extLst>
          </p:cNvPr>
          <p:cNvSpPr txBox="1"/>
          <p:nvPr/>
        </p:nvSpPr>
        <p:spPr>
          <a:xfrm>
            <a:off x="7681126" y="4532704"/>
            <a:ext cx="4510874" cy="335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Arial Narrow" panose="020B0606020202030204" pitchFamily="34" charset="0"/>
              </a:rPr>
              <a:t>Затраты на проведение повторных исследований</a:t>
            </a:r>
            <a:endParaRPr lang="ru-RU" sz="16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154576A-3B5B-224F-0062-0CDF56A2DF1A}"/>
              </a:ext>
            </a:extLst>
          </p:cNvPr>
          <p:cNvSpPr txBox="1"/>
          <p:nvPr/>
        </p:nvSpPr>
        <p:spPr>
          <a:xfrm>
            <a:off x="8195649" y="5047182"/>
            <a:ext cx="3036630" cy="575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Narrow" panose="020B0606020202030204" pitchFamily="34" charset="0"/>
              </a:rPr>
              <a:t>2 500 000 руб. в год</a:t>
            </a:r>
            <a:endParaRPr lang="ru-RU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FF42B855-5D63-D04E-F207-19333FEA0D49}"/>
              </a:ext>
            </a:extLst>
          </p:cNvPr>
          <p:cNvSpPr txBox="1"/>
          <p:nvPr/>
        </p:nvSpPr>
        <p:spPr>
          <a:xfrm>
            <a:off x="8576083" y="5627011"/>
            <a:ext cx="2320745" cy="575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Narrow" panose="020B0606020202030204" pitchFamily="34" charset="0"/>
              </a:rPr>
              <a:t>2 000 000 руб.</a:t>
            </a:r>
            <a:endParaRPr lang="ru-RU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91C6018-A082-811B-E1B2-96FFD1BAC212}"/>
              </a:ext>
            </a:extLst>
          </p:cNvPr>
          <p:cNvSpPr txBox="1"/>
          <p:nvPr/>
        </p:nvSpPr>
        <p:spPr>
          <a:xfrm>
            <a:off x="10711139" y="5622981"/>
            <a:ext cx="1661586" cy="817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20%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276172-477B-2434-04FE-CAEE6361AF2B}"/>
              </a:ext>
            </a:extLst>
          </p:cNvPr>
          <p:cNvSpPr txBox="1"/>
          <p:nvPr/>
        </p:nvSpPr>
        <p:spPr>
          <a:xfrm>
            <a:off x="3980525" y="4754499"/>
            <a:ext cx="926311" cy="65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60%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D88D0-4AE6-9AED-EE04-4BE8B3875FB5}"/>
              </a:ext>
            </a:extLst>
          </p:cNvPr>
          <p:cNvSpPr txBox="1"/>
          <p:nvPr/>
        </p:nvSpPr>
        <p:spPr>
          <a:xfrm>
            <a:off x="5048373" y="5365311"/>
            <a:ext cx="13323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Narrow" panose="020B0606020202030204" pitchFamily="34" charset="0"/>
              </a:rPr>
              <a:t>а 25%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51F404B-A8CF-6376-EC78-29E1173CECEE}"/>
              </a:ext>
            </a:extLst>
          </p:cNvPr>
          <p:cNvSpPr/>
          <p:nvPr/>
        </p:nvSpPr>
        <p:spPr>
          <a:xfrm>
            <a:off x="6311795" y="4602667"/>
            <a:ext cx="1016426" cy="12975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шеврон 40">
            <a:extLst>
              <a:ext uri="{FF2B5EF4-FFF2-40B4-BE49-F238E27FC236}">
                <a16:creationId xmlns:a16="http://schemas.microsoft.com/office/drawing/2014/main" xmlns="" id="{C2417B09-584C-2DA4-D9A1-03A82761C5D3}"/>
              </a:ext>
            </a:extLst>
          </p:cNvPr>
          <p:cNvSpPr/>
          <p:nvPr/>
        </p:nvSpPr>
        <p:spPr>
          <a:xfrm rot="5400000">
            <a:off x="5516665" y="4713493"/>
            <a:ext cx="351265" cy="651284"/>
          </a:xfrm>
          <a:prstGeom prst="chevron">
            <a:avLst>
              <a:gd name="adj" fmla="val 72694"/>
            </a:avLst>
          </a:prstGeom>
          <a:solidFill>
            <a:srgbClr val="EEA51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B6706C89-B85D-1A2A-5AEE-A305C30D81A6}"/>
              </a:ext>
            </a:extLst>
          </p:cNvPr>
          <p:cNvCxnSpPr>
            <a:cxnSpLocks/>
          </p:cNvCxnSpPr>
          <p:nvPr/>
        </p:nvCxnSpPr>
        <p:spPr>
          <a:xfrm>
            <a:off x="5177526" y="1606858"/>
            <a:ext cx="932535" cy="4147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4DA3DB0-434B-E222-7F79-2D50E9EBDA33}"/>
              </a:ext>
            </a:extLst>
          </p:cNvPr>
          <p:cNvSpPr txBox="1"/>
          <p:nvPr/>
        </p:nvSpPr>
        <p:spPr>
          <a:xfrm>
            <a:off x="8387973" y="3250582"/>
            <a:ext cx="2733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Экономический эффект от внедрения</a:t>
            </a:r>
          </a:p>
        </p:txBody>
      </p:sp>
      <p:pic>
        <p:nvPicPr>
          <p:cNvPr id="63" name="Рисунок 62" descr="Монеты">
            <a:extLst>
              <a:ext uri="{FF2B5EF4-FFF2-40B4-BE49-F238E27FC236}">
                <a16:creationId xmlns:a16="http://schemas.microsoft.com/office/drawing/2014/main" xmlns="" id="{66B29B85-CAD5-95E1-A8E9-E9F9677F2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81126" y="3483232"/>
            <a:ext cx="1119435" cy="1119435"/>
          </a:xfrm>
          <a:prstGeom prst="rect">
            <a:avLst/>
          </a:prstGeom>
        </p:spPr>
      </p:pic>
      <p:sp>
        <p:nvSpPr>
          <p:cNvPr id="66" name="Стрелка: вниз 65">
            <a:extLst>
              <a:ext uri="{FF2B5EF4-FFF2-40B4-BE49-F238E27FC236}">
                <a16:creationId xmlns:a16="http://schemas.microsoft.com/office/drawing/2014/main" xmlns="" id="{07FB29B0-746B-437A-CA65-8B625D00E6F2}"/>
              </a:ext>
            </a:extLst>
          </p:cNvPr>
          <p:cNvSpPr/>
          <p:nvPr/>
        </p:nvSpPr>
        <p:spPr>
          <a:xfrm>
            <a:off x="11038413" y="5071339"/>
            <a:ext cx="813172" cy="817531"/>
          </a:xfrm>
          <a:prstGeom prst="downArrow">
            <a:avLst>
              <a:gd name="adj1" fmla="val 66394"/>
              <a:gd name="adj2" fmla="val 49499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1A86459D-DAD2-5909-2E98-DFE904289A05}"/>
              </a:ext>
            </a:extLst>
          </p:cNvPr>
          <p:cNvSpPr/>
          <p:nvPr/>
        </p:nvSpPr>
        <p:spPr>
          <a:xfrm>
            <a:off x="3601181" y="1446723"/>
            <a:ext cx="1840797" cy="17795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: изогнутая вниз 69">
            <a:extLst>
              <a:ext uri="{FF2B5EF4-FFF2-40B4-BE49-F238E27FC236}">
                <a16:creationId xmlns:a16="http://schemas.microsoft.com/office/drawing/2014/main" xmlns="" id="{8AD15097-8993-DEC6-2B86-99557814B65E}"/>
              </a:ext>
            </a:extLst>
          </p:cNvPr>
          <p:cNvSpPr/>
          <p:nvPr/>
        </p:nvSpPr>
        <p:spPr>
          <a:xfrm>
            <a:off x="3758228" y="1526959"/>
            <a:ext cx="1608428" cy="631721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E8B3D6B-72A2-3C88-C724-0B0519813D07}"/>
              </a:ext>
            </a:extLst>
          </p:cNvPr>
          <p:cNvSpPr txBox="1"/>
          <p:nvPr/>
        </p:nvSpPr>
        <p:spPr>
          <a:xfrm>
            <a:off x="3959275" y="1963202"/>
            <a:ext cx="1158355" cy="575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55 дней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Стрелка: шеврон 76">
            <a:extLst>
              <a:ext uri="{FF2B5EF4-FFF2-40B4-BE49-F238E27FC236}">
                <a16:creationId xmlns:a16="http://schemas.microsoft.com/office/drawing/2014/main" xmlns="" id="{B924EA9C-2F4B-5DAB-6E10-A6DB251C92D4}"/>
              </a:ext>
            </a:extLst>
          </p:cNvPr>
          <p:cNvSpPr/>
          <p:nvPr/>
        </p:nvSpPr>
        <p:spPr>
          <a:xfrm rot="5400000">
            <a:off x="7713112" y="1911194"/>
            <a:ext cx="319501" cy="735961"/>
          </a:xfrm>
          <a:prstGeom prst="chevron">
            <a:avLst>
              <a:gd name="adj" fmla="val 6977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xmlns="" id="{CE17F030-631A-AE0A-F4A5-4F742D5AEFA0}"/>
              </a:ext>
            </a:extLst>
          </p:cNvPr>
          <p:cNvCxnSpPr>
            <a:cxnSpLocks/>
          </p:cNvCxnSpPr>
          <p:nvPr/>
        </p:nvCxnSpPr>
        <p:spPr>
          <a:xfrm flipV="1">
            <a:off x="5177526" y="2582070"/>
            <a:ext cx="907498" cy="4509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9A748B89-B74E-FDDF-2380-E5F8999F1C4B}"/>
              </a:ext>
            </a:extLst>
          </p:cNvPr>
          <p:cNvSpPr txBox="1"/>
          <p:nvPr/>
        </p:nvSpPr>
        <p:spPr>
          <a:xfrm>
            <a:off x="6136030" y="2047036"/>
            <a:ext cx="1158355" cy="49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35 дней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 descr="Монеты">
            <a:extLst>
              <a:ext uri="{FF2B5EF4-FFF2-40B4-BE49-F238E27FC236}">
                <a16:creationId xmlns:a16="http://schemas.microsoft.com/office/drawing/2014/main" xmlns="" id="{89496033-D24C-9BE7-F6C5-7DD31E8F98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75538" y="3438846"/>
            <a:ext cx="1119435" cy="11194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C9EBA0-2BCD-506A-764E-2111B21FFEC1}"/>
              </a:ext>
            </a:extLst>
          </p:cNvPr>
          <p:cNvSpPr txBox="1"/>
          <p:nvPr/>
        </p:nvSpPr>
        <p:spPr>
          <a:xfrm>
            <a:off x="6278242" y="4890748"/>
            <a:ext cx="1158355" cy="65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45%</a:t>
            </a:r>
          </a:p>
        </p:txBody>
      </p:sp>
      <p:sp>
        <p:nvSpPr>
          <p:cNvPr id="89" name="Стрелка: шеврон 88">
            <a:extLst>
              <a:ext uri="{FF2B5EF4-FFF2-40B4-BE49-F238E27FC236}">
                <a16:creationId xmlns:a16="http://schemas.microsoft.com/office/drawing/2014/main" xmlns="" id="{8644589A-F3FD-2F46-14B0-0A3CB87DBEC7}"/>
              </a:ext>
            </a:extLst>
          </p:cNvPr>
          <p:cNvSpPr/>
          <p:nvPr/>
        </p:nvSpPr>
        <p:spPr>
          <a:xfrm rot="5400000">
            <a:off x="5509138" y="4504713"/>
            <a:ext cx="351265" cy="651284"/>
          </a:xfrm>
          <a:prstGeom prst="chevron">
            <a:avLst>
              <a:gd name="adj" fmla="val 72694"/>
            </a:avLst>
          </a:prstGeom>
          <a:solidFill>
            <a:srgbClr val="EEA51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Стрелка: шеврон 89">
            <a:extLst>
              <a:ext uri="{FF2B5EF4-FFF2-40B4-BE49-F238E27FC236}">
                <a16:creationId xmlns:a16="http://schemas.microsoft.com/office/drawing/2014/main" xmlns="" id="{906A8B46-266A-7FED-641F-93477A195A86}"/>
              </a:ext>
            </a:extLst>
          </p:cNvPr>
          <p:cNvSpPr/>
          <p:nvPr/>
        </p:nvSpPr>
        <p:spPr>
          <a:xfrm rot="5400000">
            <a:off x="7713112" y="2054339"/>
            <a:ext cx="319501" cy="735961"/>
          </a:xfrm>
          <a:prstGeom prst="chevron">
            <a:avLst>
              <a:gd name="adj" fmla="val 6977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10560DD9-4D25-F74F-DC6B-4B30EEC43C3E}"/>
              </a:ext>
            </a:extLst>
          </p:cNvPr>
          <p:cNvGrpSpPr/>
          <p:nvPr/>
        </p:nvGrpSpPr>
        <p:grpSpPr>
          <a:xfrm>
            <a:off x="0" y="0"/>
            <a:ext cx="9589595" cy="983778"/>
            <a:chOff x="-4689" y="121986"/>
            <a:chExt cx="9589595" cy="983778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97BB2A59-AD42-E774-9C16-799C3ED9AA4D}"/>
                </a:ext>
              </a:extLst>
            </p:cNvPr>
            <p:cNvSpPr/>
            <p:nvPr/>
          </p:nvSpPr>
          <p:spPr>
            <a:xfrm>
              <a:off x="173620" y="317848"/>
              <a:ext cx="9411286" cy="787916"/>
            </a:xfrm>
            <a:prstGeom prst="rect">
              <a:avLst/>
            </a:prstGeom>
            <a:solidFill>
              <a:srgbClr val="A5A5A5">
                <a:lumMod val="75000"/>
                <a:alpha val="7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xmlns="" id="{9B09A78E-75F2-7B73-F391-07DBB8D927E5}"/>
                </a:ext>
              </a:extLst>
            </p:cNvPr>
            <p:cNvGrpSpPr/>
            <p:nvPr/>
          </p:nvGrpSpPr>
          <p:grpSpPr>
            <a:xfrm>
              <a:off x="-4689" y="121986"/>
              <a:ext cx="9415975" cy="860475"/>
              <a:chOff x="-4689" y="121986"/>
              <a:chExt cx="9415975" cy="860475"/>
            </a:xfrm>
          </p:grpSpPr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xmlns="" id="{EDCA2F98-0C51-C503-7434-184B65D0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6676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xmlns="" id="{0ADC0B43-1EB3-30A0-0591-2D72237E13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" y="138399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xmlns="" id="{22563A97-A175-3F96-67A1-8D67A164E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9" y="121986"/>
                <a:ext cx="9411286" cy="844062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>
                <a:noFill/>
              </a:ln>
            </p:spPr>
          </p:pic>
        </p:grpSp>
      </p:grpSp>
      <p:sp>
        <p:nvSpPr>
          <p:cNvPr id="50" name="Rectangle 2">
            <a:extLst>
              <a:ext uri="{FF2B5EF4-FFF2-40B4-BE49-F238E27FC236}">
                <a16:creationId xmlns:a16="http://schemas.microsoft.com/office/drawing/2014/main" xmlns="" id="{50685545-4ABC-4B40-5753-2D888D991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0696" y="135446"/>
            <a:ext cx="681296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 ПРОЕКТА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9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27E54603-51E6-5C61-53C7-062438476BFB}"/>
              </a:ext>
            </a:extLst>
          </p:cNvPr>
          <p:cNvGrpSpPr/>
          <p:nvPr/>
        </p:nvGrpSpPr>
        <p:grpSpPr>
          <a:xfrm>
            <a:off x="0" y="0"/>
            <a:ext cx="9589595" cy="983778"/>
            <a:chOff x="-4689" y="121986"/>
            <a:chExt cx="9589595" cy="98377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F17B750-E513-1CB7-F087-7FCEF5606F9F}"/>
                </a:ext>
              </a:extLst>
            </p:cNvPr>
            <p:cNvSpPr/>
            <p:nvPr/>
          </p:nvSpPr>
          <p:spPr>
            <a:xfrm>
              <a:off x="173620" y="317848"/>
              <a:ext cx="9411286" cy="787916"/>
            </a:xfrm>
            <a:prstGeom prst="rect">
              <a:avLst/>
            </a:prstGeom>
            <a:solidFill>
              <a:srgbClr val="A5A5A5">
                <a:lumMod val="75000"/>
                <a:alpha val="7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9034477E-A0CC-C77D-569A-870C78D9498C}"/>
                </a:ext>
              </a:extLst>
            </p:cNvPr>
            <p:cNvGrpSpPr/>
            <p:nvPr/>
          </p:nvGrpSpPr>
          <p:grpSpPr>
            <a:xfrm>
              <a:off x="-4689" y="121986"/>
              <a:ext cx="9415975" cy="860475"/>
              <a:chOff x="-4689" y="121986"/>
              <a:chExt cx="9415975" cy="860475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xmlns="" id="{C72759ED-7FB8-25AE-BD6A-0E369D4BB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6676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xmlns="" id="{04849959-E731-489D-4C01-8ED2363FF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" y="138399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xmlns="" id="{4699A733-240B-74C4-10FE-69110F830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9" y="121986"/>
                <a:ext cx="9411286" cy="844062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>
                <a:noFill/>
              </a:ln>
            </p:spPr>
          </p:pic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495BE4-A7D6-5552-4BA7-D65144F1F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9" t="21068" r="34226" b="7391"/>
          <a:stretch/>
        </p:blipFill>
        <p:spPr>
          <a:xfrm>
            <a:off x="1385093" y="1073202"/>
            <a:ext cx="8703787" cy="564700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5D6B2CA-3FC4-BE84-DF74-AEFA90670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9" y="-62805"/>
            <a:ext cx="936447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МЕТОДИЧЕСКИЕ РЕКОМЕНДАЦИИ ДЛЯ МЕДИЦИНСКИХ ОРГАНИЗАЦИЙ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2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89" y="1290653"/>
            <a:ext cx="12196689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598543-2BF2-1152-A8C0-5E3B6CDDB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9" t="30839" r="5638" b="9388"/>
          <a:stretch/>
        </p:blipFill>
        <p:spPr bwMode="auto">
          <a:xfrm>
            <a:off x="2087966" y="3559629"/>
            <a:ext cx="7872463" cy="3264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4ADD7C-5C1B-C92D-D3E4-56A3F9EC7B31}"/>
              </a:ext>
            </a:extLst>
          </p:cNvPr>
          <p:cNvSpPr txBox="1"/>
          <p:nvPr/>
        </p:nvSpPr>
        <p:spPr>
          <a:xfrm>
            <a:off x="440187" y="1290653"/>
            <a:ext cx="105761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Сквозной медицинский поток </a:t>
            </a:r>
            <a:r>
              <a:rPr lang="ru-RU" sz="1800" b="1" dirty="0">
                <a:latin typeface="Arial Narrow" panose="020B0606020202030204" pitchFamily="34" charset="0"/>
              </a:rPr>
              <a:t>- </a:t>
            </a:r>
            <a:r>
              <a:rPr lang="ru-RU" sz="1800" dirty="0">
                <a:latin typeface="Arial Narrow" panose="020B0606020202030204" pitchFamily="34" charset="0"/>
              </a:rPr>
              <a:t>процесс межорганизационного взаимодействия медицинской организации, оказывающей первичную медико-санитарную помощь и специализированного учреждения здравоохранения при маршрутизации пациента в процессе проведения онкодиагностики.</a:t>
            </a:r>
          </a:p>
          <a:p>
            <a:pPr marL="0" indent="0" algn="just">
              <a:buNone/>
            </a:pPr>
            <a:endParaRPr lang="ru-RU" sz="18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Пилотный проект </a:t>
            </a:r>
            <a:r>
              <a:rPr lang="ru-RU" sz="1800" dirty="0">
                <a:latin typeface="Arial Narrow" panose="020B0606020202030204" pitchFamily="34" charset="0"/>
              </a:rPr>
              <a:t>- локализация новообразований (нозологическая форма) -  молочная железа</a:t>
            </a:r>
          </a:p>
          <a:p>
            <a:pPr marL="0" indent="0" algn="just">
              <a:buNone/>
            </a:pPr>
            <a:endParaRPr lang="ru-RU" b="1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Цель </a:t>
            </a:r>
            <a:r>
              <a:rPr lang="ru-RU" dirty="0">
                <a:latin typeface="Arial Narrow" panose="020B0606020202030204" pitchFamily="34" charset="0"/>
              </a:rPr>
              <a:t>– повышение доступности медицинской помощи для пациентов, нуждающихся в проведении онкодиагностики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810C52-8E09-4204-1878-B9F43E19D79C}"/>
              </a:ext>
            </a:extLst>
          </p:cNvPr>
          <p:cNvGrpSpPr/>
          <p:nvPr/>
        </p:nvGrpSpPr>
        <p:grpSpPr>
          <a:xfrm>
            <a:off x="-4689" y="121986"/>
            <a:ext cx="9589595" cy="983778"/>
            <a:chOff x="-4689" y="121986"/>
            <a:chExt cx="9589595" cy="983778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F5A72073-86EF-B420-81F4-BFB95A6FC1DA}"/>
                </a:ext>
              </a:extLst>
            </p:cNvPr>
            <p:cNvSpPr/>
            <p:nvPr/>
          </p:nvSpPr>
          <p:spPr>
            <a:xfrm>
              <a:off x="173620" y="317848"/>
              <a:ext cx="9411286" cy="787916"/>
            </a:xfrm>
            <a:prstGeom prst="rect">
              <a:avLst/>
            </a:prstGeom>
            <a:solidFill>
              <a:schemeClr val="accent3">
                <a:lumMod val="7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E2BA66CC-6773-CB65-4564-8DD7C3E22A1B}"/>
                </a:ext>
              </a:extLst>
            </p:cNvPr>
            <p:cNvGrpSpPr/>
            <p:nvPr/>
          </p:nvGrpSpPr>
          <p:grpSpPr>
            <a:xfrm>
              <a:off x="-4689" y="121986"/>
              <a:ext cx="9415975" cy="860475"/>
              <a:chOff x="-4689" y="121986"/>
              <a:chExt cx="9415975" cy="860475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xmlns="" id="{25CC1ACC-DBA3-2419-5450-B310B80A1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6676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xmlns="" id="{3F5175EF-7BA1-B6B8-E205-43EB33C5F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" y="138399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xmlns="" id="{A42D1D6C-44C9-30D3-CAFD-CDF40F4D9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9" y="121986"/>
                <a:ext cx="9411286" cy="84406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424343-5D3E-1D08-2589-27ECC3886EEA}"/>
              </a:ext>
            </a:extLst>
          </p:cNvPr>
          <p:cNvSpPr txBox="1"/>
          <p:nvPr/>
        </p:nvSpPr>
        <p:spPr>
          <a:xfrm>
            <a:off x="173620" y="243169"/>
            <a:ext cx="8835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СКВОЗНОЙ ПОТОК ПРОВЕДЕНИЯ ОНКОДИАГНОСТИКИ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157899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796FF65-B06C-4F63-7456-71E2ABB5A1F1}"/>
              </a:ext>
            </a:extLst>
          </p:cNvPr>
          <p:cNvGrpSpPr/>
          <p:nvPr/>
        </p:nvGrpSpPr>
        <p:grpSpPr>
          <a:xfrm>
            <a:off x="0" y="0"/>
            <a:ext cx="9589595" cy="983778"/>
            <a:chOff x="-4689" y="121986"/>
            <a:chExt cx="9589595" cy="983778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A0AA3AB4-F58F-90CF-0A31-C5136E9698E6}"/>
                </a:ext>
              </a:extLst>
            </p:cNvPr>
            <p:cNvSpPr/>
            <p:nvPr/>
          </p:nvSpPr>
          <p:spPr>
            <a:xfrm>
              <a:off x="173620" y="317848"/>
              <a:ext cx="9411286" cy="787916"/>
            </a:xfrm>
            <a:prstGeom prst="rect">
              <a:avLst/>
            </a:prstGeom>
            <a:solidFill>
              <a:schemeClr val="accent3">
                <a:lumMod val="7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A90A5A05-A48E-18BB-C9BE-F60116C1BE14}"/>
                </a:ext>
              </a:extLst>
            </p:cNvPr>
            <p:cNvGrpSpPr/>
            <p:nvPr/>
          </p:nvGrpSpPr>
          <p:grpSpPr>
            <a:xfrm>
              <a:off x="-4689" y="121986"/>
              <a:ext cx="9415975" cy="860475"/>
              <a:chOff x="-4689" y="121986"/>
              <a:chExt cx="9415975" cy="860475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xmlns="" id="{E3A9F614-F8BB-48A9-B481-3E1465855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6676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xmlns="" id="{474FC4B8-8130-A237-DC56-342BA154D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" y="138399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xmlns="" id="{990425E5-B6ED-6C45-D9B3-D536D0C0A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9" y="121986"/>
                <a:ext cx="9411286" cy="84406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263F6F-AD83-34C2-FD80-B1E66271D0CE}"/>
              </a:ext>
            </a:extLst>
          </p:cNvPr>
          <p:cNvSpPr txBox="1"/>
          <p:nvPr/>
        </p:nvSpPr>
        <p:spPr>
          <a:xfrm>
            <a:off x="56697" y="0"/>
            <a:ext cx="95328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Карточка проекта: «Сквозной медицинский поток в процессе проведения онкодиагностики пациенток </a:t>
            </a:r>
            <a:r>
              <a:rPr lang="ru-RU" sz="2400" b="1" kern="0" spc="-15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мамологического</a:t>
            </a:r>
            <a:r>
              <a:rPr lang="ru-RU" sz="2400" b="1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профиля»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04CE34-FBF0-8CFC-57CD-5EC4D8BA1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24" t="24898" r="21953" b="15101"/>
          <a:stretch/>
        </p:blipFill>
        <p:spPr>
          <a:xfrm>
            <a:off x="1464063" y="983778"/>
            <a:ext cx="9454906" cy="58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5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ownloads\—Pngtree—briefcase icon_36478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23281"/>
          <a:stretch/>
        </p:blipFill>
        <p:spPr bwMode="auto">
          <a:xfrm>
            <a:off x="794592" y="535557"/>
            <a:ext cx="10557674" cy="632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78" y="0"/>
            <a:ext cx="12182622" cy="68580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ольцо 5">
            <a:extLst>
              <a:ext uri="{FF2B5EF4-FFF2-40B4-BE49-F238E27FC236}">
                <a16:creationId xmlns:a16="http://schemas.microsoft.com/office/drawing/2014/main" xmlns="" id="{E5530D4F-5315-95F3-C985-299B8E02900F}"/>
              </a:ext>
            </a:extLst>
          </p:cNvPr>
          <p:cNvSpPr/>
          <p:nvPr/>
        </p:nvSpPr>
        <p:spPr>
          <a:xfrm>
            <a:off x="299292" y="266428"/>
            <a:ext cx="495300" cy="474664"/>
          </a:xfrm>
          <a:prstGeom prst="donut">
            <a:avLst>
              <a:gd name="adj" fmla="val 27530"/>
            </a:avLst>
          </a:prstGeom>
          <a:solidFill>
            <a:srgbClr val="0E4D92"/>
          </a:solidFill>
          <a:ln>
            <a:solidFill>
              <a:srgbClr val="0E4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8658EE-70E2-173D-B5B9-80DC1923B734}"/>
              </a:ext>
            </a:extLst>
          </p:cNvPr>
          <p:cNvSpPr txBox="1"/>
          <p:nvPr/>
        </p:nvSpPr>
        <p:spPr>
          <a:xfrm>
            <a:off x="330247" y="243169"/>
            <a:ext cx="8835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Сквозной поток проведения онкодиагностики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A19B5F4-AF24-67E2-5BC9-E35C963AB1E1}"/>
              </a:ext>
            </a:extLst>
          </p:cNvPr>
          <p:cNvGrpSpPr/>
          <p:nvPr/>
        </p:nvGrpSpPr>
        <p:grpSpPr>
          <a:xfrm>
            <a:off x="4689" y="0"/>
            <a:ext cx="9589595" cy="983778"/>
            <a:chOff x="-4689" y="121986"/>
            <a:chExt cx="9589595" cy="98377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BB71386C-695D-231E-650F-916C4B613694}"/>
                </a:ext>
              </a:extLst>
            </p:cNvPr>
            <p:cNvSpPr/>
            <p:nvPr/>
          </p:nvSpPr>
          <p:spPr>
            <a:xfrm>
              <a:off x="173620" y="317848"/>
              <a:ext cx="9411286" cy="787916"/>
            </a:xfrm>
            <a:prstGeom prst="rect">
              <a:avLst/>
            </a:prstGeom>
            <a:solidFill>
              <a:srgbClr val="A5A5A5">
                <a:lumMod val="75000"/>
                <a:alpha val="7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88D87B4E-7EE4-5B59-E4F0-D14730849FA2}"/>
                </a:ext>
              </a:extLst>
            </p:cNvPr>
            <p:cNvGrpSpPr/>
            <p:nvPr/>
          </p:nvGrpSpPr>
          <p:grpSpPr>
            <a:xfrm>
              <a:off x="-4689" y="121986"/>
              <a:ext cx="9415975" cy="860475"/>
              <a:chOff x="-4689" y="121986"/>
              <a:chExt cx="9415975" cy="860475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xmlns="" id="{E1855D92-2758-4303-F01D-8B567FA17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6676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xmlns="" id="{C98A3806-80EB-96D2-8E46-458D6D4057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" y="138399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xmlns="" id="{0CE03368-9CCC-48CF-F94D-F7EAC835E5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9" y="121986"/>
                <a:ext cx="9411286" cy="844062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>
                <a:noFill/>
              </a:ln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4666EC-ACD2-0D0A-A3E9-D15B16FBB05C}"/>
              </a:ext>
            </a:extLst>
          </p:cNvPr>
          <p:cNvSpPr txBox="1"/>
          <p:nvPr/>
        </p:nvSpPr>
        <p:spPr>
          <a:xfrm>
            <a:off x="182998" y="195862"/>
            <a:ext cx="5132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ПОРТФЕЛЬ ПРОЕКТОВ</a:t>
            </a:r>
          </a:p>
        </p:txBody>
      </p:sp>
      <p:graphicFrame>
        <p:nvGraphicFramePr>
          <p:cNvPr id="21" name="Таблица 21">
            <a:extLst>
              <a:ext uri="{FF2B5EF4-FFF2-40B4-BE49-F238E27FC236}">
                <a16:creationId xmlns:a16="http://schemas.microsoft.com/office/drawing/2014/main" xmlns="" id="{9628A9D3-F82C-639E-EE03-04394449F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55950"/>
              </p:ext>
            </p:extLst>
          </p:nvPr>
        </p:nvGraphicFramePr>
        <p:xfrm>
          <a:off x="0" y="983778"/>
          <a:ext cx="12192000" cy="54422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9256">
                  <a:extLst>
                    <a:ext uri="{9D8B030D-6E8A-4147-A177-3AD203B41FA5}">
                      <a16:colId xmlns:a16="http://schemas.microsoft.com/office/drawing/2014/main" xmlns="" val="3582043712"/>
                    </a:ext>
                  </a:extLst>
                </a:gridCol>
                <a:gridCol w="11672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ru-RU" sz="2000" dirty="0"/>
                        <a:t>Портфель проектов</a:t>
                      </a:r>
                      <a:r>
                        <a:rPr lang="ru-RU" sz="2000" baseline="0" dirty="0"/>
                        <a:t> </a:t>
                      </a:r>
                      <a:r>
                        <a:rPr lang="ru-RU" sz="2000" dirty="0"/>
                        <a:t>в медицинских организациях</a:t>
                      </a:r>
                      <a:r>
                        <a:rPr lang="ru-RU" sz="2000" baseline="0" dirty="0"/>
                        <a:t> Краснодарского края</a:t>
                      </a:r>
                      <a:endParaRPr lang="ru-RU" sz="2000" b="1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4609420"/>
                  </a:ext>
                </a:extLst>
              </a:tr>
              <a:tr h="3144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/>
                        <a:t>ГБУЗ ГП №11 г. Краснодар</a:t>
                      </a:r>
                      <a:endParaRPr lang="ru-RU" sz="1500" b="1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0329513"/>
                  </a:ext>
                </a:extLst>
              </a:tr>
              <a:tr h="534503">
                <a:tc>
                  <a:txBody>
                    <a:bodyPr/>
                    <a:lstStyle/>
                    <a:p>
                      <a:r>
                        <a:rPr lang="ru-RU" sz="1500" dirty="0"/>
                        <a:t>1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Сокращение сроков  и повышение качества проведения онкодиагностики пациенток с подозрением на ЗНО молочных желез выявленных в рамках диспансеризации 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5152986"/>
                  </a:ext>
                </a:extLst>
              </a:tr>
              <a:tr h="314413">
                <a:tc>
                  <a:txBody>
                    <a:bodyPr/>
                    <a:lstStyle/>
                    <a:p>
                      <a:r>
                        <a:rPr lang="ru-RU" sz="1500" dirty="0"/>
                        <a:t>2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Сокращение сроков  и повышение качества проведения онкодиагностики в рамках самообращения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4913224"/>
                  </a:ext>
                </a:extLst>
              </a:tr>
              <a:tr h="3144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/>
                        <a:t>ГБУЗ ГП №15 г. Краснодар</a:t>
                      </a:r>
                      <a:endParaRPr lang="ru-RU" sz="1500" b="1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7941392"/>
                  </a:ext>
                </a:extLst>
              </a:tr>
              <a:tr h="314413">
                <a:tc>
                  <a:txBody>
                    <a:bodyPr/>
                    <a:lstStyle/>
                    <a:p>
                      <a:r>
                        <a:rPr lang="ru-RU" sz="1500" dirty="0"/>
                        <a:t>3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Сокращение сроков  и повышение качества проведения онкодиагностики в ЦАОП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7761192"/>
                  </a:ext>
                </a:extLst>
              </a:tr>
              <a:tr h="314413">
                <a:tc>
                  <a:txBody>
                    <a:bodyPr/>
                    <a:lstStyle/>
                    <a:p>
                      <a:r>
                        <a:rPr lang="ru-RU" sz="1500" dirty="0"/>
                        <a:t>4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Повышение эффективности информационного взаимодействия ЦАОП с участниками сквозного потока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9876857"/>
                  </a:ext>
                </a:extLst>
              </a:tr>
              <a:tr h="3144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/>
                        <a:t>ГБУЗ  Динская ЦРБ</a:t>
                      </a:r>
                      <a:endParaRPr lang="ru-RU" sz="1500" b="1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4197682"/>
                  </a:ext>
                </a:extLst>
              </a:tr>
              <a:tr h="314413">
                <a:tc>
                  <a:txBody>
                    <a:bodyPr/>
                    <a:lstStyle/>
                    <a:p>
                      <a:r>
                        <a:rPr lang="ru-RU" sz="1500" dirty="0"/>
                        <a:t>5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Сокращение сроков  и повышение качества проведения онкодиагностики в ЦАОП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322604"/>
                  </a:ext>
                </a:extLst>
              </a:tr>
              <a:tr h="314413">
                <a:tc>
                  <a:txBody>
                    <a:bodyPr/>
                    <a:lstStyle/>
                    <a:p>
                      <a:r>
                        <a:rPr lang="ru-RU" sz="1500" dirty="0"/>
                        <a:t>6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Повышение эффективности информационного взаимодействия ЦАОП с участниками сквозного потока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8332840"/>
                  </a:ext>
                </a:extLst>
              </a:tr>
              <a:tr h="3144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/>
                        <a:t>ГБУЗ Тимашевская ЦРБ</a:t>
                      </a:r>
                      <a:endParaRPr lang="ru-RU" sz="1500" b="1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3383236"/>
                  </a:ext>
                </a:extLst>
              </a:tr>
              <a:tr h="314413">
                <a:tc>
                  <a:txBody>
                    <a:bodyPr/>
                    <a:lstStyle/>
                    <a:p>
                      <a:r>
                        <a:rPr lang="ru-RU" sz="1500" dirty="0"/>
                        <a:t>7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Сокращение сроков  и повышение качества проведения онкодиагностики 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5017336"/>
                  </a:ext>
                </a:extLst>
              </a:tr>
              <a:tr h="336872">
                <a:tc>
                  <a:txBody>
                    <a:bodyPr/>
                    <a:lstStyle/>
                    <a:p>
                      <a:r>
                        <a:rPr lang="ru-RU" sz="1500" dirty="0"/>
                        <a:t>8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Сокращение времени на подготовку направления на консультацию с применением телемедицинских технологий в рамках онкодиагностики</a:t>
                      </a:r>
                      <a:endParaRPr lang="ru-RU" sz="150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8400187"/>
                  </a:ext>
                </a:extLst>
              </a:tr>
              <a:tr h="3144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/>
                        <a:t>ГБУЗ «Клинический онкологический диспансер №1»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4933953"/>
                  </a:ext>
                </a:extLst>
              </a:tr>
              <a:tr h="314413">
                <a:tc>
                  <a:txBody>
                    <a:bodyPr/>
                    <a:lstStyle/>
                    <a:p>
                      <a:r>
                        <a:rPr lang="ru-RU" sz="1500" kern="1200" dirty="0"/>
                        <a:t>9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Gotham Pro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/>
                        <a:t>Сокращение сроков  и повышение качества проведения онкодиагностики 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Gotham Pro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0210463"/>
                  </a:ext>
                </a:extLst>
              </a:tr>
              <a:tr h="314413">
                <a:tc>
                  <a:txBody>
                    <a:bodyPr/>
                    <a:lstStyle/>
                    <a:p>
                      <a:r>
                        <a:rPr lang="ru-RU" sz="1500" dirty="0"/>
                        <a:t>10</a:t>
                      </a:r>
                      <a:endParaRPr lang="ru-RU" sz="1500" b="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/>
                        <a:t>Оптимизация работы регистратуры</a:t>
                      </a:r>
                      <a:endParaRPr lang="ru-RU" sz="1500" b="0" dirty="0">
                        <a:latin typeface="Gotham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7814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85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5D0A0E0-1D59-5DE3-94D0-AA29E4747F26}"/>
              </a:ext>
            </a:extLst>
          </p:cNvPr>
          <p:cNvGrpSpPr/>
          <p:nvPr/>
        </p:nvGrpSpPr>
        <p:grpSpPr>
          <a:xfrm>
            <a:off x="0" y="0"/>
            <a:ext cx="9589595" cy="983778"/>
            <a:chOff x="-4689" y="121986"/>
            <a:chExt cx="9589595" cy="983778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EE4E0D5-4B21-F53E-317F-119996B781D4}"/>
                </a:ext>
              </a:extLst>
            </p:cNvPr>
            <p:cNvSpPr/>
            <p:nvPr/>
          </p:nvSpPr>
          <p:spPr>
            <a:xfrm>
              <a:off x="173620" y="317848"/>
              <a:ext cx="9411286" cy="787916"/>
            </a:xfrm>
            <a:prstGeom prst="rect">
              <a:avLst/>
            </a:prstGeom>
            <a:solidFill>
              <a:srgbClr val="A5A5A5">
                <a:lumMod val="75000"/>
                <a:alpha val="7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32A90488-B780-F12B-4C4B-B86CD2D3AA32}"/>
                </a:ext>
              </a:extLst>
            </p:cNvPr>
            <p:cNvGrpSpPr/>
            <p:nvPr/>
          </p:nvGrpSpPr>
          <p:grpSpPr>
            <a:xfrm>
              <a:off x="-4689" y="121986"/>
              <a:ext cx="9415975" cy="860475"/>
              <a:chOff x="-4689" y="121986"/>
              <a:chExt cx="9415975" cy="860475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xmlns="" id="{4E4B0C7C-CBC5-A363-1444-556ADE766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6676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xmlns="" id="{42FECF40-D4D9-C622-0537-A2FC88336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" y="138399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xmlns="" id="{17036A49-C3CD-40CD-9966-C90E68D40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9" y="121986"/>
                <a:ext cx="9411286" cy="844062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>
                <a:noFill/>
              </a:ln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1561963" y="589820"/>
            <a:ext cx="364555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ПИРАМИДА ПРОБЛЕМ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7048842" y="1864638"/>
            <a:ext cx="36060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ФЕДЕРАЛЬНОГО УРОВНЯ – 0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47643055"/>
              </p:ext>
            </p:extLst>
          </p:nvPr>
        </p:nvGraphicFramePr>
        <p:xfrm>
          <a:off x="2646095" y="983778"/>
          <a:ext cx="7259478" cy="569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F8ADA32-5A00-3F82-99ED-4BBF936E621A}"/>
              </a:ext>
            </a:extLst>
          </p:cNvPr>
          <p:cNvSpPr txBox="1"/>
          <p:nvPr/>
        </p:nvSpPr>
        <p:spPr>
          <a:xfrm>
            <a:off x="-72819" y="21792"/>
            <a:ext cx="9556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ПРОБЛЕМЫ СКВОЗНОГО ПОТОКА ПРОВЕДЕНИЯ ОНКОДИАГНОСТИКИ ПАЦИЕНТКАМ МАММОЛОГИЧЕСКОГО ПРОФИЛЯ </a:t>
            </a:r>
          </a:p>
        </p:txBody>
      </p:sp>
      <p:sp>
        <p:nvSpPr>
          <p:cNvPr id="25" name="Взрыв: 8 точек 24">
            <a:extLst>
              <a:ext uri="{FF2B5EF4-FFF2-40B4-BE49-F238E27FC236}">
                <a16:creationId xmlns:a16="http://schemas.microsoft.com/office/drawing/2014/main" xmlns="" id="{19F97829-273D-DA74-AD95-4965BD4BD9F9}"/>
              </a:ext>
            </a:extLst>
          </p:cNvPr>
          <p:cNvSpPr/>
          <p:nvPr/>
        </p:nvSpPr>
        <p:spPr>
          <a:xfrm>
            <a:off x="4649905" y="3388582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6" name="Взрыв: 8 точек 25">
            <a:extLst>
              <a:ext uri="{FF2B5EF4-FFF2-40B4-BE49-F238E27FC236}">
                <a16:creationId xmlns:a16="http://schemas.microsoft.com/office/drawing/2014/main" xmlns="" id="{D561DDB6-0A20-A367-D9F1-69046FC0F619}"/>
              </a:ext>
            </a:extLst>
          </p:cNvPr>
          <p:cNvSpPr/>
          <p:nvPr/>
        </p:nvSpPr>
        <p:spPr>
          <a:xfrm>
            <a:off x="4248443" y="4402127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Взрыв: 8 точек 26">
            <a:extLst>
              <a:ext uri="{FF2B5EF4-FFF2-40B4-BE49-F238E27FC236}">
                <a16:creationId xmlns:a16="http://schemas.microsoft.com/office/drawing/2014/main" xmlns="" id="{D8D21598-B4D7-7B14-4AC1-E9973EE8309E}"/>
              </a:ext>
            </a:extLst>
          </p:cNvPr>
          <p:cNvSpPr/>
          <p:nvPr/>
        </p:nvSpPr>
        <p:spPr>
          <a:xfrm>
            <a:off x="5438536" y="3168346"/>
            <a:ext cx="837298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8" name="Взрыв: 8 точек 27">
            <a:extLst>
              <a:ext uri="{FF2B5EF4-FFF2-40B4-BE49-F238E27FC236}">
                <a16:creationId xmlns:a16="http://schemas.microsoft.com/office/drawing/2014/main" xmlns="" id="{090511B9-A6D2-ED91-264F-38A477E7E83C}"/>
              </a:ext>
            </a:extLst>
          </p:cNvPr>
          <p:cNvSpPr/>
          <p:nvPr/>
        </p:nvSpPr>
        <p:spPr>
          <a:xfrm>
            <a:off x="5176834" y="4462306"/>
            <a:ext cx="90468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Взрыв: 8 точек 28">
            <a:extLst>
              <a:ext uri="{FF2B5EF4-FFF2-40B4-BE49-F238E27FC236}">
                <a16:creationId xmlns:a16="http://schemas.microsoft.com/office/drawing/2014/main" xmlns="" id="{4B031889-BFB2-6C69-64B3-291B4241A713}"/>
              </a:ext>
            </a:extLst>
          </p:cNvPr>
          <p:cNvSpPr/>
          <p:nvPr/>
        </p:nvSpPr>
        <p:spPr>
          <a:xfrm>
            <a:off x="6134442" y="4412176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30" name="Взрыв: 8 точек 29">
            <a:extLst>
              <a:ext uri="{FF2B5EF4-FFF2-40B4-BE49-F238E27FC236}">
                <a16:creationId xmlns:a16="http://schemas.microsoft.com/office/drawing/2014/main" xmlns="" id="{9ADC8801-1DE9-3564-49B2-908652812B20}"/>
              </a:ext>
            </a:extLst>
          </p:cNvPr>
          <p:cNvSpPr/>
          <p:nvPr/>
        </p:nvSpPr>
        <p:spPr>
          <a:xfrm>
            <a:off x="7219683" y="4402127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1" name="Взрыв: 8 точек 30">
            <a:extLst>
              <a:ext uri="{FF2B5EF4-FFF2-40B4-BE49-F238E27FC236}">
                <a16:creationId xmlns:a16="http://schemas.microsoft.com/office/drawing/2014/main" xmlns="" id="{8BAECEBF-60D8-EF2F-8CC2-6AFDECA355C9}"/>
              </a:ext>
            </a:extLst>
          </p:cNvPr>
          <p:cNvSpPr/>
          <p:nvPr/>
        </p:nvSpPr>
        <p:spPr>
          <a:xfrm>
            <a:off x="3559629" y="5157782"/>
            <a:ext cx="791788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32" name="Взрыв: 8 точек 31">
            <a:extLst>
              <a:ext uri="{FF2B5EF4-FFF2-40B4-BE49-F238E27FC236}">
                <a16:creationId xmlns:a16="http://schemas.microsoft.com/office/drawing/2014/main" xmlns="" id="{CEA74319-6A9B-8CE2-2B42-8B9AA97B8CA6}"/>
              </a:ext>
            </a:extLst>
          </p:cNvPr>
          <p:cNvSpPr/>
          <p:nvPr/>
        </p:nvSpPr>
        <p:spPr>
          <a:xfrm>
            <a:off x="2927538" y="5866307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33" name="Взрыв: 8 точек 32">
            <a:extLst>
              <a:ext uri="{FF2B5EF4-FFF2-40B4-BE49-F238E27FC236}">
                <a16:creationId xmlns:a16="http://schemas.microsoft.com/office/drawing/2014/main" xmlns="" id="{42AA83BE-F1F4-65C3-B595-AEEBCB5C1408}"/>
              </a:ext>
            </a:extLst>
          </p:cNvPr>
          <p:cNvSpPr/>
          <p:nvPr/>
        </p:nvSpPr>
        <p:spPr>
          <a:xfrm>
            <a:off x="5124533" y="5170192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4" name="Взрыв: 8 точек 33">
            <a:extLst>
              <a:ext uri="{FF2B5EF4-FFF2-40B4-BE49-F238E27FC236}">
                <a16:creationId xmlns:a16="http://schemas.microsoft.com/office/drawing/2014/main" xmlns="" id="{B65600F0-7586-9ED9-4B40-1DD761B0E14A}"/>
              </a:ext>
            </a:extLst>
          </p:cNvPr>
          <p:cNvSpPr/>
          <p:nvPr/>
        </p:nvSpPr>
        <p:spPr>
          <a:xfrm>
            <a:off x="4248443" y="5157782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A26D0C8-0D12-A095-9F4B-7958B41F1690}"/>
              </a:ext>
            </a:extLst>
          </p:cNvPr>
          <p:cNvSpPr txBox="1"/>
          <p:nvPr/>
        </p:nvSpPr>
        <p:spPr>
          <a:xfrm>
            <a:off x="8016780" y="3428616"/>
            <a:ext cx="36215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РЕГИОНАЛЬНОГО УРОВНЯ – 4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EE14395-DAFF-5330-8BEA-F3D6892C1683}"/>
              </a:ext>
            </a:extLst>
          </p:cNvPr>
          <p:cNvSpPr txBox="1"/>
          <p:nvPr/>
        </p:nvSpPr>
        <p:spPr>
          <a:xfrm>
            <a:off x="9032378" y="4640147"/>
            <a:ext cx="35385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УРОВЕНЬ ОРГАНИЗАЦИЙ СКВОЗНОГО ПОТОКА –16</a:t>
            </a:r>
          </a:p>
        </p:txBody>
      </p:sp>
      <p:sp>
        <p:nvSpPr>
          <p:cNvPr id="39" name="Взрыв: 8 точек 38">
            <a:extLst>
              <a:ext uri="{FF2B5EF4-FFF2-40B4-BE49-F238E27FC236}">
                <a16:creationId xmlns:a16="http://schemas.microsoft.com/office/drawing/2014/main" xmlns="" id="{84C70D6D-933F-87D8-E098-A61CE16CC848}"/>
              </a:ext>
            </a:extLst>
          </p:cNvPr>
          <p:cNvSpPr/>
          <p:nvPr/>
        </p:nvSpPr>
        <p:spPr>
          <a:xfrm>
            <a:off x="6103678" y="5139786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7BB87CE-F164-D770-4D26-A48543CB09AB}"/>
              </a:ext>
            </a:extLst>
          </p:cNvPr>
          <p:cNvSpPr txBox="1"/>
          <p:nvPr/>
        </p:nvSpPr>
        <p:spPr>
          <a:xfrm>
            <a:off x="129906" y="1756902"/>
            <a:ext cx="44327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1</a:t>
            </a:r>
            <a:r>
              <a:rPr lang="ru-RU" sz="1600" dirty="0">
                <a:latin typeface="Arial Narrow" panose="020B0606020202030204" pitchFamily="34" charset="0"/>
              </a:rPr>
              <a:t> – Ожидание проведения лабораторных исследований (биохимия) (до 4 дней</a:t>
            </a:r>
            <a:r>
              <a:rPr lang="ru-RU" sz="1600" dirty="0"/>
              <a:t>)</a:t>
            </a:r>
          </a:p>
          <a:p>
            <a:pP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3</a:t>
            </a:r>
            <a:r>
              <a:rPr lang="ru-RU" sz="1600" dirty="0">
                <a:latin typeface="Arial Narrow" panose="020B0606020202030204" pitchFamily="34" charset="0"/>
              </a:rPr>
              <a:t> - Нарушение маршрутизации (направление пациентов в КОД 1, минуя ЦАОП)</a:t>
            </a:r>
          </a:p>
          <a:p>
            <a:pP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14-</a:t>
            </a:r>
            <a:r>
              <a:rPr lang="ru-RU" sz="1600" dirty="0">
                <a:latin typeface="Arial Narrow" panose="020B0606020202030204" pitchFamily="34" charset="0"/>
              </a:rPr>
              <a:t> Дефицит врачей-онкологов</a:t>
            </a:r>
          </a:p>
          <a:p>
            <a:pP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19</a:t>
            </a:r>
            <a:r>
              <a:rPr lang="ru-RU" sz="1600" dirty="0">
                <a:latin typeface="Arial Narrow" panose="020B0606020202030204" pitchFamily="34" charset="0"/>
              </a:rPr>
              <a:t> -Проблемы</a:t>
            </a:r>
            <a:r>
              <a:rPr lang="ru-RU" sz="1600" dirty="0">
                <a:effectLst/>
                <a:latin typeface="Arial Narrow" panose="020B0606020202030204" pitchFamily="34" charset="0"/>
              </a:rPr>
              <a:t> с качеством инструментальных исследований, проведенных пациентам в первичном звене перед направлением в КОД №1, приводящие к необходимости повторного выполнения исследований на базе КОД № 1</a:t>
            </a:r>
          </a:p>
        </p:txBody>
      </p:sp>
      <p:sp>
        <p:nvSpPr>
          <p:cNvPr id="35" name="Взрыв: 8 точек 34">
            <a:extLst>
              <a:ext uri="{FF2B5EF4-FFF2-40B4-BE49-F238E27FC236}">
                <a16:creationId xmlns:a16="http://schemas.microsoft.com/office/drawing/2014/main" xmlns="" id="{AC9F6EB1-DC5F-CDCD-9721-1FE8AE4068A9}"/>
              </a:ext>
            </a:extLst>
          </p:cNvPr>
          <p:cNvSpPr/>
          <p:nvPr/>
        </p:nvSpPr>
        <p:spPr>
          <a:xfrm>
            <a:off x="7102380" y="5157782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36" name="Взрыв: 8 точек 35">
            <a:extLst>
              <a:ext uri="{FF2B5EF4-FFF2-40B4-BE49-F238E27FC236}">
                <a16:creationId xmlns:a16="http://schemas.microsoft.com/office/drawing/2014/main" xmlns="" id="{08ABF84B-3A42-05FF-9F94-283E5F44E659}"/>
              </a:ext>
            </a:extLst>
          </p:cNvPr>
          <p:cNvSpPr/>
          <p:nvPr/>
        </p:nvSpPr>
        <p:spPr>
          <a:xfrm>
            <a:off x="8117978" y="5125745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6" name="Взрыв: 8 точек 5">
            <a:extLst>
              <a:ext uri="{FF2B5EF4-FFF2-40B4-BE49-F238E27FC236}">
                <a16:creationId xmlns:a16="http://schemas.microsoft.com/office/drawing/2014/main" xmlns="" id="{292BC86B-7AC5-9898-3F72-1896EEF6DE2C}"/>
              </a:ext>
            </a:extLst>
          </p:cNvPr>
          <p:cNvSpPr/>
          <p:nvPr/>
        </p:nvSpPr>
        <p:spPr>
          <a:xfrm>
            <a:off x="6938390" y="3292826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7" name="Взрыв: 8 точек 6">
            <a:extLst>
              <a:ext uri="{FF2B5EF4-FFF2-40B4-BE49-F238E27FC236}">
                <a16:creationId xmlns:a16="http://schemas.microsoft.com/office/drawing/2014/main" xmlns="" id="{E939E484-84A4-6A55-609D-F255D882F7D4}"/>
              </a:ext>
            </a:extLst>
          </p:cNvPr>
          <p:cNvSpPr/>
          <p:nvPr/>
        </p:nvSpPr>
        <p:spPr>
          <a:xfrm>
            <a:off x="6134442" y="3388582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9" name="Взрыв: 8 точек 8">
            <a:extLst>
              <a:ext uri="{FF2B5EF4-FFF2-40B4-BE49-F238E27FC236}">
                <a16:creationId xmlns:a16="http://schemas.microsoft.com/office/drawing/2014/main" xmlns="" id="{1C20918D-D410-9DB3-1898-01FAC68D6DB6}"/>
              </a:ext>
            </a:extLst>
          </p:cNvPr>
          <p:cNvSpPr/>
          <p:nvPr/>
        </p:nvSpPr>
        <p:spPr>
          <a:xfrm>
            <a:off x="3749611" y="5874405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10" name="Взрыв: 8 точек 9">
            <a:extLst>
              <a:ext uri="{FF2B5EF4-FFF2-40B4-BE49-F238E27FC236}">
                <a16:creationId xmlns:a16="http://schemas.microsoft.com/office/drawing/2014/main" xmlns="" id="{130A6E57-F1D6-522E-8142-B64C76800DF2}"/>
              </a:ext>
            </a:extLst>
          </p:cNvPr>
          <p:cNvSpPr/>
          <p:nvPr/>
        </p:nvSpPr>
        <p:spPr>
          <a:xfrm>
            <a:off x="4676900" y="5869094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11" name="Взрыв: 8 точек 10">
            <a:extLst>
              <a:ext uri="{FF2B5EF4-FFF2-40B4-BE49-F238E27FC236}">
                <a16:creationId xmlns:a16="http://schemas.microsoft.com/office/drawing/2014/main" xmlns="" id="{788A3D78-EB05-56EA-BE9F-8415BFD05B4B}"/>
              </a:ext>
            </a:extLst>
          </p:cNvPr>
          <p:cNvSpPr/>
          <p:nvPr/>
        </p:nvSpPr>
        <p:spPr>
          <a:xfrm>
            <a:off x="5629174" y="5866307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13" name="Взрыв: 8 точек 12">
            <a:extLst>
              <a:ext uri="{FF2B5EF4-FFF2-40B4-BE49-F238E27FC236}">
                <a16:creationId xmlns:a16="http://schemas.microsoft.com/office/drawing/2014/main" xmlns="" id="{576E511D-4A20-B8F1-A418-C3A67FF09465}"/>
              </a:ext>
            </a:extLst>
          </p:cNvPr>
          <p:cNvSpPr/>
          <p:nvPr/>
        </p:nvSpPr>
        <p:spPr>
          <a:xfrm>
            <a:off x="6631293" y="5866307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16" name="Взрыв: 8 точек 15">
            <a:extLst>
              <a:ext uri="{FF2B5EF4-FFF2-40B4-BE49-F238E27FC236}">
                <a16:creationId xmlns:a16="http://schemas.microsoft.com/office/drawing/2014/main" xmlns="" id="{A3AA4196-3F0F-3A4C-AF82-171F317CD3D8}"/>
              </a:ext>
            </a:extLst>
          </p:cNvPr>
          <p:cNvSpPr/>
          <p:nvPr/>
        </p:nvSpPr>
        <p:spPr>
          <a:xfrm>
            <a:off x="7660778" y="5869094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xmlns="" id="{29F122C6-2A6A-0523-89F0-BA65FD4676B3}"/>
              </a:ext>
            </a:extLst>
          </p:cNvPr>
          <p:cNvSpPr/>
          <p:nvPr/>
        </p:nvSpPr>
        <p:spPr>
          <a:xfrm>
            <a:off x="8675195" y="5821934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Calibri"/>
              </a:rPr>
              <a:t>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3529150" y="1778636"/>
            <a:ext cx="1436914" cy="1416522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183389" y="4271311"/>
            <a:ext cx="408817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152274" y="1780397"/>
            <a:ext cx="3381321" cy="2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6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5D0A0E0-1D59-5DE3-94D0-AA29E4747F26}"/>
              </a:ext>
            </a:extLst>
          </p:cNvPr>
          <p:cNvGrpSpPr/>
          <p:nvPr/>
        </p:nvGrpSpPr>
        <p:grpSpPr>
          <a:xfrm>
            <a:off x="-43375" y="0"/>
            <a:ext cx="9589595" cy="983778"/>
            <a:chOff x="-4689" y="121986"/>
            <a:chExt cx="9589595" cy="983778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EE4E0D5-4B21-F53E-317F-119996B781D4}"/>
                </a:ext>
              </a:extLst>
            </p:cNvPr>
            <p:cNvSpPr/>
            <p:nvPr/>
          </p:nvSpPr>
          <p:spPr>
            <a:xfrm>
              <a:off x="173620" y="317848"/>
              <a:ext cx="9411286" cy="787916"/>
            </a:xfrm>
            <a:prstGeom prst="rect">
              <a:avLst/>
            </a:prstGeom>
            <a:solidFill>
              <a:srgbClr val="A5A5A5">
                <a:lumMod val="75000"/>
                <a:alpha val="79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32A90488-B780-F12B-4C4B-B86CD2D3AA32}"/>
                </a:ext>
              </a:extLst>
            </p:cNvPr>
            <p:cNvGrpSpPr/>
            <p:nvPr/>
          </p:nvGrpSpPr>
          <p:grpSpPr>
            <a:xfrm>
              <a:off x="-4689" y="121986"/>
              <a:ext cx="9415975" cy="860475"/>
              <a:chOff x="-4689" y="121986"/>
              <a:chExt cx="9415975" cy="860475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xmlns="" id="{4E4B0C7C-CBC5-A363-1444-556ADE766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6676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xmlns="" id="{42FECF40-D4D9-C622-0537-A2FC88336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" y="138399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xmlns="" id="{17036A49-C3CD-40CD-9966-C90E68D40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9" y="121986"/>
                <a:ext cx="9411286" cy="844062"/>
              </a:xfrm>
              <a:prstGeom prst="rect">
                <a:avLst/>
              </a:prstGeom>
              <a:solidFill>
                <a:srgbClr val="44546A">
                  <a:lumMod val="75000"/>
                </a:srgbClr>
              </a:solidFill>
              <a:ln>
                <a:noFill/>
              </a:ln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F8ADA32-5A00-3F82-99ED-4BBF936E621A}"/>
              </a:ext>
            </a:extLst>
          </p:cNvPr>
          <p:cNvSpPr txBox="1"/>
          <p:nvPr/>
        </p:nvSpPr>
        <p:spPr>
          <a:xfrm>
            <a:off x="-116194" y="160421"/>
            <a:ext cx="8071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ПОИСК КОРЕННЫХ ПРИЧИН КЛЮЧЕВЫХ ПРОБЛЕМ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2D2C0C-3912-0DF6-943E-AA4F3E68463C}"/>
              </a:ext>
            </a:extLst>
          </p:cNvPr>
          <p:cNvSpPr/>
          <p:nvPr/>
        </p:nvSpPr>
        <p:spPr>
          <a:xfrm>
            <a:off x="109098" y="1048932"/>
            <a:ext cx="2322385" cy="556348"/>
          </a:xfrm>
          <a:prstGeom prst="rect">
            <a:avLst/>
          </a:prstGeom>
          <a:solidFill>
            <a:schemeClr val="bg1">
              <a:lumMod val="85000"/>
              <a:alpha val="7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Проблема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1B261783-48B0-8D69-7EE3-0C8B8547C9DB}"/>
              </a:ext>
            </a:extLst>
          </p:cNvPr>
          <p:cNvSpPr/>
          <p:nvPr/>
        </p:nvSpPr>
        <p:spPr>
          <a:xfrm>
            <a:off x="2648606" y="1057891"/>
            <a:ext cx="2547446" cy="547389"/>
          </a:xfrm>
          <a:prstGeom prst="rect">
            <a:avLst/>
          </a:prstGeom>
          <a:solidFill>
            <a:schemeClr val="bg1">
              <a:lumMod val="85000"/>
              <a:alpha val="7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Причины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E84B55CC-887F-A5A6-3B3F-8A880719A091}"/>
              </a:ext>
            </a:extLst>
          </p:cNvPr>
          <p:cNvSpPr/>
          <p:nvPr/>
        </p:nvSpPr>
        <p:spPr>
          <a:xfrm>
            <a:off x="5806844" y="1048932"/>
            <a:ext cx="2971307" cy="556348"/>
          </a:xfrm>
          <a:prstGeom prst="rect">
            <a:avLst/>
          </a:prstGeom>
          <a:solidFill>
            <a:schemeClr val="bg1">
              <a:lumMod val="85000"/>
              <a:alpha val="7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Коренная причина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23151017-A32C-C11B-F81F-F4E3BCA3D7A7}"/>
              </a:ext>
            </a:extLst>
          </p:cNvPr>
          <p:cNvSpPr/>
          <p:nvPr/>
        </p:nvSpPr>
        <p:spPr>
          <a:xfrm>
            <a:off x="9167647" y="1057890"/>
            <a:ext cx="2857396" cy="547389"/>
          </a:xfrm>
          <a:prstGeom prst="rect">
            <a:avLst/>
          </a:prstGeom>
          <a:solidFill>
            <a:schemeClr val="bg1">
              <a:lumMod val="85000"/>
              <a:alpha val="7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Решение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8B6A2FC-515A-2A9F-5C0A-00CAC1DE4B4B}"/>
              </a:ext>
            </a:extLst>
          </p:cNvPr>
          <p:cNvSpPr txBox="1"/>
          <p:nvPr/>
        </p:nvSpPr>
        <p:spPr>
          <a:xfrm>
            <a:off x="109098" y="2267424"/>
            <a:ext cx="2114980" cy="882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Arial Narrow" panose="020B0606020202030204" pitchFamily="34" charset="0"/>
              </a:rPr>
              <a:t>Длительное время протекания процесса до 55 дней</a:t>
            </a:r>
            <a:endParaRPr lang="ru-RU" sz="16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FAD914D-AF3D-9110-F5DC-DA8A013FD724}"/>
              </a:ext>
            </a:extLst>
          </p:cNvPr>
          <p:cNvSpPr txBox="1"/>
          <p:nvPr/>
        </p:nvSpPr>
        <p:spPr>
          <a:xfrm>
            <a:off x="-98308" y="3752696"/>
            <a:ext cx="2529791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Перегруженность оборудования для проведения инструментальных исследований в ГБУЗ «КОД № 1» МЗ КК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E4D14F2-8FE6-39E8-6E3F-60B4A1E83E27}"/>
              </a:ext>
            </a:extLst>
          </p:cNvPr>
          <p:cNvSpPr txBox="1"/>
          <p:nvPr/>
        </p:nvSpPr>
        <p:spPr>
          <a:xfrm>
            <a:off x="16678" y="5417331"/>
            <a:ext cx="2386693" cy="138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Большое количество непрофильных пациентов на приеме в </a:t>
            </a:r>
            <a:r>
              <a:rPr lang="ru-RU" sz="1600" b="1" dirty="0" err="1">
                <a:latin typeface="Arial Narrow" panose="020B0606020202030204" pitchFamily="34" charset="0"/>
              </a:rPr>
              <a:t>в</a:t>
            </a:r>
            <a:r>
              <a:rPr lang="ru-RU" sz="1600" b="1" dirty="0">
                <a:latin typeface="Arial Narrow" panose="020B0606020202030204" pitchFamily="34" charset="0"/>
              </a:rPr>
              <a:t> ГБУЗ «КОД № 1» МЗ КК (до 60%)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2D345C8-1D46-BD59-8FB8-103D2606EADD}"/>
              </a:ext>
            </a:extLst>
          </p:cNvPr>
          <p:cNvSpPr txBox="1"/>
          <p:nvPr/>
        </p:nvSpPr>
        <p:spPr>
          <a:xfrm>
            <a:off x="2564617" y="1999530"/>
            <a:ext cx="2769384" cy="53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Пациенты с подозрением на ЗНО не являются вовремя на прием к врачу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A4E4B4A-5C49-168F-7563-7249AC2DC32C}"/>
              </a:ext>
            </a:extLst>
          </p:cNvPr>
          <p:cNvSpPr txBox="1"/>
          <p:nvPr/>
        </p:nvSpPr>
        <p:spPr>
          <a:xfrm>
            <a:off x="2591114" y="3016928"/>
            <a:ext cx="2769384" cy="53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Ожидание проведения лабораторных исследований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E14335A-4D95-24F8-C92F-D7A1582FD1AA}"/>
              </a:ext>
            </a:extLst>
          </p:cNvPr>
          <p:cNvSpPr txBox="1"/>
          <p:nvPr/>
        </p:nvSpPr>
        <p:spPr>
          <a:xfrm>
            <a:off x="5753921" y="1845807"/>
            <a:ext cx="3074393" cy="99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Arial Narrow" panose="020B0606020202030204" pitchFamily="34" charset="0"/>
              </a:rPr>
              <a:t>Нет </a:t>
            </a:r>
            <a:r>
              <a:rPr lang="ru-RU" sz="1400" dirty="0">
                <a:latin typeface="Arial Narrow" panose="020B0606020202030204" pitchFamily="34" charset="0"/>
              </a:rPr>
              <a:t>системы информирования пациента и врача о подозрении на ЗНО, выявленном по результатам </a:t>
            </a:r>
            <a:r>
              <a:rPr lang="ru-RU" sz="1400" dirty="0">
                <a:effectLst/>
                <a:latin typeface="Arial Narrow" panose="020B0606020202030204" pitchFamily="34" charset="0"/>
              </a:rPr>
              <a:t>инструментального исследования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4D9278C-EE33-0728-31C4-9CFDCDC8FEA2}"/>
              </a:ext>
            </a:extLst>
          </p:cNvPr>
          <p:cNvSpPr txBox="1"/>
          <p:nvPr/>
        </p:nvSpPr>
        <p:spPr>
          <a:xfrm>
            <a:off x="9052561" y="2005328"/>
            <a:ext cx="3283018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Создание системы информирования пациента и врача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A7A8912-4A40-DE9F-686E-221570BB1ED4}"/>
              </a:ext>
            </a:extLst>
          </p:cNvPr>
          <p:cNvSpPr txBox="1"/>
          <p:nvPr/>
        </p:nvSpPr>
        <p:spPr>
          <a:xfrm>
            <a:off x="5753921" y="2938347"/>
            <a:ext cx="2928389" cy="766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Arial Narrow" panose="020B0606020202030204" pitchFamily="34" charset="0"/>
              </a:rPr>
              <a:t>Существует ограничение по квотам, которые распределяет «Лаборатория Кубани»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8AC966F-5874-4BA7-7A3C-0A048C40EF7C}"/>
              </a:ext>
            </a:extLst>
          </p:cNvPr>
          <p:cNvSpPr txBox="1"/>
          <p:nvPr/>
        </p:nvSpPr>
        <p:spPr>
          <a:xfrm>
            <a:off x="9052560" y="2747641"/>
            <a:ext cx="3143543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lvl="0" indent="-92075">
              <a:lnSpc>
                <a:spcPct val="107000"/>
              </a:lnSpc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Разработать систему распределения квоты по категориям пациентов.</a:t>
            </a:r>
          </a:p>
          <a:p>
            <a:pPr marL="92075" lvl="0" indent="-9207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 Рассчитать уровень потребности в проведении лабораторных </a:t>
            </a:r>
            <a:r>
              <a:rPr lang="ru-RU" sz="1400" dirty="0">
                <a:effectLst/>
                <a:latin typeface="Arial Narrow" panose="020B0606020202030204" pitchFamily="34" charset="0"/>
              </a:rPr>
              <a:t>исследований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BDBC4E95-B117-F254-2B17-526ADFDD4CAA}"/>
              </a:ext>
            </a:extLst>
          </p:cNvPr>
          <p:cNvCxnSpPr/>
          <p:nvPr/>
        </p:nvCxnSpPr>
        <p:spPr>
          <a:xfrm>
            <a:off x="36989" y="3768011"/>
            <a:ext cx="1215501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334DAB3B-112D-F59F-FC15-1B637FA36042}"/>
              </a:ext>
            </a:extLst>
          </p:cNvPr>
          <p:cNvCxnSpPr/>
          <p:nvPr/>
        </p:nvCxnSpPr>
        <p:spPr>
          <a:xfrm>
            <a:off x="2634154" y="2795030"/>
            <a:ext cx="955784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CDBDF71C-1240-5C58-6455-43DD9E7AACD0}"/>
              </a:ext>
            </a:extLst>
          </p:cNvPr>
          <p:cNvCxnSpPr/>
          <p:nvPr/>
        </p:nvCxnSpPr>
        <p:spPr>
          <a:xfrm>
            <a:off x="0" y="5421028"/>
            <a:ext cx="1215501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B22D97F-4608-EAC5-48B4-FCD4AC584A81}"/>
              </a:ext>
            </a:extLst>
          </p:cNvPr>
          <p:cNvSpPr txBox="1"/>
          <p:nvPr/>
        </p:nvSpPr>
        <p:spPr>
          <a:xfrm>
            <a:off x="2610671" y="3888870"/>
            <a:ext cx="2908386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У пациента отсутствуют результаты инструментального обследования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885CA51-92ED-7BB7-BAD4-B82FFAC5B3F5}"/>
              </a:ext>
            </a:extLst>
          </p:cNvPr>
          <p:cNvSpPr txBox="1"/>
          <p:nvPr/>
        </p:nvSpPr>
        <p:spPr>
          <a:xfrm>
            <a:off x="2548074" y="4776114"/>
            <a:ext cx="2855464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Низкое качество выполненного исследования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559E041-FB85-4783-0CC6-8BA33ED412BF}"/>
              </a:ext>
            </a:extLst>
          </p:cNvPr>
          <p:cNvSpPr txBox="1"/>
          <p:nvPr/>
        </p:nvSpPr>
        <p:spPr>
          <a:xfrm>
            <a:off x="5766033" y="4621033"/>
            <a:ext cx="2529791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Недостаточно высокая квалификация специалистов в первичном звене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31F537C-ECCA-58DE-F18B-039DEE5D2906}"/>
              </a:ext>
            </a:extLst>
          </p:cNvPr>
          <p:cNvSpPr txBox="1"/>
          <p:nvPr/>
        </p:nvSpPr>
        <p:spPr>
          <a:xfrm>
            <a:off x="5766033" y="3744254"/>
            <a:ext cx="2777254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Исследование не было выполнено или Пациент не знал о необходимости предоставления </a:t>
            </a: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xmlns="" id="{7D88EAB9-E358-9C1E-CD9C-E26CDAD15F17}"/>
              </a:ext>
            </a:extLst>
          </p:cNvPr>
          <p:cNvCxnSpPr/>
          <p:nvPr/>
        </p:nvCxnSpPr>
        <p:spPr>
          <a:xfrm>
            <a:off x="2648606" y="4633663"/>
            <a:ext cx="955784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467CF2E-A940-4E1D-3053-DEF27F92D6A3}"/>
              </a:ext>
            </a:extLst>
          </p:cNvPr>
          <p:cNvSpPr txBox="1"/>
          <p:nvPr/>
        </p:nvSpPr>
        <p:spPr>
          <a:xfrm>
            <a:off x="9103361" y="3815598"/>
            <a:ext cx="2857396" cy="766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Разработать перечень минимального объема обследования пациента перед направлением в КОД1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72A5BD4D-1BA4-EB31-BE32-8D0B7B875251}"/>
              </a:ext>
            </a:extLst>
          </p:cNvPr>
          <p:cNvSpPr txBox="1"/>
          <p:nvPr/>
        </p:nvSpPr>
        <p:spPr>
          <a:xfrm>
            <a:off x="9106687" y="4678056"/>
            <a:ext cx="2857396" cy="783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Провести анализ типов ошибок для  составления программы обучения на рабочем месте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07DD8722-EFF7-8755-7E3D-27C8B23138F9}"/>
              </a:ext>
            </a:extLst>
          </p:cNvPr>
          <p:cNvSpPr txBox="1"/>
          <p:nvPr/>
        </p:nvSpPr>
        <p:spPr>
          <a:xfrm>
            <a:off x="2609992" y="5835059"/>
            <a:ext cx="2909066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Пациенты направляются в КОД № 1, минуя ЦАОП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2F5C051C-C1F5-E775-1BF4-A488894EA4BD}"/>
              </a:ext>
            </a:extLst>
          </p:cNvPr>
          <p:cNvSpPr txBox="1"/>
          <p:nvPr/>
        </p:nvSpPr>
        <p:spPr>
          <a:xfrm>
            <a:off x="5836798" y="5517311"/>
            <a:ext cx="2331316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Дефицит врачей-онкологов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9B2EF7E6-B252-107B-5600-737FE06F6E39}"/>
              </a:ext>
            </a:extLst>
          </p:cNvPr>
          <p:cNvSpPr txBox="1"/>
          <p:nvPr/>
        </p:nvSpPr>
        <p:spPr>
          <a:xfrm>
            <a:off x="5836798" y="5925918"/>
            <a:ext cx="2762633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Условия не позволяют выполнять некоторые виды исследований (биопсия)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55F3FA4-9879-51C3-9532-4F3807D28BE8}"/>
              </a:ext>
            </a:extLst>
          </p:cNvPr>
          <p:cNvSpPr txBox="1"/>
          <p:nvPr/>
        </p:nvSpPr>
        <p:spPr>
          <a:xfrm>
            <a:off x="9146120" y="5651218"/>
            <a:ext cx="2488015" cy="766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</a:rPr>
              <a:t>Разработать пакет решений для вынесения на обсуждения на региональный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719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A4A6C019-8AF2-AD63-3B90-807B207D2557}"/>
              </a:ext>
            </a:extLst>
          </p:cNvPr>
          <p:cNvGrpSpPr/>
          <p:nvPr/>
        </p:nvGrpSpPr>
        <p:grpSpPr>
          <a:xfrm rot="10800000">
            <a:off x="8603040" y="659587"/>
            <a:ext cx="482371" cy="767005"/>
            <a:chOff x="3455948" y="1093997"/>
            <a:chExt cx="730067" cy="859937"/>
          </a:xfrm>
        </p:grpSpPr>
        <p:sp>
          <p:nvSpPr>
            <p:cNvPr id="61" name="Дуга 60">
              <a:extLst>
                <a:ext uri="{FF2B5EF4-FFF2-40B4-BE49-F238E27FC236}">
                  <a16:creationId xmlns:a16="http://schemas.microsoft.com/office/drawing/2014/main" xmlns="" id="{E318D000-C96F-1818-0AD4-CC21DAD784FA}"/>
                </a:ext>
              </a:extLst>
            </p:cNvPr>
            <p:cNvSpPr/>
            <p:nvPr/>
          </p:nvSpPr>
          <p:spPr>
            <a:xfrm rot="5400000">
              <a:off x="3473693" y="1242520"/>
              <a:ext cx="730067" cy="692761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Дуга 57">
              <a:extLst>
                <a:ext uri="{FF2B5EF4-FFF2-40B4-BE49-F238E27FC236}">
                  <a16:creationId xmlns:a16="http://schemas.microsoft.com/office/drawing/2014/main" xmlns="" id="{34AD8B23-302D-CEF1-0B6B-4184052ACE86}"/>
                </a:ext>
              </a:extLst>
            </p:cNvPr>
            <p:cNvSpPr/>
            <p:nvPr/>
          </p:nvSpPr>
          <p:spPr>
            <a:xfrm>
              <a:off x="3455948" y="1093997"/>
              <a:ext cx="730067" cy="692761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xmlns="" id="{1858F331-C27A-8DB3-E212-270BD0212B04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 flipH="1">
              <a:off x="4185107" y="1428018"/>
              <a:ext cx="680" cy="1608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1" name="Рисунок 210">
            <a:extLst>
              <a:ext uri="{FF2B5EF4-FFF2-40B4-BE49-F238E27FC236}">
                <a16:creationId xmlns:a16="http://schemas.microsoft.com/office/drawing/2014/main" xmlns="" id="{70FCF219-D191-0D8B-B129-120D95879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5" t="39760" r="42025" b="54530"/>
          <a:stretch/>
        </p:blipFill>
        <p:spPr>
          <a:xfrm>
            <a:off x="10999653" y="1526829"/>
            <a:ext cx="260468" cy="299789"/>
          </a:xfrm>
          <a:prstGeom prst="rect">
            <a:avLst/>
          </a:prstGeom>
        </p:spPr>
      </p:pic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xmlns="" id="{9E774508-8227-D11D-C170-767B1C54B3E0}"/>
              </a:ext>
            </a:extLst>
          </p:cNvPr>
          <p:cNvCxnSpPr>
            <a:cxnSpLocks/>
          </p:cNvCxnSpPr>
          <p:nvPr/>
        </p:nvCxnSpPr>
        <p:spPr>
          <a:xfrm flipV="1">
            <a:off x="9138442" y="637279"/>
            <a:ext cx="2887597" cy="9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2B573189-CE1F-1520-4566-C57CDB3D7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5" t="39760" r="42025" b="54530"/>
          <a:stretch/>
        </p:blipFill>
        <p:spPr>
          <a:xfrm>
            <a:off x="5914613" y="3297826"/>
            <a:ext cx="260468" cy="2997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4983AD-53AB-CFEC-4933-369D6D77F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5" t="39760" r="42025" b="54530"/>
          <a:stretch/>
        </p:blipFill>
        <p:spPr>
          <a:xfrm>
            <a:off x="1527431" y="3046869"/>
            <a:ext cx="260468" cy="2997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EBAD7F-9859-9516-559A-B4AC4700C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32" t="56414" r="42311" b="36960"/>
          <a:stretch/>
        </p:blipFill>
        <p:spPr>
          <a:xfrm>
            <a:off x="7224084" y="1097011"/>
            <a:ext cx="231748" cy="325042"/>
          </a:xfrm>
          <a:prstGeom prst="rect">
            <a:avLst/>
          </a:prstGeom>
        </p:spPr>
      </p:pic>
      <p:pic>
        <p:nvPicPr>
          <p:cNvPr id="8" name="Рисунок 7" descr="Мужчина">
            <a:extLst>
              <a:ext uri="{FF2B5EF4-FFF2-40B4-BE49-F238E27FC236}">
                <a16:creationId xmlns:a16="http://schemas.microsoft.com/office/drawing/2014/main" xmlns="" id="{505C1162-2609-F45E-79C6-F156BB5D09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1053" t="-14923" r="4899" b="63261"/>
          <a:stretch/>
        </p:blipFill>
        <p:spPr bwMode="auto">
          <a:xfrm>
            <a:off x="463765" y="459182"/>
            <a:ext cx="687849" cy="369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C8028C4-EAF3-A159-A020-6CC0CD091AD0}"/>
              </a:ext>
            </a:extLst>
          </p:cNvPr>
          <p:cNvSpPr/>
          <p:nvPr/>
        </p:nvSpPr>
        <p:spPr>
          <a:xfrm>
            <a:off x="633706" y="542045"/>
            <a:ext cx="383761" cy="3693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3" name="Рисунок 12" descr="Вода">
            <a:extLst>
              <a:ext uri="{FF2B5EF4-FFF2-40B4-BE49-F238E27FC236}">
                <a16:creationId xmlns:a16="http://schemas.microsoft.com/office/drawing/2014/main" xmlns="" id="{E7D7374F-919F-A63E-A00A-66F09134B9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-79614" y="597491"/>
            <a:ext cx="737026" cy="507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E8D549-533D-5AAF-3668-3372B7D14E0A}"/>
              </a:ext>
            </a:extLst>
          </p:cNvPr>
          <p:cNvSpPr txBox="1"/>
          <p:nvPr/>
        </p:nvSpPr>
        <p:spPr>
          <a:xfrm>
            <a:off x="1044163" y="495319"/>
            <a:ext cx="1563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Проведение самообследования*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F42C22-99D5-8974-3C95-65A5B6603FE1}"/>
              </a:ext>
            </a:extLst>
          </p:cNvPr>
          <p:cNvSpPr txBox="1"/>
          <p:nvPr/>
        </p:nvSpPr>
        <p:spPr>
          <a:xfrm>
            <a:off x="138055" y="6369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246F49AB-5787-B9C5-FA64-D3F6C7451AB9}"/>
              </a:ext>
            </a:extLst>
          </p:cNvPr>
          <p:cNvCxnSpPr>
            <a:cxnSpLocks/>
          </p:cNvCxnSpPr>
          <p:nvPr/>
        </p:nvCxnSpPr>
        <p:spPr>
          <a:xfrm flipV="1">
            <a:off x="288899" y="1010603"/>
            <a:ext cx="2966315" cy="29997"/>
          </a:xfrm>
          <a:prstGeom prst="line">
            <a:avLst/>
          </a:prstGeom>
          <a:ln w="28575">
            <a:solidFill>
              <a:srgbClr val="003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FFEFAE4-4381-BAC5-EF32-6F8CB8894CF9}"/>
              </a:ext>
            </a:extLst>
          </p:cNvPr>
          <p:cNvSpPr txBox="1"/>
          <p:nvPr/>
        </p:nvSpPr>
        <p:spPr>
          <a:xfrm>
            <a:off x="952467" y="1068299"/>
            <a:ext cx="20921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900" dirty="0"/>
              <a:t>Не реже 1 раз в месяц</a:t>
            </a:r>
          </a:p>
        </p:txBody>
      </p:sp>
      <p:pic>
        <p:nvPicPr>
          <p:cNvPr id="29" name="Рисунок 28" descr="Вода">
            <a:extLst>
              <a:ext uri="{FF2B5EF4-FFF2-40B4-BE49-F238E27FC236}">
                <a16:creationId xmlns:a16="http://schemas.microsoft.com/office/drawing/2014/main" xmlns="" id="{9FD3FFCB-5949-60B0-9CA2-183280406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1340250" y="1404703"/>
            <a:ext cx="737026" cy="50765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784578A-034C-9C6A-3824-32F480DF1ADC}"/>
              </a:ext>
            </a:extLst>
          </p:cNvPr>
          <p:cNvSpPr txBox="1"/>
          <p:nvPr/>
        </p:nvSpPr>
        <p:spPr>
          <a:xfrm>
            <a:off x="1559316" y="1447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AE60F78F-1B18-AAC6-194C-66B7674CF6D4}"/>
              </a:ext>
            </a:extLst>
          </p:cNvPr>
          <p:cNvCxnSpPr>
            <a:cxnSpLocks/>
          </p:cNvCxnSpPr>
          <p:nvPr/>
        </p:nvCxnSpPr>
        <p:spPr>
          <a:xfrm>
            <a:off x="1704169" y="1870801"/>
            <a:ext cx="1572857" cy="0"/>
          </a:xfrm>
          <a:prstGeom prst="line">
            <a:avLst/>
          </a:prstGeom>
          <a:ln w="28575">
            <a:solidFill>
              <a:srgbClr val="003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9DFC606-3BA0-FB06-A74E-54B42650F842}"/>
              </a:ext>
            </a:extLst>
          </p:cNvPr>
          <p:cNvSpPr txBox="1"/>
          <p:nvPr/>
        </p:nvSpPr>
        <p:spPr>
          <a:xfrm>
            <a:off x="1855866" y="1837621"/>
            <a:ext cx="135746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/>
              <a:t>Осмотр у врача-гинеколога в поликлинике</a:t>
            </a:r>
            <a:endParaRPr lang="ru-RU" sz="1100" b="1" dirty="0">
              <a:solidFill>
                <a:srgbClr val="00B0F0"/>
              </a:solidFill>
            </a:endParaRPr>
          </a:p>
        </p:txBody>
      </p:sp>
      <p:sp>
        <p:nvSpPr>
          <p:cNvPr id="44" name="Дуга 43">
            <a:extLst>
              <a:ext uri="{FF2B5EF4-FFF2-40B4-BE49-F238E27FC236}">
                <a16:creationId xmlns:a16="http://schemas.microsoft.com/office/drawing/2014/main" xmlns="" id="{82E5CFCB-47B4-3F52-90D1-555B95EACA13}"/>
              </a:ext>
            </a:extLst>
          </p:cNvPr>
          <p:cNvSpPr/>
          <p:nvPr/>
        </p:nvSpPr>
        <p:spPr>
          <a:xfrm rot="15928363">
            <a:off x="1367862" y="1887906"/>
            <a:ext cx="730067" cy="692761"/>
          </a:xfrm>
          <a:prstGeom prst="arc">
            <a:avLst>
              <a:gd name="adj1" fmla="val 16200000"/>
              <a:gd name="adj2" fmla="val 74733"/>
            </a:avLst>
          </a:prstGeom>
          <a:ln w="28575">
            <a:solidFill>
              <a:srgbClr val="003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39BE35CD-B5F0-D298-4C5C-9AFA633C151A}"/>
              </a:ext>
            </a:extLst>
          </p:cNvPr>
          <p:cNvCxnSpPr>
            <a:cxnSpLocks/>
          </p:cNvCxnSpPr>
          <p:nvPr/>
        </p:nvCxnSpPr>
        <p:spPr>
          <a:xfrm flipH="1" flipV="1">
            <a:off x="1385245" y="2256670"/>
            <a:ext cx="35163" cy="2097444"/>
          </a:xfrm>
          <a:prstGeom prst="line">
            <a:avLst/>
          </a:prstGeom>
          <a:ln w="28575">
            <a:solidFill>
              <a:srgbClr val="003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Дуга 52">
            <a:extLst>
              <a:ext uri="{FF2B5EF4-FFF2-40B4-BE49-F238E27FC236}">
                <a16:creationId xmlns:a16="http://schemas.microsoft.com/office/drawing/2014/main" xmlns="" id="{E7851917-C963-BF21-DE6C-7F310C56BC2F}"/>
              </a:ext>
            </a:extLst>
          </p:cNvPr>
          <p:cNvSpPr/>
          <p:nvPr/>
        </p:nvSpPr>
        <p:spPr>
          <a:xfrm rot="10621300">
            <a:off x="1418753" y="3924605"/>
            <a:ext cx="831483" cy="801410"/>
          </a:xfrm>
          <a:prstGeom prst="arc">
            <a:avLst>
              <a:gd name="adj1" fmla="val 16412743"/>
              <a:gd name="adj2" fmla="val 21593231"/>
            </a:avLst>
          </a:prstGeom>
          <a:ln w="28575">
            <a:solidFill>
              <a:srgbClr val="003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>
            <a:extLst>
              <a:ext uri="{FF2B5EF4-FFF2-40B4-BE49-F238E27FC236}">
                <a16:creationId xmlns:a16="http://schemas.microsoft.com/office/drawing/2014/main" xmlns="" id="{9D131EBC-DE6A-E936-36B5-8B9CB2D7E018}"/>
              </a:ext>
            </a:extLst>
          </p:cNvPr>
          <p:cNvSpPr/>
          <p:nvPr/>
        </p:nvSpPr>
        <p:spPr>
          <a:xfrm rot="5400000">
            <a:off x="3497841" y="4012220"/>
            <a:ext cx="730067" cy="692761"/>
          </a:xfrm>
          <a:prstGeom prst="arc">
            <a:avLst/>
          </a:prstGeom>
          <a:ln w="28575">
            <a:solidFill>
              <a:srgbClr val="003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5E9ABBE6-13BF-EBC7-7655-0A441519DD13}"/>
              </a:ext>
            </a:extLst>
          </p:cNvPr>
          <p:cNvCxnSpPr>
            <a:cxnSpLocks/>
            <a:stCxn id="54" idx="0"/>
          </p:cNvCxnSpPr>
          <p:nvPr/>
        </p:nvCxnSpPr>
        <p:spPr>
          <a:xfrm flipH="1" flipV="1">
            <a:off x="4169112" y="1332636"/>
            <a:ext cx="40143" cy="3025964"/>
          </a:xfrm>
          <a:prstGeom prst="line">
            <a:avLst/>
          </a:prstGeom>
          <a:ln w="28575">
            <a:solidFill>
              <a:srgbClr val="003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AE0CFEC-716F-EF28-6F1A-E85E1AA89405}"/>
              </a:ext>
            </a:extLst>
          </p:cNvPr>
          <p:cNvSpPr txBox="1"/>
          <p:nvPr/>
        </p:nvSpPr>
        <p:spPr>
          <a:xfrm>
            <a:off x="1829112" y="2904653"/>
            <a:ext cx="13454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/>
              <a:t>Проведение инструментальных исследований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32B27D2-AD4F-A165-CE6A-3957E0CF68BF}"/>
              </a:ext>
            </a:extLst>
          </p:cNvPr>
          <p:cNvSpPr txBox="1"/>
          <p:nvPr/>
        </p:nvSpPr>
        <p:spPr>
          <a:xfrm>
            <a:off x="1388097" y="3600690"/>
            <a:ext cx="1646608" cy="1038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УЗИ молочных желез (возраст до 40 лет или по медицинским показаниям)</a:t>
            </a:r>
          </a:p>
          <a:p>
            <a:pPr marL="8890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Маммография (возраст после 40 лет или по медицинским показаниям)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BFEBEA8-5A65-F038-94D4-C471D8609BA8}"/>
              </a:ext>
            </a:extLst>
          </p:cNvPr>
          <p:cNvSpPr txBox="1"/>
          <p:nvPr/>
        </p:nvSpPr>
        <p:spPr>
          <a:xfrm>
            <a:off x="221974" y="4879166"/>
            <a:ext cx="2709613" cy="1891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2075"/>
            <a:r>
              <a:rPr lang="ru-RU" sz="105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*Симптомы, при которых нужно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2075"/>
            <a:r>
              <a:rPr lang="ru-RU" sz="105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обратиться к врачу-гинекологу: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105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Грубеет грудь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105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Болевые ощущения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105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Деформация формы и размера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105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Изменение оттенка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105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Отек тканей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105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Боли в подмышечной области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105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Выделение жидкости из сосков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05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Уплотнения в молочных железах</a:t>
            </a:r>
            <a:endParaRPr lang="ru-RU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49AA4F7A-5A35-350C-AE8C-16C937DEE903}"/>
              </a:ext>
            </a:extLst>
          </p:cNvPr>
          <p:cNvSpPr/>
          <p:nvPr/>
        </p:nvSpPr>
        <p:spPr>
          <a:xfrm>
            <a:off x="149555" y="4853930"/>
            <a:ext cx="196450" cy="182621"/>
          </a:xfrm>
          <a:prstGeom prst="ellipse">
            <a:avLst/>
          </a:prstGeom>
          <a:noFill/>
          <a:ln w="38100">
            <a:solidFill>
              <a:srgbClr val="F29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6" name="Рисунок 65" descr="Восклицательный знак">
            <a:extLst>
              <a:ext uri="{FF2B5EF4-FFF2-40B4-BE49-F238E27FC236}">
                <a16:creationId xmlns:a16="http://schemas.microsoft.com/office/drawing/2014/main" xmlns="" id="{5694706B-0596-8C11-3910-970B30881C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4677" y="4883324"/>
            <a:ext cx="188651" cy="124995"/>
          </a:xfrm>
          <a:prstGeom prst="rect">
            <a:avLst/>
          </a:prstGeom>
        </p:spPr>
      </p:pic>
      <p:pic>
        <p:nvPicPr>
          <p:cNvPr id="73" name="Рисунок 72" descr="Доктор">
            <a:extLst>
              <a:ext uri="{FF2B5EF4-FFF2-40B4-BE49-F238E27FC236}">
                <a16:creationId xmlns:a16="http://schemas.microsoft.com/office/drawing/2014/main" xmlns="" id="{3A6F0777-028B-9E32-22CC-19B7F31108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498115" y="1942406"/>
            <a:ext cx="371178" cy="371178"/>
          </a:xfrm>
          <a:prstGeom prst="rect">
            <a:avLst/>
          </a:prstGeom>
        </p:spPr>
      </p:pic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447B37F5-3F50-0763-DFFA-14A855645F8D}"/>
              </a:ext>
            </a:extLst>
          </p:cNvPr>
          <p:cNvSpPr/>
          <p:nvPr/>
        </p:nvSpPr>
        <p:spPr>
          <a:xfrm>
            <a:off x="1484602" y="1947144"/>
            <a:ext cx="383761" cy="3693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49447C23-4CBC-AAC5-54D8-EF790928118B}"/>
              </a:ext>
            </a:extLst>
          </p:cNvPr>
          <p:cNvGrpSpPr/>
          <p:nvPr/>
        </p:nvGrpSpPr>
        <p:grpSpPr>
          <a:xfrm>
            <a:off x="2887597" y="1011827"/>
            <a:ext cx="730067" cy="859937"/>
            <a:chOff x="3455948" y="1093997"/>
            <a:chExt cx="730067" cy="859937"/>
          </a:xfrm>
        </p:grpSpPr>
        <p:sp>
          <p:nvSpPr>
            <p:cNvPr id="19" name="Дуга 18">
              <a:extLst>
                <a:ext uri="{FF2B5EF4-FFF2-40B4-BE49-F238E27FC236}">
                  <a16:creationId xmlns:a16="http://schemas.microsoft.com/office/drawing/2014/main" xmlns="" id="{A32AA8D7-4DDC-8E0A-24E0-9F17496649F0}"/>
                </a:ext>
              </a:extLst>
            </p:cNvPr>
            <p:cNvSpPr/>
            <p:nvPr/>
          </p:nvSpPr>
          <p:spPr>
            <a:xfrm>
              <a:off x="3455948" y="1093997"/>
              <a:ext cx="730067" cy="692761"/>
            </a:xfrm>
            <a:prstGeom prst="arc">
              <a:avLst/>
            </a:prstGeom>
            <a:ln w="28575">
              <a:solidFill>
                <a:srgbClr val="003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Дуга 36">
              <a:extLst>
                <a:ext uri="{FF2B5EF4-FFF2-40B4-BE49-F238E27FC236}">
                  <a16:creationId xmlns:a16="http://schemas.microsoft.com/office/drawing/2014/main" xmlns="" id="{8EFC68B3-4C56-956A-6CF4-EDFFB1F2B87D}"/>
                </a:ext>
              </a:extLst>
            </p:cNvPr>
            <p:cNvSpPr/>
            <p:nvPr/>
          </p:nvSpPr>
          <p:spPr>
            <a:xfrm rot="5400000">
              <a:off x="3473693" y="1242520"/>
              <a:ext cx="730067" cy="692761"/>
            </a:xfrm>
            <a:prstGeom prst="arc">
              <a:avLst/>
            </a:prstGeom>
            <a:ln w="28575">
              <a:solidFill>
                <a:srgbClr val="003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xmlns="" id="{05A6AC2E-8B70-2837-7803-61367F7A92B3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4185107" y="1428018"/>
              <a:ext cx="680" cy="160882"/>
            </a:xfrm>
            <a:prstGeom prst="line">
              <a:avLst/>
            </a:prstGeom>
            <a:ln w="28575">
              <a:solidFill>
                <a:srgbClr val="003E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13D07FF3-0972-9C64-2AF3-F7533168A062}"/>
              </a:ext>
            </a:extLst>
          </p:cNvPr>
          <p:cNvCxnSpPr>
            <a:cxnSpLocks/>
          </p:cNvCxnSpPr>
          <p:nvPr/>
        </p:nvCxnSpPr>
        <p:spPr>
          <a:xfrm>
            <a:off x="1802130" y="4723874"/>
            <a:ext cx="2072640" cy="0"/>
          </a:xfrm>
          <a:prstGeom prst="line">
            <a:avLst/>
          </a:prstGeom>
          <a:ln w="28575">
            <a:solidFill>
              <a:srgbClr val="003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Дуга 82">
            <a:extLst>
              <a:ext uri="{FF2B5EF4-FFF2-40B4-BE49-F238E27FC236}">
                <a16:creationId xmlns:a16="http://schemas.microsoft.com/office/drawing/2014/main" xmlns="" id="{66BFD0E9-9D9A-D9DF-1666-C800E9B83997}"/>
              </a:ext>
            </a:extLst>
          </p:cNvPr>
          <p:cNvSpPr/>
          <p:nvPr/>
        </p:nvSpPr>
        <p:spPr>
          <a:xfrm rot="16200000">
            <a:off x="4156295" y="1036619"/>
            <a:ext cx="685119" cy="659485"/>
          </a:xfrm>
          <a:prstGeom prst="arc">
            <a:avLst>
              <a:gd name="adj1" fmla="val 16004998"/>
              <a:gd name="adj2" fmla="val 109701"/>
            </a:avLst>
          </a:prstGeom>
          <a:ln w="28575">
            <a:solidFill>
              <a:srgbClr val="003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xmlns="" id="{A9FEB9A9-6C80-A454-C977-89A5EA974793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4509784" y="1023990"/>
            <a:ext cx="4100454" cy="13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 descr="Вода">
            <a:extLst>
              <a:ext uri="{FF2B5EF4-FFF2-40B4-BE49-F238E27FC236}">
                <a16:creationId xmlns:a16="http://schemas.microsoft.com/office/drawing/2014/main" xmlns="" id="{3CE78C83-103C-E606-56AB-1588DC9A26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0800000">
            <a:off x="4148024" y="561058"/>
            <a:ext cx="737026" cy="507652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E54081A-988A-8DFE-9CA0-0E1479FE0C94}"/>
              </a:ext>
            </a:extLst>
          </p:cNvPr>
          <p:cNvSpPr txBox="1"/>
          <p:nvPr/>
        </p:nvSpPr>
        <p:spPr>
          <a:xfrm>
            <a:off x="4368577" y="6039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FA3BCE99-6D93-61D4-D8B2-C9D4BA45FC49}"/>
              </a:ext>
            </a:extLst>
          </p:cNvPr>
          <p:cNvSpPr/>
          <p:nvPr/>
        </p:nvSpPr>
        <p:spPr>
          <a:xfrm>
            <a:off x="1463131" y="3002863"/>
            <a:ext cx="383761" cy="3693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7105DC0-7453-CB85-0441-EFDA156E7ACF}"/>
              </a:ext>
            </a:extLst>
          </p:cNvPr>
          <p:cNvSpPr txBox="1"/>
          <p:nvPr/>
        </p:nvSpPr>
        <p:spPr>
          <a:xfrm>
            <a:off x="4197336" y="1433800"/>
            <a:ext cx="1555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Звонок из колл-центра поликлиники</a:t>
            </a:r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xmlns="" id="{22AB9C8C-8125-833B-778B-5A89A53DA16D}"/>
              </a:ext>
            </a:extLst>
          </p:cNvPr>
          <p:cNvSpPr/>
          <p:nvPr/>
        </p:nvSpPr>
        <p:spPr>
          <a:xfrm>
            <a:off x="70866" y="4789187"/>
            <a:ext cx="2354677" cy="1995069"/>
          </a:xfrm>
          <a:prstGeom prst="roundRect">
            <a:avLst>
              <a:gd name="adj" fmla="val 11616"/>
            </a:avLst>
          </a:prstGeom>
          <a:noFill/>
          <a:ln w="12700">
            <a:solidFill>
              <a:srgbClr val="F2960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xmlns="" id="{CC0DD8CC-AB73-B479-1FCF-62499AC44189}"/>
              </a:ext>
            </a:extLst>
          </p:cNvPr>
          <p:cNvCxnSpPr>
            <a:cxnSpLocks/>
          </p:cNvCxnSpPr>
          <p:nvPr/>
        </p:nvCxnSpPr>
        <p:spPr>
          <a:xfrm>
            <a:off x="276581" y="1060126"/>
            <a:ext cx="29205" cy="3709535"/>
          </a:xfrm>
          <a:prstGeom prst="line">
            <a:avLst/>
          </a:prstGeom>
          <a:noFill/>
          <a:ln w="12700">
            <a:solidFill>
              <a:srgbClr val="F2960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2" name="Рисунок 101" descr="Динамик">
            <a:extLst>
              <a:ext uri="{FF2B5EF4-FFF2-40B4-BE49-F238E27FC236}">
                <a16:creationId xmlns:a16="http://schemas.microsoft.com/office/drawing/2014/main" xmlns="" id="{002CDDD5-7700-9CCA-714E-9937EFC882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256168" y="1087658"/>
            <a:ext cx="416205" cy="416205"/>
          </a:xfrm>
          <a:prstGeom prst="rect">
            <a:avLst/>
          </a:prstGeom>
        </p:spPr>
      </p:pic>
      <p:pic>
        <p:nvPicPr>
          <p:cNvPr id="103" name="Рисунок 102" descr="Вода">
            <a:extLst>
              <a:ext uri="{FF2B5EF4-FFF2-40B4-BE49-F238E27FC236}">
                <a16:creationId xmlns:a16="http://schemas.microsoft.com/office/drawing/2014/main" xmlns="" id="{52A54307-054E-33F8-BE39-EBC4D1B656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0800000">
            <a:off x="5731600" y="561376"/>
            <a:ext cx="737026" cy="507652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C7C06BD-E24E-DBAD-A37E-3CD9570C448C}"/>
              </a:ext>
            </a:extLst>
          </p:cNvPr>
          <p:cNvSpPr txBox="1"/>
          <p:nvPr/>
        </p:nvSpPr>
        <p:spPr>
          <a:xfrm>
            <a:off x="5952078" y="600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4909003-AA71-08D0-ED9A-CCCCACE8EFDB}"/>
              </a:ext>
            </a:extLst>
          </p:cNvPr>
          <p:cNvSpPr txBox="1"/>
          <p:nvPr/>
        </p:nvSpPr>
        <p:spPr>
          <a:xfrm>
            <a:off x="4162112" y="1738931"/>
            <a:ext cx="1484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Запись на повторный прием и сдачу дополнительных анализов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7F731D86-FB1E-EDD3-FB26-8108D3357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5" t="39760" r="42025" b="54530"/>
          <a:stretch/>
        </p:blipFill>
        <p:spPr>
          <a:xfrm>
            <a:off x="5993296" y="1117763"/>
            <a:ext cx="260468" cy="299789"/>
          </a:xfrm>
          <a:prstGeom prst="rect">
            <a:avLst/>
          </a:prstGeom>
        </p:spPr>
      </p:pic>
      <p:sp>
        <p:nvSpPr>
          <p:cNvPr id="111" name="Овал 110">
            <a:extLst>
              <a:ext uri="{FF2B5EF4-FFF2-40B4-BE49-F238E27FC236}">
                <a16:creationId xmlns:a16="http://schemas.microsoft.com/office/drawing/2014/main" xmlns="" id="{76E989CD-C9B8-1804-6DBC-9690B35659AB}"/>
              </a:ext>
            </a:extLst>
          </p:cNvPr>
          <p:cNvSpPr/>
          <p:nvPr/>
        </p:nvSpPr>
        <p:spPr>
          <a:xfrm>
            <a:off x="5914613" y="1082578"/>
            <a:ext cx="383761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519CBF9F-45E5-BB49-6444-1E221B67D6D2}"/>
              </a:ext>
            </a:extLst>
          </p:cNvPr>
          <p:cNvSpPr txBox="1"/>
          <p:nvPr/>
        </p:nvSpPr>
        <p:spPr>
          <a:xfrm>
            <a:off x="5750406" y="1450407"/>
            <a:ext cx="1447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Проведение дополнительных</a:t>
            </a:r>
          </a:p>
          <a:p>
            <a:r>
              <a:rPr lang="ru-RU" sz="900" b="1" dirty="0"/>
              <a:t>инструментальных исследований</a:t>
            </a:r>
          </a:p>
        </p:txBody>
      </p:sp>
      <p:pic>
        <p:nvPicPr>
          <p:cNvPr id="114" name="Рисунок 113" descr="Вода">
            <a:extLst>
              <a:ext uri="{FF2B5EF4-FFF2-40B4-BE49-F238E27FC236}">
                <a16:creationId xmlns:a16="http://schemas.microsoft.com/office/drawing/2014/main" xmlns="" id="{F1680A36-594E-68F8-2EE0-7826720E7C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0800000">
            <a:off x="6961562" y="573601"/>
            <a:ext cx="737026" cy="507652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C602A47-85AD-C88B-C685-1AD0AA751F4A}"/>
              </a:ext>
            </a:extLst>
          </p:cNvPr>
          <p:cNvSpPr txBox="1"/>
          <p:nvPr/>
        </p:nvSpPr>
        <p:spPr>
          <a:xfrm>
            <a:off x="7180963" y="6011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6</a:t>
            </a:r>
          </a:p>
        </p:txBody>
      </p: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xmlns="" id="{77A6A1F4-896D-590C-7A2D-23D5E4B4426C}"/>
              </a:ext>
            </a:extLst>
          </p:cNvPr>
          <p:cNvCxnSpPr>
            <a:cxnSpLocks/>
            <a:stCxn id="111" idx="2"/>
          </p:cNvCxnSpPr>
          <p:nvPr/>
        </p:nvCxnSpPr>
        <p:spPr>
          <a:xfrm flipH="1" flipV="1">
            <a:off x="5770219" y="1263883"/>
            <a:ext cx="144394" cy="3362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xmlns="" id="{17536456-3647-E7D6-629F-8356E0F6D000}"/>
              </a:ext>
            </a:extLst>
          </p:cNvPr>
          <p:cNvSpPr/>
          <p:nvPr/>
        </p:nvSpPr>
        <p:spPr>
          <a:xfrm>
            <a:off x="4334749" y="4979590"/>
            <a:ext cx="2874547" cy="1794559"/>
          </a:xfrm>
          <a:prstGeom prst="roundRect">
            <a:avLst>
              <a:gd name="adj" fmla="val 11909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D814A06D-CD1B-438F-86C2-8BE3C0C92888}"/>
              </a:ext>
            </a:extLst>
          </p:cNvPr>
          <p:cNvSpPr txBox="1"/>
          <p:nvPr/>
        </p:nvSpPr>
        <p:spPr>
          <a:xfrm>
            <a:off x="4086108" y="4960310"/>
            <a:ext cx="3421345" cy="1852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>
              <a:lnSpc>
                <a:spcPct val="115000"/>
              </a:lnSpc>
            </a:pPr>
            <a:r>
              <a:rPr lang="ru-RU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Примерный перечень исследований (назначение</a:t>
            </a:r>
          </a:p>
          <a:p>
            <a:pPr marL="265113">
              <a:lnSpc>
                <a:spcPct val="115000"/>
              </a:lnSpc>
            </a:pPr>
            <a:r>
              <a:rPr lang="ru-RU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осуществляется врачом при наличии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показаний)</a:t>
            </a:r>
          </a:p>
          <a:p>
            <a:pPr marL="354013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ОАК, БАК, 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анализ крови на ВИЧ, АЛТ, АСТ, ОАМ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билатеральную маммографию (Р-архив/СД-диск)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Рентгенография органов грудной клетки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Выполнить ЭКГ (пленка + расшифровка)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КТ ОГК с внутривенным контрастом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УЗИ ОБП/КТ ОБП с внутривенным контрастированием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УЗИ забрюшинного пространства/КТ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УЗИ/КТ органов малого таза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анализ крови на маркеры гепатитов </a:t>
            </a:r>
            <a:r>
              <a:rPr 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HBsAg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HCV</a:t>
            </a:r>
            <a:endParaRPr lang="ru-RU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546E3D1A-E18F-F40A-2A6B-FE31C11E2A5B}"/>
              </a:ext>
            </a:extLst>
          </p:cNvPr>
          <p:cNvSpPr txBox="1"/>
          <p:nvPr/>
        </p:nvSpPr>
        <p:spPr>
          <a:xfrm>
            <a:off x="7100746" y="1432845"/>
            <a:ext cx="16064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Повторный визит в доврачебный кабинет для получения результатов доп. исследований и направления в ЦАОП или КОД №1</a:t>
            </a:r>
          </a:p>
        </p:txBody>
      </p:sp>
      <p:pic>
        <p:nvPicPr>
          <p:cNvPr id="125" name="Рисунок 124" descr="Вода">
            <a:extLst>
              <a:ext uri="{FF2B5EF4-FFF2-40B4-BE49-F238E27FC236}">
                <a16:creationId xmlns:a16="http://schemas.microsoft.com/office/drawing/2014/main" xmlns="" id="{029D60F3-C1BC-91BB-D362-9638C236F3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0800000">
            <a:off x="8040444" y="563806"/>
            <a:ext cx="737026" cy="507652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C82BF0FD-7D09-A832-7F09-A1613C80FCDC}"/>
              </a:ext>
            </a:extLst>
          </p:cNvPr>
          <p:cNvSpPr txBox="1"/>
          <p:nvPr/>
        </p:nvSpPr>
        <p:spPr>
          <a:xfrm>
            <a:off x="8272440" y="605740"/>
            <a:ext cx="27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E030911F-1A74-4F9A-97FB-A0CD5F6045C8}"/>
              </a:ext>
            </a:extLst>
          </p:cNvPr>
          <p:cNvSpPr txBox="1"/>
          <p:nvPr/>
        </p:nvSpPr>
        <p:spPr>
          <a:xfrm>
            <a:off x="9574302" y="1428484"/>
            <a:ext cx="1108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Прием врача маммолога-онколога в КОД №1</a:t>
            </a:r>
          </a:p>
        </p:txBody>
      </p:sp>
      <p:pic>
        <p:nvPicPr>
          <p:cNvPr id="129" name="Рисунок 128" descr="Доктор">
            <a:extLst>
              <a:ext uri="{FF2B5EF4-FFF2-40B4-BE49-F238E27FC236}">
                <a16:creationId xmlns:a16="http://schemas.microsoft.com/office/drawing/2014/main" xmlns="" id="{2119D548-49CB-71C2-D938-7C3923A252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236303" y="677956"/>
            <a:ext cx="371178" cy="371178"/>
          </a:xfrm>
          <a:prstGeom prst="rect">
            <a:avLst/>
          </a:prstGeom>
        </p:spPr>
      </p:pic>
      <p:pic>
        <p:nvPicPr>
          <p:cNvPr id="134" name="Рисунок 133" descr="Вода">
            <a:extLst>
              <a:ext uri="{FF2B5EF4-FFF2-40B4-BE49-F238E27FC236}">
                <a16:creationId xmlns:a16="http://schemas.microsoft.com/office/drawing/2014/main" xmlns="" id="{C4AE0932-4536-A8AD-FB82-A57DD5D32B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0800000">
            <a:off x="10783804" y="965552"/>
            <a:ext cx="737026" cy="507652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A058B150-6E65-9EDA-3D82-89D45090766D}"/>
              </a:ext>
            </a:extLst>
          </p:cNvPr>
          <p:cNvSpPr txBox="1"/>
          <p:nvPr/>
        </p:nvSpPr>
        <p:spPr>
          <a:xfrm>
            <a:off x="11011770" y="10327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AC949AEE-926F-60EF-4A90-C17234AFF38A}"/>
              </a:ext>
            </a:extLst>
          </p:cNvPr>
          <p:cNvSpPr txBox="1"/>
          <p:nvPr/>
        </p:nvSpPr>
        <p:spPr>
          <a:xfrm>
            <a:off x="11363177" y="1461932"/>
            <a:ext cx="93492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Проведение трепан биопсии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073310" y="1088518"/>
            <a:ext cx="1178684" cy="770175"/>
            <a:chOff x="1068118" y="2012830"/>
            <a:chExt cx="1178684" cy="770175"/>
          </a:xfrm>
        </p:grpSpPr>
        <p:sp>
          <p:nvSpPr>
            <p:cNvPr id="143" name="Стрелка: пятиугольник 142">
              <a:extLst>
                <a:ext uri="{FF2B5EF4-FFF2-40B4-BE49-F238E27FC236}">
                  <a16:creationId xmlns:a16="http://schemas.microsoft.com/office/drawing/2014/main" xmlns="" id="{E732B9CC-42C4-B159-4A10-FA1F5D5D6A3D}"/>
                </a:ext>
              </a:extLst>
            </p:cNvPr>
            <p:cNvSpPr/>
            <p:nvPr/>
          </p:nvSpPr>
          <p:spPr>
            <a:xfrm rot="16200000">
              <a:off x="1382132" y="2044167"/>
              <a:ext cx="440505" cy="545469"/>
            </a:xfrm>
            <a:prstGeom prst="homePlate">
              <a:avLst>
                <a:gd name="adj" fmla="val 39473"/>
              </a:avLst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Знак ''плюс'' 143">
              <a:extLst>
                <a:ext uri="{FF2B5EF4-FFF2-40B4-BE49-F238E27FC236}">
                  <a16:creationId xmlns:a16="http://schemas.microsoft.com/office/drawing/2014/main" xmlns="" id="{AEB62014-DF29-58BC-1A13-F6E7A0565819}"/>
                </a:ext>
              </a:extLst>
            </p:cNvPr>
            <p:cNvSpPr/>
            <p:nvPr/>
          </p:nvSpPr>
          <p:spPr>
            <a:xfrm>
              <a:off x="1431255" y="2145797"/>
              <a:ext cx="353254" cy="32335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Стрелка: шеврон 145">
              <a:extLst>
                <a:ext uri="{FF2B5EF4-FFF2-40B4-BE49-F238E27FC236}">
                  <a16:creationId xmlns:a16="http://schemas.microsoft.com/office/drawing/2014/main" xmlns="" id="{BC2A539D-BEE4-D560-DD9C-D6AD82D66315}"/>
                </a:ext>
              </a:extLst>
            </p:cNvPr>
            <p:cNvSpPr/>
            <p:nvPr/>
          </p:nvSpPr>
          <p:spPr>
            <a:xfrm rot="16200000">
              <a:off x="1483459" y="1859021"/>
              <a:ext cx="237851" cy="545469"/>
            </a:xfrm>
            <a:prstGeom prst="chevron">
              <a:avLst>
                <a:gd name="adj" fmla="val 81882"/>
              </a:avLst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EAF78B08-0B3D-2D9A-83B1-D2AF4F20D47C}"/>
                </a:ext>
              </a:extLst>
            </p:cNvPr>
            <p:cNvSpPr txBox="1"/>
            <p:nvPr/>
          </p:nvSpPr>
          <p:spPr>
            <a:xfrm>
              <a:off x="1068118" y="2536784"/>
              <a:ext cx="11786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F2960E"/>
                  </a:solidFill>
                </a:rPr>
                <a:t>ПОЛИКЛИНИКА</a:t>
              </a:r>
            </a:p>
          </p:txBody>
        </p:sp>
      </p:grp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79A822B-F14B-3852-A7A3-5CFEEB9EFE11}"/>
              </a:ext>
            </a:extLst>
          </p:cNvPr>
          <p:cNvCxnSpPr>
            <a:cxnSpLocks/>
          </p:cNvCxnSpPr>
          <p:nvPr/>
        </p:nvCxnSpPr>
        <p:spPr>
          <a:xfrm>
            <a:off x="4547321" y="3198802"/>
            <a:ext cx="7567247" cy="1391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Вода">
            <a:extLst>
              <a:ext uri="{FF2B5EF4-FFF2-40B4-BE49-F238E27FC236}">
                <a16:creationId xmlns:a16="http://schemas.microsoft.com/office/drawing/2014/main" xmlns="" id="{BE007900-D375-7965-2213-CB94B1C8C6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0800000">
            <a:off x="4100274" y="2739693"/>
            <a:ext cx="737026" cy="5076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4617B8F-CE5E-5F1C-AE9F-B3A313FDC926}"/>
              </a:ext>
            </a:extLst>
          </p:cNvPr>
          <p:cNvSpPr txBox="1"/>
          <p:nvPr/>
        </p:nvSpPr>
        <p:spPr>
          <a:xfrm>
            <a:off x="4312049" y="2771931"/>
            <a:ext cx="30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6E72787B-CEB3-C286-05C2-103329A5012A}"/>
              </a:ext>
            </a:extLst>
          </p:cNvPr>
          <p:cNvSpPr/>
          <p:nvPr/>
        </p:nvSpPr>
        <p:spPr>
          <a:xfrm>
            <a:off x="4311205" y="3293655"/>
            <a:ext cx="383761" cy="369333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/>
              <a:t>с</a:t>
            </a:r>
          </a:p>
        </p:txBody>
      </p:sp>
      <p:pic>
        <p:nvPicPr>
          <p:cNvPr id="32" name="Рисунок 31" descr="Вода">
            <a:extLst>
              <a:ext uri="{FF2B5EF4-FFF2-40B4-BE49-F238E27FC236}">
                <a16:creationId xmlns:a16="http://schemas.microsoft.com/office/drawing/2014/main" xmlns="" id="{98CA5F0F-52D1-55D5-C2BC-3FB585E7732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0800000">
            <a:off x="5651384" y="2736107"/>
            <a:ext cx="737026" cy="5076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79B2DAB-A417-0BF8-9525-18BB971C161F}"/>
              </a:ext>
            </a:extLst>
          </p:cNvPr>
          <p:cNvSpPr txBox="1"/>
          <p:nvPr/>
        </p:nvSpPr>
        <p:spPr>
          <a:xfrm>
            <a:off x="5873684" y="2778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F118DE3-99C8-DCA7-B761-62E05CB755EF}"/>
              </a:ext>
            </a:extLst>
          </p:cNvPr>
          <p:cNvGrpSpPr/>
          <p:nvPr/>
        </p:nvGrpSpPr>
        <p:grpSpPr>
          <a:xfrm>
            <a:off x="8761032" y="339549"/>
            <a:ext cx="519897" cy="602028"/>
            <a:chOff x="11402436" y="6001290"/>
            <a:chExt cx="617272" cy="807216"/>
          </a:xfrm>
        </p:grpSpPr>
        <p:sp>
          <p:nvSpPr>
            <p:cNvPr id="35" name="Стрелка: пятиугольник 34">
              <a:extLst>
                <a:ext uri="{FF2B5EF4-FFF2-40B4-BE49-F238E27FC236}">
                  <a16:creationId xmlns:a16="http://schemas.microsoft.com/office/drawing/2014/main" xmlns="" id="{34BE7270-F5D5-E748-2A77-FE3F106F9C2D}"/>
                </a:ext>
              </a:extLst>
            </p:cNvPr>
            <p:cNvSpPr/>
            <p:nvPr/>
          </p:nvSpPr>
          <p:spPr>
            <a:xfrm rot="16200000">
              <a:off x="11454917" y="6042776"/>
              <a:ext cx="440505" cy="545468"/>
            </a:xfrm>
            <a:prstGeom prst="homePlate">
              <a:avLst>
                <a:gd name="adj" fmla="val 39473"/>
              </a:avLst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Знак ''плюс'' 35">
              <a:extLst>
                <a:ext uri="{FF2B5EF4-FFF2-40B4-BE49-F238E27FC236}">
                  <a16:creationId xmlns:a16="http://schemas.microsoft.com/office/drawing/2014/main" xmlns="" id="{F5C80433-D5CA-8BDA-FA1C-56EF5080879B}"/>
                </a:ext>
              </a:extLst>
            </p:cNvPr>
            <p:cNvSpPr/>
            <p:nvPr/>
          </p:nvSpPr>
          <p:spPr>
            <a:xfrm>
              <a:off x="11564294" y="6153102"/>
              <a:ext cx="238756" cy="220236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74B96453-17FD-7E03-E370-E632F32BD865}"/>
                </a:ext>
              </a:extLst>
            </p:cNvPr>
            <p:cNvSpPr/>
            <p:nvPr/>
          </p:nvSpPr>
          <p:spPr>
            <a:xfrm>
              <a:off x="11484339" y="6408711"/>
              <a:ext cx="73219" cy="7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104268BE-1674-EB37-7DE5-35F4A96415AE}"/>
                </a:ext>
              </a:extLst>
            </p:cNvPr>
            <p:cNvSpPr/>
            <p:nvPr/>
          </p:nvSpPr>
          <p:spPr>
            <a:xfrm>
              <a:off x="11643175" y="6408711"/>
              <a:ext cx="73219" cy="7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30FBBE9C-385D-7776-2693-24D8B0D5F5F5}"/>
                </a:ext>
              </a:extLst>
            </p:cNvPr>
            <p:cNvSpPr/>
            <p:nvPr/>
          </p:nvSpPr>
          <p:spPr>
            <a:xfrm>
              <a:off x="11806223" y="6408711"/>
              <a:ext cx="73219" cy="7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: шеврон 45">
              <a:extLst>
                <a:ext uri="{FF2B5EF4-FFF2-40B4-BE49-F238E27FC236}">
                  <a16:creationId xmlns:a16="http://schemas.microsoft.com/office/drawing/2014/main" xmlns="" id="{F4D0298B-6EDE-6225-3021-DD80AF084B4C}"/>
                </a:ext>
              </a:extLst>
            </p:cNvPr>
            <p:cNvSpPr/>
            <p:nvPr/>
          </p:nvSpPr>
          <p:spPr>
            <a:xfrm rot="16200000">
              <a:off x="11558412" y="5847481"/>
              <a:ext cx="237851" cy="545469"/>
            </a:xfrm>
            <a:prstGeom prst="chevron">
              <a:avLst>
                <a:gd name="adj" fmla="val 72271"/>
              </a:avLst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EAF33C9-B8FA-F0C1-481A-A74A26826124}"/>
                </a:ext>
              </a:extLst>
            </p:cNvPr>
            <p:cNvSpPr txBox="1"/>
            <p:nvPr/>
          </p:nvSpPr>
          <p:spPr>
            <a:xfrm>
              <a:off x="11408493" y="6499000"/>
              <a:ext cx="61121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rgbClr val="F2960E"/>
                  </a:solidFill>
                </a:rPr>
                <a:t>ЦАОП</a:t>
              </a:r>
            </a:p>
          </p:txBody>
        </p:sp>
      </p:grpSp>
      <p:sp>
        <p:nvSpPr>
          <p:cNvPr id="52" name="Дуга 51">
            <a:extLst>
              <a:ext uri="{FF2B5EF4-FFF2-40B4-BE49-F238E27FC236}">
                <a16:creationId xmlns:a16="http://schemas.microsoft.com/office/drawing/2014/main" xmlns="" id="{F060F678-423A-24C5-4DDA-1B8D334AC11C}"/>
              </a:ext>
            </a:extLst>
          </p:cNvPr>
          <p:cNvSpPr/>
          <p:nvPr/>
        </p:nvSpPr>
        <p:spPr>
          <a:xfrm rot="16200000">
            <a:off x="4176523" y="3215989"/>
            <a:ext cx="722361" cy="687073"/>
          </a:xfrm>
          <a:prstGeom prst="arc">
            <a:avLst>
              <a:gd name="adj1" fmla="val 16561116"/>
              <a:gd name="adj2" fmla="val 109701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2BA99A20-C7C9-5AFB-B8DB-2F9FE2702420}"/>
              </a:ext>
            </a:extLst>
          </p:cNvPr>
          <p:cNvCxnSpPr>
            <a:cxnSpLocks/>
          </p:cNvCxnSpPr>
          <p:nvPr/>
        </p:nvCxnSpPr>
        <p:spPr>
          <a:xfrm>
            <a:off x="4186964" y="2768184"/>
            <a:ext cx="14182" cy="826245"/>
          </a:xfrm>
          <a:prstGeom prst="line">
            <a:avLst/>
          </a:prstGeom>
          <a:ln w="28575">
            <a:solidFill>
              <a:srgbClr val="003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8834735-347D-CE9D-9B33-E881AB8AEDE8}"/>
              </a:ext>
            </a:extLst>
          </p:cNvPr>
          <p:cNvSpPr txBox="1"/>
          <p:nvPr/>
        </p:nvSpPr>
        <p:spPr>
          <a:xfrm>
            <a:off x="1021308" y="-94591"/>
            <a:ext cx="8966493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Клиентский путь проведения онкодиагностики ЗНО молочной железы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F89F4E3-AEF1-1B9A-B147-3A0DDAA7E3A6}"/>
              </a:ext>
            </a:extLst>
          </p:cNvPr>
          <p:cNvSpPr txBox="1"/>
          <p:nvPr/>
        </p:nvSpPr>
        <p:spPr>
          <a:xfrm>
            <a:off x="4227015" y="3628614"/>
            <a:ext cx="155537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Визит к врачу-гинекологу, выдача направлений на анализы</a:t>
            </a:r>
          </a:p>
        </p:txBody>
      </p:sp>
      <p:pic>
        <p:nvPicPr>
          <p:cNvPr id="70" name="Рисунок 69" descr="Доктор">
            <a:extLst>
              <a:ext uri="{FF2B5EF4-FFF2-40B4-BE49-F238E27FC236}">
                <a16:creationId xmlns:a16="http://schemas.microsoft.com/office/drawing/2014/main" xmlns="" id="{9964C0EB-000F-3D6E-FB19-FD2D10ED56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317812" y="3272347"/>
            <a:ext cx="371178" cy="37117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6BCBA8E-3818-AC58-6E27-0A20D4EF5A61}"/>
              </a:ext>
            </a:extLst>
          </p:cNvPr>
          <p:cNvSpPr txBox="1"/>
          <p:nvPr/>
        </p:nvSpPr>
        <p:spPr>
          <a:xfrm>
            <a:off x="5740954" y="3600870"/>
            <a:ext cx="119289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Визит в поликлинику для сдачи анализов</a:t>
            </a: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ACDAE223-4BFF-9E3C-4FE2-D90BAA6C5661}"/>
              </a:ext>
            </a:extLst>
          </p:cNvPr>
          <p:cNvSpPr/>
          <p:nvPr/>
        </p:nvSpPr>
        <p:spPr>
          <a:xfrm>
            <a:off x="5841623" y="3263943"/>
            <a:ext cx="383761" cy="369333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E0138F6-F396-8A62-16C3-9D36CB173E5C}"/>
              </a:ext>
            </a:extLst>
          </p:cNvPr>
          <p:cNvSpPr txBox="1"/>
          <p:nvPr/>
        </p:nvSpPr>
        <p:spPr>
          <a:xfrm>
            <a:off x="6886209" y="3607948"/>
            <a:ext cx="1362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Визит в поликлинику с целью получения результатов анализов и направления в ЦАОП</a:t>
            </a: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xmlns="" id="{54EE113C-F915-D384-D096-CB05B7B0A179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5768415" y="1322336"/>
            <a:ext cx="3608" cy="3657254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xmlns="" id="{D7202712-8932-A220-C4AF-8DCC280EE4F9}"/>
              </a:ext>
            </a:extLst>
          </p:cNvPr>
          <p:cNvCxnSpPr>
            <a:cxnSpLocks/>
            <a:endCxn id="76" idx="6"/>
          </p:cNvCxnSpPr>
          <p:nvPr/>
        </p:nvCxnSpPr>
        <p:spPr>
          <a:xfrm flipH="1">
            <a:off x="6225384" y="3448610"/>
            <a:ext cx="653826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xmlns="" id="{8D9AB5C7-90D8-830D-5589-2CAFDFA300F4}"/>
              </a:ext>
            </a:extLst>
          </p:cNvPr>
          <p:cNvCxnSpPr>
            <a:cxnSpLocks/>
          </p:cNvCxnSpPr>
          <p:nvPr/>
        </p:nvCxnSpPr>
        <p:spPr>
          <a:xfrm>
            <a:off x="6880844" y="3443584"/>
            <a:ext cx="0" cy="141271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xmlns="" id="{0EF54C85-869C-A511-5E3E-57B812E263B6}"/>
              </a:ext>
            </a:extLst>
          </p:cNvPr>
          <p:cNvSpPr/>
          <p:nvPr/>
        </p:nvSpPr>
        <p:spPr>
          <a:xfrm>
            <a:off x="8455382" y="5447937"/>
            <a:ext cx="3281410" cy="1330307"/>
          </a:xfrm>
          <a:prstGeom prst="roundRect">
            <a:avLst>
              <a:gd name="adj" fmla="val 11909"/>
            </a:avLst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xmlns="" id="{1847AC6C-21FC-F26B-A94E-9405C993BE82}"/>
              </a:ext>
            </a:extLst>
          </p:cNvPr>
          <p:cNvCxnSpPr>
            <a:cxnSpLocks/>
          </p:cNvCxnSpPr>
          <p:nvPr/>
        </p:nvCxnSpPr>
        <p:spPr>
          <a:xfrm flipH="1" flipV="1">
            <a:off x="8894325" y="4848330"/>
            <a:ext cx="3032" cy="561743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7" name="Рисунок 116" descr="Вода">
            <a:extLst>
              <a:ext uri="{FF2B5EF4-FFF2-40B4-BE49-F238E27FC236}">
                <a16:creationId xmlns:a16="http://schemas.microsoft.com/office/drawing/2014/main" xmlns="" id="{BCB93112-AB7E-0E9A-EF01-D99E61D713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0800000">
            <a:off x="6789368" y="2741063"/>
            <a:ext cx="678064" cy="506146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5FD332E8-7256-FF6C-2F26-6353B631F74E}"/>
              </a:ext>
            </a:extLst>
          </p:cNvPr>
          <p:cNvSpPr txBox="1"/>
          <p:nvPr/>
        </p:nvSpPr>
        <p:spPr>
          <a:xfrm>
            <a:off x="6976523" y="27823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E3C21481-EF35-D9B7-5BFA-4EE162C8A460}"/>
              </a:ext>
            </a:extLst>
          </p:cNvPr>
          <p:cNvSpPr txBox="1"/>
          <p:nvPr/>
        </p:nvSpPr>
        <p:spPr>
          <a:xfrm>
            <a:off x="8273588" y="5434008"/>
            <a:ext cx="3593986" cy="1392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>
              <a:lnSpc>
                <a:spcPct val="115000"/>
              </a:lnSpc>
            </a:pPr>
            <a:r>
              <a:rPr lang="ru-RU" sz="1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Примерный перечень исследований (назначение осуществляется врачом при наличии показаний)</a:t>
            </a:r>
          </a:p>
          <a:p>
            <a:pPr marL="354013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ОАК, БАК, АЛТ, АСТ, ОАМ</a:t>
            </a:r>
          </a:p>
          <a:p>
            <a:pPr marL="354013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билатеральную маммографию (Р-архив/СД-диск)</a:t>
            </a:r>
          </a:p>
          <a:p>
            <a:pPr marL="354013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Рентгенография ОГК</a:t>
            </a:r>
          </a:p>
          <a:p>
            <a:pPr marL="354013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Выполнить ЭКГ (пленка + расшифровка)</a:t>
            </a:r>
          </a:p>
          <a:p>
            <a:pPr marL="354013" indent="-8890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Если выявлены сопутствующие заболевания у пациента - проведение необходимых диагностических исследований </a:t>
            </a: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xmlns="" id="{B8E1327D-90F6-DFC7-C592-2DF1E44C2F64}"/>
              </a:ext>
            </a:extLst>
          </p:cNvPr>
          <p:cNvGrpSpPr/>
          <p:nvPr/>
        </p:nvGrpSpPr>
        <p:grpSpPr>
          <a:xfrm>
            <a:off x="9756898" y="2563481"/>
            <a:ext cx="668063" cy="677161"/>
            <a:chOff x="10812507" y="2664761"/>
            <a:chExt cx="843319" cy="798034"/>
          </a:xfrm>
        </p:grpSpPr>
        <p:pic>
          <p:nvPicPr>
            <p:cNvPr id="123" name="Рисунок 122" descr="Больница">
              <a:extLst>
                <a:ext uri="{FF2B5EF4-FFF2-40B4-BE49-F238E27FC236}">
                  <a16:creationId xmlns:a16="http://schemas.microsoft.com/office/drawing/2014/main" xmlns="" id="{0762EB43-ACA0-5B8D-129B-C3003BA6D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10812507" y="2664761"/>
              <a:ext cx="843319" cy="702750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85942313-533D-7E3B-5C69-DED1BF9EAEA4}"/>
                </a:ext>
              </a:extLst>
            </p:cNvPr>
            <p:cNvSpPr txBox="1"/>
            <p:nvPr/>
          </p:nvSpPr>
          <p:spPr>
            <a:xfrm>
              <a:off x="10839281" y="3190760"/>
              <a:ext cx="769346" cy="272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solidFill>
                    <a:srgbClr val="F2960E"/>
                  </a:solidFill>
                </a:rPr>
                <a:t>КОД №1</a:t>
              </a:r>
            </a:p>
          </p:txBody>
        </p:sp>
      </p:grpSp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E151F121-D248-563C-F60F-104D964EA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78" t="56448" r="42436" b="36970"/>
          <a:stretch/>
        </p:blipFill>
        <p:spPr>
          <a:xfrm>
            <a:off x="7059772" y="3280479"/>
            <a:ext cx="216886" cy="322845"/>
          </a:xfrm>
          <a:prstGeom prst="rect">
            <a:avLst/>
          </a:prstGeom>
        </p:spPr>
      </p:pic>
      <p:sp>
        <p:nvSpPr>
          <p:cNvPr id="139" name="Овал 138">
            <a:extLst>
              <a:ext uri="{FF2B5EF4-FFF2-40B4-BE49-F238E27FC236}">
                <a16:creationId xmlns:a16="http://schemas.microsoft.com/office/drawing/2014/main" xmlns="" id="{CDDD22E5-3D79-6801-307A-B3F5924A3C39}"/>
              </a:ext>
            </a:extLst>
          </p:cNvPr>
          <p:cNvSpPr/>
          <p:nvPr/>
        </p:nvSpPr>
        <p:spPr>
          <a:xfrm>
            <a:off x="6962340" y="3252672"/>
            <a:ext cx="402943" cy="398905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021308" y="2657475"/>
            <a:ext cx="761476" cy="507652"/>
            <a:chOff x="3863523" y="4740512"/>
            <a:chExt cx="737026" cy="507652"/>
          </a:xfrm>
        </p:grpSpPr>
        <p:pic>
          <p:nvPicPr>
            <p:cNvPr id="47" name="Рисунок 46" descr="Вода">
              <a:extLst>
                <a:ext uri="{FF2B5EF4-FFF2-40B4-BE49-F238E27FC236}">
                  <a16:creationId xmlns:a16="http://schemas.microsoft.com/office/drawing/2014/main" xmlns="" id="{73A412C3-E53B-3874-3313-C2239ACA1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10800000">
              <a:off x="3863523" y="4740512"/>
              <a:ext cx="737026" cy="50765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2393C1C-C7AC-1E9F-0453-C3DB7DE5019F}"/>
                </a:ext>
              </a:extLst>
            </p:cNvPr>
            <p:cNvSpPr txBox="1"/>
            <p:nvPr/>
          </p:nvSpPr>
          <p:spPr>
            <a:xfrm>
              <a:off x="4097504" y="4783169"/>
              <a:ext cx="249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553C7831-2B2F-8E8B-333D-19B69BD2A61F}"/>
              </a:ext>
            </a:extLst>
          </p:cNvPr>
          <p:cNvSpPr txBox="1"/>
          <p:nvPr/>
        </p:nvSpPr>
        <p:spPr>
          <a:xfrm>
            <a:off x="9556540" y="636276"/>
            <a:ext cx="940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Прием врача маммолога-онколога в ЦАОП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xmlns="" id="{9AC0FCF4-A023-FD49-3183-A65B2EAC158A}"/>
              </a:ext>
            </a:extLst>
          </p:cNvPr>
          <p:cNvCxnSpPr>
            <a:cxnSpLocks/>
          </p:cNvCxnSpPr>
          <p:nvPr/>
        </p:nvCxnSpPr>
        <p:spPr>
          <a:xfrm flipV="1">
            <a:off x="9216444" y="1426457"/>
            <a:ext cx="2809595" cy="20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xmlns="" id="{618B56AC-7DA2-B72A-1FC0-0285B42860B3}"/>
              </a:ext>
            </a:extLst>
          </p:cNvPr>
          <p:cNvGrpSpPr/>
          <p:nvPr/>
        </p:nvGrpSpPr>
        <p:grpSpPr>
          <a:xfrm>
            <a:off x="8702583" y="1186116"/>
            <a:ext cx="572924" cy="649837"/>
            <a:chOff x="10723915" y="2516239"/>
            <a:chExt cx="1034460" cy="1028487"/>
          </a:xfrm>
        </p:grpSpPr>
        <p:pic>
          <p:nvPicPr>
            <p:cNvPr id="105" name="Рисунок 104" descr="Больница">
              <a:extLst>
                <a:ext uri="{FF2B5EF4-FFF2-40B4-BE49-F238E27FC236}">
                  <a16:creationId xmlns:a16="http://schemas.microsoft.com/office/drawing/2014/main" xmlns="" id="{E8C77EFD-939B-5FF0-1F1C-2EAED8073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10730830" y="2516239"/>
              <a:ext cx="1027545" cy="856267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31AF083A-AC67-307C-B8D6-A50721E326ED}"/>
                </a:ext>
              </a:extLst>
            </p:cNvPr>
            <p:cNvSpPr txBox="1"/>
            <p:nvPr/>
          </p:nvSpPr>
          <p:spPr>
            <a:xfrm>
              <a:off x="10723915" y="3179392"/>
              <a:ext cx="1023272" cy="365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solidFill>
                    <a:srgbClr val="F2960E"/>
                  </a:solidFill>
                </a:rPr>
                <a:t>КОД №1</a:t>
              </a:r>
            </a:p>
          </p:txBody>
        </p:sp>
      </p:grpSp>
      <p:pic>
        <p:nvPicPr>
          <p:cNvPr id="142" name="Рисунок 141" descr="Вода">
            <a:extLst>
              <a:ext uri="{FF2B5EF4-FFF2-40B4-BE49-F238E27FC236}">
                <a16:creationId xmlns:a16="http://schemas.microsoft.com/office/drawing/2014/main" xmlns="" id="{1106AE23-0176-A092-6C68-10435E2964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10800000">
            <a:off x="10256389" y="187908"/>
            <a:ext cx="737026" cy="507652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67558A40-B145-A735-B973-8DAC0D0C311F}"/>
              </a:ext>
            </a:extLst>
          </p:cNvPr>
          <p:cNvSpPr txBox="1"/>
          <p:nvPr/>
        </p:nvSpPr>
        <p:spPr>
          <a:xfrm>
            <a:off x="10475332" y="2286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F19F9AA9-35A0-491D-060D-CF76A4A9E180}"/>
              </a:ext>
            </a:extLst>
          </p:cNvPr>
          <p:cNvSpPr txBox="1"/>
          <p:nvPr/>
        </p:nvSpPr>
        <p:spPr>
          <a:xfrm>
            <a:off x="10782948" y="681481"/>
            <a:ext cx="1431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Проведение тонкоигольной  биопсии</a:t>
            </a:r>
          </a:p>
        </p:txBody>
      </p:sp>
      <p:pic>
        <p:nvPicPr>
          <p:cNvPr id="150" name="Рисунок 149" descr="Доктор">
            <a:extLst>
              <a:ext uri="{FF2B5EF4-FFF2-40B4-BE49-F238E27FC236}">
                <a16:creationId xmlns:a16="http://schemas.microsoft.com/office/drawing/2014/main" xmlns="" id="{3A4BCC18-B883-FD85-7B2D-0573F6DC46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196740" y="3255030"/>
            <a:ext cx="371178" cy="371178"/>
          </a:xfrm>
          <a:prstGeom prst="rect">
            <a:avLst/>
          </a:prstGeom>
        </p:spPr>
      </p:pic>
      <p:sp>
        <p:nvSpPr>
          <p:cNvPr id="152" name="Овал 151">
            <a:extLst>
              <a:ext uri="{FF2B5EF4-FFF2-40B4-BE49-F238E27FC236}">
                <a16:creationId xmlns:a16="http://schemas.microsoft.com/office/drawing/2014/main" xmlns="" id="{4A6F8440-EADB-3D58-4C68-4C127B83614C}"/>
              </a:ext>
            </a:extLst>
          </p:cNvPr>
          <p:cNvSpPr/>
          <p:nvPr/>
        </p:nvSpPr>
        <p:spPr>
          <a:xfrm>
            <a:off x="10457896" y="3268969"/>
            <a:ext cx="383761" cy="369333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14C33169-A9EB-90C4-665D-3FA76567A38F}"/>
              </a:ext>
            </a:extLst>
          </p:cNvPr>
          <p:cNvSpPr txBox="1"/>
          <p:nvPr/>
        </p:nvSpPr>
        <p:spPr>
          <a:xfrm>
            <a:off x="8345121" y="3611689"/>
            <a:ext cx="6939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Визит к врачу-онкологу</a:t>
            </a:r>
          </a:p>
        </p:txBody>
      </p:sp>
      <p:cxnSp>
        <p:nvCxnSpPr>
          <p:cNvPr id="156" name="Прямая соединительная линия 155">
            <a:extLst>
              <a:ext uri="{FF2B5EF4-FFF2-40B4-BE49-F238E27FC236}">
                <a16:creationId xmlns:a16="http://schemas.microsoft.com/office/drawing/2014/main" xmlns="" id="{161FB40B-6B14-55E5-EF51-EFB01E6830B6}"/>
              </a:ext>
            </a:extLst>
          </p:cNvPr>
          <p:cNvCxnSpPr>
            <a:cxnSpLocks/>
          </p:cNvCxnSpPr>
          <p:nvPr/>
        </p:nvCxnSpPr>
        <p:spPr>
          <a:xfrm flipH="1">
            <a:off x="6851679" y="4851215"/>
            <a:ext cx="2037465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32FEB8FE-6D04-7543-4D8C-3C24740D40AD}"/>
              </a:ext>
            </a:extLst>
          </p:cNvPr>
          <p:cNvSpPr txBox="1"/>
          <p:nvPr/>
        </p:nvSpPr>
        <p:spPr>
          <a:xfrm>
            <a:off x="8509954" y="279096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68" name="Рисунок 167" descr="Вода">
            <a:extLst>
              <a:ext uri="{FF2B5EF4-FFF2-40B4-BE49-F238E27FC236}">
                <a16:creationId xmlns:a16="http://schemas.microsoft.com/office/drawing/2014/main" xmlns="" id="{17B3F075-859B-A251-E71B-40FEE0DDB50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0800000">
            <a:off x="7990106" y="2729993"/>
            <a:ext cx="737026" cy="507652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C8A62D31-B629-C256-09B0-5F3187269FE1}"/>
              </a:ext>
            </a:extLst>
          </p:cNvPr>
          <p:cNvSpPr txBox="1"/>
          <p:nvPr/>
        </p:nvSpPr>
        <p:spPr>
          <a:xfrm>
            <a:off x="8218209" y="2765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173" name="Прямая соединительная линия 172">
            <a:extLst>
              <a:ext uri="{FF2B5EF4-FFF2-40B4-BE49-F238E27FC236}">
                <a16:creationId xmlns:a16="http://schemas.microsoft.com/office/drawing/2014/main" xmlns="" id="{0DD8E6AF-2F9A-BE29-C3C6-9D75236EAD6A}"/>
              </a:ext>
            </a:extLst>
          </p:cNvPr>
          <p:cNvCxnSpPr>
            <a:cxnSpLocks/>
          </p:cNvCxnSpPr>
          <p:nvPr/>
        </p:nvCxnSpPr>
        <p:spPr>
          <a:xfrm>
            <a:off x="4761610" y="4718073"/>
            <a:ext cx="3340399" cy="264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Дуга 177">
            <a:extLst>
              <a:ext uri="{FF2B5EF4-FFF2-40B4-BE49-F238E27FC236}">
                <a16:creationId xmlns:a16="http://schemas.microsoft.com/office/drawing/2014/main" xmlns="" id="{538A9AF5-6ECD-CFA4-01C2-96ED649E2E96}"/>
              </a:ext>
            </a:extLst>
          </p:cNvPr>
          <p:cNvSpPr/>
          <p:nvPr/>
        </p:nvSpPr>
        <p:spPr>
          <a:xfrm rot="5400000">
            <a:off x="7814248" y="4166978"/>
            <a:ext cx="566700" cy="539516"/>
          </a:xfrm>
          <a:prstGeom prst="arc">
            <a:avLst>
              <a:gd name="adj1" fmla="val 16197690"/>
              <a:gd name="adj2" fmla="val 21554016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8" name="Рисунок 187">
            <a:extLst>
              <a:ext uri="{FF2B5EF4-FFF2-40B4-BE49-F238E27FC236}">
                <a16:creationId xmlns:a16="http://schemas.microsoft.com/office/drawing/2014/main" xmlns="" id="{626FFC6B-8CC2-0810-F96F-8C234879D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5" t="39760" r="42025" b="54530"/>
          <a:stretch/>
        </p:blipFill>
        <p:spPr>
          <a:xfrm>
            <a:off x="10503644" y="743713"/>
            <a:ext cx="260468" cy="299789"/>
          </a:xfrm>
          <a:prstGeom prst="rect">
            <a:avLst/>
          </a:prstGeom>
        </p:spPr>
      </p:pic>
      <p:sp>
        <p:nvSpPr>
          <p:cNvPr id="189" name="Овал 188">
            <a:extLst>
              <a:ext uri="{FF2B5EF4-FFF2-40B4-BE49-F238E27FC236}">
                <a16:creationId xmlns:a16="http://schemas.microsoft.com/office/drawing/2014/main" xmlns="" id="{EDE523C4-977E-4EC2-4EA5-8E7576A7CAAB}"/>
              </a:ext>
            </a:extLst>
          </p:cNvPr>
          <p:cNvSpPr/>
          <p:nvPr/>
        </p:nvSpPr>
        <p:spPr>
          <a:xfrm>
            <a:off x="10424961" y="708528"/>
            <a:ext cx="383761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55D9D961-2A3D-C74B-96CF-2483CA7E22E6}"/>
              </a:ext>
            </a:extLst>
          </p:cNvPr>
          <p:cNvSpPr txBox="1"/>
          <p:nvPr/>
        </p:nvSpPr>
        <p:spPr>
          <a:xfrm>
            <a:off x="9355713" y="26906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95" name="Рисунок 194" descr="Вода">
            <a:extLst>
              <a:ext uri="{FF2B5EF4-FFF2-40B4-BE49-F238E27FC236}">
                <a16:creationId xmlns:a16="http://schemas.microsoft.com/office/drawing/2014/main" xmlns="" id="{1F953D23-2E1B-524E-5828-29718CA236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0800000">
            <a:off x="9150896" y="2740154"/>
            <a:ext cx="737026" cy="507652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7E2626DB-2364-72CC-647C-3EC94C827E3B}"/>
              </a:ext>
            </a:extLst>
          </p:cNvPr>
          <p:cNvSpPr txBox="1"/>
          <p:nvPr/>
        </p:nvSpPr>
        <p:spPr>
          <a:xfrm>
            <a:off x="9365200" y="2778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F76A2E0F-ABD1-5C80-8606-516C818C4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5" t="39760" r="42025" b="54530"/>
          <a:stretch/>
        </p:blipFill>
        <p:spPr>
          <a:xfrm>
            <a:off x="9399963" y="3300087"/>
            <a:ext cx="260468" cy="299789"/>
          </a:xfrm>
          <a:prstGeom prst="rect">
            <a:avLst/>
          </a:prstGeom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992DFE97-517B-F5B6-56C9-8A7E726657C7}"/>
              </a:ext>
            </a:extLst>
          </p:cNvPr>
          <p:cNvSpPr txBox="1"/>
          <p:nvPr/>
        </p:nvSpPr>
        <p:spPr>
          <a:xfrm>
            <a:off x="9455984" y="3591489"/>
            <a:ext cx="87666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Проведение тонкоигольной  биопсии (при наличии показаний)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FEB07362-AC91-3714-1844-87DDFA0FC0F8}"/>
              </a:ext>
            </a:extLst>
          </p:cNvPr>
          <p:cNvSpPr txBox="1"/>
          <p:nvPr/>
        </p:nvSpPr>
        <p:spPr>
          <a:xfrm>
            <a:off x="293395" y="2098646"/>
            <a:ext cx="822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до 14 дней</a:t>
            </a:r>
          </a:p>
        </p:txBody>
      </p:sp>
      <p:sp>
        <p:nvSpPr>
          <p:cNvPr id="202" name="Левая фигурная скобка 201">
            <a:extLst>
              <a:ext uri="{FF2B5EF4-FFF2-40B4-BE49-F238E27FC236}">
                <a16:creationId xmlns:a16="http://schemas.microsoft.com/office/drawing/2014/main" xmlns="" id="{F4FE8576-20C5-F1F4-4A60-1335E4662EB8}"/>
              </a:ext>
            </a:extLst>
          </p:cNvPr>
          <p:cNvSpPr/>
          <p:nvPr/>
        </p:nvSpPr>
        <p:spPr>
          <a:xfrm>
            <a:off x="792184" y="1627050"/>
            <a:ext cx="427053" cy="1501335"/>
          </a:xfrm>
          <a:prstGeom prst="leftBrace">
            <a:avLst>
              <a:gd name="adj1" fmla="val 8333"/>
              <a:gd name="adj2" fmla="val 494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943085CC-5B08-4E8E-B514-5B90BF560289}"/>
              </a:ext>
            </a:extLst>
          </p:cNvPr>
          <p:cNvSpPr txBox="1"/>
          <p:nvPr/>
        </p:nvSpPr>
        <p:spPr>
          <a:xfrm>
            <a:off x="4286387" y="2149541"/>
            <a:ext cx="707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1 день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ABF69425-A84D-5949-E709-4DC60E81330C}"/>
              </a:ext>
            </a:extLst>
          </p:cNvPr>
          <p:cNvSpPr txBox="1"/>
          <p:nvPr/>
        </p:nvSpPr>
        <p:spPr>
          <a:xfrm>
            <a:off x="5846687" y="2170454"/>
            <a:ext cx="822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50" dirty="0"/>
              <a:t>7 дней</a:t>
            </a:r>
          </a:p>
        </p:txBody>
      </p:sp>
      <p:sp>
        <p:nvSpPr>
          <p:cNvPr id="210" name="Овал 209">
            <a:extLst>
              <a:ext uri="{FF2B5EF4-FFF2-40B4-BE49-F238E27FC236}">
                <a16:creationId xmlns:a16="http://schemas.microsoft.com/office/drawing/2014/main" xmlns="" id="{EDAA06CB-A67C-AC7F-EC5A-88D61E97C3E8}"/>
              </a:ext>
            </a:extLst>
          </p:cNvPr>
          <p:cNvSpPr/>
          <p:nvPr/>
        </p:nvSpPr>
        <p:spPr>
          <a:xfrm>
            <a:off x="10919817" y="1498251"/>
            <a:ext cx="383761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220" name="Группа 219">
            <a:extLst>
              <a:ext uri="{FF2B5EF4-FFF2-40B4-BE49-F238E27FC236}">
                <a16:creationId xmlns:a16="http://schemas.microsoft.com/office/drawing/2014/main" xmlns="" id="{B354EF2B-A722-E6DC-351A-5C1454B332F0}"/>
              </a:ext>
            </a:extLst>
          </p:cNvPr>
          <p:cNvGrpSpPr/>
          <p:nvPr/>
        </p:nvGrpSpPr>
        <p:grpSpPr>
          <a:xfrm>
            <a:off x="10283054" y="2741064"/>
            <a:ext cx="737026" cy="507652"/>
            <a:chOff x="10165364" y="2704722"/>
            <a:chExt cx="737026" cy="507652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xmlns="" id="{EF927A1C-BD85-B682-07D3-4102B09A40FB}"/>
                </a:ext>
              </a:extLst>
            </p:cNvPr>
            <p:cNvSpPr txBox="1"/>
            <p:nvPr/>
          </p:nvSpPr>
          <p:spPr>
            <a:xfrm>
              <a:off x="10389017" y="27602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8</a:t>
              </a:r>
            </a:p>
          </p:txBody>
        </p:sp>
        <p:pic>
          <p:nvPicPr>
            <p:cNvPr id="218" name="Рисунок 217" descr="Вода">
              <a:extLst>
                <a:ext uri="{FF2B5EF4-FFF2-40B4-BE49-F238E27FC236}">
                  <a16:creationId xmlns:a16="http://schemas.microsoft.com/office/drawing/2014/main" xmlns="" id="{2A32966D-E6D5-9D0B-B9B4-DD44CED8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 rot="10800000">
              <a:off x="10165364" y="2704722"/>
              <a:ext cx="737026" cy="507652"/>
            </a:xfrm>
            <a:prstGeom prst="rect">
              <a:avLst/>
            </a:prstGeom>
          </p:spPr>
        </p:pic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xmlns="" id="{2164F65D-BC5A-02EA-E838-55F89B1CAF22}"/>
                </a:ext>
              </a:extLst>
            </p:cNvPr>
            <p:cNvSpPr txBox="1"/>
            <p:nvPr/>
          </p:nvSpPr>
          <p:spPr>
            <a:xfrm>
              <a:off x="10385954" y="27417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pic>
        <p:nvPicPr>
          <p:cNvPr id="223" name="Рисунок 222" descr="Доктор">
            <a:extLst>
              <a:ext uri="{FF2B5EF4-FFF2-40B4-BE49-F238E27FC236}">
                <a16:creationId xmlns:a16="http://schemas.microsoft.com/office/drawing/2014/main" xmlns="" id="{1C004A7D-A567-4DB8-C209-2151531A13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466231" y="3249969"/>
            <a:ext cx="371178" cy="371178"/>
          </a:xfrm>
          <a:prstGeom prst="rect">
            <a:avLst/>
          </a:prstGeom>
        </p:spPr>
      </p:pic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7620532-6BB4-AFF0-1699-F85622F99F4E}"/>
              </a:ext>
            </a:extLst>
          </p:cNvPr>
          <p:cNvSpPr txBox="1"/>
          <p:nvPr/>
        </p:nvSpPr>
        <p:spPr>
          <a:xfrm>
            <a:off x="11417956" y="3587672"/>
            <a:ext cx="86671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/>
              <a:t>Проведение трепан биопсии (при наличии показаний)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551D54EF-7994-9067-D30C-CF354D30FB40}"/>
              </a:ext>
            </a:extLst>
          </p:cNvPr>
          <p:cNvSpPr txBox="1"/>
          <p:nvPr/>
        </p:nvSpPr>
        <p:spPr>
          <a:xfrm>
            <a:off x="10359554" y="3597615"/>
            <a:ext cx="956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ru-RU" dirty="0"/>
              <a:t>Визит к врачу-онкологу-маммологу в КОД1</a:t>
            </a:r>
          </a:p>
        </p:txBody>
      </p:sp>
      <p:pic>
        <p:nvPicPr>
          <p:cNvPr id="228" name="Рисунок 227">
            <a:extLst>
              <a:ext uri="{FF2B5EF4-FFF2-40B4-BE49-F238E27FC236}">
                <a16:creationId xmlns:a16="http://schemas.microsoft.com/office/drawing/2014/main" xmlns="" id="{39EEB1B4-9983-723A-DDB1-BC46FDAC5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5" t="39760" r="42025" b="54530"/>
          <a:stretch/>
        </p:blipFill>
        <p:spPr>
          <a:xfrm>
            <a:off x="11366895" y="3302597"/>
            <a:ext cx="260468" cy="299789"/>
          </a:xfrm>
          <a:prstGeom prst="rect">
            <a:avLst/>
          </a:prstGeom>
        </p:spPr>
      </p:pic>
      <p:grpSp>
        <p:nvGrpSpPr>
          <p:cNvPr id="230" name="Группа 229">
            <a:extLst>
              <a:ext uri="{FF2B5EF4-FFF2-40B4-BE49-F238E27FC236}">
                <a16:creationId xmlns:a16="http://schemas.microsoft.com/office/drawing/2014/main" xmlns="" id="{47EB0EEB-6E1C-2BB2-3641-C66EB334CC0E}"/>
              </a:ext>
            </a:extLst>
          </p:cNvPr>
          <p:cNvGrpSpPr/>
          <p:nvPr/>
        </p:nvGrpSpPr>
        <p:grpSpPr>
          <a:xfrm>
            <a:off x="11094332" y="2745609"/>
            <a:ext cx="737026" cy="507652"/>
            <a:chOff x="10165364" y="2704722"/>
            <a:chExt cx="737026" cy="507652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xmlns="" id="{0549E256-7056-A09F-C29E-6EAD0C4427F8}"/>
                </a:ext>
              </a:extLst>
            </p:cNvPr>
            <p:cNvSpPr txBox="1"/>
            <p:nvPr/>
          </p:nvSpPr>
          <p:spPr>
            <a:xfrm>
              <a:off x="10389017" y="27602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8</a:t>
              </a:r>
            </a:p>
          </p:txBody>
        </p:sp>
        <p:pic>
          <p:nvPicPr>
            <p:cNvPr id="232" name="Рисунок 231" descr="Вода">
              <a:extLst>
                <a:ext uri="{FF2B5EF4-FFF2-40B4-BE49-F238E27FC236}">
                  <a16:creationId xmlns:a16="http://schemas.microsoft.com/office/drawing/2014/main" xmlns="" id="{DD5E771C-0C95-B683-700E-8D102E3A6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 rot="10800000">
              <a:off x="10165364" y="2704722"/>
              <a:ext cx="737026" cy="507652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xmlns="" id="{20CB1FDE-9511-EB1F-C46E-D8E4673C5A4E}"/>
                </a:ext>
              </a:extLst>
            </p:cNvPr>
            <p:cNvSpPr txBox="1"/>
            <p:nvPr/>
          </p:nvSpPr>
          <p:spPr>
            <a:xfrm>
              <a:off x="10329058" y="272494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234" name="Овал 233">
            <a:extLst>
              <a:ext uri="{FF2B5EF4-FFF2-40B4-BE49-F238E27FC236}">
                <a16:creationId xmlns:a16="http://schemas.microsoft.com/office/drawing/2014/main" xmlns="" id="{91CB7928-BE85-4529-EF3C-5BA3E9346146}"/>
              </a:ext>
            </a:extLst>
          </p:cNvPr>
          <p:cNvSpPr/>
          <p:nvPr/>
        </p:nvSpPr>
        <p:spPr>
          <a:xfrm>
            <a:off x="7141492" y="1078911"/>
            <a:ext cx="391806" cy="3821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5" name="Овал 234">
            <a:extLst>
              <a:ext uri="{FF2B5EF4-FFF2-40B4-BE49-F238E27FC236}">
                <a16:creationId xmlns:a16="http://schemas.microsoft.com/office/drawing/2014/main" xmlns="" id="{4DF305AB-D9E9-A04B-03CB-7D476BD4C43D}"/>
              </a:ext>
            </a:extLst>
          </p:cNvPr>
          <p:cNvSpPr/>
          <p:nvPr/>
        </p:nvSpPr>
        <p:spPr>
          <a:xfrm>
            <a:off x="9229232" y="700394"/>
            <a:ext cx="383761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6" name="Овал 235">
            <a:extLst>
              <a:ext uri="{FF2B5EF4-FFF2-40B4-BE49-F238E27FC236}">
                <a16:creationId xmlns:a16="http://schemas.microsoft.com/office/drawing/2014/main" xmlns="" id="{744C9AF3-A3C6-9335-9D51-5DF385507544}"/>
              </a:ext>
            </a:extLst>
          </p:cNvPr>
          <p:cNvSpPr/>
          <p:nvPr/>
        </p:nvSpPr>
        <p:spPr>
          <a:xfrm>
            <a:off x="4272839" y="1105819"/>
            <a:ext cx="383761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030367" y="3524250"/>
            <a:ext cx="1037201" cy="1042090"/>
          </a:xfrm>
          <a:prstGeom prst="wedgeRoundRectCallout">
            <a:avLst>
              <a:gd name="adj1" fmla="val 65315"/>
              <a:gd name="adj2" fmla="val -61305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960694" y="3529869"/>
            <a:ext cx="1096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Путь Б - результаты инструментальных исследований могут быть рассмотрены на  приеме врача-гинеколога в плановом порядке</a:t>
            </a:r>
          </a:p>
        </p:txBody>
      </p:sp>
      <p:sp>
        <p:nvSpPr>
          <p:cNvPr id="77" name="Овал 76"/>
          <p:cNvSpPr/>
          <p:nvPr/>
        </p:nvSpPr>
        <p:spPr>
          <a:xfrm>
            <a:off x="4266723" y="2163473"/>
            <a:ext cx="586741" cy="24321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5833413" y="2168805"/>
            <a:ext cx="586741" cy="24321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 descr="Доктор">
            <a:extLst>
              <a:ext uri="{FF2B5EF4-FFF2-40B4-BE49-F238E27FC236}">
                <a16:creationId xmlns:a16="http://schemas.microsoft.com/office/drawing/2014/main" xmlns="" id="{8C9C8178-047A-AE01-1A6D-897A76A76D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255934" y="1448838"/>
            <a:ext cx="371178" cy="371178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96FE887C-56D9-2CF8-00C1-F7E03ACB8DE8}"/>
              </a:ext>
            </a:extLst>
          </p:cNvPr>
          <p:cNvSpPr/>
          <p:nvPr/>
        </p:nvSpPr>
        <p:spPr>
          <a:xfrm>
            <a:off x="9252862" y="1467924"/>
            <a:ext cx="383761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0BA39F4B-273B-712C-2918-FF935F01626C}"/>
              </a:ext>
            </a:extLst>
          </p:cNvPr>
          <p:cNvSpPr txBox="1"/>
          <p:nvPr/>
        </p:nvSpPr>
        <p:spPr>
          <a:xfrm>
            <a:off x="9318104" y="2020822"/>
            <a:ext cx="822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3 </a:t>
            </a:r>
            <a:r>
              <a:rPr lang="ru-RU" sz="1050" dirty="0"/>
              <a:t>дня</a:t>
            </a:r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xmlns="" id="{ECF0F8FE-FAD3-D871-936D-82AEAF8144FA}"/>
              </a:ext>
            </a:extLst>
          </p:cNvPr>
          <p:cNvSpPr/>
          <p:nvPr/>
        </p:nvSpPr>
        <p:spPr>
          <a:xfrm>
            <a:off x="9260105" y="2047198"/>
            <a:ext cx="586741" cy="24321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D1824B38-18E0-71C9-DDE2-E82246A9FFCE}"/>
              </a:ext>
            </a:extLst>
          </p:cNvPr>
          <p:cNvSpPr txBox="1"/>
          <p:nvPr/>
        </p:nvSpPr>
        <p:spPr>
          <a:xfrm>
            <a:off x="10892119" y="2024411"/>
            <a:ext cx="81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50" dirty="0"/>
              <a:t>7 дней</a:t>
            </a:r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xmlns="" id="{54454549-B482-D098-752D-8B9B0D1FC222}"/>
              </a:ext>
            </a:extLst>
          </p:cNvPr>
          <p:cNvSpPr/>
          <p:nvPr/>
        </p:nvSpPr>
        <p:spPr>
          <a:xfrm>
            <a:off x="10884161" y="2039757"/>
            <a:ext cx="586741" cy="24321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B408FD37-65E0-5F29-DEAB-A9506D68B6BC}"/>
              </a:ext>
            </a:extLst>
          </p:cNvPr>
          <p:cNvSpPr txBox="1"/>
          <p:nvPr/>
        </p:nvSpPr>
        <p:spPr>
          <a:xfrm>
            <a:off x="10879871" y="340346"/>
            <a:ext cx="822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00" dirty="0"/>
              <a:t>7 дней</a:t>
            </a:r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xmlns="" id="{4D2F0EA0-A9E1-974F-DCDC-4A8C52BE1FB0}"/>
              </a:ext>
            </a:extLst>
          </p:cNvPr>
          <p:cNvSpPr/>
          <p:nvPr/>
        </p:nvSpPr>
        <p:spPr>
          <a:xfrm>
            <a:off x="10844224" y="348772"/>
            <a:ext cx="586741" cy="24321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F5082203-EE15-817C-D7BD-267E57430015}"/>
              </a:ext>
            </a:extLst>
          </p:cNvPr>
          <p:cNvSpPr txBox="1"/>
          <p:nvPr/>
        </p:nvSpPr>
        <p:spPr>
          <a:xfrm>
            <a:off x="9309930" y="335435"/>
            <a:ext cx="822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3 </a:t>
            </a:r>
            <a:r>
              <a:rPr lang="ru-RU" sz="1000" dirty="0"/>
              <a:t>дня</a:t>
            </a:r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xmlns="" id="{8C84A111-53A4-C631-CF10-C732504FDB1D}"/>
              </a:ext>
            </a:extLst>
          </p:cNvPr>
          <p:cNvSpPr/>
          <p:nvPr/>
        </p:nvSpPr>
        <p:spPr>
          <a:xfrm>
            <a:off x="9267171" y="346571"/>
            <a:ext cx="586741" cy="24321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xmlns="" id="{9EE847E2-B4A1-A71A-E32B-102AC0B879B4}"/>
              </a:ext>
            </a:extLst>
          </p:cNvPr>
          <p:cNvGrpSpPr/>
          <p:nvPr/>
        </p:nvGrpSpPr>
        <p:grpSpPr>
          <a:xfrm>
            <a:off x="7508718" y="2610287"/>
            <a:ext cx="519897" cy="602028"/>
            <a:chOff x="11402436" y="6001290"/>
            <a:chExt cx="617272" cy="807216"/>
          </a:xfrm>
        </p:grpSpPr>
        <p:sp>
          <p:nvSpPr>
            <p:cNvPr id="167" name="Стрелка: пятиугольник 166">
              <a:extLst>
                <a:ext uri="{FF2B5EF4-FFF2-40B4-BE49-F238E27FC236}">
                  <a16:creationId xmlns:a16="http://schemas.microsoft.com/office/drawing/2014/main" xmlns="" id="{8F0000C9-4558-73AE-DE86-7983F65AC797}"/>
                </a:ext>
              </a:extLst>
            </p:cNvPr>
            <p:cNvSpPr/>
            <p:nvPr/>
          </p:nvSpPr>
          <p:spPr>
            <a:xfrm rot="16200000">
              <a:off x="11454917" y="6042776"/>
              <a:ext cx="440505" cy="545468"/>
            </a:xfrm>
            <a:prstGeom prst="homePlate">
              <a:avLst>
                <a:gd name="adj" fmla="val 39473"/>
              </a:avLst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Знак ''плюс'' 169">
              <a:extLst>
                <a:ext uri="{FF2B5EF4-FFF2-40B4-BE49-F238E27FC236}">
                  <a16:creationId xmlns:a16="http://schemas.microsoft.com/office/drawing/2014/main" xmlns="" id="{FF96DBE1-FCB7-5560-F154-4919959A33F8}"/>
                </a:ext>
              </a:extLst>
            </p:cNvPr>
            <p:cNvSpPr/>
            <p:nvPr/>
          </p:nvSpPr>
          <p:spPr>
            <a:xfrm>
              <a:off x="11564294" y="6153102"/>
              <a:ext cx="238756" cy="220236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рямоугольник 170">
              <a:extLst>
                <a:ext uri="{FF2B5EF4-FFF2-40B4-BE49-F238E27FC236}">
                  <a16:creationId xmlns:a16="http://schemas.microsoft.com/office/drawing/2014/main" xmlns="" id="{88C51FC6-CEFD-DCAB-21BD-2FFAA3ACB42F}"/>
                </a:ext>
              </a:extLst>
            </p:cNvPr>
            <p:cNvSpPr/>
            <p:nvPr/>
          </p:nvSpPr>
          <p:spPr>
            <a:xfrm>
              <a:off x="11484339" y="6408711"/>
              <a:ext cx="73219" cy="7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xmlns="" id="{0AD8CC51-6B61-4829-ECC3-3C43963BB040}"/>
                </a:ext>
              </a:extLst>
            </p:cNvPr>
            <p:cNvSpPr/>
            <p:nvPr/>
          </p:nvSpPr>
          <p:spPr>
            <a:xfrm>
              <a:off x="11643175" y="6408711"/>
              <a:ext cx="73219" cy="7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рямоугольник 173">
              <a:extLst>
                <a:ext uri="{FF2B5EF4-FFF2-40B4-BE49-F238E27FC236}">
                  <a16:creationId xmlns:a16="http://schemas.microsoft.com/office/drawing/2014/main" xmlns="" id="{3F606CE1-3B47-4F91-E227-80F6E20185C8}"/>
                </a:ext>
              </a:extLst>
            </p:cNvPr>
            <p:cNvSpPr/>
            <p:nvPr/>
          </p:nvSpPr>
          <p:spPr>
            <a:xfrm>
              <a:off x="11806223" y="6408711"/>
              <a:ext cx="73219" cy="7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Стрелка: шеврон 174">
              <a:extLst>
                <a:ext uri="{FF2B5EF4-FFF2-40B4-BE49-F238E27FC236}">
                  <a16:creationId xmlns:a16="http://schemas.microsoft.com/office/drawing/2014/main" xmlns="" id="{D06A0A52-2CC7-3911-5144-CF656705DA1A}"/>
                </a:ext>
              </a:extLst>
            </p:cNvPr>
            <p:cNvSpPr/>
            <p:nvPr/>
          </p:nvSpPr>
          <p:spPr>
            <a:xfrm rot="16200000">
              <a:off x="11558412" y="5847481"/>
              <a:ext cx="237851" cy="545469"/>
            </a:xfrm>
            <a:prstGeom prst="chevron">
              <a:avLst>
                <a:gd name="adj" fmla="val 72271"/>
              </a:avLst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D8F5347E-B842-B0ED-73BD-01A9D6787461}"/>
                </a:ext>
              </a:extLst>
            </p:cNvPr>
            <p:cNvSpPr txBox="1"/>
            <p:nvPr/>
          </p:nvSpPr>
          <p:spPr>
            <a:xfrm>
              <a:off x="11408493" y="6499000"/>
              <a:ext cx="61121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rgbClr val="F2960E"/>
                  </a:solidFill>
                </a:rPr>
                <a:t>ЦАОП</a:t>
              </a:r>
            </a:p>
          </p:txBody>
        </p:sp>
      </p:grpSp>
      <p:cxnSp>
        <p:nvCxnSpPr>
          <p:cNvPr id="193" name="Прямая соединительная линия 192">
            <a:extLst>
              <a:ext uri="{FF2B5EF4-FFF2-40B4-BE49-F238E27FC236}">
                <a16:creationId xmlns:a16="http://schemas.microsoft.com/office/drawing/2014/main" xmlns="" id="{19BCF949-19D1-46F7-51D8-98D5933ACE70}"/>
              </a:ext>
            </a:extLst>
          </p:cNvPr>
          <p:cNvCxnSpPr>
            <a:cxnSpLocks/>
          </p:cNvCxnSpPr>
          <p:nvPr/>
        </p:nvCxnSpPr>
        <p:spPr>
          <a:xfrm>
            <a:off x="8367096" y="3644045"/>
            <a:ext cx="0" cy="5425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Овал 221">
            <a:extLst>
              <a:ext uri="{FF2B5EF4-FFF2-40B4-BE49-F238E27FC236}">
                <a16:creationId xmlns:a16="http://schemas.microsoft.com/office/drawing/2014/main" xmlns="" id="{39092959-E4B0-1C7A-EEDD-8AFC78D46960}"/>
              </a:ext>
            </a:extLst>
          </p:cNvPr>
          <p:cNvSpPr/>
          <p:nvPr/>
        </p:nvSpPr>
        <p:spPr>
          <a:xfrm>
            <a:off x="8192360" y="3274712"/>
            <a:ext cx="383761" cy="369333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2" name="Облачко с текстом: прямоугольное со скругленными углами 261">
            <a:extLst>
              <a:ext uri="{FF2B5EF4-FFF2-40B4-BE49-F238E27FC236}">
                <a16:creationId xmlns:a16="http://schemas.microsoft.com/office/drawing/2014/main" xmlns="" id="{2E6C4AA8-1E0E-9451-F74C-6E481EF0E000}"/>
              </a:ext>
            </a:extLst>
          </p:cNvPr>
          <p:cNvSpPr/>
          <p:nvPr/>
        </p:nvSpPr>
        <p:spPr>
          <a:xfrm>
            <a:off x="4886370" y="278431"/>
            <a:ext cx="1696517" cy="299547"/>
          </a:xfrm>
          <a:prstGeom prst="wedgeRoundRectCallout">
            <a:avLst>
              <a:gd name="adj1" fmla="val -72070"/>
              <a:gd name="adj2" fmla="val 195813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826378" y="256949"/>
            <a:ext cx="1857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Путь А результаты требуют незамедлительного дообследования </a:t>
            </a:r>
          </a:p>
        </p:txBody>
      </p:sp>
      <p:sp>
        <p:nvSpPr>
          <p:cNvPr id="264" name="Дуга 263">
            <a:extLst>
              <a:ext uri="{FF2B5EF4-FFF2-40B4-BE49-F238E27FC236}">
                <a16:creationId xmlns:a16="http://schemas.microsoft.com/office/drawing/2014/main" xmlns="" id="{E0CAC562-7ED3-AAEC-E57A-2493B9B37826}"/>
              </a:ext>
            </a:extLst>
          </p:cNvPr>
          <p:cNvSpPr/>
          <p:nvPr/>
        </p:nvSpPr>
        <p:spPr>
          <a:xfrm rot="10800000">
            <a:off x="4476869" y="4180516"/>
            <a:ext cx="569484" cy="539514"/>
          </a:xfrm>
          <a:prstGeom prst="arc">
            <a:avLst>
              <a:gd name="adj1" fmla="val 16146706"/>
              <a:gd name="adj2" fmla="val 21567174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76" name="Прямая со стрелкой 275">
            <a:extLst>
              <a:ext uri="{FF2B5EF4-FFF2-40B4-BE49-F238E27FC236}">
                <a16:creationId xmlns:a16="http://schemas.microsoft.com/office/drawing/2014/main" xmlns="" id="{A8A8D26D-A632-F434-4328-4A375E3F62F2}"/>
              </a:ext>
            </a:extLst>
          </p:cNvPr>
          <p:cNvCxnSpPr>
            <a:cxnSpLocks/>
            <a:stCxn id="264" idx="2"/>
          </p:cNvCxnSpPr>
          <p:nvPr/>
        </p:nvCxnSpPr>
        <p:spPr>
          <a:xfrm flipV="1">
            <a:off x="4476883" y="4123455"/>
            <a:ext cx="471" cy="32953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Овал 284">
            <a:extLst>
              <a:ext uri="{FF2B5EF4-FFF2-40B4-BE49-F238E27FC236}">
                <a16:creationId xmlns:a16="http://schemas.microsoft.com/office/drawing/2014/main" xmlns="" id="{D9D8B783-6D61-EE90-6D2A-F04E2DC5A707}"/>
              </a:ext>
            </a:extLst>
          </p:cNvPr>
          <p:cNvSpPr/>
          <p:nvPr/>
        </p:nvSpPr>
        <p:spPr>
          <a:xfrm>
            <a:off x="328134" y="2084609"/>
            <a:ext cx="586741" cy="243214"/>
          </a:xfrm>
          <a:prstGeom prst="ellipse">
            <a:avLst/>
          </a:prstGeom>
          <a:noFill/>
          <a:ln w="9525">
            <a:solidFill>
              <a:srgbClr val="003E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xmlns="" id="{FA208D52-0725-E858-ADEC-176617B84210}"/>
              </a:ext>
            </a:extLst>
          </p:cNvPr>
          <p:cNvSpPr txBox="1"/>
          <p:nvPr/>
        </p:nvSpPr>
        <p:spPr>
          <a:xfrm>
            <a:off x="4663462" y="4194852"/>
            <a:ext cx="707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3 дня</a:t>
            </a:r>
          </a:p>
        </p:txBody>
      </p:sp>
      <p:sp>
        <p:nvSpPr>
          <p:cNvPr id="289" name="Овал 288">
            <a:extLst>
              <a:ext uri="{FF2B5EF4-FFF2-40B4-BE49-F238E27FC236}">
                <a16:creationId xmlns:a16="http://schemas.microsoft.com/office/drawing/2014/main" xmlns="" id="{955D0C57-7007-BB4E-7ED2-76C75830142E}"/>
              </a:ext>
            </a:extLst>
          </p:cNvPr>
          <p:cNvSpPr/>
          <p:nvPr/>
        </p:nvSpPr>
        <p:spPr>
          <a:xfrm>
            <a:off x="4621611" y="4216243"/>
            <a:ext cx="586741" cy="243214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4B53503D-96A6-9A8D-CA83-8707CFD687AB}"/>
              </a:ext>
            </a:extLst>
          </p:cNvPr>
          <p:cNvSpPr txBox="1"/>
          <p:nvPr/>
        </p:nvSpPr>
        <p:spPr>
          <a:xfrm>
            <a:off x="7298314" y="4190201"/>
            <a:ext cx="707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3 дня</a:t>
            </a:r>
          </a:p>
        </p:txBody>
      </p:sp>
      <p:sp>
        <p:nvSpPr>
          <p:cNvPr id="293" name="Овал 292">
            <a:extLst>
              <a:ext uri="{FF2B5EF4-FFF2-40B4-BE49-F238E27FC236}">
                <a16:creationId xmlns:a16="http://schemas.microsoft.com/office/drawing/2014/main" xmlns="" id="{5C885986-78C1-92C7-2EB7-682BDCCDF73F}"/>
              </a:ext>
            </a:extLst>
          </p:cNvPr>
          <p:cNvSpPr/>
          <p:nvPr/>
        </p:nvSpPr>
        <p:spPr>
          <a:xfrm>
            <a:off x="7276783" y="4211592"/>
            <a:ext cx="586741" cy="243214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xmlns="" id="{002E1D41-C616-C7B0-1CDC-8BA2DB8C5847}"/>
              </a:ext>
            </a:extLst>
          </p:cNvPr>
          <p:cNvSpPr txBox="1"/>
          <p:nvPr/>
        </p:nvSpPr>
        <p:spPr>
          <a:xfrm>
            <a:off x="10470083" y="4394678"/>
            <a:ext cx="707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3 дня</a:t>
            </a:r>
          </a:p>
        </p:txBody>
      </p:sp>
      <p:sp>
        <p:nvSpPr>
          <p:cNvPr id="295" name="Овал 294">
            <a:extLst>
              <a:ext uri="{FF2B5EF4-FFF2-40B4-BE49-F238E27FC236}">
                <a16:creationId xmlns:a16="http://schemas.microsoft.com/office/drawing/2014/main" xmlns="" id="{676AC48B-A929-443A-9153-AA1E019F8FE9}"/>
              </a:ext>
            </a:extLst>
          </p:cNvPr>
          <p:cNvSpPr/>
          <p:nvPr/>
        </p:nvSpPr>
        <p:spPr>
          <a:xfrm>
            <a:off x="10425029" y="4404113"/>
            <a:ext cx="586741" cy="243214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243BC836-3D46-B096-D6DE-6F45459FED22}"/>
              </a:ext>
            </a:extLst>
          </p:cNvPr>
          <p:cNvSpPr txBox="1"/>
          <p:nvPr/>
        </p:nvSpPr>
        <p:spPr>
          <a:xfrm>
            <a:off x="9560421" y="4394788"/>
            <a:ext cx="707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7 дней</a:t>
            </a:r>
          </a:p>
        </p:txBody>
      </p:sp>
      <p:sp>
        <p:nvSpPr>
          <p:cNvPr id="297" name="Овал 296">
            <a:extLst>
              <a:ext uri="{FF2B5EF4-FFF2-40B4-BE49-F238E27FC236}">
                <a16:creationId xmlns:a16="http://schemas.microsoft.com/office/drawing/2014/main" xmlns="" id="{94021713-B4C2-4B67-249B-B3244B8CA2CA}"/>
              </a:ext>
            </a:extLst>
          </p:cNvPr>
          <p:cNvSpPr/>
          <p:nvPr/>
        </p:nvSpPr>
        <p:spPr>
          <a:xfrm>
            <a:off x="9549553" y="4408558"/>
            <a:ext cx="586741" cy="243214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xmlns="" id="{5C09D44C-4673-6EAA-447C-D12C7E7B58DB}"/>
              </a:ext>
            </a:extLst>
          </p:cNvPr>
          <p:cNvSpPr txBox="1"/>
          <p:nvPr/>
        </p:nvSpPr>
        <p:spPr>
          <a:xfrm>
            <a:off x="11511412" y="4394788"/>
            <a:ext cx="707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7 дней</a:t>
            </a:r>
          </a:p>
        </p:txBody>
      </p:sp>
      <p:sp>
        <p:nvSpPr>
          <p:cNvPr id="299" name="Овал 298">
            <a:extLst>
              <a:ext uri="{FF2B5EF4-FFF2-40B4-BE49-F238E27FC236}">
                <a16:creationId xmlns:a16="http://schemas.microsoft.com/office/drawing/2014/main" xmlns="" id="{26A74107-1084-919E-C2D8-DE4A85E8EB75}"/>
              </a:ext>
            </a:extLst>
          </p:cNvPr>
          <p:cNvSpPr/>
          <p:nvPr/>
        </p:nvSpPr>
        <p:spPr>
          <a:xfrm>
            <a:off x="11512290" y="4411558"/>
            <a:ext cx="586741" cy="243214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FFA75127-9CFE-4FFB-DF52-707E4107B1BE}"/>
              </a:ext>
            </a:extLst>
          </p:cNvPr>
          <p:cNvSpPr txBox="1"/>
          <p:nvPr/>
        </p:nvSpPr>
        <p:spPr>
          <a:xfrm>
            <a:off x="5945172" y="4190580"/>
            <a:ext cx="707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7 дней</a:t>
            </a:r>
          </a:p>
        </p:txBody>
      </p:sp>
      <p:sp>
        <p:nvSpPr>
          <p:cNvPr id="301" name="Овал 300">
            <a:extLst>
              <a:ext uri="{FF2B5EF4-FFF2-40B4-BE49-F238E27FC236}">
                <a16:creationId xmlns:a16="http://schemas.microsoft.com/office/drawing/2014/main" xmlns="" id="{CAC53159-D2B9-1668-F2A6-DCAFBF7F644C}"/>
              </a:ext>
            </a:extLst>
          </p:cNvPr>
          <p:cNvSpPr/>
          <p:nvPr/>
        </p:nvSpPr>
        <p:spPr>
          <a:xfrm>
            <a:off x="5943584" y="4213558"/>
            <a:ext cx="586741" cy="243214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Облачко с текстом: прямоугольное со скругленными углами 301">
            <a:extLst>
              <a:ext uri="{FF2B5EF4-FFF2-40B4-BE49-F238E27FC236}">
                <a16:creationId xmlns:a16="http://schemas.microsoft.com/office/drawing/2014/main" xmlns="" id="{AED0386D-55D9-55AA-712D-86B1B235B2B0}"/>
              </a:ext>
            </a:extLst>
          </p:cNvPr>
          <p:cNvSpPr/>
          <p:nvPr/>
        </p:nvSpPr>
        <p:spPr>
          <a:xfrm flipH="1">
            <a:off x="9363158" y="4909861"/>
            <a:ext cx="893231" cy="398835"/>
          </a:xfrm>
          <a:prstGeom prst="wedgeRoundRectCallout">
            <a:avLst>
              <a:gd name="adj1" fmla="val 53068"/>
              <a:gd name="adj2" fmla="val -92406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xmlns="" id="{0BD11FBB-EB37-4FE8-BE79-BD911FA79A5F}"/>
              </a:ext>
            </a:extLst>
          </p:cNvPr>
          <p:cNvSpPr txBox="1"/>
          <p:nvPr/>
        </p:nvSpPr>
        <p:spPr>
          <a:xfrm>
            <a:off x="9294218" y="4879166"/>
            <a:ext cx="1037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С - в случае</a:t>
            </a:r>
            <a:r>
              <a: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 подтвержденного ЗНО </a:t>
            </a:r>
          </a:p>
        </p:txBody>
      </p:sp>
      <p:pic>
        <p:nvPicPr>
          <p:cNvPr id="309" name="Picture 2">
            <a:extLst>
              <a:ext uri="{FF2B5EF4-FFF2-40B4-BE49-F238E27FC236}">
                <a16:creationId xmlns:a16="http://schemas.microsoft.com/office/drawing/2014/main" xmlns="" id="{1E6B5574-1B7A-1B5D-D570-DD8DE5FFC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14" y="4912756"/>
            <a:ext cx="1276033" cy="12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" name="TextBox 309">
            <a:extLst>
              <a:ext uri="{FF2B5EF4-FFF2-40B4-BE49-F238E27FC236}">
                <a16:creationId xmlns:a16="http://schemas.microsoft.com/office/drawing/2014/main" xmlns="" id="{EC71AA8F-442C-8704-DB7B-B5D5906851CD}"/>
              </a:ext>
            </a:extLst>
          </p:cNvPr>
          <p:cNvSpPr txBox="1"/>
          <p:nvPr/>
        </p:nvSpPr>
        <p:spPr>
          <a:xfrm>
            <a:off x="2237435" y="6091216"/>
            <a:ext cx="222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Памятка по самообследованию</a:t>
            </a:r>
          </a:p>
          <a:p>
            <a:pPr algn="ctr"/>
            <a:r>
              <a:rPr lang="ru-RU" sz="1200" b="1" dirty="0"/>
              <a:t> молочных желез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AE28A604-21C0-5325-E90A-4732A08ACD28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514154" y="3632270"/>
            <a:ext cx="0" cy="8160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BF182B35-F016-951C-E071-88AEA06BBC74}"/>
              </a:ext>
            </a:extLst>
          </p:cNvPr>
          <p:cNvCxnSpPr>
            <a:cxnSpLocks/>
          </p:cNvCxnSpPr>
          <p:nvPr/>
        </p:nvCxnSpPr>
        <p:spPr>
          <a:xfrm>
            <a:off x="8096059" y="4722262"/>
            <a:ext cx="1168705" cy="94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BF61C95B-641E-F57E-7FC9-318AB3E81ABB}"/>
              </a:ext>
            </a:extLst>
          </p:cNvPr>
          <p:cNvCxnSpPr>
            <a:cxnSpLocks/>
          </p:cNvCxnSpPr>
          <p:nvPr/>
        </p:nvCxnSpPr>
        <p:spPr>
          <a:xfrm>
            <a:off x="8367356" y="4142782"/>
            <a:ext cx="0" cy="2943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Дуга 81">
            <a:extLst>
              <a:ext uri="{FF2B5EF4-FFF2-40B4-BE49-F238E27FC236}">
                <a16:creationId xmlns:a16="http://schemas.microsoft.com/office/drawing/2014/main" xmlns="" id="{570BDCF2-BEBF-1C2E-209B-F41968B8AE97}"/>
              </a:ext>
            </a:extLst>
          </p:cNvPr>
          <p:cNvSpPr/>
          <p:nvPr/>
        </p:nvSpPr>
        <p:spPr>
          <a:xfrm rot="5400000">
            <a:off x="8961046" y="4178772"/>
            <a:ext cx="566700" cy="539516"/>
          </a:xfrm>
          <a:prstGeom prst="arc">
            <a:avLst>
              <a:gd name="adj1" fmla="val 16197690"/>
              <a:gd name="adj2" fmla="val 21554016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8" name="Овал 197">
            <a:extLst>
              <a:ext uri="{FF2B5EF4-FFF2-40B4-BE49-F238E27FC236}">
                <a16:creationId xmlns:a16="http://schemas.microsoft.com/office/drawing/2014/main" xmlns="" id="{4E651CE3-BCC3-1CD0-137E-B19607549026}"/>
              </a:ext>
            </a:extLst>
          </p:cNvPr>
          <p:cNvSpPr/>
          <p:nvPr/>
        </p:nvSpPr>
        <p:spPr>
          <a:xfrm>
            <a:off x="9327187" y="3263185"/>
            <a:ext cx="383761" cy="369333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cxnSp>
        <p:nvCxnSpPr>
          <p:cNvPr id="159" name="Прямая соединительная линия 158">
            <a:extLst>
              <a:ext uri="{FF2B5EF4-FFF2-40B4-BE49-F238E27FC236}">
                <a16:creationId xmlns:a16="http://schemas.microsoft.com/office/drawing/2014/main" xmlns="" id="{2CA1A857-17E0-8F59-F3CF-D35A95A5DDDD}"/>
              </a:ext>
            </a:extLst>
          </p:cNvPr>
          <p:cNvCxnSpPr>
            <a:cxnSpLocks/>
          </p:cNvCxnSpPr>
          <p:nvPr/>
        </p:nvCxnSpPr>
        <p:spPr>
          <a:xfrm>
            <a:off x="11463866" y="3638727"/>
            <a:ext cx="0" cy="8160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Овал 228">
            <a:extLst>
              <a:ext uri="{FF2B5EF4-FFF2-40B4-BE49-F238E27FC236}">
                <a16:creationId xmlns:a16="http://schemas.microsoft.com/office/drawing/2014/main" xmlns="" id="{D667111A-D5C2-74E1-ED56-71C412B316F3}"/>
              </a:ext>
            </a:extLst>
          </p:cNvPr>
          <p:cNvSpPr/>
          <p:nvPr/>
        </p:nvSpPr>
        <p:spPr>
          <a:xfrm>
            <a:off x="11285105" y="3263254"/>
            <a:ext cx="383761" cy="369333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60" name="Дуга 159">
            <a:extLst>
              <a:ext uri="{FF2B5EF4-FFF2-40B4-BE49-F238E27FC236}">
                <a16:creationId xmlns:a16="http://schemas.microsoft.com/office/drawing/2014/main" xmlns="" id="{CB8232AF-F217-C1F0-A461-81169F3BDBAE}"/>
              </a:ext>
            </a:extLst>
          </p:cNvPr>
          <p:cNvSpPr/>
          <p:nvPr/>
        </p:nvSpPr>
        <p:spPr>
          <a:xfrm rot="5400000">
            <a:off x="10909737" y="4161965"/>
            <a:ext cx="566700" cy="539516"/>
          </a:xfrm>
          <a:prstGeom prst="arc">
            <a:avLst>
              <a:gd name="adj1" fmla="val 16197690"/>
              <a:gd name="adj2" fmla="val 21554016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xmlns="" id="{6D20B50E-75C2-7C50-AF8D-ED83045BED50}"/>
              </a:ext>
            </a:extLst>
          </p:cNvPr>
          <p:cNvCxnSpPr>
            <a:cxnSpLocks/>
            <a:endCxn id="160" idx="2"/>
          </p:cNvCxnSpPr>
          <p:nvPr/>
        </p:nvCxnSpPr>
        <p:spPr>
          <a:xfrm flipV="1">
            <a:off x="9262036" y="4715045"/>
            <a:ext cx="1934841" cy="149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01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Вода">
            <a:extLst>
              <a:ext uri="{FF2B5EF4-FFF2-40B4-BE49-F238E27FC236}">
                <a16:creationId xmlns:a16="http://schemas.microsoft.com/office/drawing/2014/main" xmlns="" id="{81497E40-8648-0AFE-33F6-90E250C92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2130420" y="2266382"/>
            <a:ext cx="869632" cy="598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A32EB8-2782-39F9-0BE0-F750C814035F}"/>
              </a:ext>
            </a:extLst>
          </p:cNvPr>
          <p:cNvSpPr txBox="1"/>
          <p:nvPr/>
        </p:nvSpPr>
        <p:spPr>
          <a:xfrm>
            <a:off x="1837151" y="921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51B7BF-ACA9-9EA0-6C3B-A9CF4A62C17D}"/>
              </a:ext>
            </a:extLst>
          </p:cNvPr>
          <p:cNvSpPr txBox="1"/>
          <p:nvPr/>
        </p:nvSpPr>
        <p:spPr>
          <a:xfrm>
            <a:off x="2288624" y="3299864"/>
            <a:ext cx="15553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/>
              <a:t>Звонок из колл-центра поликлиники</a:t>
            </a:r>
          </a:p>
        </p:txBody>
      </p:sp>
      <p:pic>
        <p:nvPicPr>
          <p:cNvPr id="7" name="Рисунок 6" descr="Динамик">
            <a:extLst>
              <a:ext uri="{FF2B5EF4-FFF2-40B4-BE49-F238E27FC236}">
                <a16:creationId xmlns:a16="http://schemas.microsoft.com/office/drawing/2014/main" xmlns="" id="{743E6D09-7F25-7D53-FE15-D675A4BFF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55448" y="2885665"/>
            <a:ext cx="416205" cy="4162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10A8CB-1C1B-80A2-6473-55184A447227}"/>
              </a:ext>
            </a:extLst>
          </p:cNvPr>
          <p:cNvSpPr txBox="1"/>
          <p:nvPr/>
        </p:nvSpPr>
        <p:spPr>
          <a:xfrm>
            <a:off x="2204303" y="3717860"/>
            <a:ext cx="16753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Запись на повторный прием и сдачу дополнительных анализов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F6A645-ADA4-5CAE-69B9-B27DCD32C580}"/>
              </a:ext>
            </a:extLst>
          </p:cNvPr>
          <p:cNvSpPr txBox="1"/>
          <p:nvPr/>
        </p:nvSpPr>
        <p:spPr>
          <a:xfrm>
            <a:off x="2402847" y="4473578"/>
            <a:ext cx="707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 день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937DBAD-2F49-BB10-C4DF-CF0F213BC678}"/>
              </a:ext>
            </a:extLst>
          </p:cNvPr>
          <p:cNvSpPr/>
          <p:nvPr/>
        </p:nvSpPr>
        <p:spPr>
          <a:xfrm>
            <a:off x="2413311" y="4495171"/>
            <a:ext cx="586741" cy="24321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3E34E51-4E0F-7011-8916-7681916804E7}"/>
              </a:ext>
            </a:extLst>
          </p:cNvPr>
          <p:cNvCxnSpPr>
            <a:cxnSpLocks/>
          </p:cNvCxnSpPr>
          <p:nvPr/>
        </p:nvCxnSpPr>
        <p:spPr>
          <a:xfrm>
            <a:off x="2413097" y="2815713"/>
            <a:ext cx="5473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1B38A4-3F11-98D3-043E-A9F86ED8417A}"/>
              </a:ext>
            </a:extLst>
          </p:cNvPr>
          <p:cNvSpPr txBox="1"/>
          <p:nvPr/>
        </p:nvSpPr>
        <p:spPr>
          <a:xfrm>
            <a:off x="2404995" y="23397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4" name="Рисунок 13" descr="Вода">
            <a:extLst>
              <a:ext uri="{FF2B5EF4-FFF2-40B4-BE49-F238E27FC236}">
                <a16:creationId xmlns:a16="http://schemas.microsoft.com/office/drawing/2014/main" xmlns="" id="{84F81ED1-3588-8667-1460-A13622EDD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4018591" y="2269153"/>
            <a:ext cx="869632" cy="5989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25C434-995E-9D8D-A3D3-F23C66745D5B}"/>
              </a:ext>
            </a:extLst>
          </p:cNvPr>
          <p:cNvSpPr txBox="1"/>
          <p:nvPr/>
        </p:nvSpPr>
        <p:spPr>
          <a:xfrm>
            <a:off x="4297686" y="2355669"/>
            <a:ext cx="28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3AB9410E-50CA-75E8-0A46-6BC62AEC2D6D}"/>
              </a:ext>
            </a:extLst>
          </p:cNvPr>
          <p:cNvSpPr/>
          <p:nvPr/>
        </p:nvSpPr>
        <p:spPr>
          <a:xfrm>
            <a:off x="2365280" y="2917377"/>
            <a:ext cx="383761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8085147-DF70-3351-0492-94B3F4A6F4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185" t="39760" r="42025" b="54530"/>
          <a:stretch/>
        </p:blipFill>
        <p:spPr>
          <a:xfrm>
            <a:off x="4337499" y="2950486"/>
            <a:ext cx="260468" cy="299789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DD8C43B-5577-8E58-EFF7-E2DACBC2F9AE}"/>
              </a:ext>
            </a:extLst>
          </p:cNvPr>
          <p:cNvSpPr/>
          <p:nvPr/>
        </p:nvSpPr>
        <p:spPr>
          <a:xfrm>
            <a:off x="4258816" y="2915301"/>
            <a:ext cx="383761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A8DE8C9-208E-C9FA-EA43-79B3C47949ED}"/>
              </a:ext>
            </a:extLst>
          </p:cNvPr>
          <p:cNvSpPr txBox="1"/>
          <p:nvPr/>
        </p:nvSpPr>
        <p:spPr>
          <a:xfrm>
            <a:off x="4154150" y="3346030"/>
            <a:ext cx="1447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/>
              <a:t>Проведение дополнительных</a:t>
            </a:r>
          </a:p>
          <a:p>
            <a:r>
              <a:rPr lang="ru-RU" sz="1100" b="1" dirty="0"/>
              <a:t>инструментальных исследований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199A94-E0E5-9522-59EF-29C1805540DB}"/>
              </a:ext>
            </a:extLst>
          </p:cNvPr>
          <p:cNvSpPr txBox="1"/>
          <p:nvPr/>
        </p:nvSpPr>
        <p:spPr>
          <a:xfrm>
            <a:off x="4333475" y="4460094"/>
            <a:ext cx="82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200" dirty="0"/>
              <a:t>7 дней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C17F73F8-E8E5-F245-7605-A97170E13B9A}"/>
              </a:ext>
            </a:extLst>
          </p:cNvPr>
          <p:cNvSpPr/>
          <p:nvPr/>
        </p:nvSpPr>
        <p:spPr>
          <a:xfrm>
            <a:off x="4333475" y="4481484"/>
            <a:ext cx="586741" cy="24321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Вода">
            <a:extLst>
              <a:ext uri="{FF2B5EF4-FFF2-40B4-BE49-F238E27FC236}">
                <a16:creationId xmlns:a16="http://schemas.microsoft.com/office/drawing/2014/main" xmlns="" id="{7FC118A3-E8ED-322F-DF44-0BA02F0B5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5908549" y="2259405"/>
            <a:ext cx="869632" cy="5989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B8DA4E-256B-E368-DFC6-BE60AA04A3B3}"/>
              </a:ext>
            </a:extLst>
          </p:cNvPr>
          <p:cNvSpPr txBox="1"/>
          <p:nvPr/>
        </p:nvSpPr>
        <p:spPr>
          <a:xfrm>
            <a:off x="6193509" y="23563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3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0570D03-1A26-FBCB-0DE9-4CA08C99D8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032" t="56414" r="42311" b="36960"/>
          <a:stretch/>
        </p:blipFill>
        <p:spPr>
          <a:xfrm>
            <a:off x="6193509" y="2913936"/>
            <a:ext cx="231748" cy="32504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DC676E1-8D81-3278-7AAF-C849E302F6DF}"/>
              </a:ext>
            </a:extLst>
          </p:cNvPr>
          <p:cNvSpPr txBox="1"/>
          <p:nvPr/>
        </p:nvSpPr>
        <p:spPr>
          <a:xfrm>
            <a:off x="5974962" y="3284894"/>
            <a:ext cx="16064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/>
              <a:t>Повторный визит в доврачебный кабинет для получения результатов доп. исследований и направления в ЦАОП или КОД №1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29F2B98B-A291-B6B3-3185-329821D1E425}"/>
              </a:ext>
            </a:extLst>
          </p:cNvPr>
          <p:cNvSpPr/>
          <p:nvPr/>
        </p:nvSpPr>
        <p:spPr>
          <a:xfrm>
            <a:off x="6110917" y="2895836"/>
            <a:ext cx="391806" cy="3821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BFEB7B36-639F-811D-D7AD-BC81AB88BC5B}"/>
              </a:ext>
            </a:extLst>
          </p:cNvPr>
          <p:cNvGrpSpPr/>
          <p:nvPr/>
        </p:nvGrpSpPr>
        <p:grpSpPr>
          <a:xfrm rot="10800000">
            <a:off x="7892548" y="1789260"/>
            <a:ext cx="482371" cy="2028264"/>
            <a:chOff x="3455948" y="1093997"/>
            <a:chExt cx="730067" cy="859937"/>
          </a:xfrm>
        </p:grpSpPr>
        <p:sp>
          <p:nvSpPr>
            <p:cNvPr id="36" name="Дуга 35">
              <a:extLst>
                <a:ext uri="{FF2B5EF4-FFF2-40B4-BE49-F238E27FC236}">
                  <a16:creationId xmlns:a16="http://schemas.microsoft.com/office/drawing/2014/main" xmlns="" id="{801E6D96-EBDF-D0D3-965C-C6D402E763E6}"/>
                </a:ext>
              </a:extLst>
            </p:cNvPr>
            <p:cNvSpPr/>
            <p:nvPr/>
          </p:nvSpPr>
          <p:spPr>
            <a:xfrm rot="5400000">
              <a:off x="3473693" y="1242520"/>
              <a:ext cx="730067" cy="692761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Дуга 36">
              <a:extLst>
                <a:ext uri="{FF2B5EF4-FFF2-40B4-BE49-F238E27FC236}">
                  <a16:creationId xmlns:a16="http://schemas.microsoft.com/office/drawing/2014/main" xmlns="" id="{FA6DDB43-0579-2503-0342-BA317C771357}"/>
                </a:ext>
              </a:extLst>
            </p:cNvPr>
            <p:cNvSpPr/>
            <p:nvPr/>
          </p:nvSpPr>
          <p:spPr>
            <a:xfrm>
              <a:off x="3455948" y="1093997"/>
              <a:ext cx="730067" cy="692761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xmlns="" id="{8EC5F131-0D4A-6B0B-F52E-D231D5535E33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 flipH="1">
              <a:off x="4185107" y="1428018"/>
              <a:ext cx="680" cy="1608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ABC9B73-2D14-F70A-9549-B4C48AF2C6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185" t="39760" r="42025" b="54530"/>
          <a:stretch/>
        </p:blipFill>
        <p:spPr>
          <a:xfrm>
            <a:off x="10471335" y="3915754"/>
            <a:ext cx="260468" cy="299789"/>
          </a:xfrm>
          <a:prstGeom prst="rect">
            <a:avLst/>
          </a:prstGeom>
        </p:spPr>
      </p:pic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3702C4D5-F5ED-DC11-2093-2D39687C478E}"/>
              </a:ext>
            </a:extLst>
          </p:cNvPr>
          <p:cNvCxnSpPr>
            <a:cxnSpLocks/>
          </p:cNvCxnSpPr>
          <p:nvPr/>
        </p:nvCxnSpPr>
        <p:spPr>
          <a:xfrm flipV="1">
            <a:off x="8118199" y="1777668"/>
            <a:ext cx="2887597" cy="9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860B527-E663-5CA6-BB3F-C796288E64D8}"/>
              </a:ext>
            </a:extLst>
          </p:cNvPr>
          <p:cNvSpPr txBox="1"/>
          <p:nvPr/>
        </p:nvSpPr>
        <p:spPr>
          <a:xfrm>
            <a:off x="8776086" y="4216119"/>
            <a:ext cx="10353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/>
              <a:t>Прием врача маммолога-онколога в КОД №1</a:t>
            </a:r>
          </a:p>
        </p:txBody>
      </p:sp>
      <p:pic>
        <p:nvPicPr>
          <p:cNvPr id="42" name="Рисунок 41" descr="Доктор">
            <a:extLst>
              <a:ext uri="{FF2B5EF4-FFF2-40B4-BE49-F238E27FC236}">
                <a16:creationId xmlns:a16="http://schemas.microsoft.com/office/drawing/2014/main" xmlns="" id="{224EBA58-CC93-EB14-BE11-02F9E85DCE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869474" y="1829530"/>
            <a:ext cx="371178" cy="371178"/>
          </a:xfrm>
          <a:prstGeom prst="rect">
            <a:avLst/>
          </a:prstGeom>
        </p:spPr>
      </p:pic>
      <p:pic>
        <p:nvPicPr>
          <p:cNvPr id="43" name="Рисунок 42" descr="Вода">
            <a:extLst>
              <a:ext uri="{FF2B5EF4-FFF2-40B4-BE49-F238E27FC236}">
                <a16:creationId xmlns:a16="http://schemas.microsoft.com/office/drawing/2014/main" xmlns="" id="{7E8469C9-FC6F-CC76-6B5F-642E2D180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10280499" y="1313898"/>
            <a:ext cx="737026" cy="50765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AC7132B-58B9-F867-54DB-1AFBB246F71C}"/>
              </a:ext>
            </a:extLst>
          </p:cNvPr>
          <p:cNvSpPr txBox="1"/>
          <p:nvPr/>
        </p:nvSpPr>
        <p:spPr>
          <a:xfrm>
            <a:off x="10498305" y="13556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B46DA72-944F-37F3-1034-C088CB9D3722}"/>
              </a:ext>
            </a:extLst>
          </p:cNvPr>
          <p:cNvSpPr txBox="1"/>
          <p:nvPr/>
        </p:nvSpPr>
        <p:spPr>
          <a:xfrm>
            <a:off x="10280319" y="4229769"/>
            <a:ext cx="9349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/>
              <a:t>Проведение трепан биопсии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89AF1C67-6AF6-EB3F-DCA7-196D4CB34EA6}"/>
              </a:ext>
            </a:extLst>
          </p:cNvPr>
          <p:cNvGrpSpPr/>
          <p:nvPr/>
        </p:nvGrpSpPr>
        <p:grpSpPr>
          <a:xfrm>
            <a:off x="8065628" y="1291160"/>
            <a:ext cx="828425" cy="802881"/>
            <a:chOff x="11402436" y="6001290"/>
            <a:chExt cx="659306" cy="715513"/>
          </a:xfrm>
        </p:grpSpPr>
        <p:sp>
          <p:nvSpPr>
            <p:cNvPr id="47" name="Стрелка: пятиугольник 46">
              <a:extLst>
                <a:ext uri="{FF2B5EF4-FFF2-40B4-BE49-F238E27FC236}">
                  <a16:creationId xmlns:a16="http://schemas.microsoft.com/office/drawing/2014/main" xmlns="" id="{2808F5DC-6F64-6B03-E04B-81CF3FDC36E2}"/>
                </a:ext>
              </a:extLst>
            </p:cNvPr>
            <p:cNvSpPr/>
            <p:nvPr/>
          </p:nvSpPr>
          <p:spPr>
            <a:xfrm rot="16200000">
              <a:off x="11454917" y="6042776"/>
              <a:ext cx="440505" cy="545468"/>
            </a:xfrm>
            <a:prstGeom prst="homePlate">
              <a:avLst>
                <a:gd name="adj" fmla="val 39473"/>
              </a:avLst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Знак ''плюс'' 47">
              <a:extLst>
                <a:ext uri="{FF2B5EF4-FFF2-40B4-BE49-F238E27FC236}">
                  <a16:creationId xmlns:a16="http://schemas.microsoft.com/office/drawing/2014/main" xmlns="" id="{AAABDE46-F571-22EC-0D55-CBBE8FFC2D7E}"/>
                </a:ext>
              </a:extLst>
            </p:cNvPr>
            <p:cNvSpPr/>
            <p:nvPr/>
          </p:nvSpPr>
          <p:spPr>
            <a:xfrm>
              <a:off x="11564294" y="6153102"/>
              <a:ext cx="238756" cy="220236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BA2BC110-43E8-229D-BEB2-6294D94B4815}"/>
                </a:ext>
              </a:extLst>
            </p:cNvPr>
            <p:cNvSpPr/>
            <p:nvPr/>
          </p:nvSpPr>
          <p:spPr>
            <a:xfrm>
              <a:off x="11484339" y="6408711"/>
              <a:ext cx="73219" cy="7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A0C0A0B3-4700-B9D6-3B19-87A28F71D18F}"/>
                </a:ext>
              </a:extLst>
            </p:cNvPr>
            <p:cNvSpPr/>
            <p:nvPr/>
          </p:nvSpPr>
          <p:spPr>
            <a:xfrm>
              <a:off x="11643175" y="6408711"/>
              <a:ext cx="73219" cy="7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B0F87E26-338D-58DE-89F1-D56860E051F0}"/>
                </a:ext>
              </a:extLst>
            </p:cNvPr>
            <p:cNvSpPr/>
            <p:nvPr/>
          </p:nvSpPr>
          <p:spPr>
            <a:xfrm>
              <a:off x="11806223" y="6408711"/>
              <a:ext cx="73219" cy="7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трелка: шеврон 51">
              <a:extLst>
                <a:ext uri="{FF2B5EF4-FFF2-40B4-BE49-F238E27FC236}">
                  <a16:creationId xmlns:a16="http://schemas.microsoft.com/office/drawing/2014/main" xmlns="" id="{2486662E-0CC7-66E6-F88F-1A79C9F0F845}"/>
                </a:ext>
              </a:extLst>
            </p:cNvPr>
            <p:cNvSpPr/>
            <p:nvPr/>
          </p:nvSpPr>
          <p:spPr>
            <a:xfrm rot="16200000">
              <a:off x="11558412" y="5847481"/>
              <a:ext cx="237851" cy="545469"/>
            </a:xfrm>
            <a:prstGeom prst="chevron">
              <a:avLst>
                <a:gd name="adj" fmla="val 72271"/>
              </a:avLst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EE9908B-C99F-0AA0-ADDF-B47B1FEECC3D}"/>
                </a:ext>
              </a:extLst>
            </p:cNvPr>
            <p:cNvSpPr txBox="1"/>
            <p:nvPr/>
          </p:nvSpPr>
          <p:spPr>
            <a:xfrm>
              <a:off x="11450527" y="6490518"/>
              <a:ext cx="611215" cy="226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rgbClr val="F2960E"/>
                  </a:solidFill>
                </a:rPr>
                <a:t>ЦАОП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D4456B5-472C-AA48-E341-EF856B200508}"/>
              </a:ext>
            </a:extLst>
          </p:cNvPr>
          <p:cNvSpPr txBox="1"/>
          <p:nvPr/>
        </p:nvSpPr>
        <p:spPr>
          <a:xfrm>
            <a:off x="8756122" y="2172831"/>
            <a:ext cx="10552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/>
              <a:t>Прием врача маммолога-онколога в ЦАОП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2CA31789-D63A-7C2E-AF54-A911612E7CF8}"/>
              </a:ext>
            </a:extLst>
          </p:cNvPr>
          <p:cNvCxnSpPr>
            <a:cxnSpLocks/>
          </p:cNvCxnSpPr>
          <p:nvPr/>
        </p:nvCxnSpPr>
        <p:spPr>
          <a:xfrm flipV="1">
            <a:off x="8115458" y="3820658"/>
            <a:ext cx="2809595" cy="20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F064724E-8549-6DE6-4090-EB2693CEF85D}"/>
              </a:ext>
            </a:extLst>
          </p:cNvPr>
          <p:cNvGrpSpPr/>
          <p:nvPr/>
        </p:nvGrpSpPr>
        <p:grpSpPr>
          <a:xfrm>
            <a:off x="8003039" y="3393469"/>
            <a:ext cx="855454" cy="832102"/>
            <a:chOff x="10460281" y="4985915"/>
            <a:chExt cx="1027545" cy="920421"/>
          </a:xfrm>
        </p:grpSpPr>
        <p:pic>
          <p:nvPicPr>
            <p:cNvPr id="57" name="Рисунок 56" descr="Больница">
              <a:extLst>
                <a:ext uri="{FF2B5EF4-FFF2-40B4-BE49-F238E27FC236}">
                  <a16:creationId xmlns:a16="http://schemas.microsoft.com/office/drawing/2014/main" xmlns="" id="{E274935F-D910-D594-6901-E7A18C089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460281" y="4985915"/>
              <a:ext cx="1027545" cy="856267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919A937-D715-FB4C-6FA4-6F5930304E9B}"/>
                </a:ext>
              </a:extLst>
            </p:cNvPr>
            <p:cNvSpPr txBox="1"/>
            <p:nvPr/>
          </p:nvSpPr>
          <p:spPr>
            <a:xfrm>
              <a:off x="10595433" y="5633981"/>
              <a:ext cx="791757" cy="272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solidFill>
                    <a:srgbClr val="F2960E"/>
                  </a:solidFill>
                </a:rPr>
                <a:t>КОД №1</a:t>
              </a:r>
            </a:p>
          </p:txBody>
        </p:sp>
      </p:grpSp>
      <p:pic>
        <p:nvPicPr>
          <p:cNvPr id="59" name="Рисунок 58" descr="Вода">
            <a:extLst>
              <a:ext uri="{FF2B5EF4-FFF2-40B4-BE49-F238E27FC236}">
                <a16:creationId xmlns:a16="http://schemas.microsoft.com/office/drawing/2014/main" xmlns="" id="{709543B7-5876-DC79-36DF-1CDA78C7C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0800000">
            <a:off x="8676582" y="1314010"/>
            <a:ext cx="737026" cy="50765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029B900-B6ED-01B9-E417-51BFA4EABEA1}"/>
              </a:ext>
            </a:extLst>
          </p:cNvPr>
          <p:cNvSpPr txBox="1"/>
          <p:nvPr/>
        </p:nvSpPr>
        <p:spPr>
          <a:xfrm>
            <a:off x="8902128" y="1365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5D0A43F-4594-4633-1C0A-327A63C0E984}"/>
              </a:ext>
            </a:extLst>
          </p:cNvPr>
          <p:cNvSpPr txBox="1"/>
          <p:nvPr/>
        </p:nvSpPr>
        <p:spPr>
          <a:xfrm>
            <a:off x="10356835" y="2177522"/>
            <a:ext cx="14313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/>
              <a:t>Проведение тонкоигольной  биопсии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0F9C28A0-E2A4-19D2-549A-AFC0B6FBC875}"/>
              </a:ext>
            </a:extLst>
          </p:cNvPr>
          <p:cNvSpPr/>
          <p:nvPr/>
        </p:nvSpPr>
        <p:spPr>
          <a:xfrm>
            <a:off x="10391499" y="3887176"/>
            <a:ext cx="383761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0EDA00EF-EF6D-2CC2-317F-487A61FA9DB1}"/>
              </a:ext>
            </a:extLst>
          </p:cNvPr>
          <p:cNvSpPr/>
          <p:nvPr/>
        </p:nvSpPr>
        <p:spPr>
          <a:xfrm>
            <a:off x="8862403" y="1851968"/>
            <a:ext cx="383761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64" name="Рисунок 63" descr="Доктор">
            <a:extLst>
              <a:ext uri="{FF2B5EF4-FFF2-40B4-BE49-F238E27FC236}">
                <a16:creationId xmlns:a16="http://schemas.microsoft.com/office/drawing/2014/main" xmlns="" id="{76921326-6315-6AFD-C0EF-724EA147FC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869474" y="3860059"/>
            <a:ext cx="371178" cy="371178"/>
          </a:xfrm>
          <a:prstGeom prst="rect">
            <a:avLst/>
          </a:prstGeom>
        </p:spPr>
      </p:pic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4293309B-E4E9-FC39-8892-D5A1E7722D8F}"/>
              </a:ext>
            </a:extLst>
          </p:cNvPr>
          <p:cNvSpPr/>
          <p:nvPr/>
        </p:nvSpPr>
        <p:spPr>
          <a:xfrm>
            <a:off x="8866402" y="3879145"/>
            <a:ext cx="383761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46F9475-BE71-15B1-2F50-44461BDFA429}"/>
              </a:ext>
            </a:extLst>
          </p:cNvPr>
          <p:cNvSpPr txBox="1"/>
          <p:nvPr/>
        </p:nvSpPr>
        <p:spPr>
          <a:xfrm>
            <a:off x="8795581" y="5034521"/>
            <a:ext cx="528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3 </a:t>
            </a:r>
            <a:r>
              <a:rPr lang="ru-RU" sz="1050" dirty="0"/>
              <a:t>дня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60598705-A24B-9E2F-D738-C1AACEE56267}"/>
              </a:ext>
            </a:extLst>
          </p:cNvPr>
          <p:cNvSpPr/>
          <p:nvPr/>
        </p:nvSpPr>
        <p:spPr>
          <a:xfrm>
            <a:off x="8737581" y="5060897"/>
            <a:ext cx="586741" cy="24321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419FDEC-A603-C1BD-CA53-C472FE9FC9A1}"/>
              </a:ext>
            </a:extLst>
          </p:cNvPr>
          <p:cNvSpPr txBox="1"/>
          <p:nvPr/>
        </p:nvSpPr>
        <p:spPr>
          <a:xfrm>
            <a:off x="10359427" y="5059758"/>
            <a:ext cx="5710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50" dirty="0"/>
              <a:t>7 дней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F6C4811-EEE4-ED7F-261B-5AE572DD816B}"/>
              </a:ext>
            </a:extLst>
          </p:cNvPr>
          <p:cNvSpPr txBox="1"/>
          <p:nvPr/>
        </p:nvSpPr>
        <p:spPr>
          <a:xfrm>
            <a:off x="8787329" y="2906554"/>
            <a:ext cx="822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3 </a:t>
            </a:r>
            <a:r>
              <a:rPr lang="ru-RU" sz="1000" dirty="0"/>
              <a:t>дня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B9AC2F58-1122-5E5C-6819-CAC9D2EE30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185" t="39760" r="42025" b="54530"/>
          <a:stretch/>
        </p:blipFill>
        <p:spPr>
          <a:xfrm>
            <a:off x="10537635" y="1891269"/>
            <a:ext cx="260468" cy="299789"/>
          </a:xfrm>
          <a:prstGeom prst="rect">
            <a:avLst/>
          </a:prstGeom>
        </p:spPr>
      </p:pic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CDA996CA-B534-6EFA-2F5B-58609DA78CED}"/>
              </a:ext>
            </a:extLst>
          </p:cNvPr>
          <p:cNvSpPr/>
          <p:nvPr/>
        </p:nvSpPr>
        <p:spPr>
          <a:xfrm>
            <a:off x="10458952" y="1856084"/>
            <a:ext cx="383761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3" name="Рисунок 72" descr="Вода">
            <a:extLst>
              <a:ext uri="{FF2B5EF4-FFF2-40B4-BE49-F238E27FC236}">
                <a16:creationId xmlns:a16="http://schemas.microsoft.com/office/drawing/2014/main" xmlns="" id="{726EE2A7-7F4A-F8D9-C4DB-12D27EF24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0800000">
            <a:off x="8684458" y="3326796"/>
            <a:ext cx="737026" cy="50765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81BC165-A03D-D062-9C59-B4A025CFEE04}"/>
              </a:ext>
            </a:extLst>
          </p:cNvPr>
          <p:cNvSpPr txBox="1"/>
          <p:nvPr/>
        </p:nvSpPr>
        <p:spPr>
          <a:xfrm>
            <a:off x="8902128" y="33802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75" name="Рисунок 74" descr="Вода">
            <a:extLst>
              <a:ext uri="{FF2B5EF4-FFF2-40B4-BE49-F238E27FC236}">
                <a16:creationId xmlns:a16="http://schemas.microsoft.com/office/drawing/2014/main" xmlns="" id="{1FB40FFF-904A-97DE-92A5-BDA0E7D19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10214199" y="3350404"/>
            <a:ext cx="737026" cy="50765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1D6E678-AD5F-F125-0F9F-4AB5ABF24224}"/>
              </a:ext>
            </a:extLst>
          </p:cNvPr>
          <p:cNvSpPr txBox="1"/>
          <p:nvPr/>
        </p:nvSpPr>
        <p:spPr>
          <a:xfrm>
            <a:off x="10432005" y="3392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46EA1C90-4AF8-632E-AF42-FD9F7C90596C}"/>
              </a:ext>
            </a:extLst>
          </p:cNvPr>
          <p:cNvSpPr/>
          <p:nvPr/>
        </p:nvSpPr>
        <p:spPr>
          <a:xfrm>
            <a:off x="8732073" y="2922037"/>
            <a:ext cx="586741" cy="24321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xmlns="" id="{077C29E8-E745-7F0A-47FB-1F6E452ADFC1}"/>
              </a:ext>
            </a:extLst>
          </p:cNvPr>
          <p:cNvSpPr/>
          <p:nvPr/>
        </p:nvSpPr>
        <p:spPr>
          <a:xfrm>
            <a:off x="10343690" y="5068956"/>
            <a:ext cx="586741" cy="24321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F8B7413F-B371-3334-0B02-7F71073BCC38}"/>
              </a:ext>
            </a:extLst>
          </p:cNvPr>
          <p:cNvSpPr/>
          <p:nvPr/>
        </p:nvSpPr>
        <p:spPr>
          <a:xfrm>
            <a:off x="10374498" y="2912357"/>
            <a:ext cx="586741" cy="243214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1600923-303D-18AC-3F52-A0776F0B8FE1}"/>
              </a:ext>
            </a:extLst>
          </p:cNvPr>
          <p:cNvSpPr txBox="1"/>
          <p:nvPr/>
        </p:nvSpPr>
        <p:spPr>
          <a:xfrm>
            <a:off x="10367392" y="2904717"/>
            <a:ext cx="81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50" dirty="0"/>
              <a:t>7 дней</a:t>
            </a:r>
          </a:p>
        </p:txBody>
      </p:sp>
      <p:sp>
        <p:nvSpPr>
          <p:cNvPr id="81" name="Блок-схема: альтернативный процесс 80">
            <a:extLst>
              <a:ext uri="{FF2B5EF4-FFF2-40B4-BE49-F238E27FC236}">
                <a16:creationId xmlns:a16="http://schemas.microsoft.com/office/drawing/2014/main" xmlns="" id="{3473E802-91D2-A512-D21F-102CBB731FEC}"/>
              </a:ext>
            </a:extLst>
          </p:cNvPr>
          <p:cNvSpPr/>
          <p:nvPr/>
        </p:nvSpPr>
        <p:spPr>
          <a:xfrm>
            <a:off x="49946" y="945940"/>
            <a:ext cx="4477356" cy="1101203"/>
          </a:xfrm>
          <a:prstGeom prst="flowChartAlternateProcess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CF0E659-DD94-971F-98B2-954DA757EFD1}"/>
              </a:ext>
            </a:extLst>
          </p:cNvPr>
          <p:cNvSpPr txBox="1"/>
          <p:nvPr/>
        </p:nvSpPr>
        <p:spPr>
          <a:xfrm>
            <a:off x="194036" y="1030414"/>
            <a:ext cx="4428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Путь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А </a:t>
            </a:r>
          </a:p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Результаты требуют незамедлительного дообследования </a:t>
            </a:r>
          </a:p>
        </p:txBody>
      </p:sp>
      <p:pic>
        <p:nvPicPr>
          <p:cNvPr id="91" name="Рисунок 90" descr="Мужчина">
            <a:extLst>
              <a:ext uri="{FF2B5EF4-FFF2-40B4-BE49-F238E27FC236}">
                <a16:creationId xmlns:a16="http://schemas.microsoft.com/office/drawing/2014/main" xmlns="" id="{2F46748F-6A60-3A7A-943E-619BE41667A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-1053" t="-14923" r="4899" b="63261"/>
          <a:stretch/>
        </p:blipFill>
        <p:spPr bwMode="auto">
          <a:xfrm>
            <a:off x="652643" y="2265989"/>
            <a:ext cx="1256260" cy="674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B01BDB93-B115-F7C2-FBB0-C1EB0459F6B3}"/>
              </a:ext>
            </a:extLst>
          </p:cNvPr>
          <p:cNvSpPr/>
          <p:nvPr/>
        </p:nvSpPr>
        <p:spPr>
          <a:xfrm>
            <a:off x="978641" y="2422584"/>
            <a:ext cx="696746" cy="6745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93" name="Прямоугольник: скругленные углы 92">
            <a:extLst>
              <a:ext uri="{FF2B5EF4-FFF2-40B4-BE49-F238E27FC236}">
                <a16:creationId xmlns:a16="http://schemas.microsoft.com/office/drawing/2014/main" xmlns="" id="{BBC0325B-77CC-9AB1-889D-1D2DDF9B1F87}"/>
              </a:ext>
            </a:extLst>
          </p:cNvPr>
          <p:cNvSpPr/>
          <p:nvPr/>
        </p:nvSpPr>
        <p:spPr>
          <a:xfrm>
            <a:off x="194036" y="4985518"/>
            <a:ext cx="3166295" cy="1822145"/>
          </a:xfrm>
          <a:prstGeom prst="roundRect">
            <a:avLst>
              <a:gd name="adj" fmla="val 11909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C69A8DD-4465-AC1C-CD8E-892979D07237}"/>
              </a:ext>
            </a:extLst>
          </p:cNvPr>
          <p:cNvSpPr txBox="1"/>
          <p:nvPr/>
        </p:nvSpPr>
        <p:spPr>
          <a:xfrm>
            <a:off x="93423" y="4985518"/>
            <a:ext cx="4060727" cy="1852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>
              <a:lnSpc>
                <a:spcPct val="115000"/>
              </a:lnSpc>
            </a:pPr>
            <a:r>
              <a:rPr lang="ru-RU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Примерный перечень исследований (назначение</a:t>
            </a:r>
          </a:p>
          <a:p>
            <a:pPr marL="265113">
              <a:lnSpc>
                <a:spcPct val="115000"/>
              </a:lnSpc>
            </a:pPr>
            <a:r>
              <a:rPr lang="ru-RU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осуществляется врачом при наличии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показаний)</a:t>
            </a:r>
          </a:p>
          <a:p>
            <a:pPr marL="354013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ОАК, БАК, 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анализ крови на ВИЧ, АЛТ, АСТ, ОАМ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билатеральную маммографию (Р-архив/СД-диск)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Рентгенография органов грудной клетки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Выполнить ЭКГ (пленка + расшифровка)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КТ ОГК с внутривенным контрастом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УЗИ ОБП/КТ ОБП с внутривенным контрастированием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УЗИ забрюшинного пространства/КТ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УЗИ/КТ органов малого таза</a:t>
            </a:r>
          </a:p>
          <a:p>
            <a:pPr marL="354013" lvl="0" indent="-88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анализ крови на маркеры гепатитов </a:t>
            </a:r>
            <a:r>
              <a:rPr 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HBsAg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HCV</a:t>
            </a:r>
            <a:endParaRPr lang="ru-RU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xmlns="" id="{4C881EE8-719D-F8D7-7937-7EE990C8C7BD}"/>
              </a:ext>
            </a:extLst>
          </p:cNvPr>
          <p:cNvCxnSpPr>
            <a:cxnSpLocks/>
          </p:cNvCxnSpPr>
          <p:nvPr/>
        </p:nvCxnSpPr>
        <p:spPr>
          <a:xfrm flipH="1">
            <a:off x="3923843" y="3119513"/>
            <a:ext cx="322364" cy="2163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xmlns="" id="{9C5E5C90-9E8A-5A87-8B90-F854662DB1DA}"/>
              </a:ext>
            </a:extLst>
          </p:cNvPr>
          <p:cNvCxnSpPr>
            <a:cxnSpLocks/>
          </p:cNvCxnSpPr>
          <p:nvPr/>
        </p:nvCxnSpPr>
        <p:spPr>
          <a:xfrm>
            <a:off x="3931463" y="3119513"/>
            <a:ext cx="4228" cy="2093533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xmlns="" id="{9F23458E-E332-F652-921F-1675082D5590}"/>
              </a:ext>
            </a:extLst>
          </p:cNvPr>
          <p:cNvCxnSpPr>
            <a:cxnSpLocks/>
          </p:cNvCxnSpPr>
          <p:nvPr/>
        </p:nvCxnSpPr>
        <p:spPr>
          <a:xfrm flipH="1">
            <a:off x="3360331" y="5213046"/>
            <a:ext cx="563512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762C5FCE-03E4-8311-A3FA-A8F381A773E2}"/>
              </a:ext>
            </a:extLst>
          </p:cNvPr>
          <p:cNvSpPr/>
          <p:nvPr/>
        </p:nvSpPr>
        <p:spPr>
          <a:xfrm>
            <a:off x="2330094" y="2768907"/>
            <a:ext cx="87346" cy="818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66ADBBD-2D31-79EE-9499-EEFD54AEEC16}"/>
              </a:ext>
            </a:extLst>
          </p:cNvPr>
          <p:cNvSpPr txBox="1"/>
          <p:nvPr/>
        </p:nvSpPr>
        <p:spPr>
          <a:xfrm>
            <a:off x="705248" y="3181628"/>
            <a:ext cx="12660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В случае обнаружения ЗНО после получения результатов МГ или УЗИ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8834735-347D-CE9D-9B33-E881AB8AEDE8}"/>
              </a:ext>
            </a:extLst>
          </p:cNvPr>
          <p:cNvSpPr txBox="1"/>
          <p:nvPr/>
        </p:nvSpPr>
        <p:spPr>
          <a:xfrm>
            <a:off x="1425302" y="123949"/>
            <a:ext cx="8966493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Клиентский путь проведения онкодиагностики ЗНО молочной железы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8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285F78BA-CD2A-14C9-F916-DCB6298D796C}"/>
              </a:ext>
            </a:extLst>
          </p:cNvPr>
          <p:cNvGrpSpPr/>
          <p:nvPr/>
        </p:nvGrpSpPr>
        <p:grpSpPr>
          <a:xfrm>
            <a:off x="0" y="0"/>
            <a:ext cx="9589595" cy="983778"/>
            <a:chOff x="-4689" y="121986"/>
            <a:chExt cx="9589595" cy="98377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E878A48E-0A30-CF99-6A58-6EC48FA14523}"/>
                </a:ext>
              </a:extLst>
            </p:cNvPr>
            <p:cNvSpPr/>
            <p:nvPr/>
          </p:nvSpPr>
          <p:spPr>
            <a:xfrm>
              <a:off x="173620" y="317848"/>
              <a:ext cx="9411286" cy="787916"/>
            </a:xfrm>
            <a:prstGeom prst="rect">
              <a:avLst/>
            </a:prstGeom>
            <a:solidFill>
              <a:schemeClr val="accent3">
                <a:lumMod val="7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978386FC-29D2-C829-22FA-06FA471481A1}"/>
                </a:ext>
              </a:extLst>
            </p:cNvPr>
            <p:cNvGrpSpPr/>
            <p:nvPr/>
          </p:nvGrpSpPr>
          <p:grpSpPr>
            <a:xfrm>
              <a:off x="-4689" y="121986"/>
              <a:ext cx="9415975" cy="860475"/>
              <a:chOff x="-4689" y="121986"/>
              <a:chExt cx="9415975" cy="860475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xmlns="" id="{DC1D35B0-5E0B-7671-CDA8-BCFF005CB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6676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271C4F05-B421-8984-585D-367825D9E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4" y="138399"/>
                <a:ext cx="9411286" cy="8440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xmlns="" id="{6273D00B-2658-91E0-F40A-5AC28D198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9" y="121986"/>
                <a:ext cx="9411286" cy="84406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</p:pic>
        </p:grp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DB48AA-698C-986B-E4A1-9CAD0C98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E51-3717-A34B-B4AF-5E34288DDC54}" type="slidenum">
              <a:rPr lang="x-none" smtClean="0"/>
              <a:t>9</a:t>
            </a:fld>
            <a:endParaRPr lang="x-none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F50A6C-D2E6-EF72-F0FD-F2D1E42D3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47" t="22784" r="15971" b="7314"/>
          <a:stretch/>
        </p:blipFill>
        <p:spPr>
          <a:xfrm>
            <a:off x="357979" y="983778"/>
            <a:ext cx="9767374" cy="5874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083AD9-74C9-EFF0-829E-8F854C1370B1}"/>
              </a:ext>
            </a:extLst>
          </p:cNvPr>
          <p:cNvSpPr txBox="1"/>
          <p:nvPr/>
        </p:nvSpPr>
        <p:spPr>
          <a:xfrm>
            <a:off x="2345" y="71103"/>
            <a:ext cx="9408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МИНИМАЛЬНЫЙ ОБЪЕМ ОБСЛЕДОВАНИЯ ПРИ НАПРАВЛЕНИИ В</a:t>
            </a:r>
          </a:p>
          <a:p>
            <a:r>
              <a:rPr lang="ru-RU" sz="2400" b="1" kern="0" spc="-15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ГБУЗ «КОД №1»</a:t>
            </a:r>
          </a:p>
        </p:txBody>
      </p:sp>
    </p:spTree>
    <p:extLst>
      <p:ext uri="{BB962C8B-B14F-4D97-AF65-F5344CB8AC3E}">
        <p14:creationId xmlns:p14="http://schemas.microsoft.com/office/powerpoint/2010/main" val="3846448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peck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1548</Words>
  <Application>Microsoft Office PowerPoint</Application>
  <PresentationFormat>Широкоэкранный</PresentationFormat>
  <Paragraphs>270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Courier New</vt:lpstr>
      <vt:lpstr>Gotham Pro</vt:lpstr>
      <vt:lpstr>PF Din Text Comp Pro</vt:lpstr>
      <vt:lpstr>Tahoma</vt:lpstr>
      <vt:lpstr>Times New Roman</vt:lpstr>
      <vt:lpstr>Тема Office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Максим Мостовой</cp:lastModifiedBy>
  <cp:revision>121</cp:revision>
  <cp:lastPrinted>2022-07-22T07:20:06Z</cp:lastPrinted>
  <dcterms:modified xsi:type="dcterms:W3CDTF">2023-05-22T13:02:03Z</dcterms:modified>
</cp:coreProperties>
</file>