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73" r:id="rId4"/>
    <p:sldId id="274" r:id="rId5"/>
    <p:sldId id="276" r:id="rId6"/>
    <p:sldId id="277" r:id="rId7"/>
    <p:sldId id="278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2BE9B-F6F3-4DA8-805B-36843FF6ED97}" type="doc">
      <dgm:prSet loTypeId="urn:microsoft.com/office/officeart/2005/8/layout/pyramid4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E557F-0029-42CD-A500-B870552D5C28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u="sng" dirty="0" smtClean="0">
              <a:solidFill>
                <a:srgbClr val="FF0000"/>
              </a:solidFill>
            </a:rPr>
            <a:t>НАВЫКИ</a:t>
          </a:r>
          <a:endParaRPr lang="ru-RU" sz="1400" b="1" u="sng" dirty="0">
            <a:solidFill>
              <a:srgbClr val="FF0000"/>
            </a:solidFill>
          </a:endParaRPr>
        </a:p>
      </dgm:t>
    </dgm:pt>
    <dgm:pt modelId="{A4F5CFE8-B496-449A-A310-ABF73FB89651}" type="sibTrans" cxnId="{D0C32D30-CA38-4864-B24F-ADC11B048A7C}">
      <dgm:prSet/>
      <dgm:spPr/>
      <dgm:t>
        <a:bodyPr/>
        <a:lstStyle/>
        <a:p>
          <a:endParaRPr lang="ru-RU"/>
        </a:p>
      </dgm:t>
    </dgm:pt>
    <dgm:pt modelId="{DB0E2F7D-2C06-487C-B014-8FE8C4826A51}" type="parTrans" cxnId="{D0C32D30-CA38-4864-B24F-ADC11B048A7C}">
      <dgm:prSet/>
      <dgm:spPr/>
      <dgm:t>
        <a:bodyPr/>
        <a:lstStyle/>
        <a:p>
          <a:endParaRPr lang="ru-RU"/>
        </a:p>
      </dgm:t>
    </dgm:pt>
    <dgm:pt modelId="{B5963989-ACBC-49D0-9149-64B1EB9A3312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u="sng" dirty="0" smtClean="0">
              <a:solidFill>
                <a:srgbClr val="FF0000"/>
              </a:solidFill>
            </a:rPr>
            <a:t>МОТИВ</a:t>
          </a:r>
          <a:endParaRPr lang="ru-RU" sz="1400" b="1" u="sng" dirty="0">
            <a:solidFill>
              <a:srgbClr val="FF0000"/>
            </a:solidFill>
          </a:endParaRPr>
        </a:p>
      </dgm:t>
    </dgm:pt>
    <dgm:pt modelId="{A46F3994-79A2-4B5E-80A3-36F5DA9D4666}" type="sibTrans" cxnId="{54C3EC68-3105-40B0-BFC9-19EB3964924C}">
      <dgm:prSet/>
      <dgm:spPr/>
      <dgm:t>
        <a:bodyPr/>
        <a:lstStyle/>
        <a:p>
          <a:endParaRPr lang="ru-RU"/>
        </a:p>
      </dgm:t>
    </dgm:pt>
    <dgm:pt modelId="{3D71DA43-ED8C-4415-B835-005656EE1F14}" type="parTrans" cxnId="{54C3EC68-3105-40B0-BFC9-19EB3964924C}">
      <dgm:prSet/>
      <dgm:spPr/>
      <dgm:t>
        <a:bodyPr/>
        <a:lstStyle/>
        <a:p>
          <a:endParaRPr lang="ru-RU"/>
        </a:p>
      </dgm:t>
    </dgm:pt>
    <dgm:pt modelId="{B3828035-1774-4957-BD35-64776FA425D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u="sng" dirty="0" smtClean="0">
              <a:solidFill>
                <a:srgbClr val="FF0000"/>
              </a:solidFill>
            </a:rPr>
            <a:t>УМЕНИЯ</a:t>
          </a:r>
          <a:endParaRPr lang="ru-RU" sz="1400" b="1" u="sng" dirty="0">
            <a:solidFill>
              <a:srgbClr val="FF0000"/>
            </a:solidFill>
          </a:endParaRPr>
        </a:p>
      </dgm:t>
    </dgm:pt>
    <dgm:pt modelId="{52156019-ED30-4D1E-AC78-DC72B6EF82B8}" type="sibTrans" cxnId="{54C12175-AE1F-4E26-AB77-60D3AE05768B}">
      <dgm:prSet/>
      <dgm:spPr/>
      <dgm:t>
        <a:bodyPr/>
        <a:lstStyle/>
        <a:p>
          <a:endParaRPr lang="ru-RU"/>
        </a:p>
      </dgm:t>
    </dgm:pt>
    <dgm:pt modelId="{12E2F485-B679-47F2-A0A2-B99D71C882DF}" type="parTrans" cxnId="{54C12175-AE1F-4E26-AB77-60D3AE05768B}">
      <dgm:prSet/>
      <dgm:spPr/>
      <dgm:t>
        <a:bodyPr/>
        <a:lstStyle/>
        <a:p>
          <a:endParaRPr lang="ru-RU"/>
        </a:p>
      </dgm:t>
    </dgm:pt>
    <dgm:pt modelId="{988A897B-A05C-4E16-A619-0FF04722427B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u="sng" dirty="0" smtClean="0">
              <a:solidFill>
                <a:srgbClr val="FF0000"/>
              </a:solidFill>
            </a:rPr>
            <a:t>ЗНАНИЯ</a:t>
          </a:r>
          <a:endParaRPr lang="ru-RU" sz="1400" b="1" u="sng" dirty="0">
            <a:solidFill>
              <a:srgbClr val="FF0000"/>
            </a:solidFill>
          </a:endParaRPr>
        </a:p>
      </dgm:t>
    </dgm:pt>
    <dgm:pt modelId="{9E0A89BC-EEE1-481C-8756-FAA1564E0A42}" type="sibTrans" cxnId="{E084FB6E-F3F5-4B34-A000-47A0C5BC8871}">
      <dgm:prSet/>
      <dgm:spPr/>
      <dgm:t>
        <a:bodyPr/>
        <a:lstStyle/>
        <a:p>
          <a:endParaRPr lang="ru-RU"/>
        </a:p>
      </dgm:t>
    </dgm:pt>
    <dgm:pt modelId="{604E7EFF-8021-4505-BAEB-9D64F4764240}" type="parTrans" cxnId="{E084FB6E-F3F5-4B34-A000-47A0C5BC8871}">
      <dgm:prSet/>
      <dgm:spPr/>
      <dgm:t>
        <a:bodyPr/>
        <a:lstStyle/>
        <a:p>
          <a:endParaRPr lang="ru-RU"/>
        </a:p>
      </dgm:t>
    </dgm:pt>
    <dgm:pt modelId="{671641FB-DE51-4002-B96D-843EE3B3D6D6}" type="pres">
      <dgm:prSet presAssocID="{DD22BE9B-F6F3-4DA8-805B-36843FF6ED97}" presName="compositeShape" presStyleCnt="0">
        <dgm:presLayoutVars>
          <dgm:chMax val="9"/>
          <dgm:dir/>
          <dgm:resizeHandles val="exact"/>
        </dgm:presLayoutVars>
      </dgm:prSet>
      <dgm:spPr/>
    </dgm:pt>
    <dgm:pt modelId="{29A83AD3-85A1-4884-8068-0599CEF162F5}" type="pres">
      <dgm:prSet presAssocID="{DD22BE9B-F6F3-4DA8-805B-36843FF6ED9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9D1C1-3CB4-495E-84F5-9058EB8EF9BB}" type="pres">
      <dgm:prSet presAssocID="{DD22BE9B-F6F3-4DA8-805B-36843FF6ED9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613BD-848B-4BEA-B53E-5C6AAD83ED3D}" type="pres">
      <dgm:prSet presAssocID="{DD22BE9B-F6F3-4DA8-805B-36843FF6ED9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58EE6-F918-44F7-90C1-F35F87CF6EFF}" type="pres">
      <dgm:prSet presAssocID="{DD22BE9B-F6F3-4DA8-805B-36843FF6ED9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DADC2-AD65-469A-86E3-4BE6A6F108C5}" type="presOf" srcId="{B5963989-ACBC-49D0-9149-64B1EB9A3312}" destId="{1E4613BD-848B-4BEA-B53E-5C6AAD83ED3D}" srcOrd="0" destOrd="0" presId="urn:microsoft.com/office/officeart/2005/8/layout/pyramid4"/>
    <dgm:cxn modelId="{FE860B42-0B38-4B65-A322-7E66C44692E7}" type="presOf" srcId="{9FEE557F-0029-42CD-A500-B870552D5C28}" destId="{B5958EE6-F918-44F7-90C1-F35F87CF6EFF}" srcOrd="0" destOrd="0" presId="urn:microsoft.com/office/officeart/2005/8/layout/pyramid4"/>
    <dgm:cxn modelId="{E084FB6E-F3F5-4B34-A000-47A0C5BC8871}" srcId="{DD22BE9B-F6F3-4DA8-805B-36843FF6ED97}" destId="{988A897B-A05C-4E16-A619-0FF04722427B}" srcOrd="0" destOrd="0" parTransId="{604E7EFF-8021-4505-BAEB-9D64F4764240}" sibTransId="{9E0A89BC-EEE1-481C-8756-FAA1564E0A42}"/>
    <dgm:cxn modelId="{C2AD7933-81BA-4910-97DC-4047E064F9D1}" type="presOf" srcId="{988A897B-A05C-4E16-A619-0FF04722427B}" destId="{29A83AD3-85A1-4884-8068-0599CEF162F5}" srcOrd="0" destOrd="0" presId="urn:microsoft.com/office/officeart/2005/8/layout/pyramid4"/>
    <dgm:cxn modelId="{A99F6516-E2DD-4D68-B05A-763F31AD61A8}" type="presOf" srcId="{DD22BE9B-F6F3-4DA8-805B-36843FF6ED97}" destId="{671641FB-DE51-4002-B96D-843EE3B3D6D6}" srcOrd="0" destOrd="0" presId="urn:microsoft.com/office/officeart/2005/8/layout/pyramid4"/>
    <dgm:cxn modelId="{B581A6D5-58C1-4AD9-AB96-CED09E0AAD0B}" type="presOf" srcId="{B3828035-1774-4957-BD35-64776FA425D7}" destId="{E3F9D1C1-3CB4-495E-84F5-9058EB8EF9BB}" srcOrd="0" destOrd="0" presId="urn:microsoft.com/office/officeart/2005/8/layout/pyramid4"/>
    <dgm:cxn modelId="{54C3EC68-3105-40B0-BFC9-19EB3964924C}" srcId="{DD22BE9B-F6F3-4DA8-805B-36843FF6ED97}" destId="{B5963989-ACBC-49D0-9149-64B1EB9A3312}" srcOrd="2" destOrd="0" parTransId="{3D71DA43-ED8C-4415-B835-005656EE1F14}" sibTransId="{A46F3994-79A2-4B5E-80A3-36F5DA9D4666}"/>
    <dgm:cxn modelId="{54C12175-AE1F-4E26-AB77-60D3AE05768B}" srcId="{DD22BE9B-F6F3-4DA8-805B-36843FF6ED97}" destId="{B3828035-1774-4957-BD35-64776FA425D7}" srcOrd="1" destOrd="0" parTransId="{12E2F485-B679-47F2-A0A2-B99D71C882DF}" sibTransId="{52156019-ED30-4D1E-AC78-DC72B6EF82B8}"/>
    <dgm:cxn modelId="{D0C32D30-CA38-4864-B24F-ADC11B048A7C}" srcId="{DD22BE9B-F6F3-4DA8-805B-36843FF6ED97}" destId="{9FEE557F-0029-42CD-A500-B870552D5C28}" srcOrd="3" destOrd="0" parTransId="{DB0E2F7D-2C06-487C-B014-8FE8C4826A51}" sibTransId="{A4F5CFE8-B496-449A-A310-ABF73FB89651}"/>
    <dgm:cxn modelId="{F798818E-E4F3-4939-8C4F-3C9899F19BB2}" type="presParOf" srcId="{671641FB-DE51-4002-B96D-843EE3B3D6D6}" destId="{29A83AD3-85A1-4884-8068-0599CEF162F5}" srcOrd="0" destOrd="0" presId="urn:microsoft.com/office/officeart/2005/8/layout/pyramid4"/>
    <dgm:cxn modelId="{F34DA613-5067-4A2D-B447-588E0F120887}" type="presParOf" srcId="{671641FB-DE51-4002-B96D-843EE3B3D6D6}" destId="{E3F9D1C1-3CB4-495E-84F5-9058EB8EF9BB}" srcOrd="1" destOrd="0" presId="urn:microsoft.com/office/officeart/2005/8/layout/pyramid4"/>
    <dgm:cxn modelId="{75DE1FF5-EBFE-41C9-A49A-453588DBE0F5}" type="presParOf" srcId="{671641FB-DE51-4002-B96D-843EE3B3D6D6}" destId="{1E4613BD-848B-4BEA-B53E-5C6AAD83ED3D}" srcOrd="2" destOrd="0" presId="urn:microsoft.com/office/officeart/2005/8/layout/pyramid4"/>
    <dgm:cxn modelId="{DC633AEB-F66F-4264-87DC-93C10A954D64}" type="presParOf" srcId="{671641FB-DE51-4002-B96D-843EE3B3D6D6}" destId="{B5958EE6-F918-44F7-90C1-F35F87CF6EF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83AD3-85A1-4884-8068-0599CEF162F5}">
      <dsp:nvSpPr>
        <dsp:cNvPr id="0" name=""/>
        <dsp:cNvSpPr/>
      </dsp:nvSpPr>
      <dsp:spPr>
        <a:xfrm>
          <a:off x="954106" y="468052"/>
          <a:ext cx="1908212" cy="1908212"/>
        </a:xfrm>
        <a:prstGeom prst="triangl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FF0000"/>
              </a:solidFill>
            </a:rPr>
            <a:t>ЗНАНИЯ</a:t>
          </a:r>
          <a:endParaRPr lang="ru-RU" sz="1400" b="1" u="sng" kern="1200" dirty="0">
            <a:solidFill>
              <a:srgbClr val="FF0000"/>
            </a:solidFill>
          </a:endParaRPr>
        </a:p>
      </dsp:txBody>
      <dsp:txXfrm>
        <a:off x="1431159" y="1422158"/>
        <a:ext cx="954106" cy="954106"/>
      </dsp:txXfrm>
    </dsp:sp>
    <dsp:sp modelId="{E3F9D1C1-3CB4-495E-84F5-9058EB8EF9BB}">
      <dsp:nvSpPr>
        <dsp:cNvPr id="0" name=""/>
        <dsp:cNvSpPr/>
      </dsp:nvSpPr>
      <dsp:spPr>
        <a:xfrm>
          <a:off x="0" y="2376264"/>
          <a:ext cx="1908212" cy="1908212"/>
        </a:xfrm>
        <a:prstGeom prst="triangl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FF0000"/>
              </a:solidFill>
            </a:rPr>
            <a:t>УМЕНИЯ</a:t>
          </a:r>
          <a:endParaRPr lang="ru-RU" sz="1400" b="1" u="sng" kern="1200" dirty="0">
            <a:solidFill>
              <a:srgbClr val="FF0000"/>
            </a:solidFill>
          </a:endParaRPr>
        </a:p>
      </dsp:txBody>
      <dsp:txXfrm>
        <a:off x="477053" y="3330370"/>
        <a:ext cx="954106" cy="954106"/>
      </dsp:txXfrm>
    </dsp:sp>
    <dsp:sp modelId="{1E4613BD-848B-4BEA-B53E-5C6AAD83ED3D}">
      <dsp:nvSpPr>
        <dsp:cNvPr id="0" name=""/>
        <dsp:cNvSpPr/>
      </dsp:nvSpPr>
      <dsp:spPr>
        <a:xfrm rot="10800000">
          <a:off x="954106" y="2376264"/>
          <a:ext cx="1908212" cy="1908212"/>
        </a:xfrm>
        <a:prstGeom prst="triangl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FF0000"/>
              </a:solidFill>
            </a:rPr>
            <a:t>МОТИВ</a:t>
          </a:r>
          <a:endParaRPr lang="ru-RU" sz="1400" b="1" u="sng" kern="1200" dirty="0">
            <a:solidFill>
              <a:srgbClr val="FF0000"/>
            </a:solidFill>
          </a:endParaRPr>
        </a:p>
      </dsp:txBody>
      <dsp:txXfrm rot="10800000">
        <a:off x="1431159" y="2376264"/>
        <a:ext cx="954106" cy="954106"/>
      </dsp:txXfrm>
    </dsp:sp>
    <dsp:sp modelId="{B5958EE6-F918-44F7-90C1-F35F87CF6EFF}">
      <dsp:nvSpPr>
        <dsp:cNvPr id="0" name=""/>
        <dsp:cNvSpPr/>
      </dsp:nvSpPr>
      <dsp:spPr>
        <a:xfrm>
          <a:off x="1908212" y="2376264"/>
          <a:ext cx="1908212" cy="1908212"/>
        </a:xfrm>
        <a:prstGeom prst="triangl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FF0000"/>
              </a:solidFill>
            </a:rPr>
            <a:t>НАВЫКИ</a:t>
          </a:r>
          <a:endParaRPr lang="ru-RU" sz="1400" b="1" u="sng" kern="1200" dirty="0">
            <a:solidFill>
              <a:srgbClr val="FF0000"/>
            </a:solidFill>
          </a:endParaRPr>
        </a:p>
      </dsp:txBody>
      <dsp:txXfrm>
        <a:off x="2385265" y="3330370"/>
        <a:ext cx="954106" cy="954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784976" cy="2592288"/>
          </a:xfrm>
        </p:spPr>
        <p:txBody>
          <a:bodyPr>
            <a:noAutofit/>
          </a:bodyPr>
          <a:lstStyle/>
          <a:p>
            <a:pPr lvl="0" algn="ctr"/>
            <a:r>
              <a:rPr lang="ru-RU" sz="2200" b="1" dirty="0"/>
              <a:t>О результатах реализации </a:t>
            </a:r>
            <a:r>
              <a:rPr lang="ru-RU" sz="2200" b="1" dirty="0" smtClean="0"/>
              <a:t>мероприятий по формированию </a:t>
            </a:r>
            <a:r>
              <a:rPr lang="ru-RU" sz="2200" b="1" dirty="0"/>
              <a:t>знаний, умений и навыков саморегуляции и уверенного законопослушного поведения, эффективной коммуникации, разрешения конфликтных ситуаций с использованием медиативных </a:t>
            </a:r>
            <a:r>
              <a:rPr lang="ru-RU" sz="2200" b="1" dirty="0" smtClean="0"/>
              <a:t>техник,  в рамках проекта по </a:t>
            </a:r>
            <a:r>
              <a:rPr lang="ru-RU" sz="2200" b="1" dirty="0"/>
              <a:t>ресоциализации, адаптации лиц, </a:t>
            </a:r>
            <a:r>
              <a:rPr lang="ru-RU" sz="2200" b="1" dirty="0" smtClean="0"/>
              <a:t>освобождающихся </a:t>
            </a:r>
            <a:r>
              <a:rPr lang="ru-RU" sz="2200" b="1" dirty="0"/>
              <a:t>из мест лишения </a:t>
            </a:r>
            <a:r>
              <a:rPr lang="ru-RU" sz="2200" b="1" dirty="0"/>
              <a:t>свободы в </a:t>
            </a:r>
            <a:r>
              <a:rPr lang="ru-RU" sz="2200" b="1" dirty="0" smtClean="0"/>
              <a:t>фокус-группе </a:t>
            </a:r>
            <a:r>
              <a:rPr lang="ru-RU" sz="2200" b="1" dirty="0"/>
              <a:t>ИК-7, </a:t>
            </a:r>
            <a:r>
              <a:rPr lang="ru-RU" sz="2200" b="1" dirty="0"/>
              <a:t>УФСИН России по Калужской </a:t>
            </a:r>
            <a:r>
              <a:rPr lang="ru-RU" sz="2200" b="1" dirty="0" smtClean="0"/>
              <a:t>области, планирующихся </a:t>
            </a:r>
            <a:r>
              <a:rPr lang="ru-RU" sz="2200" b="1" dirty="0"/>
              <a:t>к освобождению в ближайшие 6 </a:t>
            </a:r>
            <a:r>
              <a:rPr lang="ru-RU" sz="2200" b="1" dirty="0" smtClean="0"/>
              <a:t>месяцев: </a:t>
            </a:r>
            <a:endParaRPr lang="ru-RU" sz="2200" b="1" dirty="0"/>
          </a:p>
        </p:txBody>
      </p:sp>
      <p:pic>
        <p:nvPicPr>
          <p:cNvPr id="5" name="Picture 2" descr="C:\Users\Home\YandexDisk\Скриншоты\2023-01-22_13-43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77" y="3356992"/>
            <a:ext cx="4255153" cy="307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2SfcefMd_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a2SfcefMd_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a2SfcefMd_g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Home\YandexDisk\Скриншоты\2023-01-22_13-50-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40" y="3275035"/>
            <a:ext cx="4716016" cy="3185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8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2592288" cy="4824536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>
                <a:solidFill>
                  <a:srgbClr val="002060"/>
                </a:solidFill>
              </a:rPr>
              <a:t>ПРИЧИНА БОЛЬШИНСТВА КОНФЛИКТОВ -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ОТСУТСТВИЕ </a:t>
            </a:r>
            <a:r>
              <a:rPr lang="ru-RU" sz="2200" dirty="0" smtClean="0">
                <a:solidFill>
                  <a:srgbClr val="FF0000"/>
                </a:solidFill>
              </a:rPr>
              <a:t>ЗНАНИЙ О САМОРЕГУЛЯЦИИ </a:t>
            </a:r>
            <a:r>
              <a:rPr lang="ru-RU" sz="2200" dirty="0" smtClean="0">
                <a:solidFill>
                  <a:srgbClr val="002060"/>
                </a:solidFill>
              </a:rPr>
              <a:t>И ЗНАНИЙ О ТОМ, </a:t>
            </a:r>
            <a:r>
              <a:rPr lang="ru-RU" sz="2200" dirty="0" smtClean="0">
                <a:solidFill>
                  <a:srgbClr val="FF0000"/>
                </a:solidFill>
              </a:rPr>
              <a:t>КАК ПРАВИЛЬНО ОБЩАТЬСЯ С </a:t>
            </a:r>
            <a:r>
              <a:rPr lang="ru-RU" sz="2200" dirty="0" smtClean="0">
                <a:solidFill>
                  <a:srgbClr val="FF0000"/>
                </a:solidFill>
              </a:rPr>
              <a:t>ЛЮДЬМИ,  </a:t>
            </a:r>
            <a:r>
              <a:rPr lang="ru-RU" sz="2200" dirty="0" smtClean="0">
                <a:solidFill>
                  <a:srgbClr val="002060"/>
                </a:solidFill>
              </a:rPr>
              <a:t>(ЭФФЕКТИВНЫЕ  КОММУНИКАЦИИ)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5517233"/>
            <a:ext cx="6408712" cy="504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ЧТО И КАК  Я МОГУ ИЗМЕНИТЬ? 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Home\Downloads\логотип_для сай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87491" cy="10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Низшие касты в российской женской тюрьме: особенности - Русская семерк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r="169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4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6216"/>
            <a:ext cx="5616624" cy="7345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и как мы изучали?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Home\Downloads\логотип_для сай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24" y="-26294"/>
            <a:ext cx="1922236" cy="12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ome\YandexDisk\Скриншоты\2023-01-22_14-12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3440"/>
            <a:ext cx="3096344" cy="231630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YandexDisk\Скриншоты\2023-01-22_14-13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61" y="1364856"/>
            <a:ext cx="3448222" cy="24982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YandexDisk\Скриншоты\2023-01-22_14-14-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38" y="4077072"/>
            <a:ext cx="3460822" cy="257778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hrland.org/wp-content/uploads/2017/04/Tehniki-aktivnogo-slushaniya_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0" y="4005064"/>
            <a:ext cx="5114196" cy="25863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89815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ome\Downloads\логотип_для сай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01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3528392" cy="1512168"/>
          </a:xfrm>
        </p:spPr>
        <p:txBody>
          <a:bodyPr>
            <a:noAutofit/>
          </a:bodyPr>
          <a:lstStyle/>
          <a:p>
            <a:pPr algn="ctr"/>
            <a:r>
              <a:rPr lang="ru-RU" sz="5500" dirty="0" smtClean="0">
                <a:solidFill>
                  <a:srgbClr val="C00000"/>
                </a:solidFill>
              </a:rPr>
              <a:t>Техники медиации:  </a:t>
            </a:r>
            <a:endParaRPr lang="ru-RU" sz="55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Home\YandexDisk\Скриншоты\2023-01-22_14-22-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0908"/>
            <a:ext cx="4288832" cy="32403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YandexDisk\Скриншоты\2023-01-22_14-23-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018354" cy="30547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YandexDisk\Скриншоты\2023-01-22_14-37-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57507"/>
            <a:ext cx="4282605" cy="31746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9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me\Downloads\IMG-20221224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" y="980728"/>
            <a:ext cx="8112095" cy="54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ome\Downloads\IMG-20221212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2738"/>
            <a:ext cx="3874395" cy="275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85161" y="3779965"/>
            <a:ext cx="1800200" cy="1530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2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ownloads\IMG-20221213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381893" cy="58425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ownloads\IMG-20221213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381893" cy="58425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2445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ownloads\IMG-20221213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07"/>
            <a:ext cx="4320481" cy="576064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ome\Downloads\IMG-20221213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02" y="836708"/>
            <a:ext cx="4320482" cy="576064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6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i.pinimg.com/originals/0b/0d/50/0b0d504818181e9f930e65115b12b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44"/>
            <a:ext cx="9144000" cy="6098656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99846552"/>
              </p:ext>
            </p:extLst>
          </p:nvPr>
        </p:nvGraphicFramePr>
        <p:xfrm>
          <a:off x="5220072" y="2348880"/>
          <a:ext cx="38164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5949280"/>
            <a:ext cx="4968552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Начни новую жизнь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Home\Downloads\логотип_для сайт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22236" cy="12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28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83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О результатах реализации мероприятий по формированию знаний, умений и навыков саморегуляции и уверенного законопослушного поведения, эффективной коммуникации, разрешения конфликтных ситуаций с использованием медиативных техник,  в рамках проекта по ресоциализации, адаптации лиц, освобождающихся из мест лишения свободы в фокус-группе ИК-7, УФСИН России по Калужской области, планирующихся к освобождению в ближайшие 6 месяцев: </vt:lpstr>
      <vt:lpstr> ПРИЧИНА БОЛЬШИНСТВА КОНФЛИКТОВ - ОТСУТСТВИЕ ЗНАНИЙ О САМОРЕГУЛЯЦИИ И ЗНАНИЙ О ТОМ, КАК ПРАВИЛЬНО ОБЩАТЬСЯ С ЛЮДЬМИ,  (ЭФФЕКТИВНЫЕ  КОММУНИКАЦИИ) </vt:lpstr>
      <vt:lpstr>Что и как мы изучали? </vt:lpstr>
      <vt:lpstr>Техники медиации: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КОММУНИКАЦИИ </dc:title>
  <dc:creator>Home</dc:creator>
  <cp:lastModifiedBy>Home</cp:lastModifiedBy>
  <cp:revision>72</cp:revision>
  <dcterms:created xsi:type="dcterms:W3CDTF">2022-12-09T11:04:26Z</dcterms:created>
  <dcterms:modified xsi:type="dcterms:W3CDTF">2023-01-22T12:08:52Z</dcterms:modified>
</cp:coreProperties>
</file>