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256" r:id="rId2"/>
    <p:sldId id="331" r:id="rId3"/>
    <p:sldId id="330" r:id="rId4"/>
    <p:sldId id="333" r:id="rId5"/>
    <p:sldId id="334" r:id="rId6"/>
    <p:sldId id="335" r:id="rId7"/>
    <p:sldId id="336" r:id="rId8"/>
    <p:sldId id="337" r:id="rId9"/>
    <p:sldId id="338" r:id="rId10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4D19"/>
    <a:srgbClr val="028FAA"/>
    <a:srgbClr val="E95E30"/>
    <a:srgbClr val="F289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D27102A9-8310-4765-A935-A1911B00CA55}" styleName="Светлый стиль 1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E3FDE45-AF77-4B5C-9715-49D594BDF05E}" styleName="Светлый стиль 1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288" autoAdjust="0"/>
  </p:normalViewPr>
  <p:slideViewPr>
    <p:cSldViewPr>
      <p:cViewPr varScale="1">
        <p:scale>
          <a:sx n="120" d="100"/>
          <a:sy n="120" d="100"/>
        </p:scale>
        <p:origin x="159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8263554973871649E-2"/>
          <c:y val="9.8978272690253985E-2"/>
          <c:w val="0.43636002598609647"/>
          <c:h val="0.81326758526306997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rgbClr val="028FAA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2069-49FA-9D37-C9C6C4B42FC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31A-46DE-85C8-D25AD372AF53}"/>
              </c:ext>
            </c:extLst>
          </c:dPt>
          <c:dPt>
            <c:idx val="2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069-49FA-9D37-C9C6C4B42FCE}"/>
              </c:ext>
            </c:extLst>
          </c:dPt>
          <c:dPt>
            <c:idx val="3"/>
            <c:bubble3D val="0"/>
            <c:spPr>
              <a:solidFill>
                <a:srgbClr val="E74D19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2069-49FA-9D37-C9C6C4B42FCE}"/>
              </c:ext>
            </c:extLst>
          </c:dPt>
          <c:dPt>
            <c:idx val="4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2069-49FA-9D37-C9C6C4B42FCE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331A-46DE-85C8-D25AD372AF53}"/>
              </c:ext>
            </c:extLst>
          </c:dPt>
          <c:dPt>
            <c:idx val="6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069-49FA-9D37-C9C6C4B42FC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lt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Лист1!$A$2:$A$8</c:f>
              <c:strCache>
                <c:ptCount val="7"/>
                <c:pt idx="0">
                  <c:v>наличе информации  об услуге</c:v>
                </c:pt>
                <c:pt idx="1">
                  <c:v>понятность и последовательность дейтсвий</c:v>
                </c:pt>
                <c:pt idx="2">
                  <c:v>быстрота получения нужной информации</c:v>
                </c:pt>
                <c:pt idx="3">
                  <c:v>вежливость сотрудников учреждения</c:v>
                </c:pt>
                <c:pt idx="4">
                  <c:v>удобный сервис записи в детский сад</c:v>
                </c:pt>
                <c:pt idx="5">
                  <c:v>профессионализм сотрудников учреждения</c:v>
                </c:pt>
                <c:pt idx="6">
                  <c:v>комфортные условия для получения услуги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24</c:v>
                </c:pt>
                <c:pt idx="1">
                  <c:v>22</c:v>
                </c:pt>
                <c:pt idx="2">
                  <c:v>15</c:v>
                </c:pt>
                <c:pt idx="3">
                  <c:v>13</c:v>
                </c:pt>
                <c:pt idx="4">
                  <c:v>11</c:v>
                </c:pt>
                <c:pt idx="5">
                  <c:v>9</c:v>
                </c:pt>
                <c:pt idx="6">
                  <c:v>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069-49FA-9D37-C9C6C4B42FCE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29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6531496287023075"/>
          <c:y val="5.3116872586011048E-2"/>
          <c:w val="0.38729004846312154"/>
          <c:h val="0.93004693144862205"/>
        </c:manualLayout>
      </c:layout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ru-RU" sz="2000" b="0" strike="noStrike" spc="-1">
                <a:latin typeface="Arial"/>
              </a:rPr>
              <a:t>Для правки формата примечаний щёлкните мышью</a:t>
            </a:r>
          </a:p>
        </p:txBody>
      </p:sp>
      <p:sp>
        <p:nvSpPr>
          <p:cNvPr id="41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ru-RU" sz="1400" b="0" strike="noStrike" spc="-1">
                <a:latin typeface="Times New Roman"/>
              </a:rPr>
              <a:t> </a:t>
            </a:r>
          </a:p>
        </p:txBody>
      </p:sp>
      <p:sp>
        <p:nvSpPr>
          <p:cNvPr id="42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ru-RU" sz="1400" b="0" strike="noStrike" spc="-1">
                <a:latin typeface="Times New Roman"/>
              </a:rPr>
              <a:t> </a:t>
            </a:r>
          </a:p>
        </p:txBody>
      </p:sp>
      <p:sp>
        <p:nvSpPr>
          <p:cNvPr id="43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ru-RU" sz="1400" b="0" strike="noStrike" spc="-1">
                <a:latin typeface="Times New Roman"/>
              </a:rPr>
              <a:t> </a:t>
            </a:r>
          </a:p>
        </p:txBody>
      </p:sp>
      <p:sp>
        <p:nvSpPr>
          <p:cNvPr id="44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D764313C-610D-44FB-91F7-7C89D67000FD}" type="slidenum">
              <a:rPr lang="ru-RU" sz="1400" b="0" strike="noStrike" spc="-1">
                <a:latin typeface="Times New Roman"/>
              </a:rPr>
              <a:t>‹#›</a:t>
            </a:fld>
            <a:endParaRPr lang="ru-RU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874151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D764313C-610D-44FB-91F7-7C89D67000FD}" type="slidenum">
              <a:rPr lang="ru-RU" sz="1400" b="0" strike="noStrike" spc="-1" smtClean="0">
                <a:latin typeface="Times New Roman"/>
              </a:rPr>
              <a:t>2</a:t>
            </a:fld>
            <a:endParaRPr lang="ru-RU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629143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D764313C-610D-44FB-91F7-7C89D67000FD}" type="slidenum">
              <a:rPr lang="ru-RU" sz="1400" b="0" strike="noStrike" spc="-1" smtClean="0">
                <a:latin typeface="Times New Roman"/>
              </a:rPr>
              <a:t>3</a:t>
            </a:fld>
            <a:endParaRPr lang="ru-RU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433676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D764313C-610D-44FB-91F7-7C89D67000FD}" type="slidenum">
              <a:rPr lang="ru-RU" sz="1400" b="0" strike="noStrike" spc="-1" smtClean="0">
                <a:latin typeface="Times New Roman"/>
              </a:rPr>
              <a:t>4</a:t>
            </a:fld>
            <a:endParaRPr lang="ru-RU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77713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D764313C-610D-44FB-91F7-7C89D67000FD}" type="slidenum">
              <a:rPr lang="ru-RU" sz="1400" b="0" strike="noStrike" spc="-1" smtClean="0">
                <a:latin typeface="Times New Roman"/>
              </a:rPr>
              <a:t>5</a:t>
            </a:fld>
            <a:endParaRPr lang="ru-RU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681836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D764313C-610D-44FB-91F7-7C89D67000FD}" type="slidenum">
              <a:rPr lang="ru-RU" sz="1400" b="0" strike="noStrike" spc="-1" smtClean="0">
                <a:latin typeface="Times New Roman"/>
              </a:rPr>
              <a:t>6</a:t>
            </a:fld>
            <a:endParaRPr lang="ru-RU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528332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D764313C-610D-44FB-91F7-7C89D67000FD}" type="slidenum">
              <a:rPr lang="ru-RU" sz="1400" b="0" strike="noStrike" spc="-1" smtClean="0">
                <a:latin typeface="Times New Roman"/>
              </a:rPr>
              <a:t>7</a:t>
            </a:fld>
            <a:endParaRPr lang="ru-RU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875207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D764313C-610D-44FB-91F7-7C89D67000FD}" type="slidenum">
              <a:rPr lang="ru-RU" sz="1400" b="0" strike="noStrike" spc="-1" smtClean="0">
                <a:latin typeface="Times New Roman"/>
              </a:rPr>
              <a:t>8</a:t>
            </a:fld>
            <a:endParaRPr lang="ru-RU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671000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5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7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dotDmnd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stomShape 1"/>
          <p:cNvSpPr/>
          <p:nvPr/>
        </p:nvSpPr>
        <p:spPr>
          <a:xfrm>
            <a:off x="609480" y="907920"/>
            <a:ext cx="7954560" cy="105840"/>
          </a:xfrm>
          <a:custGeom>
            <a:avLst/>
            <a:gdLst/>
            <a:ahLst/>
            <a:cxnLst/>
            <a:rect l="l" t="t" r="r" b="b"/>
            <a:pathLst>
              <a:path w="1000" h="100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lnTo>
                  <a:pt x="0" y="0"/>
                </a:lnTo>
                <a:close/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360">
            <a:solidFill>
              <a:schemeClr val="accent2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" name="Line 2"/>
          <p:cNvSpPr/>
          <p:nvPr/>
        </p:nvSpPr>
        <p:spPr>
          <a:xfrm>
            <a:off x="609480" y="6381720"/>
            <a:ext cx="7924680" cy="1440"/>
          </a:xfrm>
          <a:prstGeom prst="line">
            <a:avLst/>
          </a:prstGeom>
          <a:ln w="3240">
            <a:solidFill>
              <a:schemeClr val="accent2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" name="PlaceHolder 3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правки текста заголовка щёлкните мышью</a:t>
            </a:r>
          </a:p>
        </p:txBody>
      </p:sp>
      <p:sp>
        <p:nvSpPr>
          <p:cNvPr id="3" name="PlaceHolder 4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24slides.com/?utm_campaign=mp&amp;utm_medium=ppt&amp;utm_source=pptlink&amp;utm_content=&amp;utm_term=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24slides.com/?utm_campaign=mp&amp;utm_medium=ppt&amp;utm_source=pptlink&amp;utm_content=&amp;utm_term=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24slides.com/?utm_campaign=mp&amp;utm_medium=ppt&amp;utm_source=pptlink&amp;utm_content=&amp;utm_term=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24slides.com/?utm_campaign=mp&amp;utm_medium=ppt&amp;utm_source=pptlink&amp;utm_content=&amp;utm_term=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24slides.com/?utm_campaign=mp&amp;utm_medium=ppt&amp;utm_source=pptlink&amp;utm_content=&amp;utm_term=" TargetMode="External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24slides.com/?utm_campaign=mp&amp;utm_medium=ppt&amp;utm_source=pptlink&amp;utm_content=&amp;utm_term=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microsoft.com/office/2007/relationships/hdphoto" Target="../media/hdphoto3.wdp"/><Relationship Id="rId3" Type="http://schemas.openxmlformats.org/officeDocument/2006/relationships/hyperlink" Target="https://24slides.com/?utm_campaign=mp&amp;utm_medium=ppt&amp;utm_source=pptlink&amp;utm_content=&amp;utm_term=" TargetMode="External"/><Relationship Id="rId7" Type="http://schemas.openxmlformats.org/officeDocument/2006/relationships/image" Target="../media/image7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10.png"/><Relationship Id="rId5" Type="http://schemas.openxmlformats.org/officeDocument/2006/relationships/image" Target="../media/image6.png"/><Relationship Id="rId15" Type="http://schemas.openxmlformats.org/officeDocument/2006/relationships/image" Target="../media/image13.png"/><Relationship Id="rId10" Type="http://schemas.openxmlformats.org/officeDocument/2006/relationships/image" Target="../media/image9.png"/><Relationship Id="rId4" Type="http://schemas.openxmlformats.org/officeDocument/2006/relationships/image" Target="../media/image1.png"/><Relationship Id="rId9" Type="http://schemas.microsoft.com/office/2007/relationships/hdphoto" Target="../media/hdphoto2.wdp"/><Relationship Id="rId1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24slides.com/?utm_campaign=mp&amp;utm_medium=ppt&amp;utm_source=pptlink&amp;utm_content=&amp;utm_term=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24slides.com/?utm_campaign=mp&amp;utm_medium=ppt&amp;utm_source=pptlink&amp;utm_content=&amp;utm_term=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3016AF48-2AA8-4B78-82AB-CE8B9E71F21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1913390" y="2276872"/>
            <a:ext cx="7229890" cy="1800200"/>
          </a:xfrm>
          <a:prstGeom prst="rect">
            <a:avLst/>
          </a:prstGeom>
          <a:solidFill>
            <a:srgbClr val="028FA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6" name="Прямоугольник 5">
            <a:hlinkClick r:id="rId2"/>
            <a:extLst>
              <a:ext uri="{FF2B5EF4-FFF2-40B4-BE49-F238E27FC236}">
                <a16:creationId xmlns:a16="http://schemas.microsoft.com/office/drawing/2014/main" xmlns="" id="{FD739A43-7308-4A45-800C-2B124CABFA5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0" y="2276872"/>
            <a:ext cx="1913390" cy="1800200"/>
          </a:xfrm>
          <a:prstGeom prst="rect">
            <a:avLst/>
          </a:prstGeom>
          <a:solidFill>
            <a:srgbClr val="E74D1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7" name="Надпись 7">
            <a:extLst>
              <a:ext uri="{FF2B5EF4-FFF2-40B4-BE49-F238E27FC236}">
                <a16:creationId xmlns:a16="http://schemas.microsoft.com/office/drawing/2014/main" xmlns="" id="{3DC4CCBA-12AD-4433-A381-A03661E3D927}"/>
              </a:ext>
            </a:extLst>
          </p:cNvPr>
          <p:cNvSpPr txBox="1"/>
          <p:nvPr/>
        </p:nvSpPr>
        <p:spPr>
          <a:xfrm>
            <a:off x="2721804" y="2840080"/>
            <a:ext cx="6255449" cy="73866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ru-RU" sz="2400" b="1" dirty="0">
                <a:solidFill>
                  <a:prstClr val="white"/>
                </a:solidFill>
                <a:latin typeface="Century Gothic"/>
              </a:rPr>
              <a:t>Внедрение национальной социальной инициативы в Тюменской области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971600" y="2276872"/>
            <a:ext cx="1584177" cy="1800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644" y="2884212"/>
            <a:ext cx="1349612" cy="760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ustomShape 2"/>
          <p:cNvSpPr/>
          <p:nvPr/>
        </p:nvSpPr>
        <p:spPr>
          <a:xfrm>
            <a:off x="8507520" y="6546960"/>
            <a:ext cx="635760" cy="310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000" b="0" strike="noStrike" spc="-1" dirty="0" smtClean="0">
                <a:solidFill>
                  <a:srgbClr val="000000"/>
                </a:solidFill>
                <a:latin typeface="Verdana"/>
                <a:ea typeface="Verdana"/>
              </a:rPr>
              <a:t>2</a:t>
            </a:r>
            <a:endParaRPr lang="ru-RU" sz="1000" b="0" strike="noStrike" spc="-1" dirty="0">
              <a:latin typeface="Arial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7A5D2A43-E613-4861-B777-A0FBFF47453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1381539" y="2561"/>
            <a:ext cx="7762460" cy="1018938"/>
          </a:xfrm>
          <a:prstGeom prst="rect">
            <a:avLst/>
          </a:prstGeom>
          <a:solidFill>
            <a:srgbClr val="028FA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16" name="Надпись 12">
            <a:extLst>
              <a:ext uri="{FF2B5EF4-FFF2-40B4-BE49-F238E27FC236}">
                <a16:creationId xmlns:a16="http://schemas.microsoft.com/office/drawing/2014/main" xmlns="" id="{63C92C2E-8888-42AB-A36D-D6F2B362B0CD}"/>
              </a:ext>
            </a:extLst>
          </p:cNvPr>
          <p:cNvSpPr txBox="1"/>
          <p:nvPr/>
        </p:nvSpPr>
        <p:spPr>
          <a:xfrm>
            <a:off x="1693722" y="323242"/>
            <a:ext cx="7215404" cy="36933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prstClr val="white"/>
                </a:solidFill>
                <a:latin typeface="Century Gothic"/>
              </a:rPr>
              <a:t>Этапы реализации</a:t>
            </a:r>
          </a:p>
        </p:txBody>
      </p:sp>
      <p:sp>
        <p:nvSpPr>
          <p:cNvPr id="17" name="Прямоугольник 16">
            <a:hlinkClick r:id="rId3"/>
            <a:extLst>
              <a:ext uri="{FF2B5EF4-FFF2-40B4-BE49-F238E27FC236}">
                <a16:creationId xmlns:a16="http://schemas.microsoft.com/office/drawing/2014/main" xmlns="" id="{FD739A43-7308-4A45-800C-2B124CABFA5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0" y="-1561"/>
            <a:ext cx="1381539" cy="1018938"/>
          </a:xfrm>
          <a:prstGeom prst="rect">
            <a:avLst/>
          </a:prstGeom>
          <a:solidFill>
            <a:srgbClr val="E74D19">
              <a:alpha val="9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89451" y="-1561"/>
            <a:ext cx="1318254" cy="10271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766" y="173161"/>
            <a:ext cx="1187624" cy="669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8" r="6262"/>
          <a:stretch/>
        </p:blipFill>
        <p:spPr bwMode="auto">
          <a:xfrm>
            <a:off x="107504" y="1268760"/>
            <a:ext cx="9009411" cy="4659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257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CustomShape 1"/>
          <p:cNvSpPr/>
          <p:nvPr/>
        </p:nvSpPr>
        <p:spPr>
          <a:xfrm>
            <a:off x="310822" y="1620738"/>
            <a:ext cx="8782920" cy="3382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3200" b="0" strike="noStrike" spc="-1" smtClean="0">
                <a:latin typeface="Arial"/>
              </a:rPr>
              <a:t> </a:t>
            </a:r>
            <a:endParaRPr lang="ru-RU" sz="3200" b="0" strike="noStrike" spc="-1" dirty="0">
              <a:latin typeface="Arial"/>
            </a:endParaRPr>
          </a:p>
        </p:txBody>
      </p:sp>
      <p:sp>
        <p:nvSpPr>
          <p:cNvPr id="46" name="CustomShape 2"/>
          <p:cNvSpPr/>
          <p:nvPr/>
        </p:nvSpPr>
        <p:spPr>
          <a:xfrm>
            <a:off x="8507520" y="6546960"/>
            <a:ext cx="635760" cy="310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000" b="0" strike="noStrike" spc="-1" dirty="0" smtClean="0">
                <a:solidFill>
                  <a:srgbClr val="000000"/>
                </a:solidFill>
                <a:latin typeface="Verdana"/>
                <a:ea typeface="Verdana"/>
              </a:rPr>
              <a:t>3</a:t>
            </a:r>
            <a:endParaRPr lang="ru-RU" sz="1000" b="0" strike="noStrike" spc="-1" dirty="0">
              <a:latin typeface="Arial"/>
            </a:endParaRPr>
          </a:p>
        </p:txBody>
      </p:sp>
      <p:sp>
        <p:nvSpPr>
          <p:cNvPr id="6" name="CustomShape 6"/>
          <p:cNvSpPr/>
          <p:nvPr/>
        </p:nvSpPr>
        <p:spPr>
          <a:xfrm>
            <a:off x="1075896" y="1368664"/>
            <a:ext cx="7749504" cy="4652624"/>
          </a:xfrm>
          <a:prstGeom prst="rect">
            <a:avLst/>
          </a:prstGeom>
          <a:noFill/>
          <a:ln w="1908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spcBef>
                <a:spcPts val="1200"/>
              </a:spcBef>
              <a:spcAft>
                <a:spcPts val="1200"/>
              </a:spcAft>
            </a:pPr>
            <a:endParaRPr lang="ru-RU" dirty="0" smtClean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ru-RU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Под руководством заместителя Губернатора Тюменской области </a:t>
            </a:r>
            <a:r>
              <a:rPr lang="ru-RU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Кузнечевских</a:t>
            </a:r>
            <a:r>
              <a:rPr lang="ru-RU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О.А. </a:t>
            </a:r>
            <a:r>
              <a:rPr lang="ru-RU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создан Региональный штаб по подготовке реализации Национальной социальной инициативы в Тюменской области</a:t>
            </a:r>
            <a:r>
              <a:rPr lang="ru-RU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, в состав которого включены представители органов исполнительной власти и общественных организаций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ru-RU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Ключевой для региона </a:t>
            </a:r>
            <a:r>
              <a:rPr lang="ru-RU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определена жизненная ситуация </a:t>
            </a:r>
            <a:r>
              <a:rPr lang="ru-RU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«Устройство ребенка в детский сад»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ru-RU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Назначены ответственные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ru-RU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Разработана Дорожная карта </a:t>
            </a:r>
            <a:r>
              <a:rPr lang="ru-RU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по внедрению НСИ в Тюменской области по жизненной ситуации «Устройство ребенка в детский сад»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ru-RU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Определены детские сады – пилотные площадки </a:t>
            </a:r>
            <a:r>
              <a:rPr lang="ru-RU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по внедрению НСИ </a:t>
            </a:r>
            <a:r>
              <a:rPr lang="ru-RU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/>
            </a:r>
            <a:br>
              <a:rPr lang="ru-RU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</a:br>
            <a:r>
              <a:rPr lang="ru-RU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(</a:t>
            </a:r>
            <a:r>
              <a:rPr lang="ru-RU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№№ 125, 134, 135 города Тюмени)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endParaRPr lang="ru-RU" sz="2400" strike="noStrike" spc="-1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7A5D2A43-E613-4861-B777-A0FBFF47453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1381539" y="2561"/>
            <a:ext cx="7762460" cy="1018938"/>
          </a:xfrm>
          <a:prstGeom prst="rect">
            <a:avLst/>
          </a:prstGeom>
          <a:solidFill>
            <a:srgbClr val="028FA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22" name="Надпись 12">
            <a:extLst>
              <a:ext uri="{FF2B5EF4-FFF2-40B4-BE49-F238E27FC236}">
                <a16:creationId xmlns:a16="http://schemas.microsoft.com/office/drawing/2014/main" xmlns="" id="{63C92C2E-8888-42AB-A36D-D6F2B362B0CD}"/>
              </a:ext>
            </a:extLst>
          </p:cNvPr>
          <p:cNvSpPr txBox="1"/>
          <p:nvPr/>
        </p:nvSpPr>
        <p:spPr>
          <a:xfrm>
            <a:off x="1693722" y="292464"/>
            <a:ext cx="7215404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prstClr val="white"/>
                </a:solidFill>
                <a:latin typeface="Century Gothic"/>
              </a:rPr>
              <a:t>Опыт Тюменской области</a:t>
            </a:r>
          </a:p>
        </p:txBody>
      </p:sp>
      <p:sp>
        <p:nvSpPr>
          <p:cNvPr id="23" name="Прямоугольник 22">
            <a:hlinkClick r:id="rId3"/>
            <a:extLst>
              <a:ext uri="{FF2B5EF4-FFF2-40B4-BE49-F238E27FC236}">
                <a16:creationId xmlns:a16="http://schemas.microsoft.com/office/drawing/2014/main" xmlns="" id="{FD739A43-7308-4A45-800C-2B124CABFA5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0" y="2561"/>
            <a:ext cx="1381539" cy="1018938"/>
          </a:xfrm>
          <a:prstGeom prst="rect">
            <a:avLst/>
          </a:prstGeom>
          <a:solidFill>
            <a:srgbClr val="E74D19">
              <a:alpha val="9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27" name="Ромб 26">
            <a:extLst>
              <a:ext uri="{FF2B5EF4-FFF2-40B4-BE49-F238E27FC236}">
                <a16:creationId xmlns:a16="http://schemas.microsoft.com/office/drawing/2014/main" xmlns="" id="{93542F45-F86D-4BFB-AD3C-F3569FF9788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678266" y="1412776"/>
            <a:ext cx="327947" cy="306161"/>
          </a:xfrm>
          <a:prstGeom prst="diamond">
            <a:avLst/>
          </a:prstGeom>
          <a:solidFill>
            <a:srgbClr val="F289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  <a:latin typeface="Calibri Light"/>
            </a:endParaRPr>
          </a:p>
        </p:txBody>
      </p:sp>
      <p:sp>
        <p:nvSpPr>
          <p:cNvPr id="28" name="Ромб 27">
            <a:extLst>
              <a:ext uri="{FF2B5EF4-FFF2-40B4-BE49-F238E27FC236}">
                <a16:creationId xmlns:a16="http://schemas.microsoft.com/office/drawing/2014/main" xmlns="" id="{93542F45-F86D-4BFB-AD3C-F3569FF9788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663221" y="1488113"/>
            <a:ext cx="192760" cy="153745"/>
          </a:xfrm>
          <a:prstGeom prst="diamond">
            <a:avLst/>
          </a:prstGeom>
          <a:solidFill>
            <a:srgbClr val="F28914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  <a:latin typeface="Calibri Light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589451" y="-1561"/>
            <a:ext cx="1318254" cy="10271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766" y="173161"/>
            <a:ext cx="1187624" cy="669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Ромб 36">
            <a:extLst>
              <a:ext uri="{FF2B5EF4-FFF2-40B4-BE49-F238E27FC236}">
                <a16:creationId xmlns:a16="http://schemas.microsoft.com/office/drawing/2014/main" xmlns="" id="{93542F45-F86D-4BFB-AD3C-F3569FF9788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692007" y="3069303"/>
            <a:ext cx="327947" cy="306161"/>
          </a:xfrm>
          <a:prstGeom prst="diamond">
            <a:avLst/>
          </a:prstGeom>
          <a:solidFill>
            <a:srgbClr val="F289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  <a:latin typeface="Calibri Light"/>
            </a:endParaRPr>
          </a:p>
        </p:txBody>
      </p:sp>
      <p:sp>
        <p:nvSpPr>
          <p:cNvPr id="38" name="Ромб 37">
            <a:extLst>
              <a:ext uri="{FF2B5EF4-FFF2-40B4-BE49-F238E27FC236}">
                <a16:creationId xmlns:a16="http://schemas.microsoft.com/office/drawing/2014/main" xmlns="" id="{93542F45-F86D-4BFB-AD3C-F3569FF9788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676962" y="3144640"/>
            <a:ext cx="192760" cy="153745"/>
          </a:xfrm>
          <a:prstGeom prst="diamond">
            <a:avLst/>
          </a:prstGeom>
          <a:solidFill>
            <a:srgbClr val="F28914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  <a:latin typeface="Calibri Light"/>
            </a:endParaRPr>
          </a:p>
        </p:txBody>
      </p:sp>
      <p:sp>
        <p:nvSpPr>
          <p:cNvPr id="39" name="Ромб 38">
            <a:extLst>
              <a:ext uri="{FF2B5EF4-FFF2-40B4-BE49-F238E27FC236}">
                <a16:creationId xmlns:a16="http://schemas.microsoft.com/office/drawing/2014/main" xmlns="" id="{93542F45-F86D-4BFB-AD3C-F3569FF9788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705585" y="3905452"/>
            <a:ext cx="327947" cy="306161"/>
          </a:xfrm>
          <a:prstGeom prst="diamond">
            <a:avLst/>
          </a:prstGeom>
          <a:solidFill>
            <a:srgbClr val="F289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  <a:latin typeface="Calibri Light"/>
            </a:endParaRPr>
          </a:p>
        </p:txBody>
      </p:sp>
      <p:sp>
        <p:nvSpPr>
          <p:cNvPr id="42" name="Ромб 41">
            <a:extLst>
              <a:ext uri="{FF2B5EF4-FFF2-40B4-BE49-F238E27FC236}">
                <a16:creationId xmlns:a16="http://schemas.microsoft.com/office/drawing/2014/main" xmlns="" id="{93542F45-F86D-4BFB-AD3C-F3569FF9788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690540" y="3980789"/>
            <a:ext cx="192760" cy="153745"/>
          </a:xfrm>
          <a:prstGeom prst="diamond">
            <a:avLst/>
          </a:prstGeom>
          <a:solidFill>
            <a:srgbClr val="F28914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  <a:latin typeface="Calibri Light"/>
            </a:endParaRPr>
          </a:p>
        </p:txBody>
      </p:sp>
      <p:sp>
        <p:nvSpPr>
          <p:cNvPr id="47" name="Ромб 46">
            <a:extLst>
              <a:ext uri="{FF2B5EF4-FFF2-40B4-BE49-F238E27FC236}">
                <a16:creationId xmlns:a16="http://schemas.microsoft.com/office/drawing/2014/main" xmlns="" id="{93542F45-F86D-4BFB-AD3C-F3569FF9788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719326" y="4486444"/>
            <a:ext cx="327947" cy="306161"/>
          </a:xfrm>
          <a:prstGeom prst="diamond">
            <a:avLst/>
          </a:prstGeom>
          <a:solidFill>
            <a:srgbClr val="F289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  <a:latin typeface="Calibri Light"/>
            </a:endParaRPr>
          </a:p>
        </p:txBody>
      </p:sp>
      <p:sp>
        <p:nvSpPr>
          <p:cNvPr id="48" name="Ромб 47">
            <a:extLst>
              <a:ext uri="{FF2B5EF4-FFF2-40B4-BE49-F238E27FC236}">
                <a16:creationId xmlns:a16="http://schemas.microsoft.com/office/drawing/2014/main" xmlns="" id="{93542F45-F86D-4BFB-AD3C-F3569FF9788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704281" y="4561781"/>
            <a:ext cx="192760" cy="153745"/>
          </a:xfrm>
          <a:prstGeom prst="diamond">
            <a:avLst/>
          </a:prstGeom>
          <a:solidFill>
            <a:srgbClr val="F28914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  <a:latin typeface="Calibri Light"/>
            </a:endParaRPr>
          </a:p>
        </p:txBody>
      </p:sp>
      <p:sp>
        <p:nvSpPr>
          <p:cNvPr id="49" name="Ромб 48">
            <a:extLst>
              <a:ext uri="{FF2B5EF4-FFF2-40B4-BE49-F238E27FC236}">
                <a16:creationId xmlns:a16="http://schemas.microsoft.com/office/drawing/2014/main" xmlns="" id="{93542F45-F86D-4BFB-AD3C-F3569FF9788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730032" y="5321052"/>
            <a:ext cx="327947" cy="306161"/>
          </a:xfrm>
          <a:prstGeom prst="diamond">
            <a:avLst/>
          </a:prstGeom>
          <a:solidFill>
            <a:srgbClr val="F289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  <a:latin typeface="Calibri Light"/>
            </a:endParaRPr>
          </a:p>
        </p:txBody>
      </p:sp>
      <p:sp>
        <p:nvSpPr>
          <p:cNvPr id="50" name="Ромб 49">
            <a:extLst>
              <a:ext uri="{FF2B5EF4-FFF2-40B4-BE49-F238E27FC236}">
                <a16:creationId xmlns:a16="http://schemas.microsoft.com/office/drawing/2014/main" xmlns="" id="{93542F45-F86D-4BFB-AD3C-F3569FF9788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714987" y="5396389"/>
            <a:ext cx="192760" cy="153745"/>
          </a:xfrm>
          <a:prstGeom prst="diamond">
            <a:avLst/>
          </a:prstGeom>
          <a:solidFill>
            <a:srgbClr val="F28914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  <a:latin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332300031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CustomShape 1"/>
          <p:cNvSpPr/>
          <p:nvPr/>
        </p:nvSpPr>
        <p:spPr>
          <a:xfrm>
            <a:off x="310822" y="1620738"/>
            <a:ext cx="8782920" cy="3382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3200" b="0" strike="noStrike" spc="-1" smtClean="0">
                <a:latin typeface="Arial"/>
              </a:rPr>
              <a:t> </a:t>
            </a:r>
            <a:endParaRPr lang="ru-RU" sz="3200" b="0" strike="noStrike" spc="-1" dirty="0">
              <a:latin typeface="Arial"/>
            </a:endParaRPr>
          </a:p>
        </p:txBody>
      </p:sp>
      <p:sp>
        <p:nvSpPr>
          <p:cNvPr id="46" name="CustomShape 2"/>
          <p:cNvSpPr/>
          <p:nvPr/>
        </p:nvSpPr>
        <p:spPr>
          <a:xfrm>
            <a:off x="8507520" y="6546960"/>
            <a:ext cx="635760" cy="310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000" b="0" strike="noStrike" spc="-1" dirty="0" smtClean="0">
                <a:solidFill>
                  <a:srgbClr val="000000"/>
                </a:solidFill>
                <a:latin typeface="Verdana"/>
                <a:ea typeface="Verdana"/>
              </a:rPr>
              <a:t>4</a:t>
            </a:r>
            <a:endParaRPr lang="ru-RU" sz="1000" b="0" strike="noStrike" spc="-1" dirty="0">
              <a:latin typeface="Arial"/>
            </a:endParaRPr>
          </a:p>
        </p:txBody>
      </p:sp>
      <p:sp>
        <p:nvSpPr>
          <p:cNvPr id="6" name="CustomShape 6"/>
          <p:cNvSpPr/>
          <p:nvPr/>
        </p:nvSpPr>
        <p:spPr>
          <a:xfrm>
            <a:off x="827584" y="1183093"/>
            <a:ext cx="7749504" cy="554618"/>
          </a:xfrm>
          <a:prstGeom prst="rect">
            <a:avLst/>
          </a:prstGeom>
          <a:noFill/>
          <a:ln w="1908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Анализ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текущей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ситуации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7A5D2A43-E613-4861-B777-A0FBFF47453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1381539" y="2561"/>
            <a:ext cx="7762460" cy="1018938"/>
          </a:xfrm>
          <a:prstGeom prst="rect">
            <a:avLst/>
          </a:prstGeom>
          <a:solidFill>
            <a:srgbClr val="028FA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22" name="Надпись 12">
            <a:extLst>
              <a:ext uri="{FF2B5EF4-FFF2-40B4-BE49-F238E27FC236}">
                <a16:creationId xmlns:a16="http://schemas.microsoft.com/office/drawing/2014/main" xmlns="" id="{63C92C2E-8888-42AB-A36D-D6F2B362B0CD}"/>
              </a:ext>
            </a:extLst>
          </p:cNvPr>
          <p:cNvSpPr txBox="1"/>
          <p:nvPr/>
        </p:nvSpPr>
        <p:spPr>
          <a:xfrm>
            <a:off x="1693722" y="292464"/>
            <a:ext cx="7215404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prstClr val="white"/>
                </a:solidFill>
                <a:latin typeface="Century Gothic"/>
              </a:rPr>
              <a:t>Устройство ребенка в детский сад</a:t>
            </a:r>
          </a:p>
        </p:txBody>
      </p:sp>
      <p:sp>
        <p:nvSpPr>
          <p:cNvPr id="23" name="Прямоугольник 22">
            <a:hlinkClick r:id="rId3"/>
            <a:extLst>
              <a:ext uri="{FF2B5EF4-FFF2-40B4-BE49-F238E27FC236}">
                <a16:creationId xmlns:a16="http://schemas.microsoft.com/office/drawing/2014/main" xmlns="" id="{FD739A43-7308-4A45-800C-2B124CABFA5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0" y="2561"/>
            <a:ext cx="1381539" cy="1018938"/>
          </a:xfrm>
          <a:prstGeom prst="rect">
            <a:avLst/>
          </a:prstGeom>
          <a:solidFill>
            <a:srgbClr val="E74D19">
              <a:alpha val="9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27" name="Ромб 26">
            <a:extLst>
              <a:ext uri="{FF2B5EF4-FFF2-40B4-BE49-F238E27FC236}">
                <a16:creationId xmlns:a16="http://schemas.microsoft.com/office/drawing/2014/main" xmlns="" id="{93542F45-F86D-4BFB-AD3C-F3569FF9788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405520" y="1308193"/>
            <a:ext cx="327947" cy="306161"/>
          </a:xfrm>
          <a:prstGeom prst="diamond">
            <a:avLst/>
          </a:prstGeom>
          <a:solidFill>
            <a:srgbClr val="F289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  <a:latin typeface="Calibri Light"/>
            </a:endParaRPr>
          </a:p>
        </p:txBody>
      </p:sp>
      <p:sp>
        <p:nvSpPr>
          <p:cNvPr id="28" name="Ромб 27">
            <a:extLst>
              <a:ext uri="{FF2B5EF4-FFF2-40B4-BE49-F238E27FC236}">
                <a16:creationId xmlns:a16="http://schemas.microsoft.com/office/drawing/2014/main" xmlns="" id="{93542F45-F86D-4BFB-AD3C-F3569FF9788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390475" y="1383530"/>
            <a:ext cx="192760" cy="153745"/>
          </a:xfrm>
          <a:prstGeom prst="diamond">
            <a:avLst/>
          </a:prstGeom>
          <a:solidFill>
            <a:srgbClr val="F28914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  <a:latin typeface="Calibri Light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589451" y="-1561"/>
            <a:ext cx="1318254" cy="10271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766" y="173161"/>
            <a:ext cx="1187624" cy="669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Надпись 167">
            <a:extLst>
              <a:ext uri="{FF2B5EF4-FFF2-40B4-BE49-F238E27FC236}">
                <a16:creationId xmlns:a16="http://schemas.microsoft.com/office/drawing/2014/main" xmlns="" id="{39F335A2-FCEA-482E-AF80-46BFB511CD58}"/>
              </a:ext>
            </a:extLst>
          </p:cNvPr>
          <p:cNvSpPr txBox="1"/>
          <p:nvPr/>
        </p:nvSpPr>
        <p:spPr>
          <a:xfrm>
            <a:off x="902087" y="1694745"/>
            <a:ext cx="225447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defRPr/>
            </a:pPr>
            <a:r>
              <a:rPr lang="ru-RU" b="1" dirty="0">
                <a:solidFill>
                  <a:prstClr val="black"/>
                </a:solidFill>
                <a:latin typeface="Calibri Light"/>
              </a:rPr>
              <a:t>Проведены опросы: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877364" y="1970256"/>
            <a:ext cx="707901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SzPct val="100000"/>
              <a:buFont typeface="Arial" panose="020B0604020202020204" pitchFamily="34" charset="0"/>
              <a:buChar char="•"/>
            </a:pPr>
            <a:r>
              <a:rPr lang="ru-RU" sz="1400" kern="0" dirty="0">
                <a:solidFill>
                  <a:prstClr val="black">
                    <a:lumMod val="65000"/>
                    <a:lumOff val="35000"/>
                  </a:prstClr>
                </a:solidFill>
                <a:latin typeface="Segoe UI Semilight" panose="020B0402040204020203" pitchFamily="34" charset="0"/>
                <a:ea typeface="Verdana" panose="020B0604030504040204" pitchFamily="34" charset="0"/>
                <a:cs typeface="Segoe UI Semilight" panose="020B0402040204020203" pitchFamily="34" charset="0"/>
              </a:rPr>
              <a:t>родителей, имеющие детей дошкольного возраста;</a:t>
            </a:r>
          </a:p>
          <a:p>
            <a:pPr marL="285750" indent="-285750" algn="just">
              <a:buSzPct val="100000"/>
              <a:buFont typeface="Arial" panose="020B0604020202020204" pitchFamily="34" charset="0"/>
              <a:buChar char="•"/>
            </a:pPr>
            <a:r>
              <a:rPr lang="ru-RU" sz="1400" kern="0" dirty="0">
                <a:solidFill>
                  <a:prstClr val="black">
                    <a:lumMod val="65000"/>
                    <a:lumOff val="35000"/>
                  </a:prstClr>
                </a:solidFill>
                <a:latin typeface="Segoe UI Semilight" panose="020B0402040204020203" pitchFamily="34" charset="0"/>
                <a:ea typeface="Verdana" panose="020B0604030504040204" pitchFamily="34" charset="0"/>
                <a:cs typeface="Segoe UI Semilight" panose="020B0402040204020203" pitchFamily="34" charset="0"/>
              </a:rPr>
              <a:t>руководителей детских садов – пилотных площадок;</a:t>
            </a:r>
          </a:p>
          <a:p>
            <a:pPr marL="285750" indent="-285750" algn="just">
              <a:buSzPct val="100000"/>
              <a:buFont typeface="Arial" panose="020B0604020202020204" pitchFamily="34" charset="0"/>
              <a:buChar char="•"/>
            </a:pPr>
            <a:r>
              <a:rPr lang="ru-RU" sz="1400" kern="0" dirty="0">
                <a:solidFill>
                  <a:prstClr val="black">
                    <a:lumMod val="65000"/>
                    <a:lumOff val="35000"/>
                  </a:prstClr>
                </a:solidFill>
                <a:latin typeface="Segoe UI Semilight" panose="020B0402040204020203" pitchFamily="34" charset="0"/>
                <a:ea typeface="Verdana" panose="020B0604030504040204" pitchFamily="34" charset="0"/>
                <a:cs typeface="Segoe UI Semilight" panose="020B0402040204020203" pitchFamily="34" charset="0"/>
              </a:rPr>
              <a:t>руководителей частных детских садов и развивающих центров.</a:t>
            </a:r>
          </a:p>
        </p:txBody>
      </p:sp>
      <p:sp>
        <p:nvSpPr>
          <p:cNvPr id="26" name="Надпись 167">
            <a:extLst>
              <a:ext uri="{FF2B5EF4-FFF2-40B4-BE49-F238E27FC236}">
                <a16:creationId xmlns:a16="http://schemas.microsoft.com/office/drawing/2014/main" xmlns="" id="{39F335A2-FCEA-482E-AF80-46BFB511CD58}"/>
              </a:ext>
            </a:extLst>
          </p:cNvPr>
          <p:cNvSpPr txBox="1"/>
          <p:nvPr/>
        </p:nvSpPr>
        <p:spPr>
          <a:xfrm>
            <a:off x="902087" y="2708920"/>
            <a:ext cx="225447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defRPr/>
            </a:pPr>
            <a:r>
              <a:rPr lang="ru-RU" b="1" dirty="0">
                <a:solidFill>
                  <a:prstClr val="black"/>
                </a:solidFill>
                <a:latin typeface="Calibri Light"/>
              </a:rPr>
              <a:t>Проанализированы: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877364" y="2984431"/>
            <a:ext cx="70790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SzPct val="100000"/>
              <a:buFont typeface="Arial" panose="020B0604020202020204" pitchFamily="34" charset="0"/>
              <a:buChar char="•"/>
            </a:pPr>
            <a:r>
              <a:rPr lang="ru-RU" sz="1400" kern="0" dirty="0">
                <a:solidFill>
                  <a:prstClr val="black">
                    <a:lumMod val="65000"/>
                    <a:lumOff val="35000"/>
                  </a:prstClr>
                </a:solidFill>
                <a:latin typeface="Segoe UI Semilight" panose="020B0402040204020203" pitchFamily="34" charset="0"/>
                <a:ea typeface="Verdana" panose="020B0604030504040204" pitchFamily="34" charset="0"/>
                <a:cs typeface="Segoe UI Semilight" panose="020B0402040204020203" pitchFamily="34" charset="0"/>
              </a:rPr>
              <a:t>обращения и жалобы граждан, </a:t>
            </a:r>
          </a:p>
          <a:p>
            <a:pPr marL="285750" indent="-285750" algn="just">
              <a:buSzPct val="100000"/>
              <a:buFont typeface="Arial" panose="020B0604020202020204" pitchFamily="34" charset="0"/>
              <a:buChar char="•"/>
            </a:pPr>
            <a:r>
              <a:rPr lang="ru-RU" sz="1400" kern="0" dirty="0">
                <a:solidFill>
                  <a:prstClr val="black">
                    <a:lumMod val="65000"/>
                    <a:lumOff val="35000"/>
                  </a:prstClr>
                </a:solidFill>
                <a:latin typeface="Segoe UI Semilight" panose="020B0402040204020203" pitchFamily="34" charset="0"/>
                <a:ea typeface="Verdana" panose="020B0604030504040204" pitchFamily="34" charset="0"/>
                <a:cs typeface="Segoe UI Semilight" panose="020B0402040204020203" pitchFamily="34" charset="0"/>
              </a:rPr>
              <a:t>посты в социальных сетях.</a:t>
            </a:r>
          </a:p>
        </p:txBody>
      </p:sp>
      <p:sp>
        <p:nvSpPr>
          <p:cNvPr id="30" name="Надпись 167">
            <a:extLst>
              <a:ext uri="{FF2B5EF4-FFF2-40B4-BE49-F238E27FC236}">
                <a16:creationId xmlns:a16="http://schemas.microsoft.com/office/drawing/2014/main" xmlns="" id="{39F335A2-FCEA-482E-AF80-46BFB511CD58}"/>
              </a:ext>
            </a:extLst>
          </p:cNvPr>
          <p:cNvSpPr txBox="1"/>
          <p:nvPr/>
        </p:nvSpPr>
        <p:spPr>
          <a:xfrm>
            <a:off x="902088" y="3573016"/>
            <a:ext cx="8007037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defRPr/>
            </a:pPr>
            <a:r>
              <a:rPr lang="ru-RU" b="1" dirty="0">
                <a:solidFill>
                  <a:prstClr val="black"/>
                </a:solidFill>
                <a:latin typeface="Calibri Light"/>
              </a:rPr>
              <a:t>Составлены карты </a:t>
            </a:r>
            <a:r>
              <a:rPr lang="ru-RU" b="1" dirty="0" err="1">
                <a:solidFill>
                  <a:prstClr val="black"/>
                </a:solidFill>
                <a:latin typeface="Calibri Light"/>
              </a:rPr>
              <a:t>эмпатии</a:t>
            </a:r>
            <a:r>
              <a:rPr lang="ru-RU" b="1" dirty="0">
                <a:solidFill>
                  <a:prstClr val="black"/>
                </a:solidFill>
                <a:latin typeface="Calibri Light"/>
              </a:rPr>
              <a:t> родителей, имеющих детей дошкольного возраста.</a:t>
            </a:r>
          </a:p>
        </p:txBody>
      </p:sp>
      <p:sp>
        <p:nvSpPr>
          <p:cNvPr id="31" name="Надпись 167">
            <a:extLst>
              <a:ext uri="{FF2B5EF4-FFF2-40B4-BE49-F238E27FC236}">
                <a16:creationId xmlns:a16="http://schemas.microsoft.com/office/drawing/2014/main" xmlns="" id="{39F335A2-FCEA-482E-AF80-46BFB511CD58}"/>
              </a:ext>
            </a:extLst>
          </p:cNvPr>
          <p:cNvSpPr txBox="1"/>
          <p:nvPr/>
        </p:nvSpPr>
        <p:spPr>
          <a:xfrm>
            <a:off x="902087" y="3933056"/>
            <a:ext cx="8007037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defRPr/>
            </a:pPr>
            <a:r>
              <a:rPr lang="ru-RU" b="1" dirty="0">
                <a:solidFill>
                  <a:prstClr val="black"/>
                </a:solidFill>
                <a:latin typeface="Calibri Light"/>
              </a:rPr>
              <a:t>Определены барьеры, с которыми сталкиваются родители при решении жизненной ситуации: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877364" y="4513464"/>
            <a:ext cx="8031759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SzPct val="100000"/>
              <a:buFont typeface="Arial" panose="020B0604020202020204" pitchFamily="34" charset="0"/>
              <a:buChar char="•"/>
            </a:pPr>
            <a:r>
              <a:rPr lang="ru-RU" sz="1400" kern="0" dirty="0">
                <a:solidFill>
                  <a:prstClr val="black">
                    <a:lumMod val="65000"/>
                    <a:lumOff val="35000"/>
                  </a:prstClr>
                </a:solidFill>
                <a:latin typeface="Segoe UI Semilight" panose="020B0402040204020203" pitchFamily="34" charset="0"/>
                <a:ea typeface="Verdana" panose="020B0604030504040204" pitchFamily="34" charset="0"/>
                <a:cs typeface="Segoe UI Semilight" panose="020B0402040204020203" pitchFamily="34" charset="0"/>
              </a:rPr>
              <a:t>отсутствие своевременной информации о возможностях постановки ребенка на учет для зачисления в детский сад;</a:t>
            </a:r>
          </a:p>
          <a:p>
            <a:pPr marL="285750" indent="-285750" algn="just">
              <a:buSzPct val="100000"/>
              <a:buFont typeface="Arial" panose="020B0604020202020204" pitchFamily="34" charset="0"/>
              <a:buChar char="•"/>
            </a:pPr>
            <a:r>
              <a:rPr lang="ru-RU" sz="1400" kern="0" dirty="0">
                <a:solidFill>
                  <a:prstClr val="black">
                    <a:lumMod val="65000"/>
                    <a:lumOff val="35000"/>
                  </a:prstClr>
                </a:solidFill>
                <a:latin typeface="Segoe UI Semilight" panose="020B0402040204020203" pitchFamily="34" charset="0"/>
                <a:ea typeface="Verdana" panose="020B0604030504040204" pitchFamily="34" charset="0"/>
                <a:cs typeface="Segoe UI Semilight" panose="020B0402040204020203" pitchFamily="34" charset="0"/>
              </a:rPr>
              <a:t>необходимость личного предоставления документов для постановки на учет и зачисления в детский сад; </a:t>
            </a:r>
          </a:p>
          <a:p>
            <a:pPr marL="285750" indent="-285750" algn="just">
              <a:buSzPct val="100000"/>
              <a:buFont typeface="Arial" panose="020B0604020202020204" pitchFamily="34" charset="0"/>
              <a:buChar char="•"/>
            </a:pPr>
            <a:r>
              <a:rPr lang="ru-RU" sz="1400" kern="0" dirty="0">
                <a:solidFill>
                  <a:prstClr val="black">
                    <a:lumMod val="65000"/>
                    <a:lumOff val="35000"/>
                  </a:prstClr>
                </a:solidFill>
                <a:latin typeface="Segoe UI Semilight" panose="020B0402040204020203" pitchFamily="34" charset="0"/>
                <a:ea typeface="Verdana" panose="020B0604030504040204" pitchFamily="34" charset="0"/>
                <a:cs typeface="Segoe UI Semilight" panose="020B0402040204020203" pitchFamily="34" charset="0"/>
              </a:rPr>
              <a:t>отсутствие информации о возможных вариантах получения дошкольного образования;</a:t>
            </a:r>
          </a:p>
          <a:p>
            <a:pPr marL="285750" indent="-285750" algn="just">
              <a:buSzPct val="100000"/>
              <a:buFont typeface="Arial" panose="020B0604020202020204" pitchFamily="34" charset="0"/>
              <a:buChar char="•"/>
            </a:pPr>
            <a:r>
              <a:rPr lang="ru-RU" sz="1400" kern="0" dirty="0">
                <a:solidFill>
                  <a:prstClr val="black">
                    <a:lumMod val="65000"/>
                    <a:lumOff val="35000"/>
                  </a:prstClr>
                </a:solidFill>
                <a:latin typeface="Segoe UI Semilight" panose="020B0402040204020203" pitchFamily="34" charset="0"/>
                <a:ea typeface="Verdana" panose="020B0604030504040204" pitchFamily="34" charset="0"/>
                <a:cs typeface="Segoe UI Semilight" panose="020B0402040204020203" pitchFamily="34" charset="0"/>
              </a:rPr>
              <a:t>отсутствие заинтересованности представителей детских садов в помощи  родителям в поиске информации.</a:t>
            </a:r>
          </a:p>
        </p:txBody>
      </p:sp>
    </p:spTree>
    <p:extLst>
      <p:ext uri="{BB962C8B-B14F-4D97-AF65-F5344CB8AC3E}">
        <p14:creationId xmlns:p14="http://schemas.microsoft.com/office/powerpoint/2010/main" val="74947718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CustomShape 2"/>
          <p:cNvSpPr/>
          <p:nvPr/>
        </p:nvSpPr>
        <p:spPr>
          <a:xfrm>
            <a:off x="8507520" y="6546960"/>
            <a:ext cx="635760" cy="310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000" b="0" strike="noStrike" spc="-1" dirty="0" smtClean="0">
                <a:solidFill>
                  <a:srgbClr val="000000"/>
                </a:solidFill>
                <a:latin typeface="Verdana"/>
                <a:ea typeface="Verdana"/>
              </a:rPr>
              <a:t>5</a:t>
            </a:r>
            <a:endParaRPr lang="ru-RU" sz="1000" b="0" strike="noStrike" spc="-1" dirty="0">
              <a:latin typeface="Arial"/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7A5D2A43-E613-4861-B777-A0FBFF47453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1381539" y="2561"/>
            <a:ext cx="7762460" cy="1018938"/>
          </a:xfrm>
          <a:prstGeom prst="rect">
            <a:avLst/>
          </a:prstGeom>
          <a:solidFill>
            <a:srgbClr val="028FA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23" name="Прямоугольник 22">
            <a:hlinkClick r:id="rId3"/>
            <a:extLst>
              <a:ext uri="{FF2B5EF4-FFF2-40B4-BE49-F238E27FC236}">
                <a16:creationId xmlns:a16="http://schemas.microsoft.com/office/drawing/2014/main" xmlns="" id="{FD739A43-7308-4A45-800C-2B124CABFA5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0" y="2561"/>
            <a:ext cx="1381539" cy="1018938"/>
          </a:xfrm>
          <a:prstGeom prst="rect">
            <a:avLst/>
          </a:prstGeom>
          <a:solidFill>
            <a:srgbClr val="E74D19">
              <a:alpha val="9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589451" y="-1561"/>
            <a:ext cx="1318254" cy="10271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766" y="173161"/>
            <a:ext cx="1187624" cy="669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24744"/>
            <a:ext cx="4292724" cy="3149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8463" y="3896920"/>
            <a:ext cx="3589561" cy="265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2796" y="1844824"/>
            <a:ext cx="4232205" cy="315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891527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CustomShape 2"/>
          <p:cNvSpPr/>
          <p:nvPr/>
        </p:nvSpPr>
        <p:spPr>
          <a:xfrm>
            <a:off x="8507520" y="6546960"/>
            <a:ext cx="635760" cy="310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000" b="0" strike="noStrike" spc="-1" dirty="0" smtClean="0">
                <a:solidFill>
                  <a:srgbClr val="000000"/>
                </a:solidFill>
                <a:latin typeface="Verdana"/>
                <a:ea typeface="Verdana"/>
              </a:rPr>
              <a:t>6</a:t>
            </a:r>
            <a:endParaRPr lang="ru-RU" sz="1000" b="0" strike="noStrike" spc="-1" dirty="0">
              <a:latin typeface="Arial"/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7A5D2A43-E613-4861-B777-A0FBFF47453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1381539" y="2561"/>
            <a:ext cx="7762460" cy="1018938"/>
          </a:xfrm>
          <a:prstGeom prst="rect">
            <a:avLst/>
          </a:prstGeom>
          <a:solidFill>
            <a:srgbClr val="028FA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22" name="Надпись 12">
            <a:extLst>
              <a:ext uri="{FF2B5EF4-FFF2-40B4-BE49-F238E27FC236}">
                <a16:creationId xmlns:a16="http://schemas.microsoft.com/office/drawing/2014/main" xmlns="" id="{63C92C2E-8888-42AB-A36D-D6F2B362B0CD}"/>
              </a:ext>
            </a:extLst>
          </p:cNvPr>
          <p:cNvSpPr txBox="1"/>
          <p:nvPr/>
        </p:nvSpPr>
        <p:spPr>
          <a:xfrm>
            <a:off x="1693722" y="138576"/>
            <a:ext cx="7215404" cy="73866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prstClr val="white"/>
                </a:solidFill>
                <a:latin typeface="Century Gothic"/>
              </a:rPr>
              <a:t>Факторы, влияющие на</a:t>
            </a:r>
            <a:br>
              <a:rPr lang="ru-RU" sz="2400" b="1" dirty="0">
                <a:solidFill>
                  <a:prstClr val="white"/>
                </a:solidFill>
                <a:latin typeface="Century Gothic"/>
              </a:rPr>
            </a:br>
            <a:r>
              <a:rPr lang="ru-RU" sz="2400" b="1" dirty="0">
                <a:solidFill>
                  <a:prstClr val="white"/>
                </a:solidFill>
                <a:latin typeface="Century Gothic"/>
              </a:rPr>
              <a:t>удовлетворенность от получения услуги</a:t>
            </a:r>
          </a:p>
        </p:txBody>
      </p:sp>
      <p:sp>
        <p:nvSpPr>
          <p:cNvPr id="23" name="Прямоугольник 22">
            <a:hlinkClick r:id="rId3"/>
            <a:extLst>
              <a:ext uri="{FF2B5EF4-FFF2-40B4-BE49-F238E27FC236}">
                <a16:creationId xmlns:a16="http://schemas.microsoft.com/office/drawing/2014/main" xmlns="" id="{FD739A43-7308-4A45-800C-2B124CABFA5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0" y="2561"/>
            <a:ext cx="1381539" cy="1018938"/>
          </a:xfrm>
          <a:prstGeom prst="rect">
            <a:avLst/>
          </a:prstGeom>
          <a:solidFill>
            <a:srgbClr val="E74D19">
              <a:alpha val="9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589451" y="-1561"/>
            <a:ext cx="1318254" cy="10271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766" y="173161"/>
            <a:ext cx="1187624" cy="669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9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92111976"/>
              </p:ext>
            </p:extLst>
          </p:nvPr>
        </p:nvGraphicFramePr>
        <p:xfrm>
          <a:off x="457200" y="1600200"/>
          <a:ext cx="843528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8558235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CustomShape 2"/>
          <p:cNvSpPr/>
          <p:nvPr/>
        </p:nvSpPr>
        <p:spPr>
          <a:xfrm>
            <a:off x="8507520" y="6546960"/>
            <a:ext cx="635760" cy="310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000" b="0" strike="noStrike" spc="-1" dirty="0" smtClean="0">
                <a:solidFill>
                  <a:srgbClr val="000000"/>
                </a:solidFill>
                <a:latin typeface="Verdana"/>
                <a:ea typeface="Verdana"/>
              </a:rPr>
              <a:t>7</a:t>
            </a:r>
            <a:endParaRPr lang="ru-RU" sz="1000" b="0" strike="noStrike" spc="-1" dirty="0">
              <a:latin typeface="Arial"/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7A5D2A43-E613-4861-B777-A0FBFF47453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1381539" y="2561"/>
            <a:ext cx="7762460" cy="1018938"/>
          </a:xfrm>
          <a:prstGeom prst="rect">
            <a:avLst/>
          </a:prstGeom>
          <a:solidFill>
            <a:srgbClr val="028FA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22" name="Надпись 12">
            <a:extLst>
              <a:ext uri="{FF2B5EF4-FFF2-40B4-BE49-F238E27FC236}">
                <a16:creationId xmlns:a16="http://schemas.microsoft.com/office/drawing/2014/main" xmlns="" id="{63C92C2E-8888-42AB-A36D-D6F2B362B0CD}"/>
              </a:ext>
            </a:extLst>
          </p:cNvPr>
          <p:cNvSpPr txBox="1"/>
          <p:nvPr/>
        </p:nvSpPr>
        <p:spPr>
          <a:xfrm>
            <a:off x="1693722" y="323242"/>
            <a:ext cx="7215404" cy="36933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prstClr val="white"/>
                </a:solidFill>
                <a:latin typeface="Century Gothic"/>
              </a:rPr>
              <a:t>Дорожная карта</a:t>
            </a:r>
          </a:p>
        </p:txBody>
      </p:sp>
      <p:sp>
        <p:nvSpPr>
          <p:cNvPr id="23" name="Прямоугольник 22">
            <a:hlinkClick r:id="rId3"/>
            <a:extLst>
              <a:ext uri="{FF2B5EF4-FFF2-40B4-BE49-F238E27FC236}">
                <a16:creationId xmlns:a16="http://schemas.microsoft.com/office/drawing/2014/main" xmlns="" id="{FD739A43-7308-4A45-800C-2B124CABFA5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0" y="2561"/>
            <a:ext cx="1381539" cy="1018938"/>
          </a:xfrm>
          <a:prstGeom prst="rect">
            <a:avLst/>
          </a:prstGeom>
          <a:solidFill>
            <a:srgbClr val="E74D19">
              <a:alpha val="9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589451" y="-1561"/>
            <a:ext cx="1318254" cy="10271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766" y="173161"/>
            <a:ext cx="1187624" cy="669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614"/>
          <a:stretch/>
        </p:blipFill>
        <p:spPr>
          <a:xfrm>
            <a:off x="5438604" y="995058"/>
            <a:ext cx="2734519" cy="266499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7"/>
          <a:srcRect t="8348"/>
          <a:stretch/>
        </p:blipFill>
        <p:spPr>
          <a:xfrm>
            <a:off x="-8085" y="1013308"/>
            <a:ext cx="4898963" cy="2775732"/>
          </a:xfrm>
          <a:prstGeom prst="rect">
            <a:avLst/>
          </a:prstGeom>
          <a:scene3d>
            <a:camera prst="orthographicFront">
              <a:rot lat="240000" lon="600000" rev="0"/>
            </a:camera>
            <a:lightRig rig="threePt" dir="t"/>
          </a:scene3d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8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5575" r="6141"/>
          <a:stretch/>
        </p:blipFill>
        <p:spPr>
          <a:xfrm>
            <a:off x="174201" y="3582980"/>
            <a:ext cx="2850136" cy="308638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 rot="21253379">
            <a:off x="5693005" y="2109753"/>
            <a:ext cx="24482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Повышение информированности граждан о возможностях получения услуги </a:t>
            </a:r>
            <a:endParaRPr lang="ru-RU" sz="16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 rot="21288992">
            <a:off x="347440" y="5031917"/>
            <a:ext cx="252712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Повышение доступности </a:t>
            </a:r>
            <a:r>
              <a:rPr lang="ru-RU" sz="16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дошкольного </a:t>
            </a:r>
            <a:r>
              <a:rPr lang="ru-RU" sz="16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образования, в том числе за счет развития вариативных форм</a:t>
            </a:r>
            <a:endParaRPr lang="ru-RU" sz="16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31878">
            <a:off x="336757" y="4261417"/>
            <a:ext cx="1035598" cy="763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06605">
            <a:off x="5673590" y="1531531"/>
            <a:ext cx="1011944" cy="645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rcRect l="3021" t="1798" r="4300" b="3560"/>
          <a:stretch/>
        </p:blipFill>
        <p:spPr>
          <a:xfrm>
            <a:off x="6014233" y="3633610"/>
            <a:ext cx="2780240" cy="306851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 rot="21405467">
            <a:off x="6400593" y="5136176"/>
            <a:ext cx="20850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Использование </a:t>
            </a:r>
            <a:r>
              <a:rPr lang="ru-RU" sz="16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лучших практик из базы </a:t>
            </a:r>
            <a:r>
              <a:rPr lang="ru-RU" sz="16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«</a:t>
            </a:r>
            <a:r>
              <a:rPr lang="ru-RU" sz="1600" dirty="0" err="1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Смартека</a:t>
            </a:r>
            <a:r>
              <a:rPr lang="ru-RU" sz="16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»</a:t>
            </a:r>
            <a:endParaRPr lang="ru-RU" sz="16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24" name="Picture 5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68827">
            <a:off x="6214212" y="4203085"/>
            <a:ext cx="1190327" cy="762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614"/>
          <a:stretch/>
        </p:blipFill>
        <p:spPr>
          <a:xfrm>
            <a:off x="2948597" y="3565256"/>
            <a:ext cx="3185086" cy="3104104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 rot="21309426">
            <a:off x="3093555" y="4869000"/>
            <a:ext cx="27093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Повышение технологичности процессов записи в детский сад и минимизация бумажного документооборота</a:t>
            </a:r>
            <a:endParaRPr lang="ru-RU" sz="16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20" name="Picture 4"/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21325805">
            <a:off x="3232658" y="4131683"/>
            <a:ext cx="1026931" cy="74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083040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CustomShape 2"/>
          <p:cNvSpPr/>
          <p:nvPr/>
        </p:nvSpPr>
        <p:spPr>
          <a:xfrm>
            <a:off x="8507520" y="6546960"/>
            <a:ext cx="635760" cy="310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000" b="0" strike="noStrike" spc="-1" dirty="0" smtClean="0">
                <a:solidFill>
                  <a:srgbClr val="000000"/>
                </a:solidFill>
                <a:latin typeface="Verdana"/>
                <a:ea typeface="Verdana"/>
              </a:rPr>
              <a:t>8</a:t>
            </a:r>
            <a:endParaRPr lang="ru-RU" sz="1000" b="0" strike="noStrike" spc="-1" dirty="0">
              <a:latin typeface="Arial"/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7A5D2A43-E613-4861-B777-A0FBFF47453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1381539" y="2561"/>
            <a:ext cx="7762460" cy="1018938"/>
          </a:xfrm>
          <a:prstGeom prst="rect">
            <a:avLst/>
          </a:prstGeom>
          <a:solidFill>
            <a:srgbClr val="028FA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22" name="Надпись 12">
            <a:extLst>
              <a:ext uri="{FF2B5EF4-FFF2-40B4-BE49-F238E27FC236}">
                <a16:creationId xmlns:a16="http://schemas.microsoft.com/office/drawing/2014/main" xmlns="" id="{63C92C2E-8888-42AB-A36D-D6F2B362B0CD}"/>
              </a:ext>
            </a:extLst>
          </p:cNvPr>
          <p:cNvSpPr txBox="1"/>
          <p:nvPr/>
        </p:nvSpPr>
        <p:spPr>
          <a:xfrm>
            <a:off x="1693722" y="323242"/>
            <a:ext cx="7215404" cy="36933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prstClr val="white"/>
                </a:solidFill>
                <a:latin typeface="Century Gothic"/>
              </a:rPr>
              <a:t>Достигнутые результаты</a:t>
            </a:r>
          </a:p>
        </p:txBody>
      </p:sp>
      <p:sp>
        <p:nvSpPr>
          <p:cNvPr id="23" name="Прямоугольник 22">
            <a:hlinkClick r:id="rId3"/>
            <a:extLst>
              <a:ext uri="{FF2B5EF4-FFF2-40B4-BE49-F238E27FC236}">
                <a16:creationId xmlns:a16="http://schemas.microsoft.com/office/drawing/2014/main" xmlns="" id="{FD739A43-7308-4A45-800C-2B124CABFA5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0" y="2561"/>
            <a:ext cx="1381539" cy="1018938"/>
          </a:xfrm>
          <a:prstGeom prst="rect">
            <a:avLst/>
          </a:prstGeom>
          <a:solidFill>
            <a:srgbClr val="E74D19">
              <a:alpha val="9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589451" y="-1561"/>
            <a:ext cx="1318254" cy="10271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766" y="173161"/>
            <a:ext cx="1187624" cy="669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7" name="Таблица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5497177"/>
              </p:ext>
            </p:extLst>
          </p:nvPr>
        </p:nvGraphicFramePr>
        <p:xfrm>
          <a:off x="179512" y="1402857"/>
          <a:ext cx="8856984" cy="4291448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3492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39712">
                  <a:extLst>
                    <a:ext uri="{9D8B030D-6E8A-4147-A177-3AD203B41FA5}">
                      <a16:colId xmlns:a16="http://schemas.microsoft.com/office/drawing/2014/main" xmlns="" val="2751796156"/>
                    </a:ext>
                  </a:extLst>
                </a:gridCol>
                <a:gridCol w="133971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6012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54567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Наименование показателя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8274" marR="8274" marT="8274" marB="0" anchor="ctr">
                    <a:lnR w="3175" cap="flat" cmpd="sng" algn="ctr">
                      <a:solidFill>
                        <a:srgbClr val="E74D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rgbClr val="E74D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Единица измерения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8274" marR="8274" marT="8274" marB="0" anchor="ctr">
                    <a:lnL w="3175" cap="flat" cmpd="sng" algn="ctr">
                      <a:solidFill>
                        <a:srgbClr val="E74D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74D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rgbClr val="E74D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Базовое значение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8274" marR="8274" marT="8274" marB="0" anchor="ctr">
                    <a:lnL w="3175" cap="flat" cmpd="sng" algn="ctr">
                      <a:solidFill>
                        <a:srgbClr val="E74D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74D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rgbClr val="E74D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Фактический результат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8274" marR="8274" marT="8274" marB="0" anchor="ctr">
                    <a:lnL w="3175" cap="flat" cmpd="sng" algn="ctr">
                      <a:solidFill>
                        <a:srgbClr val="E74D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74D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rgbClr val="E74D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Целевое значение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8274" marR="8274" marT="8274" marB="0" anchor="ctr">
                    <a:lnL w="3175" cap="flat" cmpd="sng" algn="ctr">
                      <a:solidFill>
                        <a:srgbClr val="E74D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74D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rgbClr val="E74D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3621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u="none" strike="noStrike" dirty="0"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Удовлетворенность граждан эффективностью оказания услуги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8274" marR="8274" marT="8274" marB="0" anchor="ctr">
                    <a:lnR w="3175" cap="flat" cmpd="sng" algn="ctr">
                      <a:solidFill>
                        <a:srgbClr val="E74D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74D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74D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%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8274" marR="8274" marT="8274" marB="0" anchor="ctr">
                    <a:lnL w="3175" cap="flat" cmpd="sng" algn="ctr">
                      <a:solidFill>
                        <a:srgbClr val="E74D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74D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74D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74D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200" u="none" strike="noStrike" dirty="0"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2,1</a:t>
                      </a:r>
                      <a:endParaRPr lang="ru-RU" sz="3200" b="0" i="0" u="none" strike="noStrike" dirty="0">
                        <a:solidFill>
                          <a:srgbClr val="000000"/>
                        </a:solidFill>
                        <a:effectLst/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8274" marR="8274" marT="8274" marB="0" anchor="ctr">
                    <a:lnL w="3175" cap="flat" cmpd="sng" algn="ctr">
                      <a:solidFill>
                        <a:srgbClr val="E74D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74D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74D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74D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200" u="none" strike="noStrike" dirty="0" smtClean="0">
                          <a:solidFill>
                            <a:srgbClr val="E74D19"/>
                          </a:solidFill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3,5</a:t>
                      </a:r>
                      <a:endParaRPr lang="ru-RU" sz="3200" b="0" i="0" u="none" strike="noStrike" dirty="0">
                        <a:solidFill>
                          <a:srgbClr val="E74D19"/>
                        </a:solidFill>
                        <a:effectLst/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8274" marR="8274" marT="8274" marB="0" anchor="ctr">
                    <a:lnL w="3175" cap="flat" cmpd="sng" algn="ctr">
                      <a:solidFill>
                        <a:srgbClr val="E74D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74D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74D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74D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200" u="none" strike="noStrike" dirty="0"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3,0</a:t>
                      </a:r>
                      <a:endParaRPr lang="ru-RU" sz="3200" b="0" i="0" u="none" strike="noStrike" dirty="0">
                        <a:solidFill>
                          <a:srgbClr val="000000"/>
                        </a:solidFill>
                        <a:effectLst/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8274" marR="8274" marT="8274" marB="0" anchor="ctr">
                    <a:lnL w="3175" cap="flat" cmpd="sng" algn="ctr">
                      <a:solidFill>
                        <a:srgbClr val="E74D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74D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74D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74D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03621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u="none" strike="noStrike" dirty="0"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Время, потраченное пользователем на подачу заявления 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8274" marR="8274" marT="8274" marB="0" anchor="ctr">
                    <a:lnR w="3175" cap="flat" cmpd="sng" algn="ctr">
                      <a:solidFill>
                        <a:srgbClr val="E74D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74D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74D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минута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8274" marR="8274" marT="8274" marB="0" anchor="ctr">
                    <a:lnL w="3175" cap="flat" cmpd="sng" algn="ctr">
                      <a:solidFill>
                        <a:srgbClr val="E74D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74D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74D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74D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200" u="none" strike="noStrike" dirty="0"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45</a:t>
                      </a:r>
                      <a:endParaRPr lang="ru-RU" sz="3200" b="0" i="0" u="none" strike="noStrike" dirty="0">
                        <a:solidFill>
                          <a:srgbClr val="000000"/>
                        </a:solidFill>
                        <a:effectLst/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8274" marR="8274" marT="8274" marB="0" anchor="ctr">
                    <a:lnL w="3175" cap="flat" cmpd="sng" algn="ctr">
                      <a:solidFill>
                        <a:srgbClr val="E74D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74D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74D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74D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200" u="none" strike="noStrike" dirty="0" smtClean="0">
                          <a:solidFill>
                            <a:srgbClr val="E74D19"/>
                          </a:solidFill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28</a:t>
                      </a:r>
                      <a:endParaRPr lang="ru-RU" sz="3200" b="0" i="0" u="none" strike="noStrike" dirty="0">
                        <a:solidFill>
                          <a:srgbClr val="E74D19"/>
                        </a:solidFill>
                        <a:effectLst/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8274" marR="8274" marT="8274" marB="0" anchor="ctr">
                    <a:lnL w="3175" cap="flat" cmpd="sng" algn="ctr">
                      <a:solidFill>
                        <a:srgbClr val="E74D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74D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74D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74D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200" u="none" strike="noStrike" dirty="0"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30</a:t>
                      </a:r>
                      <a:endParaRPr lang="ru-RU" sz="3200" b="0" i="0" u="none" strike="noStrike" dirty="0">
                        <a:solidFill>
                          <a:srgbClr val="000000"/>
                        </a:solidFill>
                        <a:effectLst/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8274" marR="8274" marT="8274" marB="0" anchor="ctr">
                    <a:lnL w="3175" cap="flat" cmpd="sng" algn="ctr">
                      <a:solidFill>
                        <a:srgbClr val="E74D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74D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74D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74D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7334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u="none" strike="noStrike" dirty="0"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Индекс приверженности потребителей услуг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8274" marR="8274" marT="8274" marB="0" anchor="ctr">
                    <a:lnR w="3175" cap="flat" cmpd="sng" algn="ctr">
                      <a:solidFill>
                        <a:srgbClr val="E74D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74D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%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8274" marR="8274" marT="8274" marB="0" anchor="ctr">
                    <a:lnL w="3175" cap="flat" cmpd="sng" algn="ctr">
                      <a:solidFill>
                        <a:srgbClr val="E74D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74D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74D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200" u="none" strike="noStrike" dirty="0"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18</a:t>
                      </a:r>
                      <a:endParaRPr lang="ru-RU" sz="3200" b="0" i="0" u="none" strike="noStrike" dirty="0">
                        <a:solidFill>
                          <a:srgbClr val="000000"/>
                        </a:solidFill>
                        <a:effectLst/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8274" marR="8274" marT="8274" marB="0" anchor="ctr">
                    <a:lnL w="3175" cap="flat" cmpd="sng" algn="ctr">
                      <a:solidFill>
                        <a:srgbClr val="E74D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74D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74D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200" u="none" strike="noStrike" dirty="0" smtClean="0">
                          <a:solidFill>
                            <a:srgbClr val="E74D19"/>
                          </a:solidFill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65</a:t>
                      </a:r>
                      <a:endParaRPr lang="ru-RU" sz="3200" b="0" i="0" u="none" strike="noStrike" dirty="0">
                        <a:solidFill>
                          <a:srgbClr val="E74D19"/>
                        </a:solidFill>
                        <a:effectLst/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8274" marR="8274" marT="8274" marB="0" anchor="ctr">
                    <a:lnL w="3175" cap="flat" cmpd="sng" algn="ctr">
                      <a:solidFill>
                        <a:srgbClr val="E74D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74D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74D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200" u="none" strike="noStrike" dirty="0"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64</a:t>
                      </a:r>
                      <a:endParaRPr lang="ru-RU" sz="3200" b="0" i="0" u="none" strike="noStrike" dirty="0">
                        <a:solidFill>
                          <a:srgbClr val="000000"/>
                        </a:solidFill>
                        <a:effectLst/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8274" marR="8274" marT="8274" marB="0" anchor="ctr">
                    <a:lnL w="3175" cap="flat" cmpd="sng" algn="ctr">
                      <a:solidFill>
                        <a:srgbClr val="E74D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74D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74D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1547664" y="5877272"/>
            <a:ext cx="6408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E74D19"/>
                </a:solidFill>
              </a:rPr>
              <a:t>Повышение </a:t>
            </a:r>
            <a:r>
              <a:rPr lang="ru-RU" b="1" dirty="0">
                <a:solidFill>
                  <a:srgbClr val="E74D19"/>
                </a:solidFill>
              </a:rPr>
              <a:t>эффективности процессов </a:t>
            </a:r>
            <a:r>
              <a:rPr lang="ru-RU" dirty="0">
                <a:solidFill>
                  <a:srgbClr val="E74D19"/>
                </a:solidFill>
              </a:rPr>
              <a:t>оказания </a:t>
            </a:r>
            <a:r>
              <a:rPr lang="ru-RU" dirty="0" smtClean="0">
                <a:solidFill>
                  <a:srgbClr val="E74D19"/>
                </a:solidFill>
              </a:rPr>
              <a:t>услуги</a:t>
            </a:r>
            <a:endParaRPr lang="ru-RU" dirty="0">
              <a:solidFill>
                <a:srgbClr val="E74D1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118023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3016AF48-2AA8-4B78-82AB-CE8B9E71F21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1913390" y="2276872"/>
            <a:ext cx="7229890" cy="1800200"/>
          </a:xfrm>
          <a:prstGeom prst="rect">
            <a:avLst/>
          </a:prstGeom>
          <a:solidFill>
            <a:srgbClr val="028FA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6" name="Прямоугольник 5">
            <a:hlinkClick r:id="rId2"/>
            <a:extLst>
              <a:ext uri="{FF2B5EF4-FFF2-40B4-BE49-F238E27FC236}">
                <a16:creationId xmlns:a16="http://schemas.microsoft.com/office/drawing/2014/main" xmlns="" id="{FD739A43-7308-4A45-800C-2B124CABFA5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0" y="2276872"/>
            <a:ext cx="1913390" cy="1800200"/>
          </a:xfrm>
          <a:prstGeom prst="rect">
            <a:avLst/>
          </a:prstGeom>
          <a:solidFill>
            <a:srgbClr val="E74D1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7" name="Надпись 7">
            <a:extLst>
              <a:ext uri="{FF2B5EF4-FFF2-40B4-BE49-F238E27FC236}">
                <a16:creationId xmlns:a16="http://schemas.microsoft.com/office/drawing/2014/main" xmlns="" id="{3DC4CCBA-12AD-4433-A381-A03661E3D927}"/>
              </a:ext>
            </a:extLst>
          </p:cNvPr>
          <p:cNvSpPr txBox="1"/>
          <p:nvPr/>
        </p:nvSpPr>
        <p:spPr>
          <a:xfrm>
            <a:off x="2721804" y="3024746"/>
            <a:ext cx="6255449" cy="36933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ru-RU" sz="2400" b="1" dirty="0" smtClean="0">
                <a:solidFill>
                  <a:prstClr val="white"/>
                </a:solidFill>
                <a:latin typeface="Century Gothic"/>
              </a:rPr>
              <a:t>Спасибо за внимание!</a:t>
            </a:r>
            <a:endParaRPr lang="ru-RU" sz="2400" b="1" dirty="0"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71600" y="2276872"/>
            <a:ext cx="1584177" cy="1800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644" y="2884212"/>
            <a:ext cx="1349612" cy="760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677078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18064</TotalTime>
  <Words>315</Words>
  <Application>Microsoft Office PowerPoint</Application>
  <PresentationFormat>Экран (4:3)</PresentationFormat>
  <Paragraphs>69</Paragraphs>
  <Slides>9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9" baseType="lpstr">
      <vt:lpstr>Arial</vt:lpstr>
      <vt:lpstr>Calibri Light</vt:lpstr>
      <vt:lpstr>Century Gothic</vt:lpstr>
      <vt:lpstr>DejaVu Sans</vt:lpstr>
      <vt:lpstr>Segoe UI Semilight</vt:lpstr>
      <vt:lpstr>Symbol</vt:lpstr>
      <vt:lpstr>Times New Roman</vt:lpstr>
      <vt:lpstr>Verdana</vt:lpstr>
      <vt:lpstr>Wingdings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Проблемы современной семьи</dc:title>
  <dc:creator>Vladimir</dc:creator>
  <cp:lastModifiedBy>Глазова Светлана Алексеевна</cp:lastModifiedBy>
  <cp:revision>1661</cp:revision>
  <cp:lastPrinted>2022-04-19T12:23:21Z</cp:lastPrinted>
  <dcterms:created xsi:type="dcterms:W3CDTF">2007-02-19T18:58:48Z</dcterms:created>
  <dcterms:modified xsi:type="dcterms:W3CDTF">2023-03-02T09:30:36Z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6</vt:i4>
  </property>
  <property fmtid="{D5CDD505-2E9C-101B-9397-08002B2CF9AE}" pid="8" name="PresentationFormat">
    <vt:lpwstr>Экран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7</vt:i4>
  </property>
</Properties>
</file>