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</p:sldMasterIdLst>
  <p:notesMasterIdLst>
    <p:notesMasterId r:id="rId30"/>
  </p:notesMasterIdLst>
  <p:sldIdLst>
    <p:sldId id="256" r:id="rId3"/>
    <p:sldId id="257" r:id="rId4"/>
    <p:sldId id="278" r:id="rId5"/>
    <p:sldId id="259" r:id="rId6"/>
    <p:sldId id="270" r:id="rId7"/>
    <p:sldId id="281" r:id="rId8"/>
    <p:sldId id="265" r:id="rId9"/>
    <p:sldId id="285" r:id="rId10"/>
    <p:sldId id="260" r:id="rId11"/>
    <p:sldId id="279" r:id="rId12"/>
    <p:sldId id="262" r:id="rId13"/>
    <p:sldId id="263" r:id="rId14"/>
    <p:sldId id="266" r:id="rId15"/>
    <p:sldId id="284" r:id="rId16"/>
    <p:sldId id="287" r:id="rId17"/>
    <p:sldId id="267" r:id="rId18"/>
    <p:sldId id="269" r:id="rId19"/>
    <p:sldId id="271" r:id="rId20"/>
    <p:sldId id="282" r:id="rId21"/>
    <p:sldId id="283" r:id="rId22"/>
    <p:sldId id="286" r:id="rId23"/>
    <p:sldId id="273" r:id="rId24"/>
    <p:sldId id="274" r:id="rId25"/>
    <p:sldId id="275" r:id="rId26"/>
    <p:sldId id="288" r:id="rId27"/>
    <p:sldId id="276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306"/>
    <a:srgbClr val="FF9900"/>
    <a:srgbClr val="271F91"/>
    <a:srgbClr val="336699"/>
    <a:srgbClr val="00384C"/>
    <a:srgbClr val="001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5" autoAdjust="0"/>
    <p:restoredTop sz="9466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43359-77E1-4EFE-82F1-6DFBFB5461EC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70D8B-C500-440E-904E-1C9C535B81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6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70D8B-C500-440E-904E-1C9C535B817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8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34222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079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2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62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86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77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21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63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6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23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99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72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893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5778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21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3695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9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76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62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32914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97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4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9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2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05454" y="6265818"/>
            <a:ext cx="3950208" cy="27432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487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9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338" y="6265818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265818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3555" y="6265818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07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A3B0E3-31E4-40F3-9920-E9BA295E02D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26EDA1-B34E-42A9-9BC0-5AAA18712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001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microsoft.com/office/2007/relationships/hdphoto" Target="../media/hdphoto26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microsoft.com/office/2007/relationships/hdphoto" Target="../media/hdphoto29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microsoft.com/office/2007/relationships/hdphoto" Target="../media/hdphoto32.wdp"/><Relationship Id="rId4" Type="http://schemas.openxmlformats.org/officeDocument/2006/relationships/image" Target="../media/image42.png"/><Relationship Id="rId9" Type="http://schemas.microsoft.com/office/2007/relationships/hdphoto" Target="../media/hdphoto34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24744"/>
            <a:ext cx="7272808" cy="4824536"/>
          </a:xfrm>
          <a:solidFill>
            <a:srgbClr val="336699"/>
          </a:solidFill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Консультация для воспитателей: «ФОРМИРОВАНИЕ Культурно – гигиенических </a:t>
            </a:r>
            <a:r>
              <a:rPr lang="ru-RU" sz="4800" dirty="0" err="1">
                <a:solidFill>
                  <a:schemeClr val="bg1"/>
                </a:solidFill>
              </a:rPr>
              <a:t>навыкОВ</a:t>
            </a:r>
            <a:r>
              <a:rPr lang="ru-RU" sz="4800" dirty="0">
                <a:solidFill>
                  <a:schemeClr val="bg1"/>
                </a:solidFill>
              </a:rPr>
              <a:t> у младших дошкольников»</a:t>
            </a:r>
          </a:p>
        </p:txBody>
      </p:sp>
    </p:spTree>
    <p:extLst>
      <p:ext uri="{BB962C8B-B14F-4D97-AF65-F5344CB8AC3E}">
        <p14:creationId xmlns:p14="http://schemas.microsoft.com/office/powerpoint/2010/main" val="37244628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424936" cy="1246748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abriola" panose="04040605051002020D02" pitchFamily="82" charset="0"/>
                <a:cs typeface="CordiaUPC" panose="020B0304020202020204" pitchFamily="34" charset="-34"/>
              </a:rPr>
              <a:t>Закреплять алгоритм умывания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64088" y="1325300"/>
            <a:ext cx="3024336" cy="960699"/>
          </a:xfrm>
        </p:spPr>
        <p:txBody>
          <a:bodyPr/>
          <a:lstStyle/>
          <a:p>
            <a:r>
              <a:rPr lang="ru-RU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Алгоритм умывания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20072" y="2636912"/>
            <a:ext cx="3384376" cy="338437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Заворачиваем рукава</a:t>
            </a:r>
          </a:p>
          <a:p>
            <a:pPr>
              <a:buFontTx/>
              <a:buChar char="-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Намыливаем руки</a:t>
            </a:r>
          </a:p>
          <a:p>
            <a:pPr>
              <a:buFontTx/>
              <a:buChar char="-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Смываем мыло</a:t>
            </a:r>
          </a:p>
          <a:p>
            <a:pPr>
              <a:buFontTx/>
              <a:buChar char="-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Вытираем руки</a:t>
            </a:r>
          </a:p>
          <a:p>
            <a:pPr>
              <a:buFontTx/>
              <a:buChar char="-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Повторяем операцию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04" y="1325300"/>
            <a:ext cx="4630692" cy="52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61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88640"/>
            <a:ext cx="8431088" cy="1080121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abriola" panose="04040605051002020D02" pitchFamily="82" charset="0"/>
              </a:rPr>
              <a:t>формировать умение правильно пользоваться предметами гигиены.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1" y="5157918"/>
            <a:ext cx="3716866" cy="1079394"/>
          </a:xfrm>
        </p:spPr>
        <p:txBody>
          <a:bodyPr>
            <a:normAutofit/>
          </a:bodyPr>
          <a:lstStyle/>
          <a:p>
            <a:r>
              <a:rPr lang="ru-RU" sz="2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Правильно пользоваться мылом мыть руки, лицо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855016" y="5483728"/>
            <a:ext cx="3764051" cy="897599"/>
          </a:xfrm>
        </p:spPr>
        <p:txBody>
          <a:bodyPr>
            <a:normAutofit lnSpcReduction="10000"/>
          </a:bodyPr>
          <a:lstStyle/>
          <a:p>
            <a:r>
              <a:rPr lang="ru-RU" sz="1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Насухо вытираться после умывания полотенцем, вешать полотенце на место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742893"/>
            <a:ext cx="3944938" cy="326670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017" y="1661655"/>
            <a:ext cx="3956050" cy="3347942"/>
          </a:xfrm>
        </p:spPr>
      </p:pic>
    </p:spTree>
    <p:extLst>
      <p:ext uri="{BB962C8B-B14F-4D97-AF65-F5344CB8AC3E}">
        <p14:creationId xmlns:p14="http://schemas.microsoft.com/office/powerpoint/2010/main" val="269608505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013176"/>
            <a:ext cx="8143056" cy="1584176"/>
          </a:xfrm>
        </p:spPr>
        <p:txBody>
          <a:bodyPr/>
          <a:lstStyle/>
          <a:p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Ежедневно пользоваться расчёской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0648"/>
            <a:ext cx="4784799" cy="358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864" y="2420888"/>
            <a:ext cx="3738059" cy="28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20880" cy="943248"/>
          </a:xfrm>
        </p:spPr>
        <p:txBody>
          <a:bodyPr>
            <a:normAutofit fontScale="90000"/>
          </a:bodyPr>
          <a:lstStyle/>
          <a:p>
            <a:r>
              <a:rPr lang="ru-RU" sz="27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Педагогические приемы , обеспечивающие успешное решение поставленных задач</a:t>
            </a:r>
            <a:r>
              <a:rPr lang="ru-RU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1132492"/>
            <a:ext cx="6697050" cy="532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085184"/>
            <a:ext cx="8424936" cy="1368152"/>
          </a:xfrm>
        </p:spPr>
        <p:txBody>
          <a:bodyPr>
            <a:noAutofit/>
          </a:bodyPr>
          <a:lstStyle/>
          <a:p>
            <a:pPr marL="1133856" lvl="2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Прямое обучение, </a:t>
            </a:r>
          </a:p>
          <a:p>
            <a:pPr marL="1133856" lvl="2"/>
            <a:r>
              <a:rPr 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 ,беседы</a:t>
            </a:r>
          </a:p>
        </p:txBody>
      </p:sp>
    </p:spTree>
    <p:extLst>
      <p:ext uri="{BB962C8B-B14F-4D97-AF65-F5344CB8AC3E}">
        <p14:creationId xmlns:p14="http://schemas.microsoft.com/office/powerpoint/2010/main" val="42531120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6696744" cy="864096"/>
          </a:xfrm>
        </p:spPr>
        <p:txBody>
          <a:bodyPr>
            <a:normAutofit/>
          </a:bodyPr>
          <a:lstStyle/>
          <a:p>
            <a:r>
              <a:rPr lang="ru-RU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Задача взрослых</a:t>
            </a:r>
            <a:r>
              <a:rPr lang="ru-RU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268760"/>
            <a:ext cx="8215064" cy="1800200"/>
          </a:xfrm>
        </p:spPr>
        <p:txBody>
          <a:bodyPr>
            <a:no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Через игру и игровые приемы научить детей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самообслуживать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себя!</a:t>
            </a:r>
          </a:p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Например «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Потешки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</a:p>
        </p:txBody>
      </p:sp>
      <p:pic>
        <p:nvPicPr>
          <p:cNvPr id="4" name="Picture 10" descr="http://www.litur.ru/imgbook/b480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052" y="2582916"/>
            <a:ext cx="2953774" cy="3328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http://www.bookin.org.ru/book/59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98" y="3422976"/>
            <a:ext cx="2076450" cy="292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http://www.bookin.org.ru/book/389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469" y="3414519"/>
            <a:ext cx="2076450" cy="2905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1987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432048"/>
          </a:xfrm>
        </p:spPr>
        <p:txBody>
          <a:bodyPr>
            <a:normAutofit fontScale="90000"/>
          </a:bodyPr>
          <a:lstStyle/>
          <a:p>
            <a:r>
              <a:rPr lang="ru-RU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Разучите с детьми: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3888432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Знаем, знаем – да-да-да!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кране прячется вода!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Выходи, водица!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Мы пришли умыться!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Лейся понемножку 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Прямо на ладошку!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Будет мыло пениться </a:t>
            </a:r>
          </a:p>
          <a:p>
            <a:pPr marL="0" indent="0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грязь куда-то денется!</a:t>
            </a:r>
          </a:p>
          <a:p>
            <a:pPr marL="0" indent="0">
              <a:buNone/>
            </a:pP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Ай, лады, лады, лады </a:t>
            </a:r>
          </a:p>
          <a:p>
            <a:pPr marL="0" indent="0">
              <a:buNone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 боимся мы воды, Чисто умываемся, Маме улыбаемся.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2080" y="836712"/>
            <a:ext cx="309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От водички, от водицы Всё улыбками искрится!  От водички, от водицы  Веселей цветы и птицы!  Петя умывается,  Солнцу улыбается!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3789040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Раз, два, три, четыре, пять — Собираемся гулять. Завязала Машеньке Шарфик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полосатенький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Наденем на ножки Валенки-сапожки И пойдем скорей гулять, Прыгать, бегать и скакать!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294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Упражнения с выполнением действий в процессе дидактических игр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475656"/>
            <a:ext cx="6679034" cy="5009276"/>
          </a:xfrm>
        </p:spPr>
      </p:pic>
    </p:spTree>
    <p:extLst>
      <p:ext uri="{BB962C8B-B14F-4D97-AF65-F5344CB8AC3E}">
        <p14:creationId xmlns:p14="http://schemas.microsoft.com/office/powerpoint/2010/main" val="285662268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373616" cy="2880320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b="1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Систематическое напоминание детям о необходимости соблюдения правил гигиены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348880"/>
            <a:ext cx="5584800" cy="4188600"/>
          </a:xfrm>
        </p:spPr>
      </p:pic>
    </p:spTree>
    <p:extLst>
      <p:ext uri="{BB962C8B-B14F-4D97-AF65-F5344CB8AC3E}">
        <p14:creationId xmlns:p14="http://schemas.microsoft.com/office/powerpoint/2010/main" val="428821603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33401"/>
            <a:ext cx="8215064" cy="2175520"/>
          </a:xfrm>
        </p:spPr>
        <p:txBody>
          <a:bodyPr>
            <a:normAutofit/>
          </a:bodyPr>
          <a:lstStyle/>
          <a:p>
            <a:r>
              <a:rPr lang="ru-RU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Культурно- гигиенические навыки формируются во всех видах деятельности </a:t>
            </a:r>
            <a:r>
              <a:rPr lang="ru-RU" dirty="0"/>
              <a:t>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40967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Продуктивные виды деятельности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беседы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игровая  деятельность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Чтение художественной литературы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Коллективно практическая деятельность( оденем куклу на прогулку)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Эксперементирование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16454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95536" y="332655"/>
            <a:ext cx="5813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2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Навыки опрятной еды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190" y="908720"/>
            <a:ext cx="5498469" cy="4123852"/>
          </a:xfrm>
          <a:prstGeom prst="rect">
            <a:avLst/>
          </a:prstGeom>
        </p:spPr>
      </p:pic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179388" y="1052513"/>
            <a:ext cx="576103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Игра: «Обед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 кукол»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Чтение х/л «Маша обедает»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НОД «Убери со 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стола»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«Чаепитие у кукол»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Досуг «День </a:t>
            </a:r>
          </a:p>
          <a:p>
            <a:pPr algn="l"/>
            <a:r>
              <a:rPr lang="ru-RU" alt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рождения Мишки».</a:t>
            </a:r>
          </a:p>
        </p:txBody>
      </p:sp>
      <p:sp>
        <p:nvSpPr>
          <p:cNvPr id="22541" name="WordArt 13"/>
          <p:cNvSpPr>
            <a:spLocks noChangeArrowheads="1" noChangeShapeType="1" noTextEdit="1"/>
          </p:cNvSpPr>
          <p:nvPr/>
        </p:nvSpPr>
        <p:spPr bwMode="auto">
          <a:xfrm rot="-21026968">
            <a:off x="5292725" y="3716338"/>
            <a:ext cx="3527425" cy="3644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</a:rPr>
              <a:t>Умница Катенька, </a:t>
            </a:r>
          </a:p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</a:rPr>
              <a:t>Ешь кашу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</a:rPr>
              <a:t>сладеньку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</a:rPr>
              <a:t>Вкусную, пушистую.</a:t>
            </a:r>
          </a:p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</a:rPr>
              <a:t>Мягкую, душистую.</a:t>
            </a:r>
          </a:p>
          <a:p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80" decel="100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80" decel="100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80" decel="100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80" decel="100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5" grpId="0"/>
      <p:bldP spid="144398" grpId="0"/>
      <p:bldP spid="225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116632"/>
            <a:ext cx="5760640" cy="819574"/>
          </a:xfrm>
        </p:spPr>
        <p:txBody>
          <a:bodyPr/>
          <a:lstStyle/>
          <a:p>
            <a:r>
              <a:rPr lang="ru-RU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АКТУАЛЬНОСТЬ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36206"/>
            <a:ext cx="5256584" cy="4867206"/>
          </a:xfrm>
        </p:spPr>
      </p:pic>
      <p:sp>
        <p:nvSpPr>
          <p:cNvPr id="4" name="Объект 3"/>
          <p:cNvSpPr>
            <a:spLocks noGrp="1"/>
          </p:cNvSpPr>
          <p:nvPr>
            <p:ph sz="half" idx="13"/>
          </p:nvPr>
        </p:nvSpPr>
        <p:spPr>
          <a:xfrm>
            <a:off x="3707904" y="936206"/>
            <a:ext cx="5184576" cy="566114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alt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В СРЦН особое внимание уделяется воспитанию здорового дошкольника. Одним из важных факторов здоровой личности является формирование у детей культурно – гигиенических навыков.</a:t>
            </a:r>
          </a:p>
          <a:p>
            <a:pPr algn="r"/>
            <a:endParaRPr lang="ru-RU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563888" y="274638"/>
            <a:ext cx="4665712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Самостоятельная деятельность детей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4005043"/>
            <a:ext cx="3096344" cy="2600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65" y="476672"/>
            <a:ext cx="2874207" cy="2514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2862" y="1196753"/>
            <a:ext cx="3391097" cy="2952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933056"/>
            <a:ext cx="3563888" cy="2672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921" y="1751369"/>
            <a:ext cx="2257866" cy="2257866"/>
          </a:xfrm>
          <a:prstGeom prst="rect">
            <a:avLst/>
          </a:prstGeom>
        </p:spPr>
      </p:pic>
      <p:sp>
        <p:nvSpPr>
          <p:cNvPr id="149514" name="WordArt 10"/>
          <p:cNvSpPr>
            <a:spLocks noChangeArrowheads="1" noChangeShapeType="1" noTextEdit="1"/>
          </p:cNvSpPr>
          <p:nvPr/>
        </p:nvSpPr>
        <p:spPr bwMode="auto">
          <a:xfrm rot="678596">
            <a:off x="5764455" y="4905204"/>
            <a:ext cx="3120947" cy="184989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ru-RU" sz="20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Если носик твой сопит,</a:t>
            </a:r>
          </a:p>
          <a:p>
            <a:r>
              <a:rPr lang="ru-RU" sz="20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Значит он совсем забит.</a:t>
            </a:r>
          </a:p>
          <a:p>
            <a:r>
              <a:rPr lang="ru-RU" sz="20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Свой платочек доставай,</a:t>
            </a:r>
          </a:p>
          <a:p>
            <a:r>
              <a:rPr lang="ru-RU" sz="20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Нос получше вытирай!</a:t>
            </a:r>
          </a:p>
        </p:txBody>
      </p:sp>
    </p:spTree>
    <p:extLst>
      <p:ext uri="{BB962C8B-B14F-4D97-AF65-F5344CB8AC3E}">
        <p14:creationId xmlns:p14="http://schemas.microsoft.com/office/powerpoint/2010/main" val="400141631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  <p:bldP spid="1495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6603" y="649996"/>
            <a:ext cx="6482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Памятка по формированию </a:t>
            </a:r>
          </a:p>
          <a:p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навыков самообслуживания!</a:t>
            </a:r>
          </a:p>
        </p:txBody>
      </p:sp>
      <p:pic>
        <p:nvPicPr>
          <p:cNvPr id="5" name="Picture 2" descr="http://moroz19731802.narod.ru/38.jpg?rand=2017735281978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343" y="0"/>
            <a:ext cx="2100657" cy="1568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701" y="3861048"/>
            <a:ext cx="3467283" cy="2600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727214"/>
            <a:ext cx="8064895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Старайтесь поддерживать стремление к самостоятельности ребенка.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Поощряйте и хвалите своего ребенка.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Необходимо правильно руководить действиями детей.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Нельзя торопить ребенка с выполнением задания.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Всегда придерживайтесь положительных эмоций.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Используйте игровые задания.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  <a:ea typeface="Dotum" panose="020B0600000101010101" pitchFamily="34" charset="-127"/>
              </a:rPr>
              <a:t>Культурно – гигиенические навыки в ходе режимных моментов в 1 младшей группе  </a:t>
            </a:r>
            <a:r>
              <a:rPr lang="ru-RU" sz="6000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  <a:ea typeface="Dotum" panose="020B0600000101010101" pitchFamily="34" charset="-127"/>
              </a:rPr>
              <a:t>«ЛАДУШКИ</a:t>
            </a:r>
            <a:r>
              <a:rPr lang="ru-RU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  <a:ea typeface="Dotum" panose="020B0600000101010101" pitchFamily="34" charset="-127"/>
              </a:rPr>
              <a:t>» </a:t>
            </a:r>
            <a:br>
              <a:rPr lang="ru-RU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</a:br>
            <a:r>
              <a:rPr lang="ru-RU" sz="60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abriola" panose="04040605051002020D02" pitchFamily="82" charset="0"/>
                <a:cs typeface="Raavi" panose="020B0502040204020203" pitchFamily="34" charset="0"/>
              </a:rPr>
              <a:t>ФОТООТЧЕТ</a:t>
            </a:r>
            <a:r>
              <a:rPr lang="ru-RU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  <a:cs typeface="Raav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561930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>
            <a:off x="441237" y="6596"/>
            <a:ext cx="8329984" cy="1700808"/>
          </a:xfrm>
          <a:prstGeom prst="doubleWave">
            <a:avLst>
              <a:gd name="adj1" fmla="val 6250"/>
              <a:gd name="adj2" fmla="val 286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</a:rPr>
              <a:t>Мы такие чистые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30" name="Picture 6" descr="C:\Users\Елена\Downloads\1270408367_0012-012-umyvaetsja-v-vannoj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765" y="1909228"/>
            <a:ext cx="2547541" cy="41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53" y="1556792"/>
            <a:ext cx="3264147" cy="24481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6" y="3789040"/>
            <a:ext cx="3600400" cy="2700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700808"/>
            <a:ext cx="3095328" cy="2321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5120" y="3988388"/>
            <a:ext cx="3096344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395536" y="12721"/>
            <a:ext cx="4248472" cy="1556791"/>
          </a:xfrm>
          <a:prstGeom prst="ribbon2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 сам!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990811" y="2636912"/>
            <a:ext cx="2936163" cy="3888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539" y="552876"/>
            <a:ext cx="3024336" cy="2737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780928"/>
            <a:ext cx="4331654" cy="32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395536" y="12721"/>
            <a:ext cx="4248472" cy="1556791"/>
          </a:xfrm>
          <a:prstGeom prst="ribbon2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 сам!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213288"/>
            <a:ext cx="2725908" cy="3695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100" y="2060848"/>
            <a:ext cx="2376264" cy="36450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40968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99" y="3771877"/>
            <a:ext cx="3436361" cy="2577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00" y="2660539"/>
            <a:ext cx="3204356" cy="2222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124744"/>
            <a:ext cx="399593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04664"/>
            <a:ext cx="2699792" cy="2024844"/>
          </a:xfrm>
          <a:prstGeom prst="rect">
            <a:avLst/>
          </a:prstGeom>
        </p:spPr>
      </p:pic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 rot="-720688">
            <a:off x="755650" y="4868863"/>
            <a:ext cx="38100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 panose="020B0604020202020204" pitchFamily="34" charset="0"/>
              </a:rPr>
              <a:t>Зайчик Саша - скок-поскок,</a:t>
            </a:r>
          </a:p>
          <a:p>
            <a:r>
              <a:rPr lang="ru-RU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 panose="020B0604020202020204" pitchFamily="34" charset="0"/>
              </a:rPr>
              <a:t>Подберет штаны, носок.</a:t>
            </a:r>
          </a:p>
          <a:p>
            <a:r>
              <a:rPr lang="ru-RU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 panose="020B0604020202020204" pitchFamily="34" charset="0"/>
              </a:rPr>
              <a:t>Свои вещи не теряет</a:t>
            </a:r>
          </a:p>
          <a:p>
            <a:r>
              <a:rPr lang="ru-RU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 panose="020B0604020202020204" pitchFamily="34" charset="0"/>
              </a:rPr>
              <a:t>И на место убирает!</a:t>
            </a:r>
          </a:p>
        </p:txBody>
      </p:sp>
      <p:sp>
        <p:nvSpPr>
          <p:cNvPr id="3" name="Двойная волна 2"/>
          <p:cNvSpPr/>
          <p:nvPr/>
        </p:nvSpPr>
        <p:spPr>
          <a:xfrm>
            <a:off x="4139952" y="0"/>
            <a:ext cx="4896544" cy="1700808"/>
          </a:xfrm>
          <a:prstGeom prst="doubleWave">
            <a:avLst>
              <a:gd name="adj1" fmla="val 6250"/>
              <a:gd name="adj2" fmla="val -174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Сами одеваемся</a:t>
            </a:r>
          </a:p>
        </p:txBody>
      </p:sp>
    </p:spTree>
    <p:extLst>
      <p:ext uri="{BB962C8B-B14F-4D97-AF65-F5344CB8AC3E}">
        <p14:creationId xmlns:p14="http://schemas.microsoft.com/office/powerpoint/2010/main" val="37668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20888"/>
            <a:ext cx="6554867" cy="3598912"/>
          </a:xfrm>
        </p:spPr>
        <p:txBody>
          <a:bodyPr>
            <a:noAutofit/>
          </a:bodyPr>
          <a:lstStyle/>
          <a:p>
            <a:r>
              <a:rPr lang="ru-RU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42890193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836712"/>
            <a:ext cx="5688632" cy="1368152"/>
          </a:xfrm>
        </p:spPr>
        <p:txBody>
          <a:bodyPr>
            <a:normAutofit/>
          </a:bodyPr>
          <a:lstStyle/>
          <a:p>
            <a:r>
              <a:rPr lang="ru-RU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Цель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3"/>
          </p:nvPr>
        </p:nvSpPr>
        <p:spPr>
          <a:xfrm>
            <a:off x="467544" y="4365104"/>
            <a:ext cx="7848872" cy="2880320"/>
          </a:xfrm>
        </p:spPr>
        <p:txBody>
          <a:bodyPr>
            <a:noAutofit/>
          </a:bodyPr>
          <a:lstStyle/>
          <a:p>
            <a:r>
              <a:rPr lang="ru-RU" alt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Воспитывать культурно-гигиенические навыки и навыки самообслуживания через основные модели образования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932458"/>
            <a:ext cx="5262736" cy="3947052"/>
          </a:xfrm>
        </p:spPr>
      </p:pic>
    </p:spTree>
    <p:extLst>
      <p:ext uri="{BB962C8B-B14F-4D97-AF65-F5344CB8AC3E}">
        <p14:creationId xmlns:p14="http://schemas.microsoft.com/office/powerpoint/2010/main" val="18366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8"/>
            <a:ext cx="6554867" cy="864096"/>
          </a:xfrm>
        </p:spPr>
        <p:txBody>
          <a:bodyPr>
            <a:noAutofit/>
          </a:bodyPr>
          <a:lstStyle/>
          <a:p>
            <a:r>
              <a:rPr lang="ru-RU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abriola" panose="04040605051002020D02" pitchFamily="82" charset="0"/>
              </a:rPr>
              <a:t>Задачи:</a:t>
            </a:r>
            <a:r>
              <a:rPr lang="ru-RU" sz="9600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3"/>
          </p:nvPr>
        </p:nvSpPr>
        <p:spPr>
          <a:xfrm>
            <a:off x="4788024" y="1600200"/>
            <a:ext cx="4248472" cy="4637112"/>
          </a:xfrm>
        </p:spPr>
        <p:txBody>
          <a:bodyPr>
            <a:noAutofit/>
          </a:bodyPr>
          <a:lstStyle/>
          <a:p>
            <a:pPr marL="0" indent="0">
              <a:buClr>
                <a:srgbClr val="00FF00"/>
              </a:buClr>
              <a:buNone/>
            </a:pPr>
            <a:r>
              <a:rPr lang="ru-RU" alt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cs typeface="Vijaya" panose="020B0604020202020204" pitchFamily="34" charset="0"/>
              </a:rPr>
              <a:t>Формировать умение овладевать культурно-гигиеническими навыками.</a:t>
            </a:r>
          </a:p>
          <a:p>
            <a:pPr marL="0" indent="0">
              <a:buClr>
                <a:srgbClr val="00FF00"/>
              </a:buClr>
              <a:buNone/>
            </a:pPr>
            <a:r>
              <a:rPr lang="ru-RU" alt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cs typeface="Vijaya" panose="020B0604020202020204" pitchFamily="34" charset="0"/>
              </a:rPr>
              <a:t>Побуждать детей к самостоятельности.</a:t>
            </a:r>
          </a:p>
          <a:p>
            <a:pPr marL="0" indent="0">
              <a:buClr>
                <a:srgbClr val="00FF00"/>
              </a:buClr>
              <a:buNone/>
            </a:pPr>
            <a:r>
              <a:rPr lang="ru-RU" alt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cs typeface="Vijaya" panose="020B0604020202020204" pitchFamily="34" charset="0"/>
              </a:rPr>
              <a:t>Развивать предпосылки трудовой деятельности.</a:t>
            </a:r>
          </a:p>
          <a:p>
            <a:pPr marL="0" indent="0">
              <a:buClr>
                <a:srgbClr val="00FF00"/>
              </a:buClr>
              <a:buNone/>
            </a:pPr>
            <a:r>
              <a:rPr lang="ru-RU" alt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cs typeface="Vijaya" panose="020B0604020202020204" pitchFamily="34" charset="0"/>
              </a:rPr>
              <a:t>Воспитывать бережное отношение к игрушкам и вещам.</a:t>
            </a:r>
            <a:endParaRPr lang="ru-RU" altLang="ru-RU" sz="2800" dirty="0">
              <a:solidFill>
                <a:srgbClr val="FFFF00"/>
              </a:solidFill>
              <a:latin typeface="Segoe UI Light" panose="020B0502040204020203" pitchFamily="34" charset="0"/>
              <a:cs typeface="Vijay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348880"/>
            <a:ext cx="4410036" cy="3816424"/>
          </a:xfrm>
        </p:spPr>
      </p:pic>
    </p:spTree>
    <p:extLst>
      <p:ext uri="{BB962C8B-B14F-4D97-AF65-F5344CB8AC3E}">
        <p14:creationId xmlns:p14="http://schemas.microsoft.com/office/powerpoint/2010/main" val="298735039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795990" cy="864096"/>
          </a:xfrm>
        </p:spPr>
        <p:txBody>
          <a:bodyPr>
            <a:noAutofit/>
          </a:bodyPr>
          <a:lstStyle/>
          <a:p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Методы и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способы для привития  КГН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82870" y="273050"/>
            <a:ext cx="4109610" cy="5278353"/>
          </a:xfrm>
        </p:spPr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4181616" cy="561662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В процессе гигиенического воспитания и обучения детей педагог сообщает им разнообразные сведения: о значении гигиенических навыков для здоровья, о последовательности гигиенических процедур в режиме дня, формирует у детей представление о пользе физкультурных упражнений.  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Для эффективного гигиенического воспитания дошкольников большое значение имеет и внешний вид окружающих и взрослых. Нужно постоянно помнить о том, что дети в этом возрасте очень наблюдательны и склонны к подражанию, поэтому воспитатель должен быть для них образцом.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620688"/>
            <a:ext cx="2649016" cy="6645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rgbClr val="FF0000"/>
                  </a:solidFill>
                </a:ln>
              </a:rPr>
              <a:t>методы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652120" y="1294735"/>
            <a:ext cx="293186" cy="5583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70701" y="2492895"/>
            <a:ext cx="2133547" cy="9828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словесный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7699873" y="1250989"/>
            <a:ext cx="293186" cy="5583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04248" y="2463587"/>
            <a:ext cx="2084437" cy="96541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Наглядный </a:t>
            </a:r>
          </a:p>
        </p:txBody>
      </p:sp>
      <p:sp>
        <p:nvSpPr>
          <p:cNvPr id="11" name="Овал 10"/>
          <p:cNvSpPr/>
          <p:nvPr/>
        </p:nvSpPr>
        <p:spPr>
          <a:xfrm>
            <a:off x="4670701" y="3717033"/>
            <a:ext cx="2565595" cy="11288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подражание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14555" y="3752165"/>
            <a:ext cx="2201306" cy="109371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показ 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5688033" y="3475788"/>
            <a:ext cx="221359" cy="2880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852157" y="3429000"/>
            <a:ext cx="221359" cy="2880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4014721" y="4413828"/>
            <a:ext cx="583068" cy="864096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>
            <a:off x="8640452" y="4457934"/>
            <a:ext cx="576064" cy="86409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845877"/>
            <a:ext cx="4176464" cy="94677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При этом используется специальные материалы по гигиеническому воспитанию, разнообразные сюжетные картинки , символы</a:t>
            </a:r>
          </a:p>
        </p:txBody>
      </p:sp>
      <p:sp>
        <p:nvSpPr>
          <p:cNvPr id="20" name="Овал 19"/>
          <p:cNvSpPr/>
          <p:nvPr/>
        </p:nvSpPr>
        <p:spPr>
          <a:xfrm>
            <a:off x="5652120" y="1702513"/>
            <a:ext cx="2376264" cy="790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поручение</a:t>
            </a:r>
          </a:p>
        </p:txBody>
      </p:sp>
    </p:spTree>
    <p:extLst>
      <p:ext uri="{BB962C8B-B14F-4D97-AF65-F5344CB8AC3E}">
        <p14:creationId xmlns:p14="http://schemas.microsoft.com/office/powerpoint/2010/main" val="12481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1"/>
            <a:ext cx="3703937" cy="864097"/>
          </a:xfrm>
        </p:spPr>
        <p:txBody>
          <a:bodyPr>
            <a:noAutofit/>
          </a:bodyPr>
          <a:lstStyle/>
          <a:p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Методы и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способы для привития  КГН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82870" y="273050"/>
            <a:ext cx="4109610" cy="5278353"/>
          </a:xfrm>
        </p:spPr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1520" y="908720"/>
            <a:ext cx="4109608" cy="583264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.  </a:t>
            </a:r>
            <a:r>
              <a:rPr lang="ru-RU" sz="2400" dirty="0">
                <a:solidFill>
                  <a:schemeClr val="tx1"/>
                </a:solidFill>
              </a:rPr>
              <a:t>Для закрепления знаний и навыков личной гигиены желательно давать детям различные поручения. Навыки детей быстро становятся прочными, если они закрепляются постоянно в разных ситуациях. Главное, чтобы детям было интересно, и чтобы они могли видеть результаты своих действий.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620688"/>
            <a:ext cx="2649016" cy="6645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rgbClr val="FF0000"/>
                  </a:solidFill>
                </a:ln>
              </a:rPr>
              <a:t>методы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652120" y="1294735"/>
            <a:ext cx="293186" cy="5583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70701" y="2492895"/>
            <a:ext cx="2133547" cy="9828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словесный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7699873" y="1250989"/>
            <a:ext cx="293186" cy="5583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04248" y="2463587"/>
            <a:ext cx="2084437" cy="96541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Наглядный </a:t>
            </a:r>
          </a:p>
        </p:txBody>
      </p:sp>
      <p:sp>
        <p:nvSpPr>
          <p:cNvPr id="11" name="Овал 10"/>
          <p:cNvSpPr/>
          <p:nvPr/>
        </p:nvSpPr>
        <p:spPr>
          <a:xfrm>
            <a:off x="4670701" y="3717033"/>
            <a:ext cx="2565595" cy="11288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подражание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14555" y="3752165"/>
            <a:ext cx="2201306" cy="109371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показ 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5688033" y="3475788"/>
            <a:ext cx="221359" cy="2880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852157" y="3429000"/>
            <a:ext cx="221359" cy="2880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4014721" y="4413828"/>
            <a:ext cx="583068" cy="864096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>
            <a:off x="8640452" y="4457934"/>
            <a:ext cx="576064" cy="86409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845877"/>
            <a:ext cx="4176464" cy="94677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</a:rPr>
              <a:t>При этом используется специальные материалы по гигиеническому воспитанию, разнообразные сюжетные картинки , символы</a:t>
            </a:r>
          </a:p>
        </p:txBody>
      </p:sp>
      <p:sp>
        <p:nvSpPr>
          <p:cNvPr id="20" name="Овал 19"/>
          <p:cNvSpPr/>
          <p:nvPr/>
        </p:nvSpPr>
        <p:spPr>
          <a:xfrm>
            <a:off x="5652120" y="1702513"/>
            <a:ext cx="2376264" cy="790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поручение</a:t>
            </a:r>
          </a:p>
        </p:txBody>
      </p:sp>
    </p:spTree>
    <p:extLst>
      <p:ext uri="{BB962C8B-B14F-4D97-AF65-F5344CB8AC3E}">
        <p14:creationId xmlns:p14="http://schemas.microsoft.com/office/powerpoint/2010/main" val="3016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79296" cy="779686"/>
          </a:xfrm>
        </p:spPr>
        <p:txBody>
          <a:bodyPr>
            <a:noAutofit/>
          </a:bodyPr>
          <a:lstStyle/>
          <a:p>
            <a:r>
              <a:rPr lang="ru-RU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abriola" panose="04040605051002020D02" pitchFamily="82" charset="0"/>
              </a:rPr>
              <a:t>Формировать </a:t>
            </a:r>
            <a:r>
              <a:rPr lang="ru-RU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abriola" panose="04040605051002020D02" pitchFamily="82" charset="0"/>
              </a:rPr>
              <a:t>простейшие навыки приема пищи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1825495"/>
            <a:ext cx="5040560" cy="468052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1052736"/>
            <a:ext cx="4104456" cy="5688632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Правильно пользоваться столовой ложкой</a:t>
            </a:r>
          </a:p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Не крошить хлеб </a:t>
            </a:r>
          </a:p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 Не разговаривать за столом</a:t>
            </a:r>
          </a:p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4. Пережёвывать пищу с закрытым ртом</a:t>
            </a:r>
          </a:p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5.Создавать условия для развития умений у детей самостоятельно использовать полученные навыки в повседневной жизни в детском саду  и дома</a:t>
            </a:r>
          </a:p>
        </p:txBody>
      </p:sp>
    </p:spTree>
    <p:extLst>
      <p:ext uri="{BB962C8B-B14F-4D97-AF65-F5344CB8AC3E}">
        <p14:creationId xmlns:p14="http://schemas.microsoft.com/office/powerpoint/2010/main" val="404230425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47" y="908720"/>
            <a:ext cx="8400933" cy="936104"/>
          </a:xfrm>
        </p:spPr>
        <p:txBody>
          <a:bodyPr>
            <a:noAutofit/>
          </a:bodyPr>
          <a:lstStyle/>
          <a:p>
            <a:r>
              <a:rPr lang="ru-RU" sz="2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Формирования навыка начинается с показа действия, которое </a:t>
            </a:r>
            <a:br>
              <a:rPr lang="ru-RU" sz="2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сопровождается </a:t>
            </a:r>
            <a:br>
              <a:rPr lang="ru-RU" sz="2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объяснением!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196752"/>
            <a:ext cx="4104456" cy="3404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4" y="3068960"/>
            <a:ext cx="4371561" cy="32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00424"/>
      </p:ext>
    </p:extLst>
  </p:cSld>
  <p:clrMapOvr>
    <a:masterClrMapping/>
  </p:clrMapOvr>
  <p:transition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980" y="1124744"/>
            <a:ext cx="3949188" cy="1872208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  <a:cs typeface="CordiaUPC" panose="020B0304020202020204" pitchFamily="34" charset="-34"/>
              </a:rPr>
              <a:t>Учить детей  алгоритму одевания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16015" y="2060848"/>
            <a:ext cx="3984109" cy="72008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одевания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075" y="2996952"/>
            <a:ext cx="3956050" cy="281302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97" y="3140968"/>
            <a:ext cx="4030463" cy="3022848"/>
          </a:xfrm>
        </p:spPr>
      </p:pic>
      <p:sp>
        <p:nvSpPr>
          <p:cNvPr id="6" name="Прямоугольник 5"/>
          <p:cNvSpPr/>
          <p:nvPr/>
        </p:nvSpPr>
        <p:spPr>
          <a:xfrm>
            <a:off x="395536" y="251002"/>
            <a:ext cx="8291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abriola" panose="04040605051002020D02" pitchFamily="82" charset="0"/>
                <a:cs typeface="CordiaUPC" panose="020B0304020202020204" pitchFamily="34" charset="-34"/>
              </a:rPr>
              <a:t>Закрепление с детьми алгоритмов выполнения культурно-гигиенических навыков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43118218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724</TotalTime>
  <Words>584</Words>
  <Application>Microsoft Office PowerPoint</Application>
  <PresentationFormat>Экран (4:3)</PresentationFormat>
  <Paragraphs>119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Arial Black</vt:lpstr>
      <vt:lpstr>Calibri</vt:lpstr>
      <vt:lpstr>Century Gothic</vt:lpstr>
      <vt:lpstr>Gabriola</vt:lpstr>
      <vt:lpstr>Impact</vt:lpstr>
      <vt:lpstr>Segoe UI Light</vt:lpstr>
      <vt:lpstr>Times New Roman</vt:lpstr>
      <vt:lpstr>Wingdings</vt:lpstr>
      <vt:lpstr>Wingdings 3</vt:lpstr>
      <vt:lpstr>Savon</vt:lpstr>
      <vt:lpstr>Сектор</vt:lpstr>
      <vt:lpstr>Консультация для воспитателей: «ФОРМИРОВАНИЕ Культурно – гигиенических навыкОВ у младших дошкольников»</vt:lpstr>
      <vt:lpstr>АКТУАЛЬНОСТЬ</vt:lpstr>
      <vt:lpstr>Цель</vt:lpstr>
      <vt:lpstr>Задачи: </vt:lpstr>
      <vt:lpstr>Методы и способы для привития  КГН</vt:lpstr>
      <vt:lpstr>Методы и способы для привития  КГН</vt:lpstr>
      <vt:lpstr>Формировать простейшие навыки приема пищи</vt:lpstr>
      <vt:lpstr>Формирования навыка начинается с показа действия, которое  сопровождается  объяснением!</vt:lpstr>
      <vt:lpstr>Учить детей  алгоритму одевания</vt:lpstr>
      <vt:lpstr>Закреплять алгоритм умывания</vt:lpstr>
      <vt:lpstr>формировать умение правильно пользоваться предметами гигиены.</vt:lpstr>
      <vt:lpstr>Ежедневно пользоваться расчёской</vt:lpstr>
      <vt:lpstr>Педагогические приемы , обеспечивающие успешное решение поставленных задач:</vt:lpstr>
      <vt:lpstr>Задача взрослых:</vt:lpstr>
      <vt:lpstr>Разучите с детьми:</vt:lpstr>
      <vt:lpstr>Упражнения с выполнением действий в процессе дидактических игр</vt:lpstr>
      <vt:lpstr>Систематическое напоминание детям о необходимости соблюдения правил гигиены</vt:lpstr>
      <vt:lpstr>Культурно- гигиенические навыки формируются во всех видах деятельности :</vt:lpstr>
      <vt:lpstr>Презентация PowerPoint</vt:lpstr>
      <vt:lpstr>Самостоятельная деятельность детей</vt:lpstr>
      <vt:lpstr>Презентация PowerPoint</vt:lpstr>
      <vt:lpstr>Культурно – гигиенические навыки в ходе режимных моментов в 1 младшей группе  «ЛАДУШКИ»  ФОТООТЧЕТ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Культурно – гигиенические навыки у младших дошкольников</dc:title>
  <dc:creator>Елена</dc:creator>
  <cp:lastModifiedBy>ПК</cp:lastModifiedBy>
  <cp:revision>101</cp:revision>
  <dcterms:created xsi:type="dcterms:W3CDTF">2013-12-09T16:22:56Z</dcterms:created>
  <dcterms:modified xsi:type="dcterms:W3CDTF">2023-02-10T08:32:03Z</dcterms:modified>
</cp:coreProperties>
</file>