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9" r:id="rId5"/>
    <p:sldId id="261" r:id="rId6"/>
    <p:sldId id="268" r:id="rId7"/>
    <p:sldId id="262" r:id="rId8"/>
    <p:sldId id="266" r:id="rId9"/>
    <p:sldId id="264" r:id="rId10"/>
    <p:sldId id="265" r:id="rId11"/>
  </p:sldIdLst>
  <p:sldSz cx="10080625" cy="5670550"/>
  <p:notesSz cx="7772400" cy="100584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762" y="1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самообслуживание</c:v>
                </c:pt>
                <c:pt idx="1">
                  <c:v>уход за вещами</c:v>
                </c:pt>
                <c:pt idx="2">
                  <c:v>уборка помещения</c:v>
                </c:pt>
                <c:pt idx="3">
                  <c:v>экономика домашнего хозяйства</c:v>
                </c:pt>
                <c:pt idx="4">
                  <c:v>организация питания</c:v>
                </c:pt>
                <c:pt idx="5">
                  <c:v>социальная коммуникация</c:v>
                </c:pt>
                <c:pt idx="6">
                  <c:v>досуговая деятельность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самообслуживание</c:v>
                </c:pt>
                <c:pt idx="1">
                  <c:v>уход за вещами</c:v>
                </c:pt>
                <c:pt idx="2">
                  <c:v>уборка помещения</c:v>
                </c:pt>
                <c:pt idx="3">
                  <c:v>экономика домашнего хозяйства</c:v>
                </c:pt>
                <c:pt idx="4">
                  <c:v>организация питания</c:v>
                </c:pt>
                <c:pt idx="5">
                  <c:v>социальная коммуникация</c:v>
                </c:pt>
                <c:pt idx="6">
                  <c:v>досуговая деятельность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9</c:v>
                </c:pt>
                <c:pt idx="3">
                  <c:v>6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самообслуживание</c:v>
                </c:pt>
                <c:pt idx="1">
                  <c:v>уход за вещами</c:v>
                </c:pt>
                <c:pt idx="2">
                  <c:v>уборка помещения</c:v>
                </c:pt>
                <c:pt idx="3">
                  <c:v>экономика домашнего хозяйства</c:v>
                </c:pt>
                <c:pt idx="4">
                  <c:v>организация питания</c:v>
                </c:pt>
                <c:pt idx="5">
                  <c:v>социальная коммуникация</c:v>
                </c:pt>
                <c:pt idx="6">
                  <c:v>досуговая деятельность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1475880"/>
        <c:axId val="285300504"/>
      </c:barChart>
      <c:catAx>
        <c:axId val="341475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300504"/>
        <c:crosses val="autoZero"/>
        <c:auto val="1"/>
        <c:lblAlgn val="ctr"/>
        <c:lblOffset val="100"/>
        <c:noMultiLvlLbl val="0"/>
      </c:catAx>
      <c:valAx>
        <c:axId val="285300504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1475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9" name="AutoShape 10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60" name="AutoShape 1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3326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683375" cy="3751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197600" cy="450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2064" name="Text Box 15"/>
          <p:cNvSpPr txBox="1">
            <a:spLocks noChangeArrowheads="1"/>
          </p:cNvSpPr>
          <p:nvPr/>
        </p:nvSpPr>
        <p:spPr bwMode="auto">
          <a:xfrm>
            <a:off x="0" y="0"/>
            <a:ext cx="3360738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65" name="Text Box 16"/>
          <p:cNvSpPr txBox="1">
            <a:spLocks noChangeArrowheads="1"/>
          </p:cNvSpPr>
          <p:nvPr/>
        </p:nvSpPr>
        <p:spPr bwMode="auto">
          <a:xfrm>
            <a:off x="4398963" y="0"/>
            <a:ext cx="3360737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66" name="Text Box 17"/>
          <p:cNvSpPr txBox="1">
            <a:spLocks noChangeArrowheads="1"/>
          </p:cNvSpPr>
          <p:nvPr/>
        </p:nvSpPr>
        <p:spPr bwMode="auto">
          <a:xfrm>
            <a:off x="0" y="9555163"/>
            <a:ext cx="3360738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52800" cy="482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pitchFamily="32" charset="0"/>
              </a:defRPr>
            </a:lvl1pPr>
          </a:lstStyle>
          <a:p>
            <a:pPr>
              <a:defRPr/>
            </a:pPr>
            <a:fld id="{F5EE9A6F-84C1-419B-A1F4-38BC3F6025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2720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E38DB00-6179-48EF-B34E-3C4D08E64E79}" type="slidenum">
              <a:rPr lang="en-US" altLang="ru-RU" smtClean="0"/>
              <a:pPr/>
              <a:t>1</a:t>
            </a:fld>
            <a:endParaRPr lang="en-US" altLang="ru-RU" smtClean="0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50E10D17-6A1D-4CB5-AD53-F7CA9D40EEF5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1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FB155BB7-4250-4B4C-98C6-C41A361C8114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1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62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54465D5-40D7-4CB5-AC15-94B2FD269096}" type="slidenum">
              <a:rPr lang="en-US" altLang="ru-RU" smtClean="0"/>
              <a:pPr/>
              <a:t>10</a:t>
            </a:fld>
            <a:endParaRPr lang="en-US" altLang="ru-RU" smtClean="0"/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8D459388-6C28-43DA-9E51-CD7326A8EBD8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10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00340006-F086-41E5-88ED-94890C9FC7F9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10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6575" y="763588"/>
            <a:ext cx="6689725" cy="37639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3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5BDC0EA-CCE1-4286-9736-BA17A7B81410}" type="slidenum">
              <a:rPr lang="en-US" altLang="ru-RU" smtClean="0"/>
              <a:pPr/>
              <a:t>2</a:t>
            </a:fld>
            <a:endParaRPr lang="en-US" altLang="ru-RU" smtClean="0"/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10D66315-DC28-41D0-8AE0-046A0F16D47A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2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C76ED0FC-93EA-4FA0-AE53-7489035F60E2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2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63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4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AC06FFE-31A3-4604-B158-D67D5A20CDBB}" type="slidenum">
              <a:rPr lang="en-US" altLang="ru-RU" smtClean="0"/>
              <a:pPr/>
              <a:t>3</a:t>
            </a:fld>
            <a:endParaRPr lang="en-US" altLang="ru-RU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236D831F-6FB3-4C41-9222-0538ACE492C0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3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BCDA9A60-A283-4BEE-A2AD-EDEC98C4393C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3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84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7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AC06FFE-31A3-4604-B158-D67D5A20CDBB}" type="slidenum">
              <a:rPr lang="en-US" altLang="ru-RU" smtClean="0"/>
              <a:pPr/>
              <a:t>4</a:t>
            </a:fld>
            <a:endParaRPr lang="en-US" altLang="ru-RU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236D831F-6FB3-4C41-9222-0538ACE492C0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4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BCDA9A60-A283-4BEE-A2AD-EDEC98C4393C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4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84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86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BA86129-8341-4BD5-B7E1-3AB45FC1DA44}" type="slidenum">
              <a:rPr lang="en-US" altLang="ru-RU" smtClean="0"/>
              <a:pPr/>
              <a:t>5</a:t>
            </a:fld>
            <a:endParaRPr lang="en-US" altLang="ru-RU" smtClean="0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D48379B3-FA49-41BF-88A7-418C26E07C41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5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15425D3B-F0F0-4561-9B7F-F147C491FA89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5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94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3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7758E16-F0F2-4F43-AD74-C139A2E87559}" type="slidenum">
              <a:rPr lang="en-US" altLang="ru-RU" smtClean="0"/>
              <a:pPr/>
              <a:t>6</a:t>
            </a:fld>
            <a:endParaRPr lang="en-US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961AED63-DFB6-478F-A6A1-CE5A28E94E14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6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00959392-D450-48ED-B1C9-058DC48EF8C5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6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7758E16-F0F2-4F43-AD74-C139A2E87559}" type="slidenum">
              <a:rPr lang="en-US" altLang="ru-RU" smtClean="0"/>
              <a:pPr/>
              <a:t>7</a:t>
            </a:fld>
            <a:endParaRPr lang="en-US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961AED63-DFB6-478F-A6A1-CE5A28E94E14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7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00959392-D450-48ED-B1C9-058DC48EF8C5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7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42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C9BE828-1953-49D1-87CB-A1BB14443C4C}" type="slidenum">
              <a:rPr lang="en-US" altLang="ru-RU" smtClean="0"/>
              <a:pPr/>
              <a:t>8</a:t>
            </a:fld>
            <a:endParaRPr lang="en-US" altLang="ru-RU" smtClean="0"/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C2DAF271-D1AD-4F22-91D8-4E41579A8D39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8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4284CDAF-2623-4B4E-8DE8-4037D5B18E3D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8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51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2B93294-2EC9-4E20-B2D3-965CE4D88AB7}" type="slidenum">
              <a:rPr lang="en-US" altLang="ru-RU" smtClean="0"/>
              <a:pPr/>
              <a:t>9</a:t>
            </a:fld>
            <a:endParaRPr lang="en-US" altLang="ru-RU" smtClean="0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C5FE355E-C984-4B48-8F62-611B52B2D106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9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fld id="{01836CE8-D14A-4B8A-A408-E5A6CD0787C9}" type="slidenum">
              <a:rPr lang="en-US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3000"/>
                </a:lnSpc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64838" algn="l"/>
                  <a:tab pos="10766425" algn="l"/>
                  <a:tab pos="10768013" algn="l"/>
                  <a:tab pos="10769600" algn="l"/>
                  <a:tab pos="10771188" algn="l"/>
                  <a:tab pos="10772775" algn="l"/>
                  <a:tab pos="10774363" algn="l"/>
                  <a:tab pos="10775950" algn="l"/>
                </a:tabLst>
              </a:pPr>
              <a:t>9</a:t>
            </a:fld>
            <a:endParaRPr lang="en-US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8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01294-8293-47B8-AFA9-6865D856B41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C4A65-4A25-426E-8357-5D8BEC7FD83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1388" y="225425"/>
            <a:ext cx="2262187" cy="436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35750" cy="436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DFB28-C62D-4849-A45A-DFEB44DF2A3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E5D6-DB2C-49A2-AD42-05DAD5D8A2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6DDAF-F94C-4DAB-B98C-DC95660EB42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48175" cy="3267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3813" y="1327150"/>
            <a:ext cx="4449762" cy="3267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133F8-9316-4BCB-BB2E-B5265AAB595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62C8-F1C7-43D1-B58C-160E8F1A393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5C4E8-226E-4B3E-9DE8-10C9C32943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ADFF-D21F-4C0F-94B4-D887292E8F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67CA-8E82-4979-9B2C-0DE7CC9F30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12ACB-28CF-4A56-8C32-512B8F42153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50337" cy="925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50337" cy="326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03238" y="5165725"/>
            <a:ext cx="2335212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448050" y="5165725"/>
            <a:ext cx="3182938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27275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pitchFamily="32" charset="0"/>
              </a:defRPr>
            </a:lvl1pPr>
          </a:lstStyle>
          <a:p>
            <a:pPr>
              <a:defRPr/>
            </a:pPr>
            <a:fld id="{863972EA-A448-4583-A046-4DB174F609D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719138" y="3703638"/>
            <a:ext cx="2665412" cy="436562"/>
          </a:xfrm>
          <a:prstGeom prst="rect">
            <a:avLst/>
          </a:prstGeom>
          <a:solidFill>
            <a:srgbClr val="729FC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719138" y="2357438"/>
            <a:ext cx="9001125" cy="1049337"/>
          </a:xfrm>
          <a:prstGeom prst="rect">
            <a:avLst/>
          </a:prstGeom>
          <a:solidFill>
            <a:srgbClr val="729FC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720725" y="4319588"/>
            <a:ext cx="2663825" cy="436562"/>
          </a:xfrm>
          <a:prstGeom prst="rect">
            <a:avLst/>
          </a:prstGeom>
          <a:solidFill>
            <a:srgbClr val="729FC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4" cstate="print"/>
          <a:srcRect t="54420"/>
          <a:stretch>
            <a:fillRect/>
          </a:stretch>
        </p:blipFill>
        <p:spPr bwMode="auto">
          <a:xfrm>
            <a:off x="719138" y="2338388"/>
            <a:ext cx="3600450" cy="108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4" cstate="print"/>
          <a:srcRect t="54420"/>
          <a:stretch>
            <a:fillRect/>
          </a:stretch>
        </p:blipFill>
        <p:spPr bwMode="auto">
          <a:xfrm>
            <a:off x="4319588" y="2338388"/>
            <a:ext cx="3600450" cy="108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4" cstate="print"/>
          <a:srcRect t="54420" r="50009"/>
          <a:stretch>
            <a:fillRect/>
          </a:stretch>
        </p:blipFill>
        <p:spPr bwMode="auto">
          <a:xfrm>
            <a:off x="7920038" y="2352675"/>
            <a:ext cx="1800225" cy="108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5" cstate="print"/>
          <a:srcRect t="71501"/>
          <a:stretch>
            <a:fillRect/>
          </a:stretch>
        </p:blipFill>
        <p:spPr bwMode="auto">
          <a:xfrm>
            <a:off x="719138" y="4275138"/>
            <a:ext cx="2665412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5" cstate="print"/>
          <a:srcRect t="71501"/>
          <a:stretch>
            <a:fillRect/>
          </a:stretch>
        </p:blipFill>
        <p:spPr bwMode="auto">
          <a:xfrm>
            <a:off x="719138" y="3698875"/>
            <a:ext cx="2665412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398463" y="1146175"/>
            <a:ext cx="9250362" cy="127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ru-RU" altLang="ru-RU" i="1" dirty="0" smtClean="0">
              <a:solidFill>
                <a:srgbClr val="000000"/>
              </a:solidFill>
            </a:endParaRP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ru-RU" altLang="ru-RU" i="1" dirty="0">
              <a:solidFill>
                <a:srgbClr val="000000"/>
              </a:solidFill>
            </a:endParaRP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i="1" dirty="0">
                <a:solidFill>
                  <a:srgbClr val="000000"/>
                </a:solidFill>
              </a:rPr>
              <a:t>Тренировочная квартира- это отдельно выделенное помещение,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которое рассчитано </a:t>
            </a: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i="1" dirty="0" smtClean="0">
                <a:solidFill>
                  <a:srgbClr val="000000"/>
                </a:solidFill>
              </a:rPr>
              <a:t>на </a:t>
            </a:r>
            <a:r>
              <a:rPr lang="ru-RU" altLang="ru-RU" sz="1600" i="1" dirty="0">
                <a:solidFill>
                  <a:srgbClr val="000000"/>
                </a:solidFill>
              </a:rPr>
              <a:t>постоянное проживание 9 воспитанников.  </a:t>
            </a:r>
            <a:endParaRPr lang="ru-RU" altLang="ru-RU" sz="1600" i="1" dirty="0" smtClean="0">
              <a:solidFill>
                <a:srgbClr val="000000"/>
              </a:solidFill>
            </a:endParaRP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i="1" dirty="0" smtClean="0">
                <a:solidFill>
                  <a:srgbClr val="000000"/>
                </a:solidFill>
              </a:rPr>
              <a:t>Квартира </a:t>
            </a:r>
            <a:r>
              <a:rPr lang="ru-RU" altLang="ru-RU" sz="1600" i="1" dirty="0">
                <a:solidFill>
                  <a:srgbClr val="000000"/>
                </a:solidFill>
              </a:rPr>
              <a:t>оснащена всей необходимой современной бытовой  и электронной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техникой, </a:t>
            </a: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i="1" dirty="0" smtClean="0">
                <a:solidFill>
                  <a:srgbClr val="000000"/>
                </a:solidFill>
              </a:rPr>
              <a:t>полностью приближена к домашним условиям.</a:t>
            </a:r>
            <a:br>
              <a:rPr lang="ru-RU" altLang="ru-RU" sz="1600" i="1" dirty="0" smtClean="0">
                <a:solidFill>
                  <a:srgbClr val="000000"/>
                </a:solidFill>
              </a:rPr>
            </a:br>
            <a:r>
              <a:rPr lang="en-US" altLang="ru-RU" sz="3200" b="1" dirty="0" smtClean="0">
                <a:solidFill>
                  <a:srgbClr val="000000"/>
                </a:solidFill>
              </a:rPr>
              <a:t>  </a:t>
            </a:r>
            <a:endParaRPr lang="en-US" altLang="ru-RU" sz="3200" b="1" dirty="0">
              <a:solidFill>
                <a:srgbClr val="000000"/>
              </a:solidFill>
            </a:endParaRP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3563938" y="3703638"/>
            <a:ext cx="6084887" cy="500062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>
                <a:solidFill>
                  <a:srgbClr val="000000"/>
                </a:solidFill>
              </a:rPr>
              <a:t>Дети сироты, дети оставшиеся без попечения родителей </a:t>
            </a:r>
            <a:endParaRPr lang="ru-RU" altLang="ru-RU" sz="1600" dirty="0" smtClean="0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 smtClean="0">
                <a:solidFill>
                  <a:srgbClr val="000000"/>
                </a:solidFill>
              </a:rPr>
              <a:t>в </a:t>
            </a:r>
            <a:r>
              <a:rPr lang="ru-RU" altLang="ru-RU" sz="1600" dirty="0">
                <a:solidFill>
                  <a:srgbClr val="000000"/>
                </a:solidFill>
              </a:rPr>
              <a:t>возрасте от 16 лет.</a:t>
            </a:r>
          </a:p>
        </p:txBody>
      </p:sp>
      <p:sp>
        <p:nvSpPr>
          <p:cNvPr id="3084" name="Rectangle 11"/>
          <p:cNvSpPr>
            <a:spLocks noChangeArrowheads="1"/>
          </p:cNvSpPr>
          <p:nvPr/>
        </p:nvSpPr>
        <p:spPr bwMode="auto">
          <a:xfrm>
            <a:off x="0" y="-102870"/>
            <a:ext cx="9793288" cy="1353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en-US" altLang="ru-RU" sz="3200" b="1" dirty="0">
              <a:solidFill>
                <a:srgbClr val="000000"/>
              </a:solidFill>
            </a:endParaRP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2000" b="1" dirty="0">
                <a:solidFill>
                  <a:srgbClr val="02507C"/>
                </a:solidFill>
              </a:rPr>
              <a:t>Технология подготовки к самостоятельной жизни детей - инвалидов </a:t>
            </a: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2000" b="1" dirty="0">
                <a:solidFill>
                  <a:srgbClr val="02507C"/>
                </a:solidFill>
              </a:rPr>
              <a:t>с интеллектуальными отклонениями в условиях АСУСОН ТО «Детский </a:t>
            </a: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2000" b="1" dirty="0">
                <a:solidFill>
                  <a:srgbClr val="02507C"/>
                </a:solidFill>
              </a:rPr>
              <a:t>психоневрологический дом - интернат</a:t>
            </a:r>
            <a:r>
              <a:rPr lang="ru-RU" altLang="ru-RU" sz="2000" b="1" dirty="0" smtClean="0">
                <a:solidFill>
                  <a:srgbClr val="02507C"/>
                </a:solidFill>
              </a:rPr>
              <a:t>» «</a:t>
            </a:r>
            <a:r>
              <a:rPr lang="ru-RU" altLang="ru-RU" sz="2000" b="1" dirty="0">
                <a:solidFill>
                  <a:srgbClr val="02507C"/>
                </a:solidFill>
              </a:rPr>
              <a:t>Учебная тренировочная квартира» </a:t>
            </a:r>
          </a:p>
          <a:p>
            <a:pPr algn="ctr" eaLnBrk="1">
              <a:lnSpc>
                <a:spcPct val="14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3563938" y="4319588"/>
            <a:ext cx="6084887" cy="436562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>
                <a:solidFill>
                  <a:srgbClr val="000000"/>
                </a:solidFill>
              </a:rPr>
              <a:t>Тюменская область</a:t>
            </a:r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719138" y="2420938"/>
            <a:ext cx="87852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b="1" dirty="0">
                <a:solidFill>
                  <a:srgbClr val="FFFFFF"/>
                </a:solidFill>
              </a:rPr>
              <a:t>Уникальность технологии заключается  в комплексном сопровождении (психологическом, педагогическом, социальном) детей, имеющие умеренную, тяжелую и глубокую  умственную отсталость по  подготовке к самостоятельной жизни, интеграции в общество</a:t>
            </a:r>
          </a:p>
          <a:p>
            <a:pPr algn="just" eaLnBrk="1">
              <a:lnSpc>
                <a:spcPct val="93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 sz="1700" b="1" dirty="0">
              <a:solidFill>
                <a:srgbClr val="FFFFFF"/>
              </a:solidFill>
            </a:endParaRPr>
          </a:p>
        </p:txBody>
      </p:sp>
      <p:sp>
        <p:nvSpPr>
          <p:cNvPr id="3087" name="Text Box 14"/>
          <p:cNvSpPr txBox="1">
            <a:spLocks noChangeArrowheads="1"/>
          </p:cNvSpPr>
          <p:nvPr/>
        </p:nvSpPr>
        <p:spPr bwMode="auto">
          <a:xfrm>
            <a:off x="719138" y="3740150"/>
            <a:ext cx="2665412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400" b="1">
                <a:solidFill>
                  <a:srgbClr val="000000"/>
                </a:solidFill>
              </a:rPr>
              <a:t>Целевая аудитория 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 sz="1400" b="1">
              <a:solidFill>
                <a:srgbClr val="000000"/>
              </a:solidFill>
            </a:endParaRPr>
          </a:p>
        </p:txBody>
      </p:sp>
      <p:sp>
        <p:nvSpPr>
          <p:cNvPr id="3088" name="Text Box 15"/>
          <p:cNvSpPr txBox="1">
            <a:spLocks noChangeArrowheads="1"/>
          </p:cNvSpPr>
          <p:nvPr/>
        </p:nvSpPr>
        <p:spPr bwMode="auto">
          <a:xfrm>
            <a:off x="719138" y="4348163"/>
            <a:ext cx="2665412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400" b="1">
                <a:solidFill>
                  <a:srgbClr val="000000"/>
                </a:solidFill>
              </a:rPr>
              <a:t>Территория внедрения 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 sz="1400" b="1">
              <a:solidFill>
                <a:srgbClr val="000000"/>
              </a:solidFill>
            </a:endParaRPr>
          </a:p>
        </p:txBody>
      </p:sp>
      <p:pic>
        <p:nvPicPr>
          <p:cNvPr id="3089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60425"/>
            <a:ext cx="10080625" cy="21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503238" y="26988"/>
            <a:ext cx="9063037" cy="1020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3600" b="1">
                <a:solidFill>
                  <a:srgbClr val="02507C"/>
                </a:solidFill>
              </a:rPr>
              <a:t>Информационное сопровождение практики</a:t>
            </a:r>
          </a:p>
        </p:txBody>
      </p:sp>
      <p:sp>
        <p:nvSpPr>
          <p:cNvPr id="12291" name="AutoShape 2"/>
          <p:cNvSpPr>
            <a:spLocks noChangeArrowheads="1"/>
          </p:cNvSpPr>
          <p:nvPr/>
        </p:nvSpPr>
        <p:spPr bwMode="auto">
          <a:xfrm>
            <a:off x="503238" y="1827213"/>
            <a:ext cx="2374900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02507C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2292" name="AutoShape 3"/>
          <p:cNvSpPr>
            <a:spLocks noChangeArrowheads="1"/>
          </p:cNvSpPr>
          <p:nvPr/>
        </p:nvSpPr>
        <p:spPr bwMode="auto">
          <a:xfrm>
            <a:off x="3095625" y="1827213"/>
            <a:ext cx="3097213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02507C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479425" y="1322388"/>
            <a:ext cx="9361488" cy="3279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440" rIns="0" bIns="0"/>
          <a:lstStyle/>
          <a:p>
            <a:pPr eaLnBrk="1">
              <a:lnSpc>
                <a:spcPct val="15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US" altLang="ru-RU">
                <a:solidFill>
                  <a:srgbClr val="000000"/>
                </a:solidFill>
              </a:rPr>
              <a:t>   </a:t>
            </a:r>
            <a:r>
              <a:rPr lang="ru-RU" altLang="ru-RU">
                <a:solidFill>
                  <a:srgbClr val="000000"/>
                </a:solidFill>
              </a:rPr>
              <a:t>Информация о практике размещена на сайте учреждения</a:t>
            </a:r>
            <a:r>
              <a:rPr lang="en-US" altLang="ru-RU">
                <a:solidFill>
                  <a:srgbClr val="000000"/>
                </a:solidFill>
              </a:rPr>
              <a:t/>
            </a:r>
            <a:br>
              <a:rPr lang="en-US" altLang="ru-RU">
                <a:solidFill>
                  <a:srgbClr val="000000"/>
                </a:solidFill>
              </a:rPr>
            </a:br>
            <a:r>
              <a:rPr lang="en-US" altLang="ru-RU">
                <a:solidFill>
                  <a:srgbClr val="000000"/>
                </a:solidFill>
              </a:rPr>
              <a:t>     </a:t>
            </a:r>
            <a:r>
              <a:rPr lang="en-US" altLang="ru-RU" u="sng">
                <a:solidFill>
                  <a:srgbClr val="CCCCFF"/>
                </a:solidFill>
              </a:rPr>
              <a:t>www.uddi72.ru/</a:t>
            </a:r>
            <a:r>
              <a:rPr lang="en-US" altLang="ru-RU">
                <a:solidFill>
                  <a:srgbClr val="000000"/>
                </a:solidFill>
              </a:rPr>
              <a:t>                </a:t>
            </a:r>
            <a:r>
              <a:rPr lang="en-US" altLang="ru-RU" u="sng">
                <a:solidFill>
                  <a:srgbClr val="CCCCFF"/>
                </a:solidFill>
              </a:rPr>
              <a:t>www.resurscentrtmnr.ru/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78450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3240112" y="3339331"/>
            <a:ext cx="3149723" cy="1862262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 cstate="print"/>
          <a:srcRect t="11337" b="1768"/>
          <a:stretch>
            <a:fillRect/>
          </a:stretch>
        </p:blipFill>
        <p:spPr bwMode="auto">
          <a:xfrm>
            <a:off x="3168104" y="3267323"/>
            <a:ext cx="3384376" cy="2016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639763" y="1439863"/>
            <a:ext cx="8961437" cy="1611312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873994" y="3539579"/>
            <a:ext cx="1814513" cy="1646237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6912520" y="3555355"/>
            <a:ext cx="1943100" cy="1646238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240112" y="3339331"/>
            <a:ext cx="3240360" cy="1754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b="1" dirty="0">
                <a:solidFill>
                  <a:srgbClr val="000000"/>
                </a:solidFill>
              </a:rPr>
              <a:t>ЗАДАЧА 2.</a:t>
            </a:r>
          </a:p>
          <a:p>
            <a:pPr algn="just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sz="1400" dirty="0">
                <a:solidFill>
                  <a:srgbClr val="000000"/>
                </a:solidFill>
              </a:rPr>
              <a:t/>
            </a:r>
            <a:br>
              <a:rPr lang="en-US" altLang="ru-RU" sz="1400" dirty="0">
                <a:solidFill>
                  <a:srgbClr val="000000"/>
                </a:solidFill>
              </a:rPr>
            </a:br>
            <a:r>
              <a:rPr lang="ru-RU" altLang="ru-RU" sz="1400" dirty="0" smtClean="0">
                <a:solidFill>
                  <a:srgbClr val="000000"/>
                </a:solidFill>
              </a:rPr>
              <a:t/>
            </a:r>
            <a:br>
              <a:rPr lang="ru-RU" altLang="ru-RU" sz="1400" dirty="0" smtClean="0">
                <a:solidFill>
                  <a:srgbClr val="000000"/>
                </a:solidFill>
              </a:rPr>
            </a:br>
            <a:r>
              <a:rPr lang="ru-RU" altLang="ru-RU" sz="1400" dirty="0" smtClean="0">
                <a:solidFill>
                  <a:srgbClr val="000000"/>
                </a:solidFill>
              </a:rPr>
              <a:t>Развитие самостоятельности в решении повседневных жизненных задач в бытовой, социально- коммуникативной, </a:t>
            </a:r>
            <a:r>
              <a:rPr lang="ru-RU" altLang="ru-RU" sz="1400" dirty="0" err="1" smtClean="0">
                <a:solidFill>
                  <a:srgbClr val="000000"/>
                </a:solidFill>
              </a:rPr>
              <a:t>досуговой</a:t>
            </a:r>
            <a:r>
              <a:rPr lang="ru-RU" altLang="ru-RU" sz="1400" dirty="0" smtClean="0">
                <a:solidFill>
                  <a:srgbClr val="000000"/>
                </a:solidFill>
              </a:rPr>
              <a:t> деятельности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1419225"/>
            <a:ext cx="2447925" cy="163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25" y="1431925"/>
            <a:ext cx="2449513" cy="161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5138" y="1431925"/>
            <a:ext cx="2447925" cy="161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7" name="Picture 10"/>
          <p:cNvPicPr>
            <a:picLocks noChangeAspect="1" noChangeArrowheads="1"/>
          </p:cNvPicPr>
          <p:nvPr/>
        </p:nvPicPr>
        <p:blipFill>
          <a:blip r:embed="rId4" cstate="print"/>
          <a:srcRect t="-2040" r="32361"/>
          <a:stretch>
            <a:fillRect/>
          </a:stretch>
        </p:blipFill>
        <p:spPr bwMode="auto">
          <a:xfrm>
            <a:off x="7993063" y="1395413"/>
            <a:ext cx="1655762" cy="165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8" name="Picture 11"/>
          <p:cNvPicPr>
            <a:picLocks noChangeAspect="1" noChangeArrowheads="1"/>
          </p:cNvPicPr>
          <p:nvPr/>
        </p:nvPicPr>
        <p:blipFill>
          <a:blip r:embed="rId4" cstate="print"/>
          <a:srcRect t="11246" b="1859"/>
          <a:stretch>
            <a:fillRect/>
          </a:stretch>
        </p:blipFill>
        <p:spPr bwMode="auto">
          <a:xfrm>
            <a:off x="881530" y="3510676"/>
            <a:ext cx="1849838" cy="1792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9" name="Picture 12"/>
          <p:cNvPicPr>
            <a:picLocks noChangeAspect="1" noChangeArrowheads="1"/>
          </p:cNvPicPr>
          <p:nvPr/>
        </p:nvPicPr>
        <p:blipFill>
          <a:blip r:embed="rId4" cstate="print"/>
          <a:srcRect t="7573" b="5533"/>
          <a:stretch>
            <a:fillRect/>
          </a:stretch>
        </p:blipFill>
        <p:spPr bwMode="auto">
          <a:xfrm>
            <a:off x="6912520" y="3518702"/>
            <a:ext cx="1958975" cy="1704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10" name="Rectangle 13"/>
          <p:cNvSpPr>
            <a:spLocks noChangeArrowheads="1"/>
          </p:cNvSpPr>
          <p:nvPr/>
        </p:nvSpPr>
        <p:spPr bwMode="auto">
          <a:xfrm>
            <a:off x="3744913" y="1673225"/>
            <a:ext cx="5688012" cy="1195388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lIns="90000" tIns="60840" rIns="90000" bIns="45000" anchor="ctr"/>
          <a:lstStyle/>
          <a:p>
            <a:r>
              <a:rPr lang="ru-RU" sz="1600" dirty="0"/>
              <a:t>Подготовка детей с </a:t>
            </a:r>
            <a:r>
              <a:rPr lang="ru-RU" sz="1600" dirty="0" smtClean="0"/>
              <a:t>интеллектуальным</a:t>
            </a:r>
          </a:p>
          <a:p>
            <a:r>
              <a:rPr lang="ru-RU" sz="1600" dirty="0" smtClean="0"/>
              <a:t>и </a:t>
            </a:r>
            <a:r>
              <a:rPr lang="ru-RU" sz="1600" dirty="0"/>
              <a:t>отклонениями к самостоятельной жизни</a:t>
            </a:r>
          </a:p>
        </p:txBody>
      </p:sp>
      <p:sp>
        <p:nvSpPr>
          <p:cNvPr id="4111" name="Text Box 14"/>
          <p:cNvSpPr txBox="1">
            <a:spLocks noChangeArrowheads="1"/>
          </p:cNvSpPr>
          <p:nvPr/>
        </p:nvSpPr>
        <p:spPr bwMode="auto">
          <a:xfrm>
            <a:off x="531813" y="0"/>
            <a:ext cx="9069387" cy="103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>
                <a:solidFill>
                  <a:srgbClr val="02507C"/>
                </a:solidFill>
              </a:rPr>
              <a:t>Цели и задачи практики</a:t>
            </a:r>
          </a:p>
        </p:txBody>
      </p:sp>
      <p:sp>
        <p:nvSpPr>
          <p:cNvPr id="4112" name="Text Box 15"/>
          <p:cNvSpPr txBox="1">
            <a:spLocks noChangeArrowheads="1"/>
          </p:cNvSpPr>
          <p:nvPr/>
        </p:nvSpPr>
        <p:spPr bwMode="auto">
          <a:xfrm>
            <a:off x="792163" y="1673225"/>
            <a:ext cx="2808287" cy="122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sz="3200" b="1">
                <a:solidFill>
                  <a:srgbClr val="000000"/>
                </a:solidFill>
              </a:rPr>
              <a:t>ЦЕЛЬ</a:t>
            </a:r>
          </a:p>
          <a:p>
            <a:pPr eaLnBrk="1">
              <a:lnSpc>
                <a:spcPct val="14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200" b="1">
                <a:solidFill>
                  <a:srgbClr val="000000"/>
                </a:solidFill>
              </a:rPr>
              <a:t>ПРАКТИКИ</a:t>
            </a:r>
          </a:p>
        </p:txBody>
      </p:sp>
      <p:sp>
        <p:nvSpPr>
          <p:cNvPr id="4113" name="Text Box 16"/>
          <p:cNvSpPr txBox="1">
            <a:spLocks noChangeArrowheads="1"/>
          </p:cNvSpPr>
          <p:nvPr/>
        </p:nvSpPr>
        <p:spPr bwMode="auto">
          <a:xfrm>
            <a:off x="828686" y="3456679"/>
            <a:ext cx="1900237" cy="1812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sz="1700" b="1" dirty="0">
                <a:solidFill>
                  <a:srgbClr val="000000"/>
                </a:solidFill>
              </a:rPr>
              <a:t>ЗАДАЧА 1.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en-US" altLang="ru-RU" b="1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Формирование навыков самообслуживания, </a:t>
            </a:r>
            <a:r>
              <a:rPr lang="ru-RU" altLang="ru-RU" sz="1400" dirty="0" smtClean="0">
                <a:solidFill>
                  <a:srgbClr val="000000"/>
                </a:solidFill>
              </a:rPr>
              <a:t>поведения </a:t>
            </a:r>
            <a:r>
              <a:rPr lang="ru-RU" altLang="ru-RU" sz="1400" dirty="0" smtClean="0">
                <a:solidFill>
                  <a:srgbClr val="000000"/>
                </a:solidFill>
              </a:rPr>
              <a:t>в быту и общественных местах .</a:t>
            </a: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6912520" y="3555355"/>
            <a:ext cx="1974280" cy="1153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b="1" dirty="0">
                <a:solidFill>
                  <a:srgbClr val="000000"/>
                </a:solidFill>
              </a:rPr>
              <a:t>ЗАДАЧА 3.</a:t>
            </a:r>
          </a:p>
          <a:p>
            <a:pPr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sz="1400" dirty="0">
                <a:solidFill>
                  <a:srgbClr val="000000"/>
                </a:solidFill>
              </a:rPr>
              <a:t/>
            </a:r>
            <a:br>
              <a:rPr lang="en-US" altLang="ru-RU" sz="1400" dirty="0">
                <a:solidFill>
                  <a:srgbClr val="000000"/>
                </a:solidFill>
              </a:rPr>
            </a:br>
            <a:endParaRPr lang="ru-RU" altLang="ru-RU" sz="1400" dirty="0" smtClean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Социализация</a:t>
            </a:r>
            <a:r>
              <a:rPr lang="ru-RU" altLang="ru-RU" sz="1400" dirty="0" smtClean="0">
                <a:solidFill>
                  <a:srgbClr val="000000"/>
                </a:solidFill>
              </a:rPr>
              <a:t> 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детей  в общество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pic>
        <p:nvPicPr>
          <p:cNvPr id="4115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0002" y="3462629"/>
            <a:ext cx="898525" cy="896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1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384" y="3267323"/>
            <a:ext cx="898525" cy="896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1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6656" y="3483347"/>
            <a:ext cx="896938" cy="896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18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35050"/>
            <a:ext cx="10080625" cy="18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31825" y="4651375"/>
            <a:ext cx="2700338" cy="749300"/>
          </a:xfrm>
          <a:prstGeom prst="rect">
            <a:avLst/>
          </a:prstGeom>
          <a:solidFill>
            <a:srgbClr val="729FC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654050" y="3935413"/>
            <a:ext cx="2700338" cy="615950"/>
          </a:xfrm>
          <a:prstGeom prst="rect">
            <a:avLst/>
          </a:prstGeom>
          <a:solidFill>
            <a:srgbClr val="729FC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646113" y="3135313"/>
            <a:ext cx="2684462" cy="714375"/>
          </a:xfrm>
          <a:prstGeom prst="rect">
            <a:avLst/>
          </a:prstGeom>
          <a:solidFill>
            <a:srgbClr val="729FC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 t="56779" b="1859"/>
          <a:stretch>
            <a:fillRect/>
          </a:stretch>
        </p:blipFill>
        <p:spPr bwMode="auto">
          <a:xfrm>
            <a:off x="593725" y="3128963"/>
            <a:ext cx="273685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 cstate="print"/>
          <a:srcRect t="56779" b="1859"/>
          <a:stretch>
            <a:fillRect/>
          </a:stretch>
        </p:blipFill>
        <p:spPr bwMode="auto">
          <a:xfrm>
            <a:off x="617538" y="3935413"/>
            <a:ext cx="27368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4" cstate="print"/>
          <a:srcRect t="56779" b="1859"/>
          <a:stretch>
            <a:fillRect/>
          </a:stretch>
        </p:blipFill>
        <p:spPr bwMode="auto">
          <a:xfrm>
            <a:off x="558800" y="4608513"/>
            <a:ext cx="2773363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584200" y="71438"/>
            <a:ext cx="9069388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 dirty="0">
                <a:solidFill>
                  <a:srgbClr val="02507C"/>
                </a:solidFill>
              </a:rPr>
              <a:t>Описание </a:t>
            </a:r>
            <a:r>
              <a:rPr lang="ru-RU" altLang="ru-RU" sz="3600" b="1" dirty="0" smtClean="0">
                <a:solidFill>
                  <a:srgbClr val="02507C"/>
                </a:solidFill>
              </a:rPr>
              <a:t>технологии</a:t>
            </a:r>
            <a:endParaRPr lang="ru-RU" altLang="ru-RU" sz="3600" b="1" dirty="0">
              <a:solidFill>
                <a:srgbClr val="02507C"/>
              </a:solidFill>
            </a:endParaRPr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3600450" y="4619625"/>
            <a:ext cx="6053138" cy="781050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 smtClean="0">
                <a:solidFill>
                  <a:srgbClr val="000000"/>
                </a:solidFill>
              </a:rPr>
              <a:t>Бытовая и электрическая техника, </a:t>
            </a:r>
            <a:r>
              <a:rPr lang="ru-RU" altLang="ru-RU" sz="1600" dirty="0">
                <a:solidFill>
                  <a:srgbClr val="000000"/>
                </a:solidFill>
              </a:rPr>
              <a:t>игровые ролевые модули, </a:t>
            </a:r>
          </a:p>
          <a:p>
            <a:pPr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>
                <a:solidFill>
                  <a:srgbClr val="000000"/>
                </a:solidFill>
              </a:rPr>
              <a:t>спортивное оборудование, интерактивное оборудование, </a:t>
            </a:r>
          </a:p>
          <a:p>
            <a:pPr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>
                <a:solidFill>
                  <a:srgbClr val="000000"/>
                </a:solidFill>
              </a:rPr>
              <a:t>цифровые гаджеты</a:t>
            </a:r>
          </a:p>
        </p:txBody>
      </p:sp>
      <p:sp>
        <p:nvSpPr>
          <p:cNvPr id="6154" name="Text Box 9"/>
          <p:cNvSpPr txBox="1">
            <a:spLocks noChangeArrowheads="1"/>
          </p:cNvSpPr>
          <p:nvPr/>
        </p:nvSpPr>
        <p:spPr bwMode="auto">
          <a:xfrm>
            <a:off x="3581400" y="3841750"/>
            <a:ext cx="6084888" cy="658813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>
                <a:solidFill>
                  <a:srgbClr val="000000"/>
                </a:solidFill>
              </a:rPr>
              <a:t>Информационно- коммуникативный, творческая терапия, </a:t>
            </a:r>
            <a:br>
              <a:rPr lang="ru-RU" altLang="ru-RU" sz="1600" dirty="0">
                <a:solidFill>
                  <a:srgbClr val="000000"/>
                </a:solidFill>
              </a:rPr>
            </a:br>
            <a:r>
              <a:rPr lang="ru-RU" altLang="ru-RU" sz="1600" dirty="0">
                <a:solidFill>
                  <a:srgbClr val="000000"/>
                </a:solidFill>
              </a:rPr>
              <a:t>поведенческая терапия, психологические тренинги</a:t>
            </a:r>
          </a:p>
        </p:txBody>
      </p:sp>
      <p:sp>
        <p:nvSpPr>
          <p:cNvPr id="6155" name="Text Box 10"/>
          <p:cNvSpPr txBox="1">
            <a:spLocks noChangeArrowheads="1"/>
          </p:cNvSpPr>
          <p:nvPr/>
        </p:nvSpPr>
        <p:spPr bwMode="auto">
          <a:xfrm>
            <a:off x="3581400" y="3021013"/>
            <a:ext cx="6084888" cy="720725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>
                <a:solidFill>
                  <a:srgbClr val="000000"/>
                </a:solidFill>
              </a:rPr>
              <a:t>Групповые и индивидуальные занятия, </a:t>
            </a:r>
            <a:r>
              <a:rPr lang="ru-RU" altLang="ru-RU" sz="1600" dirty="0" err="1">
                <a:solidFill>
                  <a:srgbClr val="000000"/>
                </a:solidFill>
              </a:rPr>
              <a:t>квизы</a:t>
            </a:r>
            <a:r>
              <a:rPr lang="ru-RU" altLang="ru-RU" sz="1600" dirty="0">
                <a:solidFill>
                  <a:srgbClr val="000000"/>
                </a:solidFill>
              </a:rPr>
              <a:t>, социальные 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600" dirty="0">
                <a:solidFill>
                  <a:srgbClr val="000000"/>
                </a:solidFill>
              </a:rPr>
              <a:t>истории</a:t>
            </a:r>
          </a:p>
        </p:txBody>
      </p:sp>
      <p:sp>
        <p:nvSpPr>
          <p:cNvPr id="6156" name="Text Box 11"/>
          <p:cNvSpPr txBox="1">
            <a:spLocks noChangeArrowheads="1"/>
          </p:cNvSpPr>
          <p:nvPr/>
        </p:nvSpPr>
        <p:spPr bwMode="auto">
          <a:xfrm>
            <a:off x="755650" y="3135313"/>
            <a:ext cx="2663825" cy="896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400" dirty="0">
                <a:solidFill>
                  <a:schemeClr val="tx1"/>
                </a:solidFill>
              </a:rPr>
              <a:t>Форма проведения мероприятий в рамках реализации практики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 sz="1400" dirty="0">
              <a:solidFill>
                <a:srgbClr val="262626"/>
              </a:solidFill>
            </a:endParaRPr>
          </a:p>
        </p:txBody>
      </p:sp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668338" y="4651375"/>
            <a:ext cx="2663825" cy="69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400" dirty="0">
                <a:solidFill>
                  <a:schemeClr val="tx1"/>
                </a:solidFill>
              </a:rPr>
              <a:t>Задействованное оборудование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 sz="1400" dirty="0">
              <a:solidFill>
                <a:srgbClr val="262626"/>
              </a:solidFill>
            </a:endParaRPr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>
            <a:off x="654050" y="4060825"/>
            <a:ext cx="27368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400" dirty="0">
                <a:solidFill>
                  <a:schemeClr val="tx1"/>
                </a:solidFill>
              </a:rPr>
              <a:t>Используемые методики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endParaRPr lang="ru-RU" altLang="ru-RU" sz="1400" dirty="0">
              <a:solidFill>
                <a:srgbClr val="262626"/>
              </a:solidFill>
            </a:endParaRPr>
          </a:p>
        </p:txBody>
      </p:sp>
      <p:pic>
        <p:nvPicPr>
          <p:cNvPr id="615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525" y="858838"/>
            <a:ext cx="9009063" cy="210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0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713" y="858838"/>
            <a:ext cx="2444750" cy="210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1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5463" y="746125"/>
            <a:ext cx="2449512" cy="222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213" y="763588"/>
            <a:ext cx="2465387" cy="220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3" name="Picture 18"/>
          <p:cNvPicPr>
            <a:picLocks noChangeAspect="1" noChangeArrowheads="1"/>
          </p:cNvPicPr>
          <p:nvPr/>
        </p:nvPicPr>
        <p:blipFill>
          <a:blip r:embed="rId4" cstate="print"/>
          <a:srcRect t="-2040" r="32361"/>
          <a:stretch>
            <a:fillRect/>
          </a:stretch>
        </p:blipFill>
        <p:spPr bwMode="auto">
          <a:xfrm>
            <a:off x="7975600" y="722313"/>
            <a:ext cx="1674813" cy="2246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620713" y="749300"/>
            <a:ext cx="9037637" cy="21717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165" name="Text Box 20"/>
          <p:cNvSpPr txBox="1">
            <a:spLocks noChangeArrowheads="1"/>
          </p:cNvSpPr>
          <p:nvPr/>
        </p:nvSpPr>
        <p:spPr bwMode="auto">
          <a:xfrm>
            <a:off x="4140200" y="5040313"/>
            <a:ext cx="179388" cy="179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1286" name="Text Box 21"/>
          <p:cNvSpPr txBox="1">
            <a:spLocks noChangeArrowheads="1"/>
          </p:cNvSpPr>
          <p:nvPr/>
        </p:nvSpPr>
        <p:spPr bwMode="auto">
          <a:xfrm>
            <a:off x="599281" y="877887"/>
            <a:ext cx="9099550" cy="179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500" dirty="0">
                <a:solidFill>
                  <a:srgbClr val="000000"/>
                </a:solidFill>
                <a:cs typeface="Arial" charset="0"/>
              </a:rPr>
              <a:t>Реализация технологии «Тренировочная квартира» началась в 2017 г. Участниками проекта стали 9 воспитанников в возрасте от 14 до 17 лет. В рамках </a:t>
            </a:r>
            <a:r>
              <a:rPr lang="ru-RU" altLang="ru-RU" sz="1500" dirty="0" smtClean="0">
                <a:solidFill>
                  <a:srgbClr val="000000"/>
                </a:solidFill>
                <a:cs typeface="Arial" charset="0"/>
              </a:rPr>
              <a:t>технологии, дети </a:t>
            </a:r>
            <a:r>
              <a:rPr lang="ru-RU" altLang="ru-RU" sz="1500" dirty="0">
                <a:solidFill>
                  <a:srgbClr val="000000"/>
                </a:solidFill>
                <a:cs typeface="Arial" charset="0"/>
              </a:rPr>
              <a:t>с ментальными особенностями в развитии тренируются в навыках самостоятельности, а также общения со сверстниками и приемлемому </a:t>
            </a:r>
            <a:r>
              <a:rPr lang="ru-RU" altLang="ru-RU" sz="1500" dirty="0" smtClean="0">
                <a:solidFill>
                  <a:srgbClr val="000000"/>
                </a:solidFill>
                <a:cs typeface="Arial" charset="0"/>
              </a:rPr>
              <a:t>поведению. 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500" dirty="0" smtClean="0">
                <a:solidFill>
                  <a:srgbClr val="000000"/>
                </a:solidFill>
                <a:cs typeface="Arial" charset="0"/>
              </a:rPr>
              <a:t>Благодаря </a:t>
            </a:r>
            <a:r>
              <a:rPr lang="ru-RU" altLang="ru-RU" sz="1500" dirty="0">
                <a:solidFill>
                  <a:srgbClr val="000000"/>
                </a:solidFill>
                <a:cs typeface="Arial" charset="0"/>
              </a:rPr>
              <a:t>курсу </a:t>
            </a:r>
            <a:r>
              <a:rPr lang="ru-RU" altLang="ru-RU" sz="1500" dirty="0" smtClean="0">
                <a:solidFill>
                  <a:srgbClr val="000000"/>
                </a:solidFill>
                <a:cs typeface="Arial" charset="0"/>
              </a:rPr>
              <a:t>воспитанники </a:t>
            </a:r>
            <a:r>
              <a:rPr lang="ru-RU" altLang="ru-RU" sz="1500" dirty="0">
                <a:solidFill>
                  <a:srgbClr val="000000"/>
                </a:solidFill>
                <a:cs typeface="Arial" charset="0"/>
              </a:rPr>
              <a:t>узнают правила поведения при посещении общественных </a:t>
            </a:r>
            <a:r>
              <a:rPr lang="ru-RU" altLang="ru-RU" sz="1500" dirty="0" smtClean="0">
                <a:solidFill>
                  <a:srgbClr val="000000"/>
                </a:solidFill>
                <a:cs typeface="Arial" charset="0"/>
              </a:rPr>
              <a:t>мест (больниц, театров и. т.п.), </a:t>
            </a:r>
            <a:r>
              <a:rPr lang="ru-RU" altLang="ru-RU" sz="1500" dirty="0">
                <a:solidFill>
                  <a:srgbClr val="000000"/>
                </a:solidFill>
                <a:cs typeface="Arial" charset="0"/>
              </a:rPr>
              <a:t>учатся совершать покупки, посещать магазин, а также учатся функционировать в быту – готовить пищу, убирать квартиру, планировать распорядок дня и досуга.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584200" y="71438"/>
            <a:ext cx="9069388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 dirty="0">
                <a:solidFill>
                  <a:srgbClr val="02507C"/>
                </a:solidFill>
              </a:rPr>
              <a:t>Описание </a:t>
            </a:r>
            <a:r>
              <a:rPr lang="ru-RU" altLang="ru-RU" sz="3600" b="1" dirty="0" smtClean="0">
                <a:solidFill>
                  <a:srgbClr val="02507C"/>
                </a:solidFill>
              </a:rPr>
              <a:t>технологии</a:t>
            </a:r>
            <a:endParaRPr lang="ru-RU" altLang="ru-RU" sz="3600" b="1" dirty="0">
              <a:solidFill>
                <a:srgbClr val="02507C"/>
              </a:solidFill>
            </a:endParaRPr>
          </a:p>
        </p:txBody>
      </p:sp>
      <p:pic>
        <p:nvPicPr>
          <p:cNvPr id="6159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713" y="867508"/>
            <a:ext cx="9009063" cy="479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0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630" y="858838"/>
            <a:ext cx="2444750" cy="48057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1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6294" y="700819"/>
            <a:ext cx="2449512" cy="4963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2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8560" y="858837"/>
            <a:ext cx="2465387" cy="48057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3" name="Picture 18"/>
          <p:cNvPicPr>
            <a:picLocks noChangeAspect="1" noChangeArrowheads="1"/>
          </p:cNvPicPr>
          <p:nvPr/>
        </p:nvPicPr>
        <p:blipFill>
          <a:blip r:embed="rId6" cstate="print"/>
          <a:srcRect t="-2040" r="32361"/>
          <a:stretch>
            <a:fillRect/>
          </a:stretch>
        </p:blipFill>
        <p:spPr bwMode="auto">
          <a:xfrm>
            <a:off x="7949455" y="746124"/>
            <a:ext cx="1674813" cy="492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431800" y="1319874"/>
            <a:ext cx="9037637" cy="613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65" name="Text Box 20"/>
          <p:cNvSpPr txBox="1">
            <a:spLocks noChangeArrowheads="1"/>
          </p:cNvSpPr>
          <p:nvPr/>
        </p:nvSpPr>
        <p:spPr bwMode="auto">
          <a:xfrm>
            <a:off x="4140200" y="5040313"/>
            <a:ext cx="179388" cy="179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1286" name="Text Box 21"/>
          <p:cNvSpPr txBox="1">
            <a:spLocks noChangeArrowheads="1"/>
          </p:cNvSpPr>
          <p:nvPr/>
        </p:nvSpPr>
        <p:spPr bwMode="auto">
          <a:xfrm>
            <a:off x="584200" y="901977"/>
            <a:ext cx="9069388" cy="4792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Сроки реализации технологии от двух лет, в зависимости  от индивидуального восприятия содержания технологии формирования практических навыков.  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 smtClean="0">
                <a:solidFill>
                  <a:srgbClr val="000000"/>
                </a:solidFill>
                <a:cs typeface="Arial" charset="0"/>
              </a:rPr>
              <a:t>Каждое </a:t>
            </a: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утро среди девочек, с учетом пожеланий, распределяются обязанности ведения хозяйства: уборка комнат, дежурство по столовой, использование бытовых приборов (пылесоса, стиральной и посудомоечной машины), приготовление пищи и т.д. и отмечается на  персональном стенде «Режим дня» с использованием пиктограмм по выполнению поручений на день. Расписание дня достаточно гибко и часто, по обстоятельствам в него могут вноситься изменения.   Кроме того, последовательность выполнения отдельных пунктов расписания может изменяться в связи с личными особенностями и желаниями  воспитанников.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Результаты по выполнению заданий подводятся вечером за ужином. Дети рассказывают (кто не может говорить, показывает) о своих достижения и проблемах. Информация освещается в    уголке «Лестница Успеха». 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С целью развития эстетического вкуса и практического закрепления навыков самообслуживания 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Создана и эффективно функционирует «Школы Леди». Воспитанники участвуют в ежедневных учебных мероприятиях, направленных на развитие у них самостоятельной бытовой, социально-коммуникативной, досуговой деятельности;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- каждую  пятницу участвуют в досуговых  мероприятиях учреждения;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- каждую субботу и воскресение воспитанники  учатся организовать  свое свободное временя.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Дети активно участвуют в хореографических, вокальных, театральных, </a:t>
            </a:r>
            <a:r>
              <a:rPr lang="ru-RU" altLang="ru-RU" sz="1200" dirty="0" err="1">
                <a:solidFill>
                  <a:srgbClr val="000000"/>
                </a:solidFill>
                <a:cs typeface="Arial" charset="0"/>
              </a:rPr>
              <a:t>декаративно</a:t>
            </a: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 – прикладных     конкурсах различного уровня (районный, областной, Всероссийский), где становятся призерами.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 err="1">
                <a:solidFill>
                  <a:srgbClr val="000000"/>
                </a:solidFill>
                <a:cs typeface="Arial" charset="0"/>
              </a:rPr>
              <a:t>Психолого</a:t>
            </a: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 – педагогическое сопровождение Технологии осуществляют специалисты учреждения; активное участие в развитии детей принимают педагоги дополнительного образования.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Для того чтобы отследить происходящие в развитии обучающихся изменения, педагогами ведется ежедневный дневник наблюдений, в котором отражаются действия  детей и дается качественная характеристика их выполнения, так же отмечается эмоциональный фон и особенности поведения.</a:t>
            </a:r>
          </a:p>
          <a:p>
            <a:pPr algn="just"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charset="0"/>
              </a:rPr>
              <a:t>Результаты применения технологии показали положительную динамику самостоятельного проживания в микросоциуме,  расширение    навыков коммуникативного общения,  творческого самовыражения,  эмоциональной сферы.   Технология   положительно повлияла на качество и уровень жизни воспитанниц.</a:t>
            </a:r>
          </a:p>
        </p:txBody>
      </p:sp>
    </p:spTree>
    <p:extLst>
      <p:ext uri="{BB962C8B-B14F-4D97-AF65-F5344CB8AC3E}">
        <p14:creationId xmlns:p14="http://schemas.microsoft.com/office/powerpoint/2010/main" val="1171544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538163" y="153988"/>
            <a:ext cx="9069387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 dirty="0" smtClean="0">
                <a:solidFill>
                  <a:srgbClr val="02507C"/>
                </a:solidFill>
              </a:rPr>
              <a:t>Направления технологии </a:t>
            </a:r>
          </a:p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 dirty="0" smtClean="0">
                <a:solidFill>
                  <a:srgbClr val="02507C"/>
                </a:solidFill>
              </a:rPr>
              <a:t>«Тренировочная квартира»</a:t>
            </a:r>
            <a:endParaRPr lang="ru-RU" altLang="ru-RU" sz="3600" b="1" dirty="0">
              <a:solidFill>
                <a:srgbClr val="02507C"/>
              </a:solidFill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863848" y="1251099"/>
            <a:ext cx="6084887" cy="504056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dirty="0" smtClean="0">
                <a:solidFill>
                  <a:srgbClr val="000000"/>
                </a:solidFill>
              </a:rPr>
              <a:t>самообслуживание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1323107"/>
            <a:ext cx="50405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1827163"/>
            <a:ext cx="50405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4131419"/>
            <a:ext cx="50405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2403227"/>
            <a:ext cx="50405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2979291"/>
            <a:ext cx="50405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3555355"/>
            <a:ext cx="50405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4707483"/>
            <a:ext cx="50405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863848" y="1827163"/>
            <a:ext cx="6084887" cy="504056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dirty="0">
                <a:solidFill>
                  <a:srgbClr val="000000"/>
                </a:solidFill>
              </a:rPr>
              <a:t>у</a:t>
            </a:r>
            <a:r>
              <a:rPr lang="ru-RU" altLang="ru-RU" sz="1700" dirty="0" smtClean="0">
                <a:solidFill>
                  <a:srgbClr val="000000"/>
                </a:solidFill>
              </a:rPr>
              <a:t>ход за вещами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863848" y="2403227"/>
            <a:ext cx="6084887" cy="504056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dirty="0">
                <a:solidFill>
                  <a:srgbClr val="000000"/>
                </a:solidFill>
              </a:rPr>
              <a:t>у</a:t>
            </a:r>
            <a:r>
              <a:rPr lang="ru-RU" altLang="ru-RU" sz="1700" dirty="0" smtClean="0">
                <a:solidFill>
                  <a:srgbClr val="000000"/>
                </a:solidFill>
              </a:rPr>
              <a:t>борка помещения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863848" y="2979291"/>
            <a:ext cx="6084887" cy="504056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dirty="0">
                <a:solidFill>
                  <a:srgbClr val="000000"/>
                </a:solidFill>
              </a:rPr>
              <a:t>э</a:t>
            </a:r>
            <a:r>
              <a:rPr lang="ru-RU" altLang="ru-RU" sz="1700" dirty="0" smtClean="0">
                <a:solidFill>
                  <a:srgbClr val="000000"/>
                </a:solidFill>
              </a:rPr>
              <a:t>кономика домашнего хозяйства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863848" y="3555355"/>
            <a:ext cx="6084887" cy="504056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dirty="0">
                <a:solidFill>
                  <a:srgbClr val="000000"/>
                </a:solidFill>
              </a:rPr>
              <a:t>о</a:t>
            </a:r>
            <a:r>
              <a:rPr lang="ru-RU" altLang="ru-RU" sz="1700" dirty="0" smtClean="0">
                <a:solidFill>
                  <a:srgbClr val="000000"/>
                </a:solidFill>
              </a:rPr>
              <a:t>рганизация питания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863848" y="4131419"/>
            <a:ext cx="6084887" cy="504056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dirty="0">
                <a:solidFill>
                  <a:srgbClr val="000000"/>
                </a:solidFill>
              </a:rPr>
              <a:t>с</a:t>
            </a:r>
            <a:r>
              <a:rPr lang="ru-RU" altLang="ru-RU" sz="1700" dirty="0" smtClean="0">
                <a:solidFill>
                  <a:srgbClr val="000000"/>
                </a:solidFill>
              </a:rPr>
              <a:t>оциальная коммуникация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63848" y="4707483"/>
            <a:ext cx="6084887" cy="504056"/>
          </a:xfrm>
          <a:prstGeom prst="rect">
            <a:avLst/>
          </a:prstGeom>
          <a:solidFill>
            <a:srgbClr val="FFFFFF"/>
          </a:solidFill>
          <a:ln w="12600">
            <a:solidFill>
              <a:srgbClr val="3465A4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ru-RU" altLang="ru-RU" sz="1700" dirty="0" err="1">
                <a:solidFill>
                  <a:srgbClr val="000000"/>
                </a:solidFill>
              </a:rPr>
              <a:t>д</a:t>
            </a:r>
            <a:r>
              <a:rPr lang="ru-RU" altLang="ru-RU" sz="1700" dirty="0" err="1" smtClean="0">
                <a:solidFill>
                  <a:srgbClr val="000000"/>
                </a:solidFill>
              </a:rPr>
              <a:t>осуговая</a:t>
            </a:r>
            <a:r>
              <a:rPr lang="ru-RU" altLang="ru-RU" sz="1700" dirty="0" smtClean="0">
                <a:solidFill>
                  <a:srgbClr val="000000"/>
                </a:solidFill>
              </a:rPr>
              <a:t> деятельность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538163" y="153988"/>
            <a:ext cx="9069387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 dirty="0">
                <a:solidFill>
                  <a:srgbClr val="02507C"/>
                </a:solidFill>
              </a:rPr>
              <a:t>Результаты </a:t>
            </a:r>
            <a:r>
              <a:rPr lang="ru-RU" altLang="ru-RU" sz="3600" b="1" dirty="0" smtClean="0">
                <a:solidFill>
                  <a:srgbClr val="02507C"/>
                </a:solidFill>
              </a:rPr>
              <a:t>мониторинга реализации технологии</a:t>
            </a:r>
            <a:endParaRPr lang="ru-RU" altLang="ru-RU" sz="3600" b="1" dirty="0">
              <a:solidFill>
                <a:srgbClr val="02507C"/>
              </a:solidFill>
            </a:endParaRP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934" y="1104987"/>
            <a:ext cx="2304256" cy="2016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081" y="1121209"/>
            <a:ext cx="2592288" cy="2139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8950" y="1068983"/>
            <a:ext cx="2463690" cy="2088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201" name="Picture 8"/>
          <p:cNvPicPr>
            <a:picLocks noChangeAspect="1" noChangeArrowheads="1"/>
          </p:cNvPicPr>
          <p:nvPr/>
        </p:nvPicPr>
        <p:blipFill>
          <a:blip r:embed="rId4" cstate="print"/>
          <a:srcRect t="-2040" r="32361"/>
          <a:stretch>
            <a:fillRect/>
          </a:stretch>
        </p:blipFill>
        <p:spPr bwMode="auto">
          <a:xfrm>
            <a:off x="7963940" y="963774"/>
            <a:ext cx="1655762" cy="2236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28546449"/>
              </p:ext>
            </p:extLst>
          </p:nvPr>
        </p:nvGraphicFramePr>
        <p:xfrm>
          <a:off x="715776" y="1395115"/>
          <a:ext cx="8568952" cy="4150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95760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538163" y="153988"/>
            <a:ext cx="9069387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 dirty="0">
                <a:solidFill>
                  <a:srgbClr val="02507C"/>
                </a:solidFill>
              </a:rPr>
              <a:t>Результаты внедрения </a:t>
            </a:r>
            <a:r>
              <a:rPr lang="ru-RU" altLang="ru-RU" sz="3600" b="1" dirty="0" smtClean="0">
                <a:solidFill>
                  <a:srgbClr val="02507C"/>
                </a:solidFill>
              </a:rPr>
              <a:t>технологии</a:t>
            </a:r>
            <a:endParaRPr lang="ru-RU" altLang="ru-RU" sz="3600" b="1" dirty="0">
              <a:solidFill>
                <a:srgbClr val="02507C"/>
              </a:solidFill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639763" y="963067"/>
            <a:ext cx="8961437" cy="2016224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25" y="963067"/>
            <a:ext cx="2304256" cy="2016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080" y="891059"/>
            <a:ext cx="2592288" cy="2139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8951" y="891059"/>
            <a:ext cx="2463690" cy="2088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201" name="Picture 8"/>
          <p:cNvPicPr>
            <a:picLocks noChangeAspect="1" noChangeArrowheads="1"/>
          </p:cNvPicPr>
          <p:nvPr/>
        </p:nvPicPr>
        <p:blipFill>
          <a:blip r:embed="rId4" cstate="print"/>
          <a:srcRect t="-2040" r="32361"/>
          <a:stretch>
            <a:fillRect/>
          </a:stretch>
        </p:blipFill>
        <p:spPr bwMode="auto">
          <a:xfrm>
            <a:off x="7992640" y="891059"/>
            <a:ext cx="1655762" cy="2236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47824" y="1035075"/>
            <a:ext cx="8856984" cy="1926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marL="215900" indent="-198438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09550" indent="-201613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ru-RU" altLang="ru-RU" sz="1600" dirty="0" smtClean="0">
                <a:solidFill>
                  <a:srgbClr val="262626"/>
                </a:solidFill>
              </a:rPr>
              <a:t>По окончанию:</a:t>
            </a:r>
          </a:p>
          <a:p>
            <a:pPr marL="209550" indent="-201613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1600" dirty="0" smtClean="0">
                <a:solidFill>
                  <a:srgbClr val="262626"/>
                </a:solidFill>
              </a:rPr>
              <a:t>1 ребенок возвращен в родную  семью</a:t>
            </a:r>
          </a:p>
          <a:p>
            <a:pPr marL="209550" indent="-201613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1600" dirty="0" smtClean="0">
                <a:solidFill>
                  <a:srgbClr val="262626"/>
                </a:solidFill>
              </a:rPr>
              <a:t>5 воспитанников   переданы на сопровождаемое проживание.  </a:t>
            </a:r>
          </a:p>
          <a:p>
            <a:pPr marL="209550" indent="-201613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1600" dirty="0" smtClean="0">
                <a:solidFill>
                  <a:srgbClr val="262626"/>
                </a:solidFill>
              </a:rPr>
              <a:t>2 детей  проживают   в тренировочной квартире в статусе волонтеров- наставников. </a:t>
            </a:r>
          </a:p>
          <a:p>
            <a:pPr eaLnBrk="1">
              <a:lnSpc>
                <a:spcPct val="93000"/>
              </a:lnSpc>
              <a:buSzPct val="45000"/>
              <a:defRPr/>
            </a:pPr>
            <a:r>
              <a:rPr lang="ru-RU" altLang="ru-RU" sz="1600" dirty="0" smtClean="0">
                <a:solidFill>
                  <a:srgbClr val="262626"/>
                </a:solidFill>
              </a:rPr>
              <a:t>    </a:t>
            </a:r>
          </a:p>
          <a:p>
            <a:pPr eaLnBrk="1">
              <a:lnSpc>
                <a:spcPct val="93000"/>
              </a:lnSpc>
              <a:buSzPct val="45000"/>
              <a:defRPr/>
            </a:pPr>
            <a:r>
              <a:rPr lang="ru-RU" altLang="ru-RU" sz="1600" dirty="0">
                <a:solidFill>
                  <a:srgbClr val="262626"/>
                </a:solidFill>
              </a:rPr>
              <a:t> </a:t>
            </a:r>
            <a:r>
              <a:rPr lang="ru-RU" altLang="ru-RU" sz="1600" dirty="0" smtClean="0">
                <a:solidFill>
                  <a:srgbClr val="262626"/>
                </a:solidFill>
              </a:rPr>
              <a:t>   Результаты мониторинга </a:t>
            </a:r>
            <a:r>
              <a:rPr lang="ru-RU" altLang="ru-RU" sz="1600" dirty="0" err="1" smtClean="0">
                <a:solidFill>
                  <a:srgbClr val="262626"/>
                </a:solidFill>
              </a:rPr>
              <a:t>постинтернатного</a:t>
            </a:r>
            <a:r>
              <a:rPr lang="ru-RU" altLang="ru-RU" sz="1600" dirty="0" smtClean="0">
                <a:solidFill>
                  <a:srgbClr val="262626"/>
                </a:solidFill>
              </a:rPr>
              <a:t> сопровождения  показали, что выпускники хорошо адаптировались в домашних условиях, продолжили образование в школе и техникумах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52080" y="3195315"/>
            <a:ext cx="4369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0000"/>
                </a:solidFill>
              </a:rPr>
              <a:t> Перспективы развития технологии:</a:t>
            </a:r>
            <a:endParaRPr lang="ru-RU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650110" y="3613463"/>
            <a:ext cx="4111625" cy="1826304"/>
          </a:xfrm>
          <a:prstGeom prst="rect">
            <a:avLst/>
          </a:prstGeom>
          <a:solidFill>
            <a:srgbClr val="FFFFF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lIns="90000" tIns="45000" rIns="90000" bIns="45000" anchor="ctr"/>
          <a:lstStyle/>
          <a:p>
            <a:pPr marL="180975" algn="just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i="1" dirty="0" smtClean="0">
                <a:solidFill>
                  <a:srgbClr val="000000"/>
                </a:solidFill>
              </a:rPr>
              <a:t>Вне учреждения:</a:t>
            </a:r>
          </a:p>
          <a:p>
            <a:pPr marL="180975" algn="just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dirty="0" smtClean="0">
                <a:solidFill>
                  <a:srgbClr val="000000"/>
                </a:solidFill>
              </a:rPr>
              <a:t>практика </a:t>
            </a:r>
            <a:r>
              <a:rPr lang="ru-RU" altLang="ru-RU" sz="1600" dirty="0">
                <a:solidFill>
                  <a:srgbClr val="000000"/>
                </a:solidFill>
              </a:rPr>
              <a:t>может быть успешно реализована как в организациях социального обслуживания, так и в домашних условиях, в реабилитационных центрах, в полустационарах. </a:t>
            </a: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280" y="4131419"/>
            <a:ext cx="6096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31800" y="3613463"/>
            <a:ext cx="4032250" cy="1826304"/>
          </a:xfrm>
          <a:prstGeom prst="rect">
            <a:avLst/>
          </a:prstGeom>
          <a:solidFill>
            <a:srgbClr val="FFFFFF"/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 lIns="90000" tIns="45000" rIns="90000" bIns="45000" anchor="ctr"/>
          <a:lstStyle/>
          <a:p>
            <a:pPr marL="180975" algn="just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i="1" dirty="0" smtClean="0">
                <a:solidFill>
                  <a:schemeClr val="tx1"/>
                </a:solidFill>
              </a:rPr>
              <a:t>Внутри учреждения:</a:t>
            </a:r>
          </a:p>
          <a:p>
            <a:pPr marL="466725" indent="-285750" algn="just" eaLnBrk="1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dirty="0" smtClean="0">
                <a:solidFill>
                  <a:schemeClr val="tx1"/>
                </a:solidFill>
              </a:rPr>
              <a:t>увеличение количества тренировочных квартир (до трех) </a:t>
            </a:r>
          </a:p>
          <a:p>
            <a:pPr marL="466725" indent="-285750" algn="just" eaLnBrk="1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dirty="0" smtClean="0">
                <a:solidFill>
                  <a:schemeClr val="tx1"/>
                </a:solidFill>
              </a:rPr>
              <a:t>организация тренировочной комнаты и адаптационных кабинетов</a:t>
            </a:r>
            <a:endParaRPr lang="ru-RU" alt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60363" y="422275"/>
            <a:ext cx="8961437" cy="792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3600" b="1" dirty="0" smtClean="0">
                <a:solidFill>
                  <a:srgbClr val="02507C"/>
                </a:solidFill>
              </a:rPr>
              <a:t>Достижения в работе</a:t>
            </a:r>
            <a:endParaRPr lang="en-US" altLang="ru-RU" sz="3600" b="1" dirty="0">
              <a:solidFill>
                <a:srgbClr val="02507C"/>
              </a:solidFill>
            </a:endParaRP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en-US" altLang="ru-RU" sz="3600" b="1" dirty="0">
              <a:solidFill>
                <a:srgbClr val="02507C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35050"/>
            <a:ext cx="10080625" cy="18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4" name="Picture 5" descr="C:\Users\Светлана\Desktop\501100x00097527x2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6232" y="1208681"/>
            <a:ext cx="2793282" cy="3926622"/>
          </a:xfrm>
          <a:noFill/>
        </p:spPr>
      </p:pic>
      <p:pic>
        <p:nvPicPr>
          <p:cNvPr id="10245" name="Picture 6" descr="C:\Users\Светлана\Desktop\image-19-01-21-09-37 (3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158687" y="1213830"/>
            <a:ext cx="2779811" cy="3905017"/>
          </a:xfr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746" y="1213830"/>
            <a:ext cx="2698454" cy="3804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6655" y="1243062"/>
            <a:ext cx="2687554" cy="3813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552" y="1222375"/>
            <a:ext cx="2675508" cy="379618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12763" y="60325"/>
            <a:ext cx="9069387" cy="944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9240" rIns="0" bIns="0" anchor="ctr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en-US" altLang="ru-RU" sz="3200" b="1" dirty="0" err="1" smtClean="0">
                <a:solidFill>
                  <a:srgbClr val="02507C"/>
                </a:solidFill>
              </a:rPr>
              <a:t>Возможность</a:t>
            </a:r>
            <a:r>
              <a:rPr lang="ru-RU" altLang="ru-RU" sz="3200" b="1" dirty="0" smtClean="0">
                <a:solidFill>
                  <a:srgbClr val="02507C"/>
                </a:solidFill>
              </a:rPr>
              <a:t> </a:t>
            </a:r>
            <a:r>
              <a:rPr lang="en-US" altLang="ru-RU" sz="3200" b="1" dirty="0" smtClean="0">
                <a:solidFill>
                  <a:srgbClr val="02507C"/>
                </a:solidFill>
              </a:rPr>
              <a:t> </a:t>
            </a:r>
            <a:r>
              <a:rPr lang="en-US" altLang="ru-RU" sz="3200" b="1" dirty="0" err="1" smtClean="0">
                <a:solidFill>
                  <a:srgbClr val="02507C"/>
                </a:solidFill>
              </a:rPr>
              <a:t>тиражирования</a:t>
            </a:r>
            <a:r>
              <a:rPr lang="ru-RU" altLang="ru-RU" sz="3200" b="1" dirty="0" smtClean="0">
                <a:solidFill>
                  <a:srgbClr val="02507C"/>
                </a:solidFill>
              </a:rPr>
              <a:t> </a:t>
            </a:r>
            <a:r>
              <a:rPr lang="en-US" altLang="ru-RU" sz="3200" b="1" dirty="0" smtClean="0">
                <a:solidFill>
                  <a:srgbClr val="02507C"/>
                </a:solidFill>
              </a:rPr>
              <a:t> </a:t>
            </a:r>
            <a:r>
              <a:rPr lang="ru-RU" altLang="ru-RU" sz="3200" b="1" dirty="0" smtClean="0">
                <a:solidFill>
                  <a:srgbClr val="02507C"/>
                </a:solidFill>
              </a:rPr>
              <a:t>технологии</a:t>
            </a:r>
            <a:endParaRPr lang="en-US" altLang="ru-RU" sz="3200" b="1" dirty="0">
              <a:solidFill>
                <a:srgbClr val="02507C"/>
              </a:solidFill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360364" y="891059"/>
            <a:ext cx="9150350" cy="651991"/>
          </a:xfrm>
          <a:prstGeom prst="rect">
            <a:avLst/>
          </a:prstGeom>
          <a:noFill/>
          <a:ln w="9360">
            <a:solidFill>
              <a:srgbClr val="3465A4"/>
            </a:solidFill>
            <a:round/>
            <a:headEnd/>
            <a:tailEnd/>
          </a:ln>
        </p:spPr>
        <p:txBody>
          <a:bodyPr lIns="0" tIns="28440" rIns="0" bIns="0"/>
          <a:lstStyle/>
          <a:p>
            <a:pPr marL="180975"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endParaRPr lang="ru-RU" altLang="ru-RU" sz="1600" dirty="0" smtClean="0">
              <a:solidFill>
                <a:srgbClr val="000000"/>
              </a:solidFill>
            </a:endParaRPr>
          </a:p>
          <a:p>
            <a:pPr marL="180975" algn="ctr"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</a:tabLst>
            </a:pPr>
            <a:r>
              <a:rPr lang="ru-RU" altLang="ru-RU" sz="1600" dirty="0" smtClean="0">
                <a:solidFill>
                  <a:srgbClr val="000000"/>
                </a:solidFill>
              </a:rPr>
              <a:t>Практика </a:t>
            </a:r>
            <a:r>
              <a:rPr lang="ru-RU" altLang="ru-RU" sz="1600" dirty="0">
                <a:solidFill>
                  <a:srgbClr val="000000"/>
                </a:solidFill>
              </a:rPr>
              <a:t>реализуется в АСУСОН ТО «Детский психоневрологический дом-интернат»</a:t>
            </a: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360363" y="1683147"/>
            <a:ext cx="9150350" cy="3633391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0" tIns="28440" rIns="0" bIns="0"/>
          <a:lstStyle/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>
                <a:solidFill>
                  <a:srgbClr val="000000"/>
                </a:solidFill>
              </a:rPr>
              <a:t>           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>
                <a:solidFill>
                  <a:srgbClr val="000000"/>
                </a:solidFill>
              </a:rPr>
              <a:t>          Результаты реализации практики представлены на  </a:t>
            </a:r>
            <a:r>
              <a:rPr lang="ru-RU" altLang="ru-RU" sz="1400" dirty="0" smtClean="0">
                <a:solidFill>
                  <a:srgbClr val="000000"/>
                </a:solidFill>
              </a:rPr>
              <a:t>мероприятиях </a:t>
            </a:r>
            <a:r>
              <a:rPr lang="ru-RU" altLang="ru-RU" sz="1400" dirty="0">
                <a:solidFill>
                  <a:srgbClr val="000000"/>
                </a:solidFill>
              </a:rPr>
              <a:t>межрегионального и регионального  уровней, в том числе: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  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2021 год</a:t>
            </a:r>
            <a:r>
              <a:rPr lang="ru-RU" altLang="ru-RU" sz="1400" dirty="0">
                <a:solidFill>
                  <a:srgbClr val="000000"/>
                </a:solidFill>
              </a:rPr>
              <a:t> – на семинаре практикуме «Дети – инвалиды и общество</a:t>
            </a:r>
            <a:r>
              <a:rPr lang="ru-RU" altLang="ru-RU" sz="1400" dirty="0" smtClean="0">
                <a:solidFill>
                  <a:srgbClr val="000000"/>
                </a:solidFill>
              </a:rPr>
              <a:t>», прошедшего на </a:t>
            </a:r>
            <a:r>
              <a:rPr lang="ru-RU" altLang="ru-RU" sz="1400" dirty="0">
                <a:solidFill>
                  <a:srgbClr val="000000"/>
                </a:solidFill>
              </a:rPr>
              <a:t>базе  Ресурсного центра  АСУСОН ТО «Детский психоневрологический дом-интернат»;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  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2021 </a:t>
            </a:r>
            <a:r>
              <a:rPr lang="ru-RU" altLang="ru-RU" sz="1400" b="1" dirty="0">
                <a:solidFill>
                  <a:srgbClr val="000000"/>
                </a:solidFill>
              </a:rPr>
              <a:t>год</a:t>
            </a:r>
            <a:r>
              <a:rPr lang="ru-RU" altLang="ru-RU" sz="1400" dirty="0">
                <a:solidFill>
                  <a:srgbClr val="000000"/>
                </a:solidFill>
              </a:rPr>
              <a:t> - </a:t>
            </a:r>
            <a:r>
              <a:rPr lang="ru-RU" altLang="ru-RU" sz="1400" dirty="0" smtClean="0">
                <a:solidFill>
                  <a:srgbClr val="000000"/>
                </a:solidFill>
              </a:rPr>
              <a:t>на областном ежегодном форуме –выставке « Возможности»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>
                <a:solidFill>
                  <a:srgbClr val="000000"/>
                </a:solidFill>
              </a:rPr>
              <a:t>Также через публикации: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</a:rPr>
              <a:t>в методическом сборнике АСУСОН ТО «Детский психоневрологический дом – интернат»;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>
                <a:solidFill>
                  <a:srgbClr val="000000"/>
                </a:solidFill>
              </a:rPr>
              <a:t>- на сайте Ресурсного центра по работе с детьми с тяжелыми множественными нарушениями развития 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- во </a:t>
            </a:r>
            <a:r>
              <a:rPr lang="ru-RU" altLang="ru-RU" sz="1400" dirty="0">
                <a:solidFill>
                  <a:srgbClr val="000000"/>
                </a:solidFill>
              </a:rPr>
              <a:t>Всероссийском сетевом издании для педагогов и учащихся образовательных учреждений Фонд образовательной и научной деятельности Фонд 21 века</a:t>
            </a:r>
          </a:p>
          <a:p>
            <a:pPr marL="179388" algn="just">
              <a:lnSpc>
                <a:spcPct val="93000"/>
              </a:lnSpc>
              <a:buSzPct val="100000"/>
              <a:tabLst>
                <a:tab pos="0" algn="l"/>
                <a:tab pos="173038" algn="l"/>
                <a:tab pos="630238" algn="l"/>
                <a:tab pos="1087438" algn="l"/>
                <a:tab pos="1544638" algn="l"/>
                <a:tab pos="2001838" algn="l"/>
                <a:tab pos="2459038" algn="l"/>
                <a:tab pos="2916238" algn="l"/>
                <a:tab pos="3373438" algn="l"/>
                <a:tab pos="3830638" algn="l"/>
                <a:tab pos="4287838" algn="l"/>
                <a:tab pos="4745038" algn="l"/>
                <a:tab pos="5202238" algn="l"/>
                <a:tab pos="5659438" algn="l"/>
                <a:tab pos="6116638" algn="l"/>
                <a:tab pos="6573838" algn="l"/>
                <a:tab pos="7031038" algn="l"/>
                <a:tab pos="7488238" algn="l"/>
                <a:tab pos="7945438" algn="l"/>
                <a:tab pos="8402638" algn="l"/>
                <a:tab pos="8859838" algn="l"/>
                <a:tab pos="9317038" algn="l"/>
                <a:tab pos="9601200" algn="l"/>
                <a:tab pos="10047288" algn="l"/>
                <a:tab pos="10496550" algn="l"/>
                <a:tab pos="10945813" algn="l"/>
                <a:tab pos="10947400" algn="l"/>
                <a:tab pos="10948988" algn="l"/>
                <a:tab pos="10950575" algn="l"/>
                <a:tab pos="10952163" algn="l"/>
                <a:tab pos="10953750" algn="l"/>
                <a:tab pos="10955338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       В </a:t>
            </a:r>
            <a:r>
              <a:rPr lang="ru-RU" altLang="ru-RU" sz="1400" dirty="0">
                <a:solidFill>
                  <a:srgbClr val="000000"/>
                </a:solidFill>
              </a:rPr>
              <a:t>рамках работы </a:t>
            </a:r>
            <a:r>
              <a:rPr lang="ru-RU" altLang="ru-RU" sz="1400" dirty="0" smtClean="0">
                <a:solidFill>
                  <a:srgbClr val="000000"/>
                </a:solidFill>
              </a:rPr>
              <a:t>Ресурсного </a:t>
            </a:r>
            <a:r>
              <a:rPr lang="ru-RU" altLang="ru-RU" sz="1400" dirty="0">
                <a:solidFill>
                  <a:srgbClr val="000000"/>
                </a:solidFill>
              </a:rPr>
              <a:t>центра, созданного на базе АСУСОН ТО «Детский психоневрологический дом-интернат», проводятся обучающие семинары и консультации, на которых освещается опыт реализации практики по подготовке к самостоятельной жизни детей с ОВЗ в условиях стационара с применением </a:t>
            </a:r>
            <a:r>
              <a:rPr lang="ru-RU" altLang="ru-RU" sz="1400" dirty="0" smtClean="0">
                <a:solidFill>
                  <a:srgbClr val="000000"/>
                </a:solidFill>
              </a:rPr>
              <a:t>«Учебной </a:t>
            </a:r>
            <a:r>
              <a:rPr lang="ru-RU" altLang="ru-RU" sz="1400" dirty="0">
                <a:solidFill>
                  <a:srgbClr val="000000"/>
                </a:solidFill>
              </a:rPr>
              <a:t>тренировочной квартиры» «Равные возможности»</a:t>
            </a:r>
          </a:p>
        </p:txBody>
      </p:sp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535" y="1636713"/>
            <a:ext cx="6096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11336</TotalTime>
  <Words>939</Words>
  <Application>Microsoft Office PowerPoint</Application>
  <PresentationFormat>Произвольный</PresentationFormat>
  <Paragraphs>122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Microsoft YaHei</vt:lpstr>
      <vt:lpstr>Arial</vt:lpstr>
      <vt:lpstr>Segoe UI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элементы</dc:title>
  <dc:creator>Компик Помпик</dc:creator>
  <cp:lastModifiedBy>Видеостудия</cp:lastModifiedBy>
  <cp:revision>323</cp:revision>
  <cp:lastPrinted>2021-09-29T10:32:12Z</cp:lastPrinted>
  <dcterms:created xsi:type="dcterms:W3CDTF">2017-10-20T18:41:18Z</dcterms:created>
  <dcterms:modified xsi:type="dcterms:W3CDTF">2023-02-09T09:59:35Z</dcterms:modified>
</cp:coreProperties>
</file>