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2" r:id="rId2"/>
    <p:sldId id="263" r:id="rId3"/>
    <p:sldId id="264" r:id="rId4"/>
    <p:sldId id="266" r:id="rId5"/>
    <p:sldId id="268" r:id="rId6"/>
    <p:sldId id="269" r:id="rId7"/>
    <p:sldId id="272" r:id="rId8"/>
    <p:sldId id="273" r:id="rId9"/>
    <p:sldId id="274" r:id="rId10"/>
    <p:sldId id="281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3366"/>
    <a:srgbClr val="CC3300"/>
    <a:srgbClr val="800000"/>
    <a:srgbClr val="FF0066"/>
    <a:srgbClr val="2A74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ЗМК нач. года</c:v>
                </c:pt>
                <c:pt idx="1">
                  <c:v>ЗМК кон.года</c:v>
                </c:pt>
                <c:pt idx="2">
                  <c:v>врем.представл. нач.года</c:v>
                </c:pt>
                <c:pt idx="3">
                  <c:v>врем.представл. кон.года</c:v>
                </c:pt>
                <c:pt idx="4">
                  <c:v>воображение нач. года</c:v>
                </c:pt>
                <c:pt idx="5">
                  <c:v>воображение кон.года</c:v>
                </c:pt>
                <c:pt idx="6">
                  <c:v>мышление нач. года</c:v>
                </c:pt>
                <c:pt idx="7">
                  <c:v>мышление кон. года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17</c:v>
                </c:pt>
                <c:pt idx="1">
                  <c:v>67</c:v>
                </c:pt>
                <c:pt idx="2">
                  <c:v>0</c:v>
                </c:pt>
                <c:pt idx="3">
                  <c:v>83</c:v>
                </c:pt>
                <c:pt idx="4">
                  <c:v>17</c:v>
                </c:pt>
                <c:pt idx="5">
                  <c:v>33</c:v>
                </c:pt>
                <c:pt idx="6">
                  <c:v>17</c:v>
                </c:pt>
                <c:pt idx="7">
                  <c:v>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част. сформ.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ЗМК нач. года</c:v>
                </c:pt>
                <c:pt idx="1">
                  <c:v>ЗМК кон.года</c:v>
                </c:pt>
                <c:pt idx="2">
                  <c:v>врем.представл. нач.года</c:v>
                </c:pt>
                <c:pt idx="3">
                  <c:v>врем.представл. кон.года</c:v>
                </c:pt>
                <c:pt idx="4">
                  <c:v>воображение нач. года</c:v>
                </c:pt>
                <c:pt idx="5">
                  <c:v>воображение кон.года</c:v>
                </c:pt>
                <c:pt idx="6">
                  <c:v>мышление нач. года</c:v>
                </c:pt>
                <c:pt idx="7">
                  <c:v>мышление кон. года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17</c:v>
                </c:pt>
                <c:pt idx="1">
                  <c:v>17</c:v>
                </c:pt>
                <c:pt idx="2">
                  <c:v>33</c:v>
                </c:pt>
                <c:pt idx="3">
                  <c:v>17</c:v>
                </c:pt>
                <c:pt idx="4">
                  <c:v>33</c:v>
                </c:pt>
                <c:pt idx="5">
                  <c:v>67</c:v>
                </c:pt>
                <c:pt idx="6">
                  <c:v>67</c:v>
                </c:pt>
                <c:pt idx="7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сформ.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ЗМК нач. года</c:v>
                </c:pt>
                <c:pt idx="1">
                  <c:v>ЗМК кон.года</c:v>
                </c:pt>
                <c:pt idx="2">
                  <c:v>врем.представл. нач.года</c:v>
                </c:pt>
                <c:pt idx="3">
                  <c:v>врем.представл. кон.года</c:v>
                </c:pt>
                <c:pt idx="4">
                  <c:v>воображение нач. года</c:v>
                </c:pt>
                <c:pt idx="5">
                  <c:v>воображение кон.года</c:v>
                </c:pt>
                <c:pt idx="6">
                  <c:v>мышление нач. года</c:v>
                </c:pt>
                <c:pt idx="7">
                  <c:v>мышление кон. года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67</c:v>
                </c:pt>
                <c:pt idx="1">
                  <c:v>17</c:v>
                </c:pt>
                <c:pt idx="2">
                  <c:v>67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  <c:pt idx="6">
                  <c:v>17</c:v>
                </c:pt>
                <c:pt idx="7">
                  <c:v>0</c:v>
                </c:pt>
              </c:numCache>
            </c:numRef>
          </c:val>
        </c:ser>
        <c:shape val="cylinder"/>
        <c:axId val="101613952"/>
        <c:axId val="101615488"/>
        <c:axId val="0"/>
      </c:bar3DChart>
      <c:catAx>
        <c:axId val="1016139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1615488"/>
        <c:crosses val="autoZero"/>
        <c:auto val="1"/>
        <c:lblAlgn val="ctr"/>
        <c:lblOffset val="100"/>
      </c:catAx>
      <c:valAx>
        <c:axId val="101615488"/>
        <c:scaling>
          <c:orientation val="minMax"/>
        </c:scaling>
        <c:axPos val="l"/>
        <c:majorGridlines/>
        <c:numFmt formatCode="General" sourceLinked="1"/>
        <c:tickLblPos val="nextTo"/>
        <c:crossAx val="101613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81995736035568"/>
          <c:y val="0.43332063405107624"/>
          <c:w val="0.1432671222092344"/>
          <c:h val="0.14056573221640187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lide-share.ru/slide/249164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357166"/>
            <a:ext cx="85725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ГБУ «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Старооскольский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центр развития и социализации детей физкультурно-спортивной направленности «Старт»</a:t>
            </a:r>
          </a:p>
          <a:p>
            <a:pPr algn="ctr"/>
            <a:endParaRPr lang="ru-RU" sz="3200" b="1" i="1" dirty="0" smtClean="0">
              <a:solidFill>
                <a:srgbClr val="7030A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Практико-ориентированный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  психолого-педагогическому сопровождению процесса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подготовки воспитанников старшего дошкольного возраста  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(в том числе  воспитанников с  ОВЗ) к обучению в школе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«Собираемся в школу»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dirty="0" smtClean="0">
              <a:solidFill>
                <a:srgbClr val="7030A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ru-RU" sz="36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lide-share.ru/image/253502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357166"/>
            <a:ext cx="77867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СРАВНИТЕЛЬНЫЕ РЕЗУЛЬТАТЫ  ДИАГНОСТИКИ ГОТОВНОСТИ К  ОСВОЕНИЮ  УЧЕБНОЙ  ДЕЯТЕЛЬНОСТИ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1571612"/>
          <a:ext cx="8929718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21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lide-share.ru/image/253502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7158" y="357166"/>
            <a:ext cx="850112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ИТОГИ  ПРОЕКТА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«СОБИРАЕМСЯ В ШКОЛУ»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расширение запаса знаний и представлений; 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усвоение учебного материала;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гармонизация эмоционально-волевой сферы;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креативных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качеств личности;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готовность  воспитанников к обучению в школе.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253502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857232"/>
            <a:ext cx="842968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социально-педагогической, психологической готовности воспитанников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старшего дошкольного возраста (в том числе воспитанников с ОВЗ)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школе через применение методов актуализации информации.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lide-share.ru/slide/249164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28662" y="142852"/>
            <a:ext cx="8358246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</a:t>
            </a:r>
            <a:r>
              <a:rPr kumimoji="0" lang="ru-RU" sz="44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4400" b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Подобрать эффективные технологии, по расширению знаний и представлений посредствам развитие у детей понятийного мышления, а также компонентов, которые вызывают трудности (воображения, пространственно-временных представлений, зрительно-моторной координации).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развитию творческих способностей, познавательной мотивации, интеллектуальных качеств воспитанников.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Развивать коммуникативные умения,       произвольность          поведения.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Формировать положительное отношение к школе.</a:t>
            </a:r>
            <a:endParaRPr kumimoji="0" lang="ru-RU" sz="26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slide-share.ru/slide/249164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85786" y="357166"/>
            <a:ext cx="83582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ЭТАПЫ ПРОЕКТА</a:t>
            </a:r>
            <a:r>
              <a:rPr kumimoji="0" lang="ru-RU" sz="3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</p:txBody>
      </p:sp>
      <p:pic>
        <p:nvPicPr>
          <p:cNvPr id="16386" name="Picture 2" descr="http://sch2.luninec.edu.by/ru/sm.aspx?guid=233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29000"/>
            <a:ext cx="2503576" cy="308607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388" name="Picture 4" descr="https://st4.depositphotos.com/1005091/29476/v/950/depositphotos_294767026-stock-illustration-happy-schoolbag-topic-image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500306"/>
            <a:ext cx="2746138" cy="392909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6390" name="Picture 6" descr="https://avatars.mds.yandex.net/get-pdb/1879838/0ec1dd35-098b-473d-b51a-701cf64253c2/s1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285992"/>
            <a:ext cx="2357454" cy="32128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143116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Подготовительный   этап  -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«Портфель  проблем»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1571612"/>
            <a:ext cx="2928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 этап-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«Портфель  идей»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1142984"/>
            <a:ext cx="2928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Заключительный этап  -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«Портфель  собран»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lide-share.ru/image/253502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8858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ИННОВАЦИОННЫЕ ТЕХНОЛОГИИ: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-исследовательская деятельность</a:t>
            </a: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928802"/>
            <a:ext cx="3143272" cy="4191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857364"/>
            <a:ext cx="2928958" cy="3905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slide/249164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41" y="-99392"/>
            <a:ext cx="9144000" cy="6858001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-785850" y="0"/>
            <a:ext cx="1014419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1908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ИННОВАЦИОННЫЕ ТЕХНОЛОГИИ: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19088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4000" b="1" i="1" u="none" strike="noStrike" cap="none" normalizeH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скрайбинг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i.ytimg.com/vi/Pnqeq9PV-0M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14554"/>
            <a:ext cx="3047978" cy="171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1428736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190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рисованный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3" y="357301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190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магнитный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800" y="2383603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190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аппликационный</a:t>
            </a:r>
          </a:p>
        </p:txBody>
      </p:sp>
      <p:pic>
        <p:nvPicPr>
          <p:cNvPr id="10246" name="Picture 6" descr="http://propodelki.ru/images/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7656" y="3028032"/>
            <a:ext cx="2428892" cy="161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6" t="21315" r="11602" b="35728"/>
          <a:stretch/>
        </p:blipFill>
        <p:spPr>
          <a:xfrm>
            <a:off x="6450888" y="4293096"/>
            <a:ext cx="2437686" cy="1645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slide-share.ru/image/253502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0034" y="214290"/>
            <a:ext cx="785818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877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ИННОВАЦИОННЫЕ ТЕХНОЛОГИИ: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40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немотехника</a:t>
            </a:r>
          </a:p>
          <a:p>
            <a:pPr marL="0" marR="0" lvl="0" indent="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мнемодорожка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85720" y="1785927"/>
          <a:ext cx="8501120" cy="3767135"/>
        </p:xfrm>
        <a:graphic>
          <a:graphicData uri="http://schemas.openxmlformats.org/drawingml/2006/table">
            <a:tbl>
              <a:tblPr/>
              <a:tblGrid>
                <a:gridCol w="13422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39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39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74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715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785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11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зоопарке  крокодил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гости каждый день ходил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поне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дельник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 мишке,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 во вторник к мышке,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среду 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 </a:t>
                      </a: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льву,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четверг к бобру,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пятницу к двум кенгуру.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 буйволу ходил в субботу,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воскресенье к 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бегемоту.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Рисунок 28" descr="https://i.pinimg.com/originals/28/34/35/2834359ad5f1834059d434d4a80fafe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928802"/>
            <a:ext cx="714380" cy="642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https://image.freepik.com/free-vector/_29190-126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2643182"/>
            <a:ext cx="78581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http://zaikinmir.ru/kartinki/images/medved/medved-kartinki-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928802"/>
            <a:ext cx="928694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https://yt3.ggpht.com/a/AGF-l7921MRl5-I9JVvmT74mINq-M2CFVy8tQbw0Mw=s900-c-k-c0xffffffff-no-rj-m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2428868"/>
            <a:ext cx="857256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https://img2.freepng.ru/20180130/lgq/kisspng-lion-illustration-there-vigorously-lion-king-5a708a037a16d0.808471731517324803500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857364"/>
            <a:ext cx="785818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 descr="https://i.pinimg.com/736x/4e/1d/c9/4e1dc9fe15d962ee8aaafd17d504269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643182"/>
            <a:ext cx="785818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 descr="https://www.clipartmax.com/png/middle/36-367455_creative-reading-program-kangaroo-and-joey-clipart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928802"/>
            <a:ext cx="857256" cy="92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https://avatars.mds.yandex.net/get-zen_doc/1535103/pub_5cf9ef7cbabd4000b092b50d_5cff367722f0d900afbfe0a9/scale_1200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786578" y="2571744"/>
            <a:ext cx="857256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https://img2.freepng.ru/20181118/rp/kisspng-hippopotamus-image-drawing-clip-art-portable-netwo-5bf203890bb590.724313541542587273048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48" y="1928802"/>
            <a:ext cx="841070" cy="789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lide-share.ru/image/253502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0034" y="214291"/>
            <a:ext cx="785818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8775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ИННОВАЦИОННЫЕ ТЕХНОЛОГИИ: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4000" b="1" i="1" dirty="0" smtClean="0">
                <a:solidFill>
                  <a:srgbClr val="6600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немотехника</a:t>
            </a:r>
          </a:p>
          <a:p>
            <a:pPr indent="3587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(скороговорка: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ублик, баранку, батон и буханку пекарь из теста испек спозаранку)</a:t>
            </a:r>
          </a:p>
          <a:p>
            <a:pPr marL="0" marR="0" lvl="0" indent="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214554"/>
          <a:ext cx="8001055" cy="4357718"/>
        </p:xfrm>
        <a:graphic>
          <a:graphicData uri="http://schemas.openxmlformats.org/drawingml/2006/table">
            <a:tbl>
              <a:tblPr/>
              <a:tblGrid>
                <a:gridCol w="1899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45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77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893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78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бублик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баранку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батон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и буханку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8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пекарь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из теста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испек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спозаранку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152" name="Рисунок 3" descr="https://i.ya-webdesign.com/images/bagel-clipart-yellow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500306"/>
            <a:ext cx="1723469" cy="1691990"/>
          </a:xfrm>
          <a:prstGeom prst="rect">
            <a:avLst/>
          </a:prstGeom>
          <a:noFill/>
        </p:spPr>
      </p:pic>
      <p:pic>
        <p:nvPicPr>
          <p:cNvPr id="6151" name="Рисунок 12" descr="https://slide-share.ru/image/87355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571744"/>
            <a:ext cx="1831925" cy="1554827"/>
          </a:xfrm>
          <a:prstGeom prst="rect">
            <a:avLst/>
          </a:prstGeom>
          <a:noFill/>
        </p:spPr>
      </p:pic>
      <p:pic>
        <p:nvPicPr>
          <p:cNvPr id="6150" name="Рисунок 13" descr="https://img1.freepng.ru/20180309/pdw/kisspng-white-bread-bakery-loaf-decorative-toast-vector-5aa21799dbda47.65531611152057231390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643182"/>
            <a:ext cx="1500198" cy="1617532"/>
          </a:xfrm>
          <a:prstGeom prst="rect">
            <a:avLst/>
          </a:prstGeom>
          <a:noFill/>
        </p:spPr>
      </p:pic>
      <p:pic>
        <p:nvPicPr>
          <p:cNvPr id="6149" name="Рисунок 22" descr="https://otvet.imgsmail.ru/download/264236604_459a9125121ea6ba253248c4cb93093e_8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2571744"/>
            <a:ext cx="1928826" cy="1711215"/>
          </a:xfrm>
          <a:prstGeom prst="rect">
            <a:avLst/>
          </a:prstGeom>
          <a:noFill/>
        </p:spPr>
      </p:pic>
      <p:pic>
        <p:nvPicPr>
          <p:cNvPr id="6148" name="Рисунок 24" descr="http://4.bp.blogspot.com/_kbrfccTlLpU/TK4TPmOZQ5I/AAAAAAAAAas/A3ZkfQer9ww/s1600/BBoyFinalSalute_color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4714884"/>
            <a:ext cx="1571636" cy="1714512"/>
          </a:xfrm>
          <a:prstGeom prst="rect">
            <a:avLst/>
          </a:prstGeom>
          <a:noFill/>
        </p:spPr>
      </p:pic>
      <p:pic>
        <p:nvPicPr>
          <p:cNvPr id="6147" name="Рисунок 29" descr="https://media.istockphoto.com/vectors/hands-kneading-dough-vector-id52510725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4857760"/>
            <a:ext cx="1857388" cy="1570474"/>
          </a:xfrm>
          <a:prstGeom prst="rect">
            <a:avLst/>
          </a:prstGeom>
          <a:noFill/>
        </p:spPr>
      </p:pic>
      <p:pic>
        <p:nvPicPr>
          <p:cNvPr id="6146" name="Рисунок 23" descr="https://st2.depositphotos.com/1526816/10810/v/950/depositphotos_108105500-stock-illustration-male-chef-making-pizza-wit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4714884"/>
            <a:ext cx="1714512" cy="1785950"/>
          </a:xfrm>
          <a:prstGeom prst="rect">
            <a:avLst/>
          </a:prstGeom>
          <a:noFill/>
        </p:spPr>
      </p:pic>
      <p:pic>
        <p:nvPicPr>
          <p:cNvPr id="6145" name="Рисунок 34" descr="https://media.istockphoto.com/vectors/early-morning-vector-id160898318?k=6&amp;m=160898318&amp;s=612x612&amp;w=0&amp;h=2KfZ5tgiCIwDvC7jIwbDLNhU-qVQ5T4ISmRcj19OqLM=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72264" y="4714884"/>
            <a:ext cx="1871659" cy="1676166"/>
          </a:xfrm>
          <a:prstGeom prst="rect">
            <a:avLst/>
          </a:prstGeom>
          <a:noFill/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4286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lide-share.ru/slide/249164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122" name="Picture 2" descr="http://naymenok.ru/wp-content/uploads/2019/01/drudlyi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857232"/>
            <a:ext cx="7569854" cy="50006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1538" y="214291"/>
            <a:ext cx="728667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877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ИННОВАЦИОННЫЕ ТЕХНОЛОГИИ: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294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Пырх</cp:lastModifiedBy>
  <cp:revision>48</cp:revision>
  <dcterms:created xsi:type="dcterms:W3CDTF">2019-11-21T13:06:36Z</dcterms:created>
  <dcterms:modified xsi:type="dcterms:W3CDTF">2023-02-09T15:23:52Z</dcterms:modified>
</cp:coreProperties>
</file>