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76" r:id="rId6"/>
    <p:sldId id="261" r:id="rId7"/>
    <p:sldId id="263" r:id="rId8"/>
    <p:sldId id="264" r:id="rId9"/>
    <p:sldId id="265" r:id="rId10"/>
    <p:sldId id="267" r:id="rId11"/>
    <p:sldId id="268" r:id="rId12"/>
    <p:sldId id="270" r:id="rId13"/>
    <p:sldId id="271" r:id="rId14"/>
  </p:sldIdLst>
  <p:sldSz cx="9144000" cy="5143500" type="screen16x9"/>
  <p:notesSz cx="6797675" cy="9874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!akov RePack" initials="DR" lastIdx="7" clrIdx="0">
    <p:extLst>
      <p:ext uri="{19B8F6BF-5375-455C-9EA6-DF929625EA0E}">
        <p15:presenceInfo xmlns:p15="http://schemas.microsoft.com/office/powerpoint/2012/main" userId="D!akov RePa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6B6"/>
    <a:srgbClr val="C7C7C7"/>
    <a:srgbClr val="000000"/>
    <a:srgbClr val="D5D5D5"/>
    <a:srgbClr val="DEDEDE"/>
    <a:srgbClr val="A21245"/>
    <a:srgbClr val="9B9B9B"/>
    <a:srgbClr val="404040"/>
    <a:srgbClr val="075AB5"/>
    <a:srgbClr val="003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A0FDD9-1542-4897-8B34-9ECA02668951}">
  <a:tblStyle styleId="{F6A0FDD9-1542-4897-8B34-9ECA026689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C0925B-C213-4998-8F30-9B21F019558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0T04:20:13.533" idx="3">
    <p:pos x="1716" y="769"/>
    <p:text>* Под ресурсами проекта понимаются трудовые, материальные, информационные, финансовые ресурсы, востребованные в ходе реализации проекта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0T04:42:07.465" idx="4">
    <p:pos x="354" y="1131"/>
    <p:text>Следует указать конкретные, измеримые в числовых значениях, результаты, которые планируется достичь за период реализации проекта.
Используемые показатели должны соответствовать следующим требованиям:
● адекватность (показатель характеризует реальную ситуацию в результате достижения цели или решения задачи);
● достижимость (значения этого показателя реалистично получить в рамках реализации проекта);
● достоверность (способ сбора и обработки исходной информации можно будет подтвердить документально);
● измеримость (у показателя должны быть числовые значения);
● объективность (не допускается использование показателей, которые могут улучшаться при ухудшении реального положения дел);
● однозначность (смысл показателя не должен вызывать разночтений, поэтому следует избегать сложных формулировок).</p:text>
    <p:extLst>
      <p:ext uri="{C676402C-5697-4E1C-873F-D02D1690AC5C}">
        <p15:threadingInfo xmlns:p15="http://schemas.microsoft.com/office/powerpoint/2012/main" timeZoneBias="-180"/>
      </p:ext>
    </p:extLst>
  </p:cm>
  <p:cm authorId="1" dt="2019-02-20T04:42:28.667" idx="5">
    <p:pos x="373" y="2292"/>
    <p:text>Следует указать результаты, не измеримые в числовых значениях, которые планируется достичь за период реализации проекта (положительные изменения в социуме, решение конкретных социальных проблем, повышение качества жизни целевой группы и т. п.).</p:text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9510" y="741363"/>
            <a:ext cx="6578700" cy="370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99198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8" y="1339850"/>
            <a:ext cx="6430962" cy="3617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 txBox="1">
            <a:spLocks noGrp="1"/>
          </p:cNvSpPr>
          <p:nvPr>
            <p:ph type="sldNum" idx="12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1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474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61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051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146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528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02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83568" y="205978"/>
            <a:ext cx="8003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39552" y="1182122"/>
            <a:ext cx="8003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2816442" y="467798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" y="0"/>
            <a:ext cx="9137277" cy="5143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04" y="2018587"/>
            <a:ext cx="3111803" cy="738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19581" y="1632654"/>
            <a:ext cx="533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"/>
              </a:spcAft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«Дом Совы-няньки»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94000" y="883637"/>
            <a:ext cx="1636588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6C6C6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9"/>
            <a:ext cx="9144000" cy="8616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4946" y="605767"/>
            <a:ext cx="179686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Приложения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8" y="605050"/>
            <a:ext cx="2914638" cy="22101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0749" y="1186884"/>
            <a:ext cx="303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Металлоконструкция для подвешивания снарядов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7" y="2518723"/>
            <a:ext cx="2495950" cy="24959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0588" y="2730704"/>
            <a:ext cx="5937504" cy="11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0"/>
            <a:ext cx="3565663" cy="356566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048890"/>
              </p:ext>
            </p:extLst>
          </p:nvPr>
        </p:nvGraphicFramePr>
        <p:xfrm>
          <a:off x="3416989" y="449692"/>
          <a:ext cx="3394627" cy="1597978"/>
        </p:xfrm>
        <a:graphic>
          <a:graphicData uri="http://schemas.openxmlformats.org/drawingml/2006/table">
            <a:tbl>
              <a:tblPr firstRow="1" firstCol="1" bandRow="1"/>
              <a:tblGrid>
                <a:gridCol w="3394627">
                  <a:extLst>
                    <a:ext uri="{9D8B030D-6E8A-4147-A177-3AD203B41FA5}">
                      <a16:colId xmlns:a16="http://schemas.microsoft.com/office/drawing/2014/main" val="28012480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Тоннель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Большое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полотнище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позволяющее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детям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безопасно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получать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опыт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перемещения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по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очень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неустойчивой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поверхности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интегрируя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информацию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вестибулярной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проприоцептивной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зрительной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и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моторной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систем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Castellar" panose="020A0402060406010301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445377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1" y="2497362"/>
            <a:ext cx="2571750" cy="2571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41" y="3807261"/>
            <a:ext cx="5937504" cy="10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3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96" y="2571750"/>
            <a:ext cx="3387173" cy="243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6" y="145774"/>
            <a:ext cx="3181350" cy="3181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9630" y="4079521"/>
            <a:ext cx="2802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Напольное защитное покрытие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830" y="358538"/>
            <a:ext cx="5340891" cy="161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63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30" y="225287"/>
            <a:ext cx="3159902" cy="3246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5704" y="689113"/>
            <a:ext cx="123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Бочка совы»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7030" y="99689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4E5768"/>
                </a:solidFill>
                <a:latin typeface="Questrial"/>
              </a:rPr>
              <a:t>Может использоваться как в подвешенном виде (в качестве качелей), так и просто на полу, для кручения детей в «центрифуге».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6" y="2507157"/>
            <a:ext cx="2448753" cy="24487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63000" y="2974453"/>
            <a:ext cx="2028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Комплект </a:t>
            </a:r>
            <a:r>
              <a:rPr lang="ru-RU" dirty="0" err="1"/>
              <a:t>Совоблоков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53030" y="347207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Эти кубики можно использовать в занятиях с детьми. В качестве «горы», укрытия или препятствия в сказочных маршрутах в качестве строительных блоков.</a:t>
            </a:r>
          </a:p>
        </p:txBody>
      </p:sp>
    </p:spTree>
    <p:extLst>
      <p:ext uri="{BB962C8B-B14F-4D97-AF65-F5344CB8AC3E}">
        <p14:creationId xmlns:p14="http://schemas.microsoft.com/office/powerpoint/2010/main" val="100586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430"/>
            <a:ext cx="9144000" cy="861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2029590" cy="45719"/>
          </a:xfrm>
          <a:prstGeom prst="rect">
            <a:avLst/>
          </a:prstGeom>
          <a:gradFill flip="none" rotWithShape="1">
            <a:gsLst>
              <a:gs pos="0">
                <a:srgbClr val="47D04D"/>
              </a:gs>
              <a:gs pos="100000">
                <a:srgbClr val="008C3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7552" y="518663"/>
            <a:ext cx="3722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"/>
              </a:spcAft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Цель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1213" y="1258214"/>
            <a:ext cx="7157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/>
              <a:t>Цель </a:t>
            </a:r>
            <a:r>
              <a:rPr lang="ru-RU" sz="1200" b="1" u="sng" dirty="0" smtClean="0"/>
              <a:t>программы:</a:t>
            </a:r>
            <a:endParaRPr 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9936" y="1578706"/>
            <a:ext cx="7157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0"/>
              </a:spcAft>
            </a:pPr>
            <a:r>
              <a:rPr lang="ru-RU" sz="800" b="1" dirty="0">
                <a:solidFill>
                  <a:srgbClr val="282828"/>
                </a:solidFill>
              </a:rPr>
              <a:t>создание условий, определенной среды, которая будет побуждать ребенка к образованию собственной двигательной и познавательной активности.</a:t>
            </a:r>
            <a:endParaRPr lang="ru-RU" sz="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89936" y="2135715"/>
            <a:ext cx="7157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/>
              <a:t>Актуальность и социальная значимость </a:t>
            </a:r>
            <a:r>
              <a:rPr lang="ru-RU" sz="1200" b="1" u="sng" dirty="0" smtClean="0"/>
              <a:t>программы: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943911" y="2410623"/>
            <a:ext cx="74606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ts val="1440"/>
              </a:lnSpc>
            </a:pPr>
            <a:r>
              <a:rPr lang="ru-RU" sz="900" b="1" dirty="0" smtClean="0">
                <a:solidFill>
                  <a:srgbClr val="282828"/>
                </a:solidFill>
                <a:latin typeface="PT Sans"/>
              </a:rPr>
              <a:t>Цель </a:t>
            </a:r>
            <a:r>
              <a:rPr lang="ru-RU" sz="900" b="1" dirty="0">
                <a:solidFill>
                  <a:srgbClr val="282828"/>
                </a:solidFill>
                <a:latin typeface="PT Sans"/>
              </a:rPr>
              <a:t>работы </a:t>
            </a:r>
            <a:r>
              <a:rPr lang="ru-RU" sz="900" b="1" dirty="0" smtClean="0">
                <a:solidFill>
                  <a:srgbClr val="282828"/>
                </a:solidFill>
                <a:latin typeface="PT Sans"/>
              </a:rPr>
              <a:t>социально-реабилитационного центра: </a:t>
            </a:r>
            <a:r>
              <a:rPr lang="ru-RU" sz="900" dirty="0">
                <a:solidFill>
                  <a:srgbClr val="282828"/>
                </a:solidFill>
                <a:latin typeface="PT Sans"/>
              </a:rPr>
              <a:t>осуществление предусмотренных законодательством РФ полномочий исполнительных органов государственной власти Свердловской области в сфере социального обслуживания, профилактики безнадзорности и беспризорности, социальной реабилитации несовершеннолетних детей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. </a:t>
            </a:r>
          </a:p>
          <a:p>
            <a:pPr indent="432000" algn="just">
              <a:lnSpc>
                <a:spcPts val="1440"/>
              </a:lnSpc>
            </a:pP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В социально-реабилитационном центре проживают и воспитываются дети, оставшиеся без попечения родителей, дети-сироты, а также дети из неблагополучных семей в количестве 88 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воспитанников, в том числе дети с ОВЗ, дети-инвалиды. У 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таких детей присутствует высокий уровень тревожности, нарушение 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коммуникации, проблемы в обучении, 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адаптационные расстройства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.</a:t>
            </a:r>
            <a:r>
              <a:rPr lang="ru-RU" sz="900" dirty="0">
                <a:solidFill>
                  <a:srgbClr val="4E5768"/>
                </a:solidFill>
                <a:latin typeface="Questrial"/>
              </a:rPr>
              <a:t> Дом Совы — это сенсорно-динамический зал с набором специальных инструментов для развития сенсомоторной интеграции.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  </a:t>
            </a:r>
            <a:r>
              <a:rPr lang="ru-RU" sz="900" dirty="0" smtClean="0"/>
              <a:t>«</a:t>
            </a:r>
            <a:r>
              <a:rPr lang="ru-RU" sz="900" dirty="0" err="1" smtClean="0"/>
              <a:t>Совопрактика</a:t>
            </a:r>
            <a:r>
              <a:rPr lang="ru-RU" sz="900" dirty="0" smtClean="0"/>
              <a:t>» – это метод психолого-педагогического сопровождени</a:t>
            </a:r>
            <a:r>
              <a:rPr lang="ru-RU" sz="900" dirty="0" smtClean="0"/>
              <a:t>я ребенка в возрасте от 3 до 15 лет. Метод состоит из психологических игр и упражнений. Данная методика полезна детям, которые имеют достаточно ресурсов для развития, но испытывают сложности с обучением, общением, пониманием границ собственного тела и т.д. В процессе занятий по методике «</a:t>
            </a:r>
            <a:r>
              <a:rPr lang="ru-RU" sz="900" dirty="0" err="1" smtClean="0"/>
              <a:t>Совопрактики</a:t>
            </a:r>
            <a:r>
              <a:rPr lang="ru-RU" sz="900" dirty="0" smtClean="0"/>
              <a:t>» ребенок познает собственное тело, учится произвольно управлять телодвижениями, познает пространственные характеристики окружающей среды, учится управлять когнитивными процессами</a:t>
            </a:r>
            <a:endParaRPr lang="ru-RU" sz="900" dirty="0" smtClean="0"/>
          </a:p>
        </p:txBody>
      </p:sp>
    </p:spTree>
    <p:extLst>
      <p:ext uri="{BB962C8B-B14F-4D97-AF65-F5344CB8AC3E}">
        <p14:creationId xmlns:p14="http://schemas.microsoft.com/office/powerpoint/2010/main" val="41778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2029590" cy="45719"/>
          </a:xfrm>
          <a:prstGeom prst="rect">
            <a:avLst/>
          </a:prstGeom>
          <a:gradFill flip="none" rotWithShape="1">
            <a:gsLst>
              <a:gs pos="0">
                <a:srgbClr val="47D04D"/>
              </a:gs>
              <a:gs pos="100000">
                <a:srgbClr val="008C3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0237" y="514862"/>
            <a:ext cx="3722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"/>
              </a:spcAft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Цель проекта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1213" y="1302104"/>
            <a:ext cx="1992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u="sng" dirty="0" smtClean="0"/>
              <a:t>Задачи: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94000" y="3564117"/>
            <a:ext cx="199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u="sng" dirty="0" smtClean="0"/>
              <a:t>Место реализации</a:t>
            </a:r>
          </a:p>
          <a:p>
            <a:pPr algn="r"/>
            <a:r>
              <a:rPr lang="ru-RU" sz="1200" b="1" u="sng" dirty="0" smtClean="0"/>
              <a:t>проекта: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200705" y="3944698"/>
            <a:ext cx="1992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u="sng" dirty="0" smtClean="0"/>
              <a:t>Участники проекта:</a:t>
            </a:r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262579" y="1302104"/>
            <a:ext cx="5398615" cy="3477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100" dirty="0" smtClean="0"/>
              <a:t>Поиск возможностей для создания сенсорно-динамического зала «Дом совы-няньки»</a:t>
            </a:r>
            <a:endParaRPr lang="ru-RU" sz="1100" dirty="0" smtClean="0"/>
          </a:p>
          <a:p>
            <a:pPr marL="171450" indent="-171450">
              <a:buFontTx/>
              <a:buChar char="-"/>
            </a:pPr>
            <a:r>
              <a:rPr lang="ru-RU" sz="1100" dirty="0" smtClean="0"/>
              <a:t>Подготовка и ремонт помещения </a:t>
            </a:r>
            <a:r>
              <a:rPr lang="ru-RU" sz="1100" dirty="0" smtClean="0"/>
              <a:t>для оборудования </a:t>
            </a:r>
            <a:r>
              <a:rPr lang="ru-RU" sz="1100" dirty="0" smtClean="0"/>
              <a:t>«Дома совы-няньки»;</a:t>
            </a:r>
            <a:endParaRPr lang="ru-RU" sz="1100" dirty="0" smtClean="0"/>
          </a:p>
          <a:p>
            <a:pPr marL="171450" indent="-171450">
              <a:buFontTx/>
              <a:buChar char="-"/>
            </a:pPr>
            <a:r>
              <a:rPr lang="ru-RU" sz="1100" dirty="0" smtClean="0"/>
              <a:t>Заключение договора с благотворительным фондом на поставку оборудования;</a:t>
            </a:r>
            <a:endParaRPr lang="ru-RU" sz="1100" dirty="0" smtClean="0"/>
          </a:p>
          <a:p>
            <a:pPr marL="171450" indent="-171450">
              <a:buFontTx/>
              <a:buChar char="-"/>
            </a:pPr>
            <a:r>
              <a:rPr lang="ru-RU" sz="1100" dirty="0" smtClean="0"/>
              <a:t>Монтаж приобретенного оборудования;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Разработка программы психологического сопровождения воспитанников центра в условиях </a:t>
            </a:r>
            <a:r>
              <a:rPr lang="ru-RU" sz="1100" dirty="0" smtClean="0"/>
              <a:t>«Дома совы-няньки»;</a:t>
            </a:r>
            <a:endParaRPr lang="ru-RU" sz="1100" dirty="0" smtClean="0"/>
          </a:p>
          <a:p>
            <a:pPr marL="171450" indent="-171450">
              <a:buFontTx/>
              <a:buChar char="-"/>
            </a:pPr>
            <a:r>
              <a:rPr lang="ru-RU" sz="1100" dirty="0" smtClean="0"/>
              <a:t>Реализация </a:t>
            </a:r>
            <a:r>
              <a:rPr lang="ru-RU" sz="1100" dirty="0" smtClean="0"/>
              <a:t>программы </a:t>
            </a:r>
            <a:r>
              <a:rPr lang="ru-RU" sz="1100" dirty="0" smtClean="0"/>
              <a:t>и повышение качества реабилитационного процесса, путем проведения индивидуально-ориентированных социально-психологических занятий;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Информирование о реализации </a:t>
            </a:r>
            <a:r>
              <a:rPr lang="ru-RU" sz="1100" dirty="0" smtClean="0"/>
              <a:t>программы</a:t>
            </a:r>
            <a:endParaRPr lang="ru-RU" sz="1100" dirty="0" smtClean="0"/>
          </a:p>
          <a:p>
            <a:pPr marL="171450" indent="-171450">
              <a:buFontTx/>
              <a:buChar char="-"/>
            </a:pPr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r>
              <a:rPr lang="ru-RU" sz="1100" dirty="0" smtClean="0"/>
              <a:t>- </a:t>
            </a:r>
          </a:p>
          <a:p>
            <a:endParaRPr lang="ru-RU" sz="1100" dirty="0"/>
          </a:p>
          <a:p>
            <a:endParaRPr lang="ru-RU" sz="11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262577" y="3565188"/>
            <a:ext cx="5398615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3299787" y="3684466"/>
            <a:ext cx="5398615" cy="1446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endParaRPr lang="ru-RU" sz="1100" dirty="0" smtClean="0"/>
          </a:p>
          <a:p>
            <a:pPr marL="171450" indent="-171450">
              <a:buFontTx/>
              <a:buChar char="-"/>
            </a:pPr>
            <a:r>
              <a:rPr lang="ru-RU" sz="1100" dirty="0" smtClean="0"/>
              <a:t>ГКУ «СРЦН города Березовского»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БФ «Созвездие добра»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Филиал «Свердловэнерго» Западные электрические сети</a:t>
            </a:r>
            <a:endParaRPr lang="ru-RU" sz="1100" dirty="0" smtClean="0"/>
          </a:p>
          <a:p>
            <a:pPr marL="171450" indent="-171450">
              <a:buFontTx/>
              <a:buChar char="-"/>
            </a:pPr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837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5011"/>
            <a:ext cx="9144000" cy="1949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3132000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6C6C6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90483" y="357673"/>
            <a:ext cx="337404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Концепция </a:t>
            </a:r>
          </a:p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и альтернативы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проекта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9743" y="992596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Устраняемые риски </a:t>
            </a:r>
            <a:r>
              <a:rPr lang="en-US" sz="1050" u="sng" dirty="0" smtClean="0">
                <a:solidFill>
                  <a:schemeClr val="tx2">
                    <a:lumMod val="25000"/>
                  </a:schemeClr>
                </a:solidFill>
              </a:rPr>
              <a:t>/ </a:t>
            </a:r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проблемы: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224222"/>
              </p:ext>
            </p:extLst>
          </p:nvPr>
        </p:nvGraphicFramePr>
        <p:xfrm>
          <a:off x="1094000" y="2205196"/>
          <a:ext cx="6977945" cy="3018277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1744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4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789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Наименование показателя</a:t>
                      </a:r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Значение показателя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368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Текущее значение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Целевое состояние</a:t>
                      </a:r>
                      <a:r>
                        <a:rPr lang="ru-RU" sz="1050" b="1" dirty="0" smtClean="0">
                          <a:solidFill>
                            <a:srgbClr val="008C3B"/>
                          </a:solidFill>
                        </a:rPr>
                        <a:t>*</a:t>
                      </a:r>
                      <a:endParaRPr lang="ru-RU" sz="900" b="1" dirty="0" smtClean="0">
                        <a:solidFill>
                          <a:srgbClr val="008C3B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Отклонение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894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-Разнообразие методов психологического</a:t>
                      </a:r>
                      <a:r>
                        <a:rPr lang="ru-RU" sz="9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сопровождения</a:t>
                      </a:r>
                      <a:endParaRPr lang="ru-RU" sz="900" b="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-Недостаточно</a:t>
                      </a:r>
                      <a:endParaRPr lang="ru-RU" sz="9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-При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использовании методики «</a:t>
                      </a:r>
                      <a:r>
                        <a:rPr lang="ru-RU" sz="900" baseline="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Совопрактика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» </a:t>
                      </a:r>
                      <a:r>
                        <a:rPr lang="ru-RU" sz="9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используются различные формы, методы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и средства, 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которые в комплексе предоставляют хороший результат психологической работы</a:t>
                      </a:r>
                      <a:endParaRPr lang="ru-RU" sz="9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57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-Адаптационный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период</a:t>
                      </a:r>
                    </a:p>
                    <a:p>
                      <a:r>
                        <a:rPr lang="ru-RU" sz="9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Уровень тревожности</a:t>
                      </a:r>
                      <a:endParaRPr lang="ru-RU" sz="9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-При поступлении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в центр у ребенка наблюдается недоверие, тревожность</a:t>
                      </a:r>
                      <a:endParaRPr lang="ru-RU" sz="9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-С помощью занятий в </a:t>
                      </a:r>
                      <a:r>
                        <a:rPr lang="ru-RU" sz="9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«Доме совы-няньки» период </a:t>
                      </a:r>
                      <a:r>
                        <a:rPr lang="ru-RU" sz="9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адаптации у ребёнка будет проходить быстрее,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насыщеннее и результативнее</a:t>
                      </a:r>
                      <a:endParaRPr lang="ru-RU" sz="9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94000" y="1242288"/>
            <a:ext cx="6977945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- Малое разнообразие методов психологического сопровождения воспитанников центра;</a:t>
            </a:r>
          </a:p>
          <a:p>
            <a:r>
              <a:rPr lang="ru-RU" sz="1100" dirty="0" smtClean="0"/>
              <a:t>- Тяжелый адаптационный период при поступлении ребенка в учреждение;</a:t>
            </a:r>
          </a:p>
          <a:p>
            <a:r>
              <a:rPr lang="ru-RU" sz="1100" dirty="0" smtClean="0"/>
              <a:t>- Высокий уровень тревожности;</a:t>
            </a:r>
          </a:p>
          <a:p>
            <a:r>
              <a:rPr lang="ru-RU" sz="1100" dirty="0" smtClean="0"/>
              <a:t>- </a:t>
            </a:r>
            <a:r>
              <a:rPr lang="ru-RU" sz="1100" dirty="0" smtClean="0"/>
              <a:t>Проблемы в коммуникации, обучении;</a:t>
            </a:r>
            <a:endParaRPr lang="ru-RU" sz="11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94000" y="1951281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Эффект проекта: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12" y="7045956"/>
            <a:ext cx="3380539" cy="802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83413" y="6910399"/>
            <a:ext cx="131019" cy="117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81193" y="7045956"/>
            <a:ext cx="133239" cy="11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18607" y="6870298"/>
            <a:ext cx="12971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i="1" dirty="0" smtClean="0"/>
              <a:t>- Улучшение показателей</a:t>
            </a:r>
            <a:endParaRPr lang="ru-RU" sz="7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47812" y="7016974"/>
            <a:ext cx="12939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i="1" dirty="0" smtClean="0"/>
              <a:t>- Ухудшение показателей</a:t>
            </a:r>
            <a:endParaRPr lang="ru-RU" sz="7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77507" y="6943439"/>
            <a:ext cx="17604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i="1" dirty="0" smtClean="0">
                <a:solidFill>
                  <a:srgbClr val="008C3B"/>
                </a:solidFill>
              </a:rPr>
              <a:t>* </a:t>
            </a:r>
            <a:r>
              <a:rPr lang="ru-RU" sz="700" i="1" dirty="0"/>
              <a:t>Применяется цветовая индикация</a:t>
            </a:r>
          </a:p>
        </p:txBody>
      </p:sp>
    </p:spTree>
    <p:extLst>
      <p:ext uri="{BB962C8B-B14F-4D97-AF65-F5344CB8AC3E}">
        <p14:creationId xmlns:p14="http://schemas.microsoft.com/office/powerpoint/2010/main" val="24717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225132"/>
              </p:ext>
            </p:extLst>
          </p:nvPr>
        </p:nvGraphicFramePr>
        <p:xfrm>
          <a:off x="268017" y="1268083"/>
          <a:ext cx="8677574" cy="2700068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2169393">
                  <a:extLst>
                    <a:ext uri="{9D8B030D-6E8A-4147-A177-3AD203B41FA5}">
                      <a16:colId xmlns:a16="http://schemas.microsoft.com/office/drawing/2014/main" val="453850070"/>
                    </a:ext>
                  </a:extLst>
                </a:gridCol>
                <a:gridCol w="2169395">
                  <a:extLst>
                    <a:ext uri="{9D8B030D-6E8A-4147-A177-3AD203B41FA5}">
                      <a16:colId xmlns:a16="http://schemas.microsoft.com/office/drawing/2014/main" val="48827983"/>
                    </a:ext>
                  </a:extLst>
                </a:gridCol>
                <a:gridCol w="2169393">
                  <a:extLst>
                    <a:ext uri="{9D8B030D-6E8A-4147-A177-3AD203B41FA5}">
                      <a16:colId xmlns:a16="http://schemas.microsoft.com/office/drawing/2014/main" val="1715597897"/>
                    </a:ext>
                  </a:extLst>
                </a:gridCol>
                <a:gridCol w="2169393">
                  <a:extLst>
                    <a:ext uri="{9D8B030D-6E8A-4147-A177-3AD203B41FA5}">
                      <a16:colId xmlns:a16="http://schemas.microsoft.com/office/drawing/2014/main" val="2578318862"/>
                    </a:ext>
                  </a:extLst>
                </a:gridCol>
              </a:tblGrid>
              <a:tr h="2700068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-Нарушение коммуникации, трудности в обучении</a:t>
                      </a:r>
                      <a:endParaRPr lang="ru-RU" sz="105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-В</a:t>
                      </a:r>
                      <a:r>
                        <a:rPr lang="ru-RU" sz="105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центре проживают дети из неблагополучных семей, поэтому у большинства из них </a:t>
                      </a:r>
                      <a:r>
                        <a:rPr lang="ru-RU" sz="105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наблюдается отсутствие соответствующих возрасту </a:t>
                      </a:r>
                      <a:r>
                        <a:rPr lang="ru-RU" sz="105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навыков коммуникации, задержка </a:t>
                      </a:r>
                      <a:r>
                        <a:rPr lang="ru-RU" sz="105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развития, педагогическая запущенность, трудности в восприятии, обучении</a:t>
                      </a:r>
                      <a:endParaRPr lang="ru-RU" sz="105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-Улучшение эмоционального состояния ребенка, </a:t>
                      </a:r>
                      <a:r>
                        <a:rPr lang="ru-RU" sz="105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формирование навыков коммуникации, </a:t>
                      </a:r>
                      <a:r>
                        <a:rPr lang="ru-RU" sz="105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положительного отношение к самому себе, возможность побыть наедине с </a:t>
                      </a:r>
                      <a:r>
                        <a:rPr lang="ru-RU" sz="105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собой, развитие когнитивной сферы.</a:t>
                      </a:r>
                      <a:endParaRPr lang="ru-RU" sz="105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96679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633962"/>
              </p:ext>
            </p:extLst>
          </p:nvPr>
        </p:nvGraphicFramePr>
        <p:xfrm>
          <a:off x="268018" y="143235"/>
          <a:ext cx="8677573" cy="1124848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2169393">
                  <a:extLst>
                    <a:ext uri="{9D8B030D-6E8A-4147-A177-3AD203B41FA5}">
                      <a16:colId xmlns:a16="http://schemas.microsoft.com/office/drawing/2014/main" val="983354758"/>
                    </a:ext>
                  </a:extLst>
                </a:gridCol>
                <a:gridCol w="2169394">
                  <a:extLst>
                    <a:ext uri="{9D8B030D-6E8A-4147-A177-3AD203B41FA5}">
                      <a16:colId xmlns:a16="http://schemas.microsoft.com/office/drawing/2014/main" val="1513958069"/>
                    </a:ext>
                  </a:extLst>
                </a:gridCol>
                <a:gridCol w="2169393">
                  <a:extLst>
                    <a:ext uri="{9D8B030D-6E8A-4147-A177-3AD203B41FA5}">
                      <a16:colId xmlns:a16="http://schemas.microsoft.com/office/drawing/2014/main" val="3541564569"/>
                    </a:ext>
                  </a:extLst>
                </a:gridCol>
                <a:gridCol w="2169393">
                  <a:extLst>
                    <a:ext uri="{9D8B030D-6E8A-4147-A177-3AD203B41FA5}">
                      <a16:colId xmlns:a16="http://schemas.microsoft.com/office/drawing/2014/main" val="4137919218"/>
                    </a:ext>
                  </a:extLst>
                </a:gridCol>
              </a:tblGrid>
              <a:tr h="535642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Наименование показателя</a:t>
                      </a:r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Значение показателя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52067"/>
                  </a:ext>
                </a:extLst>
              </a:tr>
              <a:tr h="589206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Текущее значение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Целевое состояние</a:t>
                      </a:r>
                      <a:r>
                        <a:rPr lang="ru-RU" sz="1050" b="1" dirty="0" smtClean="0">
                          <a:solidFill>
                            <a:srgbClr val="008C3B"/>
                          </a:solidFill>
                        </a:rPr>
                        <a:t>*</a:t>
                      </a:r>
                      <a:endParaRPr lang="ru-RU" sz="900" b="1" dirty="0" smtClean="0">
                        <a:solidFill>
                          <a:srgbClr val="008C3B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Отклонение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85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09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5025"/>
            <a:ext cx="9144000" cy="19547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3132000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008C3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90483" y="620913"/>
            <a:ext cx="259091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Партнёры проекта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9743" y="1246140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>
                <a:solidFill>
                  <a:schemeClr val="tx2">
                    <a:lumMod val="25000"/>
                  </a:schemeClr>
                </a:solidFill>
              </a:rPr>
              <a:t>Таблица партнёров </a:t>
            </a:r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проекта: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194940"/>
              </p:ext>
            </p:extLst>
          </p:nvPr>
        </p:nvGraphicFramePr>
        <p:xfrm>
          <a:off x="1094000" y="1561760"/>
          <a:ext cx="6965332" cy="1131749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3482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2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БФ «Созвездие добра»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-Приобретение и монтаж оборудования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Филиал «Свердловэнерго» Западные электрические сети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Косметический ремонт помещения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15468"/>
                  </a:ext>
                </a:extLst>
              </a:tr>
              <a:tr h="490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ГКУ «СРЦН города Березовского»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Заработная плата психолога, оплата коммунальных услуг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30" y="4558891"/>
            <a:ext cx="3380539" cy="8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792"/>
            <a:ext cx="9144000" cy="2721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9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3132000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075A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6413" y="10517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>
                <a:solidFill>
                  <a:schemeClr val="tx2">
                    <a:lumMod val="25000"/>
                  </a:schemeClr>
                </a:solidFill>
              </a:rPr>
              <a:t>Таблица </a:t>
            </a:r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реализации проекта: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131320"/>
              </p:ext>
            </p:extLst>
          </p:nvPr>
        </p:nvGraphicFramePr>
        <p:xfrm>
          <a:off x="0" y="264433"/>
          <a:ext cx="9144000" cy="4222014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6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1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26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№ П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Решаемая задача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Мероприятие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Итоги</a:t>
                      </a:r>
                      <a:endParaRPr lang="ru-RU" sz="10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</a:rPr>
                        <a:t>( с указанием количественных и качественных показателей)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1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EDEDE">
                            <a:shade val="30000"/>
                            <a:satMod val="115000"/>
                          </a:srgbClr>
                        </a:gs>
                        <a:gs pos="100000">
                          <a:srgbClr val="9B9B9B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-Подготовка помещения для оборудования </a:t>
                      </a: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«Дома совы-няньки»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-Осуществление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ремонтных работ в помещении, предназначенном для 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сенсорно-динамического зала «Дом совы-няньки»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Подготовленное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помещение для 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30 </a:t>
                      </a:r>
                      <a:r>
                        <a:rPr lang="ru-RU" sz="1000" b="0" baseline="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кв.м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.</a:t>
                      </a:r>
                      <a:endParaRPr lang="ru-RU" sz="10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-Заключение договора с благотворительным фондом на поставку оборудования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Заказ и получение необходимого оборудования и мебели 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Приобретено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необходимое оборудование и 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мебель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-Монтаж оборудования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-Установка мебели и размещение оборудования </a:t>
                      </a: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в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«Доме совы-няньки»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Установлено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и смонтировано все необходимое оборудование для успешного функционирования 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«Дома совы-няньки»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2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Реализация 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программы, предоставление 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социально-психологических услуг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-Разработка программы,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организация и проведение регулярных психологических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занятий с воспитанниками социально-реабилитационного центра в 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«Доме совы-няньки»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Проведение комплексной реабилитации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воспитанников социально-реабилитационного центра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6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5946"/>
            <a:ext cx="9144000" cy="28975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9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3132000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075A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90483" y="590881"/>
            <a:ext cx="338602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Ресурсный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план 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527" y="1187826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Таблица используемых ресурсов: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909513"/>
              </p:ext>
            </p:extLst>
          </p:nvPr>
        </p:nvGraphicFramePr>
        <p:xfrm>
          <a:off x="519381" y="1454074"/>
          <a:ext cx="8141812" cy="2688003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615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5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№ П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Наименование статьи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Количественная оценка ресурсов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Вклад партнёров проекта, с указанием партнёров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</a:rPr>
                        <a:t>( если имеются)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3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EDEDE">
                            <a:shade val="30000"/>
                            <a:satMod val="115000"/>
                          </a:srgbClr>
                        </a:gs>
                        <a:gs pos="100000">
                          <a:srgbClr val="DEDEDE">
                            <a:shade val="675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-Ремонт помещения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200000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-Ремонт </a:t>
                      </a: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осуществлен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благотворительно филиалом «Свердловэнерго» Западные электрические сети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3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-Приобретение оборудования и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мебели для 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сенсорно-динамического зала «Дом совы-няньки»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500000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Средства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благотворительного фонда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3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-Оплата ЖКУ для содержания </a:t>
                      </a: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«Дома совы-няньки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»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1500руб./месяц – электроэнергия;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1700руб./месяц </a:t>
                      </a:r>
                      <a:r>
                        <a:rPr lang="ru-RU" sz="1000" b="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теплоэнергия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Оплату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ЖКУ производит ГКУ «СРЦН города Березовского»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-Оплата труда психолога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12520/в месяц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Оплату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труда производит ГКУ «СРЦН города Березовского»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6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0054"/>
            <a:ext cx="9144000" cy="2563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9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3132000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A2124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90483" y="334110"/>
            <a:ext cx="338602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Ключевые показатели </a:t>
            </a:r>
          </a:p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эффективности 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483" y="1191483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Таблица используемых ресурсов: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797041"/>
              </p:ext>
            </p:extLst>
          </p:nvPr>
        </p:nvGraphicFramePr>
        <p:xfrm>
          <a:off x="1094000" y="1454074"/>
          <a:ext cx="6933801" cy="3860103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6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1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4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№ П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Показатели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Значение показателя</a:t>
                      </a:r>
                      <a:endParaRPr lang="ru-RU" sz="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Количественные результаты: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3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</a:t>
                      </a:r>
                      <a:r>
                        <a:rPr lang="ru-RU" dirty="0" smtClean="0"/>
                        <a:t> </a:t>
                      </a:r>
                      <a:r>
                        <a:rPr lang="ru-RU" sz="1000" dirty="0" smtClean="0"/>
                        <a:t>Открытие </a:t>
                      </a:r>
                      <a:r>
                        <a:rPr lang="ru-RU" sz="1000" dirty="0" smtClean="0"/>
                        <a:t>сенсорно-динамического</a:t>
                      </a:r>
                      <a:r>
                        <a:rPr lang="ru-RU" sz="1000" baseline="0" dirty="0" smtClean="0"/>
                        <a:t> зала «Дом совы-няньки»</a:t>
                      </a:r>
                      <a:endParaRPr lang="ru-RU" sz="10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ru-RU" sz="1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К</a:t>
                      </a:r>
                      <a:r>
                        <a:rPr lang="ru-RU" sz="1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оличество воспитанников, которым оказаны психологические услуги,</a:t>
                      </a:r>
                      <a:r>
                        <a:rPr lang="ru-RU" sz="10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с использованием индивидуальных занятий в </a:t>
                      </a:r>
                      <a:r>
                        <a:rPr lang="ru-RU" sz="10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«Доме совы-няньки»</a:t>
                      </a:r>
                      <a:endParaRPr lang="ru-RU" sz="10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88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-Количество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публикаций в СМИ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92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2.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Качественные</a:t>
                      </a:r>
                      <a:r>
                        <a:rPr lang="ru-RU" sz="1000" b="1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результаты:</a:t>
                      </a:r>
                      <a:endParaRPr lang="ru-RU" sz="1000" b="1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rgbClr val="020202"/>
                          </a:solidFill>
                          <a:effectLst/>
                          <a:latin typeface="Open Sans"/>
                        </a:rPr>
                        <a:t>- Активация различных функций центральной нервной системы за счет создания обогащенной мультисенсорной среды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Open San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08906"/>
                  </a:ext>
                </a:extLst>
              </a:tr>
              <a:tr h="3216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6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1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- Стимуляция сенсорного восприятия и двигательной активности, 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снятие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 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тревожности 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и агрессии, профилактика 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физического 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переутомления, повышение положительных эмоций, релаксация, стимулирование психической активности, снятие мышечного и эмоционального 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напряжения.</a:t>
                      </a:r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6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 Повышение качества предоставления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реабилитационных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услуг воспитанникам центра</a:t>
                      </a: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 Организация индивидуальной и комплексной психологической помощи воспитанникам центра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6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21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21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21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0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1016</Words>
  <Application>Microsoft Office PowerPoint</Application>
  <PresentationFormat>Экран (16:9)</PresentationFormat>
  <Paragraphs>158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</vt:lpstr>
      <vt:lpstr>Castellar</vt:lpstr>
      <vt:lpstr>Open Sans</vt:lpstr>
      <vt:lpstr>PT Sans</vt:lpstr>
      <vt:lpstr>Questrial</vt:lpstr>
      <vt:lpstr>Times New Roman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yana</dc:creator>
  <cp:lastModifiedBy>Заместитель2</cp:lastModifiedBy>
  <cp:revision>93</cp:revision>
  <dcterms:modified xsi:type="dcterms:W3CDTF">2023-01-26T09:01:41Z</dcterms:modified>
</cp:coreProperties>
</file>