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50796-49C1-4968-A1DD-1EB6D1230EDA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D6E49-8FBE-4E0B-A629-C773679337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03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6E49-8FBE-4E0B-A629-C773679337F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30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" y="14988"/>
            <a:ext cx="9144000" cy="685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7363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ПРАВОСЛАВИЯ </a:t>
            </a:r>
          </a:p>
          <a:p>
            <a:r>
              <a:rPr lang="ru-RU" sz="40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граждан пожилого возраста и инвалидов</a:t>
            </a:r>
            <a:endParaRPr lang="ru-RU" sz="40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3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Участие в благотворительном кинофестивале </a:t>
            </a:r>
            <a:br>
              <a:rPr lang="ru-RU" sz="32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«СВЕТ ЛУЧЕЗАРНОГО АНГЕЛА»</a:t>
            </a:r>
            <a:endParaRPr lang="ru-RU" sz="32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3" y="1772816"/>
            <a:ext cx="334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16355A"/>
                </a:solidFill>
              </a:rPr>
              <a:t>Волонтерская работа</a:t>
            </a:r>
          </a:p>
          <a:p>
            <a:pPr algn="r"/>
            <a:r>
              <a:rPr lang="ru-RU" sz="2000" dirty="0" smtClean="0">
                <a:solidFill>
                  <a:srgbClr val="16355A"/>
                </a:solidFill>
              </a:rPr>
              <a:t>Проведение мастер-классов </a:t>
            </a:r>
            <a:endParaRPr lang="ru-RU" sz="2000" dirty="0">
              <a:solidFill>
                <a:srgbClr val="16355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959813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97" y="4101005"/>
            <a:ext cx="3953416" cy="22286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93" y="2912937"/>
            <a:ext cx="3080639" cy="34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8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Ближе друг к другу</a:t>
            </a:r>
            <a:endParaRPr lang="ru-RU" sz="40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12109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16355A"/>
                </a:solidFill>
              </a:rPr>
              <a:t>Общение со священнослужителями в неформальной обстановке помогает лучше узнать Православную веру и понять её смысл</a:t>
            </a:r>
            <a:endParaRPr lang="ru-RU" dirty="0">
              <a:solidFill>
                <a:srgbClr val="16355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384376" cy="4787889"/>
          </a:xfrm>
          <a:prstGeom prst="rect">
            <a:avLst/>
          </a:prstGeom>
          <a:effectLst>
            <a:glow rad="139700">
              <a:schemeClr val="bg2">
                <a:lumMod val="50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21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6355A"/>
                </a:solidFill>
              </a:rPr>
              <a:t>В течении прошлого столетия, духовные ценности были утеряны и несколько поколений выросли не зная своей религии. </a:t>
            </a:r>
          </a:p>
          <a:p>
            <a:pPr algn="ctr"/>
            <a:r>
              <a:rPr lang="ru-RU" sz="2000" dirty="0" smtClean="0">
                <a:solidFill>
                  <a:srgbClr val="16355A"/>
                </a:solidFill>
              </a:rPr>
              <a:t>Это огромный пробел, отсутствие ориентирования в элементарных понятиях Православия. </a:t>
            </a:r>
          </a:p>
          <a:p>
            <a:pPr algn="ctr"/>
            <a:r>
              <a:rPr lang="ru-RU" sz="2000" dirty="0" smtClean="0">
                <a:solidFill>
                  <a:srgbClr val="16355A"/>
                </a:solidFill>
              </a:rPr>
              <a:t>Прежде, чем возрождать  православную культуру в молодом поколении, необходимо, чтобы люди более зрелого возраста смогли, хотя бы в общих чертах,  быть просвященными в вероучении, знать основы православных традиций, свою религиозную концепцию и понимать, что религия не дань моде, а духовная потребность человека.</a:t>
            </a: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dirty="0" smtClean="0"/>
              <a:t>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3388208"/>
            <a:ext cx="6084168" cy="3157768"/>
          </a:xfrm>
          <a:prstGeom prst="rect">
            <a:avLst/>
          </a:prstGeom>
          <a:effectLst>
            <a:glow rad="139700">
              <a:schemeClr val="bg2">
                <a:lumMod val="50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16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8295" y="40466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>
                <a:solidFill>
                  <a:srgbClr val="16355A"/>
                </a:solidFill>
              </a:rPr>
              <a:t>Создание Школы Православия, на базе отделения дневного пребывания, даёт возможность эффективно работать в </a:t>
            </a:r>
            <a:r>
              <a:rPr lang="ru-RU" sz="2000" dirty="0" smtClean="0">
                <a:solidFill>
                  <a:srgbClr val="16355A"/>
                </a:solidFill>
              </a:rPr>
              <a:t>духовно-просветительском  </a:t>
            </a:r>
            <a:r>
              <a:rPr lang="ru-RU" sz="2000" dirty="0">
                <a:solidFill>
                  <a:srgbClr val="16355A"/>
                </a:solidFill>
              </a:rPr>
              <a:t>направлении, что благотворно влияет на все стороны и формы взаимоотношений человека </a:t>
            </a:r>
            <a:endParaRPr lang="ru-RU" sz="2000" dirty="0" smtClean="0">
              <a:solidFill>
                <a:srgbClr val="16355A"/>
              </a:solidFill>
            </a:endParaRPr>
          </a:p>
          <a:p>
            <a:pPr algn="ctr"/>
            <a:r>
              <a:rPr lang="ru-RU" sz="2000" dirty="0" smtClean="0">
                <a:solidFill>
                  <a:srgbClr val="16355A"/>
                </a:solidFill>
              </a:rPr>
              <a:t>с </a:t>
            </a:r>
            <a:r>
              <a:rPr lang="ru-RU" sz="2000" dirty="0">
                <a:solidFill>
                  <a:srgbClr val="16355A"/>
                </a:solidFill>
              </a:rPr>
              <a:t>миром: на его этическое и эстетическое развитие, мировоззрение и формирование гражданской позиции, патриотическую и семейную ориентацию.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4" y="2797039"/>
            <a:ext cx="6698933" cy="3456559"/>
          </a:xfrm>
          <a:prstGeom prst="rect">
            <a:avLst/>
          </a:prstGeom>
          <a:effectLst>
            <a:glow rad="139700">
              <a:schemeClr val="bg2">
                <a:lumMod val="50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98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" y="-233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5" y="222085"/>
            <a:ext cx="1350830" cy="1910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" y="4146371"/>
            <a:ext cx="1409225" cy="19933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7" y="3829409"/>
            <a:ext cx="1686467" cy="238553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20" y="3818507"/>
            <a:ext cx="1702059" cy="240758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8" y="2171648"/>
            <a:ext cx="1296143" cy="183341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19" y="233575"/>
            <a:ext cx="1283952" cy="17588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19" y="2132856"/>
            <a:ext cx="1323567" cy="18722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66" y="4177668"/>
            <a:ext cx="1468942" cy="20209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52" y="397839"/>
            <a:ext cx="4511103" cy="3189150"/>
          </a:xfrm>
          <a:prstGeom prst="rect">
            <a:avLst/>
          </a:prstGeom>
          <a:effectLst>
            <a:glow rad="139700">
              <a:schemeClr val="bg2">
                <a:lumMod val="50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28" y="3829409"/>
            <a:ext cx="1694352" cy="23966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42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" y="0"/>
            <a:ext cx="9144000" cy="685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2592288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УЧРЕЖДЕНИЕ  </a:t>
            </a:r>
            <a:br>
              <a:rPr lang="ru-RU" sz="2800" b="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«ЦЕНТР СОЦИАЛЬНОГО ОБСЛУЖИВАНИЯ ГРАЖДАН ПОЖИЛОГО ВОЗРАСТА И ИНВАЛИДОВ </a:t>
            </a:r>
            <a:br>
              <a:rPr lang="ru-RU" sz="2800" b="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ПАВЛОВСКОГО РАЙОНА»</a:t>
            </a:r>
            <a:br>
              <a:rPr lang="ru-RU" sz="2800" b="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дневного пребывания</a:t>
            </a:r>
            <a:r>
              <a:rPr lang="ru-RU" sz="2400" b="0" dirty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0" dirty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2"/>
            <a:ext cx="2592288" cy="3096344"/>
          </a:xfrm>
          <a:effectLst>
            <a:glow rad="101600">
              <a:schemeClr val="bg2">
                <a:lumMod val="25000"/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3789040"/>
            <a:ext cx="4824536" cy="23762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16355A"/>
                </a:solidFill>
              </a:rPr>
              <a:t>Специалист по социальной работе,  психолог Макарова Наталия Александровна</a:t>
            </a:r>
          </a:p>
          <a:p>
            <a:pPr algn="r"/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" y="0"/>
            <a:ext cx="9144000" cy="685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4632" cy="93610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организации ШКОЛЫ ПРАВОСЛАВИЯ</a:t>
            </a:r>
            <a:endParaRPr lang="ru-RU" sz="36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416824" cy="4370040"/>
          </a:xfrm>
        </p:spPr>
        <p:txBody>
          <a:bodyPr>
            <a:normAutofit lnSpcReduction="10000"/>
          </a:bodyPr>
          <a:lstStyle/>
          <a:p>
            <a:pPr algn="l"/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16355A"/>
                </a:solidFill>
              </a:rPr>
              <a:t>Духовно нравственная деятельность и духовное просвещение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16355A"/>
                </a:solidFill>
              </a:rPr>
              <a:t>Приобщение граждан пожилого возраста и инвалидов к русской православной культуре.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16355A"/>
                </a:solidFill>
              </a:rPr>
              <a:t>Повышение уровня духовной культуры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16355A"/>
                </a:solidFill>
              </a:rPr>
              <a:t>Оказание социально-психологических услуг посредством изучения основ Православной веры.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</a:t>
            </a:r>
            <a:endParaRPr lang="ru-RU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898" y="148478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16355A"/>
                </a:solidFill>
              </a:rPr>
              <a:t>Создание условий для осуществления миссионерской и образовательной деятельности в отделении дневного пребывания</a:t>
            </a:r>
            <a:r>
              <a:rPr lang="ru-RU" sz="2400" dirty="0" smtClean="0">
                <a:solidFill>
                  <a:srgbClr val="16355A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16355A"/>
                </a:solidFill>
              </a:rPr>
              <a:t>Взаимодействие с представителями Православной церкви в сфере благотворительности и милосердия.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16355A"/>
                </a:solidFill>
              </a:rPr>
              <a:t>Проведение совместных мероприятий, поиск новых форм взаимодействия с общественными организациями Православной церкви.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16355A"/>
                </a:solidFill>
              </a:rPr>
              <a:t>Приобщение граждан пожилого возраста и инвалидов к культурно-нравственным ценностям православия.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16355A"/>
                </a:solidFill>
              </a:rPr>
              <a:t>Преодоление трудностей в повседневной жизни, в вере в свои силы и терпение.</a:t>
            </a:r>
            <a:endParaRPr lang="ru-RU" sz="2400" dirty="0">
              <a:solidFill>
                <a:srgbClr val="1635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1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" y="0"/>
            <a:ext cx="9144000" cy="685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46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деятельности </a:t>
            </a:r>
            <a:br>
              <a:rPr lang="ru-RU" sz="32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ПРАВОСЛАВИЯ</a:t>
            </a:r>
            <a:endParaRPr lang="ru-RU" sz="32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 -просветительское</a:t>
            </a:r>
            <a:endParaRPr lang="ru-RU" sz="28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1684337"/>
            <a:ext cx="244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Волонтерская деятельность</a:t>
            </a:r>
            <a:endParaRPr lang="ru-RU" sz="28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5917" y="168433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Православное паломничество</a:t>
            </a:r>
            <a:endParaRPr lang="ru-RU" sz="28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9" y="2996952"/>
            <a:ext cx="7416824" cy="3501516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75000"/>
                <a:alpha val="6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cxnSp>
        <p:nvCxnSpPr>
          <p:cNvPr id="27" name="Прямая соединительная линия 26"/>
          <p:cNvCxnSpPr>
            <a:endCxn id="5" idx="0"/>
          </p:cNvCxnSpPr>
          <p:nvPr/>
        </p:nvCxnSpPr>
        <p:spPr>
          <a:xfrm>
            <a:off x="7164288" y="1340768"/>
            <a:ext cx="360755" cy="343569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>
            <a:off x="4636986" y="1461499"/>
            <a:ext cx="0" cy="360040"/>
          </a:xfrm>
          <a:prstGeom prst="lin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 flipH="1">
            <a:off x="1619672" y="1340768"/>
            <a:ext cx="504056" cy="36004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Открытие православной библиотеки в отделении дневного пребывания</a:t>
            </a:r>
            <a:endParaRPr lang="ru-RU" sz="32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501333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6355A"/>
                </a:solidFill>
              </a:rPr>
              <a:t>Были собраны книги для душеполезного чтения </a:t>
            </a:r>
          </a:p>
          <a:p>
            <a:pPr algn="ctr"/>
            <a:r>
              <a:rPr lang="ru-RU" sz="2400" dirty="0" smtClean="0">
                <a:solidFill>
                  <a:srgbClr val="16355A"/>
                </a:solidFill>
              </a:rPr>
              <a:t>Для удобства оформлены по разделам:</a:t>
            </a:r>
            <a:endParaRPr lang="ru-RU" sz="2400" dirty="0">
              <a:solidFill>
                <a:srgbClr val="16355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051827"/>
            <a:ext cx="2736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355A"/>
                </a:solidFill>
              </a:rPr>
              <a:t>Молитва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355A"/>
                </a:solidFill>
              </a:rPr>
              <a:t>Семья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355A"/>
                </a:solidFill>
              </a:rPr>
              <a:t>Тайная жизнь души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355A"/>
                </a:solidFill>
              </a:rPr>
              <a:t>Святое Православие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355A"/>
                </a:solidFill>
              </a:rPr>
              <a:t>Жития Святых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355A"/>
                </a:solidFill>
              </a:rPr>
              <a:t>Монастыри и Мир бесплотных сил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355A"/>
                </a:solidFill>
              </a:rPr>
              <a:t>Интересная тема</a:t>
            </a:r>
            <a:endParaRPr lang="ru-RU" sz="2000" dirty="0">
              <a:solidFill>
                <a:srgbClr val="16355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72915"/>
            <a:ext cx="4411702" cy="3312368"/>
          </a:xfrm>
          <a:prstGeom prst="rect">
            <a:avLst/>
          </a:prstGeom>
          <a:effectLst>
            <a:glow rad="139700">
              <a:schemeClr val="bg2">
                <a:lumMod val="50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80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310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Встречи со священниками и катехизаторами Православной Церкви</a:t>
            </a:r>
            <a:endParaRPr lang="ru-RU" sz="36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566054"/>
            <a:ext cx="4752528" cy="23042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17465"/>
            <a:ext cx="2952329" cy="1801433"/>
          </a:xfrm>
          <a:prstGeom prst="rect">
            <a:avLst/>
          </a:prstGeom>
          <a:effectLst>
            <a:glow rad="139700">
              <a:schemeClr val="bg2">
                <a:lumMod val="50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4248473" cy="2341506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52109"/>
            <a:ext cx="3168352" cy="2107598"/>
          </a:xfrm>
          <a:prstGeom prst="rect">
            <a:avLst/>
          </a:prstGeom>
          <a:effectLst>
            <a:glow rad="139700">
              <a:schemeClr val="bg2">
                <a:lumMod val="50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Православное паломничество</a:t>
            </a:r>
            <a:endParaRPr lang="ru-RU" sz="40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5" y="1412776"/>
            <a:ext cx="763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6355A"/>
                </a:solidFill>
              </a:rPr>
              <a:t>Неотъемлемой частью духовно-нравственного просвещения являются паломнические поездки по монастырям, храмам и святым местам района и области</a:t>
            </a:r>
            <a:endParaRPr lang="ru-RU" sz="2400" dirty="0">
              <a:solidFill>
                <a:srgbClr val="16355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3" y="3012329"/>
            <a:ext cx="3744416" cy="2936797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22958"/>
            <a:ext cx="3816424" cy="2880320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438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с волонтерским движением «МИЛОСЕРДИЕ» г. </a:t>
            </a:r>
            <a:r>
              <a:rPr lang="ru-RU" sz="3600" dirty="0" smtClean="0">
                <a:solidFill>
                  <a:srgbClr val="1635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Павлово</a:t>
            </a:r>
            <a:endParaRPr lang="ru-RU" sz="3600" dirty="0">
              <a:solidFill>
                <a:srgbClr val="1635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07" y="3573016"/>
            <a:ext cx="3212153" cy="2477386"/>
          </a:xfrm>
          <a:prstGeom prst="rect">
            <a:avLst/>
          </a:prstGeom>
          <a:effectLst>
            <a:glow rad="139700">
              <a:schemeClr val="bg2">
                <a:lumMod val="50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92615"/>
            <a:ext cx="2611921" cy="4457787"/>
          </a:xfrm>
          <a:prstGeom prst="rect">
            <a:avLst/>
          </a:prstGeom>
          <a:effectLst>
            <a:glow rad="139700">
              <a:schemeClr val="bg2">
                <a:lumMod val="50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97132" y="149000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6355A"/>
                </a:solidFill>
              </a:rPr>
              <a:t>Участие в благотворительных акциях, организованных волонтерским движением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355A"/>
                </a:solidFill>
              </a:rPr>
              <a:t>Подари рождество детям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355A"/>
                </a:solidFill>
              </a:rPr>
              <a:t>Тепло наших рук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355A"/>
                </a:solidFill>
              </a:rPr>
              <a:t>Ближний мой</a:t>
            </a:r>
          </a:p>
        </p:txBody>
      </p:sp>
    </p:spTree>
    <p:extLst>
      <p:ext uri="{BB962C8B-B14F-4D97-AF65-F5344CB8AC3E}">
        <p14:creationId xmlns:p14="http://schemas.microsoft.com/office/powerpoint/2010/main" val="359036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377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ГОСУДАРСТВЕННОЕ БЮДЖЕТНОЕ УЧРЕЖДЕНИЕ   «ЦЕНТР СОЦИАЛЬНОГО ОБСЛУЖИВАНИЯ ГРАЖДАН ПОЖИЛОГО ВОЗРАСТА И ИНВАЛИДОВ  ПАВЛОВСКОГО РАЙОНА» отделение дневного пребывания </vt:lpstr>
      <vt:lpstr>Цель организации ШКОЛЫ ПРАВОСЛАВИЯ</vt:lpstr>
      <vt:lpstr>Основные задачи</vt:lpstr>
      <vt:lpstr>Основные направления деятельности  ШКОЛЫ ПРАВОСЛАВИЯ</vt:lpstr>
      <vt:lpstr>Открытие православной библиотеки в отделении дневного пребывания</vt:lpstr>
      <vt:lpstr>Встречи со священниками и катехизаторами Православной Церкви</vt:lpstr>
      <vt:lpstr>Православное паломничество</vt:lpstr>
      <vt:lpstr>Сотрудничество с волонтерским движением «МИЛОСЕРДИЕ» г. Павлово</vt:lpstr>
      <vt:lpstr>Участие в благотворительном кинофестивале  «СВЕТ ЛУЧЕЗАРНОГО АНГЕЛА»</vt:lpstr>
      <vt:lpstr>Ближе друг к другу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117</cp:revision>
  <dcterms:created xsi:type="dcterms:W3CDTF">2022-03-15T10:20:06Z</dcterms:created>
  <dcterms:modified xsi:type="dcterms:W3CDTF">2022-03-18T09:58:59Z</dcterms:modified>
</cp:coreProperties>
</file>