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22.jpeg" ContentType="image/jpeg"/>
  <Override PartName="/ppt/media/image21.jpeg" ContentType="image/jpeg"/>
  <Override PartName="/ppt/media/image20.jpeg" ContentType="image/jpe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3.png" ContentType="image/png"/>
  <Override PartName="/ppt/media/image1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5f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-3240"/>
            <a:ext cx="12190680" cy="5202360"/>
          </a:xfrm>
          <a:custGeom>
            <a:avLst/>
            <a:gdLst/>
            <a:ahLst/>
            <a:rect l="l" t="t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0">
            <a:blip r:embed="rId2"/>
            <a:tile/>
          </a:blipFill>
          <a:ln>
            <a:solidFill>
              <a:srgbClr val="519c35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</a:t>
            </a:r>
            <a:r>
              <a:rPr b="0" lang="ru-RU" sz="4400" spc="-1" strike="noStrike">
                <a:latin typeface="Arial"/>
              </a:rPr>
              <a:t>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5f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0"/>
            <a:ext cx="12190680" cy="2184480"/>
          </a:xfrm>
          <a:custGeom>
            <a:avLst/>
            <a:gdLst/>
            <a:ahLst/>
            <a:rect l="l" t="t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0">
            <a:blip r:embed="rId2"/>
            <a:tile/>
          </a:blipFill>
          <a:ln>
            <a:solidFill>
              <a:srgbClr val="519c35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810000" y="1449000"/>
            <a:ext cx="10570680" cy="29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2"/>
          <p:cNvSpPr/>
          <p:nvPr/>
        </p:nvSpPr>
        <p:spPr>
          <a:xfrm>
            <a:off x="810000" y="5280840"/>
            <a:ext cx="1122588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3"/>
          <p:cNvSpPr/>
          <p:nvPr/>
        </p:nvSpPr>
        <p:spPr>
          <a:xfrm>
            <a:off x="288000" y="313920"/>
            <a:ext cx="11591280" cy="66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ОГБУ «Заволжский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дом-интернат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для престарелых и инвалидов»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</p:txBody>
      </p:sp>
      <p:sp>
        <p:nvSpPr>
          <p:cNvPr id="81" name="TextShape 4"/>
          <p:cNvSpPr txBox="1"/>
          <p:nvPr/>
        </p:nvSpPr>
        <p:spPr>
          <a:xfrm>
            <a:off x="4320000" y="5472000"/>
            <a:ext cx="3483360" cy="93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ru-RU" sz="6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Кострома</a:t>
            </a:r>
            <a:endParaRPr b="0" lang="ru-RU" sz="6000" spc="-1" strike="noStrike">
              <a:latin typeface="Arial"/>
            </a:endParaRPr>
          </a:p>
        </p:txBody>
      </p:sp>
    </p:spTree>
  </p:cSld>
  <p:transition spd="med">
    <p:fade thruBlk="true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4536000" y="5904000"/>
            <a:ext cx="302328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«Цветовая цепочка»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8184960" y="5645160"/>
            <a:ext cx="352728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«Собери пуговицы»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5" name="Рисунок 126" descr=""/>
          <p:cNvPicPr/>
          <p:nvPr/>
        </p:nvPicPr>
        <p:blipFill>
          <a:blip r:embed="rId1"/>
          <a:stretch/>
        </p:blipFill>
        <p:spPr>
          <a:xfrm>
            <a:off x="4392000" y="2391480"/>
            <a:ext cx="3271680" cy="327168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127" descr=""/>
          <p:cNvPicPr/>
          <p:nvPr/>
        </p:nvPicPr>
        <p:blipFill>
          <a:blip r:embed="rId2"/>
          <a:stretch/>
        </p:blipFill>
        <p:spPr>
          <a:xfrm>
            <a:off x="8386200" y="2376000"/>
            <a:ext cx="3326040" cy="332604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8" descr=""/>
          <p:cNvPicPr/>
          <p:nvPr/>
        </p:nvPicPr>
        <p:blipFill>
          <a:blip r:embed="rId3"/>
          <a:stretch/>
        </p:blipFill>
        <p:spPr>
          <a:xfrm>
            <a:off x="461520" y="2391480"/>
            <a:ext cx="3343680" cy="3343680"/>
          </a:xfrm>
          <a:prstGeom prst="rect">
            <a:avLst/>
          </a:prstGeom>
          <a:ln>
            <a:noFill/>
          </a:ln>
        </p:spPr>
      </p:pic>
      <p:sp>
        <p:nvSpPr>
          <p:cNvPr id="118" name="CustomShape 4"/>
          <p:cNvSpPr/>
          <p:nvPr/>
        </p:nvSpPr>
        <p:spPr>
          <a:xfrm>
            <a:off x="527040" y="5904000"/>
            <a:ext cx="338328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«Собери колпачки»</a:t>
            </a:r>
            <a:endParaRPr b="0" lang="ru-RU" sz="2400" spc="-1" strike="noStrike">
              <a:latin typeface="Arial"/>
            </a:endParaRPr>
          </a:p>
        </p:txBody>
      </p:sp>
    </p:spTree>
  </p:cSld>
  <p:transition spd="med">
    <p:fade thruBlk="true"/>
  </p:transition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5162400" y="5920920"/>
            <a:ext cx="337644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«Антивирус»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8467560" y="5662080"/>
            <a:ext cx="324612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«Квадриллион»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2" name="Рисунок 133" descr=""/>
          <p:cNvPicPr/>
          <p:nvPr/>
        </p:nvPicPr>
        <p:blipFill>
          <a:blip r:embed="rId1"/>
          <a:stretch/>
        </p:blipFill>
        <p:spPr>
          <a:xfrm>
            <a:off x="4325760" y="2392920"/>
            <a:ext cx="3383280" cy="3383280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134" descr=""/>
          <p:cNvPicPr/>
          <p:nvPr/>
        </p:nvPicPr>
        <p:blipFill>
          <a:blip r:embed="rId2"/>
          <a:stretch/>
        </p:blipFill>
        <p:spPr>
          <a:xfrm>
            <a:off x="8323560" y="2392920"/>
            <a:ext cx="3383280" cy="3383280"/>
          </a:xfrm>
          <a:prstGeom prst="rect">
            <a:avLst/>
          </a:prstGeom>
          <a:ln>
            <a:noFill/>
          </a:ln>
        </p:spPr>
      </p:pic>
      <p:sp>
        <p:nvSpPr>
          <p:cNvPr id="124" name="CustomShape 4"/>
          <p:cNvSpPr/>
          <p:nvPr/>
        </p:nvSpPr>
        <p:spPr>
          <a:xfrm>
            <a:off x="803880" y="5895720"/>
            <a:ext cx="245592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«Цветовой код»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5" name="Рисунок 13" descr=""/>
          <p:cNvPicPr/>
          <p:nvPr/>
        </p:nvPicPr>
        <p:blipFill>
          <a:blip r:embed="rId3"/>
          <a:stretch/>
        </p:blipFill>
        <p:spPr>
          <a:xfrm>
            <a:off x="426240" y="2392920"/>
            <a:ext cx="3285000" cy="328500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4472640" y="5920920"/>
            <a:ext cx="337644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«Операция Перехват»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8529840" y="5714640"/>
            <a:ext cx="324612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«Курочки наседки»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1124280" y="5920920"/>
            <a:ext cx="245592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«Русалочка»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477720" y="2417040"/>
            <a:ext cx="3376440" cy="3376440"/>
          </a:xfrm>
          <a:prstGeom prst="rect">
            <a:avLst/>
          </a:prstGeom>
          <a:ln>
            <a:noFill/>
          </a:ln>
        </p:spPr>
      </p:pic>
      <p:pic>
        <p:nvPicPr>
          <p:cNvPr id="131" name="Picture 4" descr=""/>
          <p:cNvPicPr/>
          <p:nvPr/>
        </p:nvPicPr>
        <p:blipFill>
          <a:blip r:embed="rId2"/>
          <a:stretch/>
        </p:blipFill>
        <p:spPr>
          <a:xfrm>
            <a:off x="4347000" y="2417040"/>
            <a:ext cx="3376440" cy="3376440"/>
          </a:xfrm>
          <a:prstGeom prst="rect">
            <a:avLst/>
          </a:prstGeom>
          <a:ln>
            <a:noFill/>
          </a:ln>
        </p:spPr>
      </p:pic>
      <p:pic>
        <p:nvPicPr>
          <p:cNvPr id="132" name="Picture 6" descr=""/>
          <p:cNvPicPr/>
          <p:nvPr/>
        </p:nvPicPr>
        <p:blipFill>
          <a:blip r:embed="rId3"/>
          <a:stretch/>
        </p:blipFill>
        <p:spPr>
          <a:xfrm>
            <a:off x="8337240" y="2417040"/>
            <a:ext cx="3376440" cy="337644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0" y="5662080"/>
            <a:ext cx="5471280" cy="80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 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«Новая стройка Оли и Коли»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162400" y="5920920"/>
            <a:ext cx="337644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«Ноев ковчег»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8664480" y="5662080"/>
            <a:ext cx="352692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«Тангос Предметы»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7" name="Рисунок 139" descr=""/>
          <p:cNvPicPr/>
          <p:nvPr/>
        </p:nvPicPr>
        <p:blipFill>
          <a:blip r:embed="rId1"/>
          <a:stretch/>
        </p:blipFill>
        <p:spPr>
          <a:xfrm>
            <a:off x="746280" y="2664000"/>
            <a:ext cx="3141000" cy="314100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140" descr=""/>
          <p:cNvPicPr/>
          <p:nvPr/>
        </p:nvPicPr>
        <p:blipFill>
          <a:blip r:embed="rId2"/>
          <a:stretch/>
        </p:blipFill>
        <p:spPr>
          <a:xfrm>
            <a:off x="4600080" y="2631600"/>
            <a:ext cx="3167280" cy="316728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141" descr=""/>
          <p:cNvPicPr/>
          <p:nvPr/>
        </p:nvPicPr>
        <p:blipFill>
          <a:blip r:embed="rId3"/>
          <a:stretch/>
        </p:blipFill>
        <p:spPr>
          <a:xfrm>
            <a:off x="8458200" y="2592000"/>
            <a:ext cx="3239280" cy="323928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810000" y="5761440"/>
            <a:ext cx="5471280" cy="80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 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«IQ-Элемент»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5065560" y="5928840"/>
            <a:ext cx="337644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«IQ-Энигма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9410400" y="5761440"/>
            <a:ext cx="352692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IQ-Твист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44" name="Рисунок 146" descr=""/>
          <p:cNvPicPr/>
          <p:nvPr/>
        </p:nvPicPr>
        <p:blipFill>
          <a:blip r:embed="rId1"/>
          <a:stretch/>
        </p:blipFill>
        <p:spPr>
          <a:xfrm>
            <a:off x="329040" y="2464200"/>
            <a:ext cx="3455280" cy="345528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147" descr=""/>
          <p:cNvPicPr/>
          <p:nvPr/>
        </p:nvPicPr>
        <p:blipFill>
          <a:blip r:embed="rId2"/>
          <a:stretch/>
        </p:blipFill>
        <p:spPr>
          <a:xfrm>
            <a:off x="4375080" y="2471400"/>
            <a:ext cx="3455280" cy="3455280"/>
          </a:xfrm>
          <a:prstGeom prst="rect">
            <a:avLst/>
          </a:prstGeom>
          <a:ln>
            <a:noFill/>
          </a:ln>
        </p:spPr>
      </p:pic>
      <p:pic>
        <p:nvPicPr>
          <p:cNvPr id="146" name="Рисунок 148" descr=""/>
          <p:cNvPicPr/>
          <p:nvPr/>
        </p:nvPicPr>
        <p:blipFill>
          <a:blip r:embed="rId3"/>
          <a:stretch/>
        </p:blipFill>
        <p:spPr>
          <a:xfrm>
            <a:off x="8442720" y="2464200"/>
            <a:ext cx="3455280" cy="345528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Ожидаемые результаты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6095880" y="1890360"/>
            <a:ext cx="5922000" cy="496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Клуб позволяет структурировать встречи на регулярной основе; в теплое время года организовать деятельность клуба можно будет на больших открытых пространствах — на улице. Благодаря этому игровые процессы привлекут внимание большего количества очевидцев и заинтересуют больше проживающих.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Распространение опыта игрового взаимодействия крайне положительно скажется на вовлеченных получателях социальных услуг: помимо вышеуказанного социализирующего фактора данный род занятий будет способствовать расширению кругозора и интересов, улучшению мелкой моторики, укреплению памяти, улучшению внимания и абстрактного мышления, улучшению психоэмоционального состояния в целом.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0" y="1890360"/>
            <a:ext cx="5922000" cy="4966200"/>
          </a:xfrm>
          <a:prstGeom prst="rect">
            <a:avLst/>
          </a:prstGeom>
          <a:noFill/>
          <a:ln>
            <a:noFill/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•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повышение уровня игровой и социальной активности, подвижность пожилых граждан;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•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снижение уровня напряженности;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•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восстановление утраченных сенсорных функций;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•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улучшение когнитивных функций.</a:t>
            </a:r>
            <a:endParaRPr b="0" lang="ru-RU" sz="1800" spc="-1" strike="noStrike">
              <a:latin typeface="Arial"/>
            </a:endParaRPr>
          </a:p>
        </p:txBody>
      </p:sp>
    </p:spTree>
  </p:cSld>
  <p:transition spd="med">
    <p:fade thruBlk="true"/>
  </p:transition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739080" y="1626480"/>
            <a:ext cx="10570680" cy="29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Рисунок 1" descr=""/>
          <p:cNvPicPr/>
          <p:nvPr/>
        </p:nvPicPr>
        <p:blipFill>
          <a:blip r:embed="rId1"/>
          <a:stretch/>
        </p:blipFill>
        <p:spPr>
          <a:xfrm>
            <a:off x="5740920" y="321480"/>
            <a:ext cx="5772600" cy="4329360"/>
          </a:xfrm>
          <a:prstGeom prst="rect">
            <a:avLst/>
          </a:prstGeom>
          <a:ln>
            <a:noFill/>
          </a:ln>
        </p:spPr>
      </p:pic>
      <p:pic>
        <p:nvPicPr>
          <p:cNvPr id="84" name="Рисунок 2" descr=""/>
          <p:cNvPicPr/>
          <p:nvPr/>
        </p:nvPicPr>
        <p:blipFill>
          <a:blip r:embed="rId2"/>
          <a:stretch/>
        </p:blipFill>
        <p:spPr>
          <a:xfrm>
            <a:off x="739080" y="1817280"/>
            <a:ext cx="6195960" cy="464688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810000" y="1449000"/>
            <a:ext cx="10570680" cy="29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54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Практика </a:t>
            </a:r>
            <a:br/>
            <a:r>
              <a:rPr b="1" lang="ru-RU" sz="5400" spc="-1" strike="noStrike">
                <a:solidFill>
                  <a:srgbClr val="fefefe"/>
                </a:solidFill>
                <a:latin typeface="Century Gothic"/>
                <a:ea typeface="DejaVu Sans"/>
              </a:rPr>
              <a:t>«Клуб настольных игр»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810000" y="5280840"/>
            <a:ext cx="1122588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Авторы: Готовцева Елена Игоревна, заведующий отделением,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Баукин Иван Андреевич, психолог</a:t>
            </a:r>
            <a:endParaRPr b="0" lang="ru-RU" sz="2400" spc="-1" strike="noStrike">
              <a:latin typeface="Arial"/>
            </a:endParaRPr>
          </a:p>
        </p:txBody>
      </p:sp>
    </p:spTree>
  </p:cSld>
  <p:transition spd="med">
    <p:fade thruBlk="true"/>
  </p:transition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Актуальность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177120" y="2222280"/>
            <a:ext cx="6999840" cy="46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Игровая деятельность: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улучшает настроение;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помогает вновь ощутить радость жизни;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сохраняет гибкость ума.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Участвуя в играх, пожилой человек, страдающий нарушением когнитивных функций, сохраняет привычку проводить время содержательно и с пользой. Таким образом, сохраняется установка на рациональное времяпрепровождение.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89" name="Рисунок 1" descr=""/>
          <p:cNvPicPr/>
          <p:nvPr/>
        </p:nvPicPr>
        <p:blipFill>
          <a:blip r:embed="rId1"/>
          <a:stretch/>
        </p:blipFill>
        <p:spPr>
          <a:xfrm>
            <a:off x="8025840" y="2851560"/>
            <a:ext cx="3998160" cy="298044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Польза игровой деятельности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163440" y="2249640"/>
            <a:ext cx="6072120" cy="423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 геронтологии польза игр всесторонне изучена и доказана. Установлено, что во время игры в головном мозге активизируются процессы кровоснабжения, усиливается нейронная активность в области мозга, ответственного за память и обучаемость.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Крайне важна и способность игр отвлекать пожилых от негативных мыслей и бытовых проблем, снижать уровень стресса, улучшать психологическое состояние. Во время игры увеличивается выработка эндорфинов - гормонов счастья. Искренний смех, радость и удовольствие порой гораздо более эффективны, чем лекарственные средства.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92" name="Рисунок 1" descr=""/>
          <p:cNvPicPr/>
          <p:nvPr/>
        </p:nvPicPr>
        <p:blipFill>
          <a:blip r:embed="rId1"/>
          <a:stretch/>
        </p:blipFill>
        <p:spPr>
          <a:xfrm>
            <a:off x="6307200" y="2428200"/>
            <a:ext cx="5810760" cy="387432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Суть практики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144000" y="2304000"/>
            <a:ext cx="7343280" cy="413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Создание комфортных условий для получателей социальных услуг во время игровой деятельности.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Группы будут созданы таким образом, чтобы один специалист смог работать с группой играющих при «кластерном зонировании».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Расширение игровой базы.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5" name="Рисунок 1" descr=""/>
          <p:cNvPicPr/>
          <p:nvPr/>
        </p:nvPicPr>
        <p:blipFill>
          <a:blip r:embed="rId1"/>
          <a:stretch/>
        </p:blipFill>
        <p:spPr>
          <a:xfrm>
            <a:off x="8260920" y="2475720"/>
            <a:ext cx="3547080" cy="342828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Цель и задачи проекта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172800" y="1890360"/>
            <a:ext cx="11699280" cy="496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проекта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– создание в ОГБУ «Заволжский дом-интернат для престарелых и инвалидов» клуба настольных игр, способствуюшего адаптации пожилых людей к условиям учреждения, их устойчивому психическому, эмоциональному и нравственно-поведенческому состоянию, развитию и поддержанию коммуникативных навыков и умений, содержательному взаимодействию с другими проживающими Заволжского дома-интерната и его специалистами при помощи использования в деятельности логических игр — головоломок.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Задачи проекта: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1.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Способствовать активизации работы мозга пожилого человека.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2.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Развитие и подержание навыков социального поведения пожилых людей.</a:t>
            </a:r>
            <a:endParaRPr b="0" lang="ru-RU" sz="1800" spc="-1" strike="noStrike">
              <a:latin typeface="Arial"/>
            </a:endParaRPr>
          </a:p>
          <a:p>
            <a:pPr algn="just"/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3. Снижение агрессивного поведения, тревоги и ряда других проблем. </a:t>
            </a:r>
            <a:endParaRPr b="0" lang="ru-RU" sz="1800" spc="-1" strike="noStrike">
              <a:latin typeface="Arial"/>
            </a:endParaRPr>
          </a:p>
          <a:p>
            <a:pPr algn="just"/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4. Способствовать появлению у пожилых людей увлечений, стремлений.</a:t>
            </a:r>
            <a:endParaRPr b="0" lang="ru-RU" sz="1800" spc="-1" strike="noStrike">
              <a:latin typeface="Arial"/>
            </a:endParaRPr>
          </a:p>
        </p:txBody>
      </p:sp>
    </p:spTree>
  </p:cSld>
  <p:transition spd="med">
    <p:fade thruBlk="true"/>
  </p:transition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1152000" y="5886720"/>
            <a:ext cx="201528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«Мемори»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0" name="Рисунок 118" descr=""/>
          <p:cNvPicPr/>
          <p:nvPr/>
        </p:nvPicPr>
        <p:blipFill>
          <a:blip r:embed="rId1"/>
          <a:stretch/>
        </p:blipFill>
        <p:spPr>
          <a:xfrm>
            <a:off x="503640" y="2410200"/>
            <a:ext cx="3271680" cy="327168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8" descr=""/>
          <p:cNvPicPr/>
          <p:nvPr/>
        </p:nvPicPr>
        <p:blipFill>
          <a:blip r:embed="rId2"/>
          <a:stretch/>
        </p:blipFill>
        <p:spPr>
          <a:xfrm>
            <a:off x="4407480" y="2372760"/>
            <a:ext cx="3346920" cy="3346920"/>
          </a:xfrm>
          <a:prstGeom prst="rect">
            <a:avLst/>
          </a:prstGeom>
          <a:ln>
            <a:noFill/>
          </a:ln>
        </p:spPr>
      </p:pic>
      <p:sp>
        <p:nvSpPr>
          <p:cNvPr id="102" name="CustomShape 3"/>
          <p:cNvSpPr/>
          <p:nvPr/>
        </p:nvSpPr>
        <p:spPr>
          <a:xfrm>
            <a:off x="5321160" y="5585400"/>
            <a:ext cx="2951280" cy="80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 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«Мемо»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9024120" y="5861160"/>
            <a:ext cx="201528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«На память»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3"/>
          <a:stretch/>
        </p:blipFill>
        <p:spPr>
          <a:xfrm>
            <a:off x="8386200" y="2384640"/>
            <a:ext cx="3335040" cy="333504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810000" y="447120"/>
            <a:ext cx="10570680" cy="9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efefe"/>
                </a:solidFill>
                <a:latin typeface="Century Gothic"/>
                <a:ea typeface="DejaVu Sans"/>
              </a:rPr>
              <a:t>Методические материалы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8729280" y="5768640"/>
            <a:ext cx="346212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«Умные утки»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5186880" y="5601240"/>
            <a:ext cx="2951280" cy="80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5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 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WenQuanYi Micro Hei"/>
              </a:rPr>
              <a:t>«Судоку»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8" name="Picture 4" descr=""/>
          <p:cNvPicPr/>
          <p:nvPr/>
        </p:nvPicPr>
        <p:blipFill>
          <a:blip r:embed="rId1"/>
          <a:stretch/>
        </p:blipFill>
        <p:spPr>
          <a:xfrm>
            <a:off x="4370040" y="2367360"/>
            <a:ext cx="3335040" cy="3335040"/>
          </a:xfrm>
          <a:prstGeom prst="rect">
            <a:avLst/>
          </a:prstGeom>
          <a:ln>
            <a:noFill/>
          </a:ln>
        </p:spPr>
      </p:pic>
      <p:pic>
        <p:nvPicPr>
          <p:cNvPr id="109" name="Picture 6" descr=""/>
          <p:cNvPicPr/>
          <p:nvPr/>
        </p:nvPicPr>
        <p:blipFill>
          <a:blip r:embed="rId2"/>
          <a:stretch/>
        </p:blipFill>
        <p:spPr>
          <a:xfrm>
            <a:off x="8214120" y="2367360"/>
            <a:ext cx="3327480" cy="3335040"/>
          </a:xfrm>
          <a:prstGeom prst="rect">
            <a:avLst/>
          </a:prstGeom>
          <a:ln>
            <a:noFill/>
          </a:ln>
        </p:spPr>
      </p:pic>
      <p:sp>
        <p:nvSpPr>
          <p:cNvPr id="110" name="CustomShape 4"/>
          <p:cNvSpPr/>
          <p:nvPr/>
        </p:nvSpPr>
        <p:spPr>
          <a:xfrm>
            <a:off x="398880" y="5869800"/>
            <a:ext cx="3462120" cy="4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«Скоростные фигуры»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1" name="Рисунок 10" descr=""/>
          <p:cNvPicPr/>
          <p:nvPr/>
        </p:nvPicPr>
        <p:blipFill>
          <a:blip r:embed="rId3"/>
          <a:stretch/>
        </p:blipFill>
        <p:spPr>
          <a:xfrm>
            <a:off x="511920" y="2367360"/>
            <a:ext cx="3349080" cy="3349080"/>
          </a:xfrm>
          <a:prstGeom prst="rect">
            <a:avLst/>
          </a:prstGeom>
          <a:ln>
            <a:noFill/>
          </a:ln>
        </p:spPr>
      </p:pic>
    </p:spTree>
  </p:cSld>
  <p:transition spd="med">
    <p:fade thruBlk="true"/>
  </p:transition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1541</TotalTime>
  <Application>LibreOffice/6.0.7.3$Linux_X86_64 LibreOffice_project/00m0$Build-3</Application>
  <Words>204</Words>
  <Paragraphs>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2020-11-07T14:06:43Z</dcterms:created>
  <dc:creator>weirdo</dc:creator>
  <dc:description/>
  <dc:language>ru-RU</dc:language>
  <cp:lastModifiedBy/>
  <dcterms:modified xsi:type="dcterms:W3CDTF">2022-11-18T16:55:49Z</dcterms:modified>
  <cp:revision>29</cp:revision>
  <dc:subject/>
  <dc:title>Проект  «Клуб настольных игр»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