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21"/>
  </p:notesMasterIdLst>
  <p:sldIdLst>
    <p:sldId id="309" r:id="rId2"/>
    <p:sldId id="257" r:id="rId3"/>
    <p:sldId id="269" r:id="rId4"/>
    <p:sldId id="265" r:id="rId5"/>
    <p:sldId id="266" r:id="rId6"/>
    <p:sldId id="267" r:id="rId7"/>
    <p:sldId id="276" r:id="rId8"/>
    <p:sldId id="310" r:id="rId9"/>
    <p:sldId id="291" r:id="rId10"/>
    <p:sldId id="256" r:id="rId11"/>
    <p:sldId id="306" r:id="rId12"/>
    <p:sldId id="307" r:id="rId13"/>
    <p:sldId id="285" r:id="rId14"/>
    <p:sldId id="274" r:id="rId15"/>
    <p:sldId id="286" r:id="rId16"/>
    <p:sldId id="304" r:id="rId17"/>
    <p:sldId id="297" r:id="rId18"/>
    <p:sldId id="258" r:id="rId19"/>
    <p:sldId id="30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5703" initials="U" lastIdx="2" clrIdx="0">
    <p:extLst>
      <p:ext uri="{19B8F6BF-5375-455C-9EA6-DF929625EA0E}">
        <p15:presenceInfo xmlns:p15="http://schemas.microsoft.com/office/powerpoint/2012/main" userId="USER570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62A"/>
    <a:srgbClr val="253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3" autoAdjust="0"/>
    <p:restoredTop sz="76261" autoAdjust="0"/>
  </p:normalViewPr>
  <p:slideViewPr>
    <p:cSldViewPr snapToGrid="0">
      <p:cViewPr varScale="1">
        <p:scale>
          <a:sx n="86" d="100"/>
          <a:sy n="86" d="100"/>
        </p:scale>
        <p:origin x="102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DBC75-237C-4451-8B67-5AB1F5C62E00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F1413E-B50F-4320-84CE-178AD7DCB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05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04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59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03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56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729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81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82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9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925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282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5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37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79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1413E-B50F-4320-84CE-178AD7DCBEB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16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1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2555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082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784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10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778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8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8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6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8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637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12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11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50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F1317-4CDB-4706-8C6B-85DE5736A031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95087FE-D2E7-419C-93EB-B81D5461D5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2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JP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5055" y="341246"/>
            <a:ext cx="7891133" cy="1689433"/>
          </a:xfrm>
        </p:spPr>
        <p:txBody>
          <a:bodyPr/>
          <a:lstStyle/>
          <a:p>
            <a:pPr algn="ctr"/>
            <a:r>
              <a:rPr lang="ru-RU" sz="3600" b="1" u="sng" dirty="0" smtClean="0">
                <a:solidFill>
                  <a:schemeClr val="accent5">
                    <a:lumMod val="50000"/>
                  </a:schemeClr>
                </a:solidFill>
              </a:rPr>
              <a:t> ОБЩЕСТВЕННАЯ ОРГАНИЗАЦИЯ  «ПОЖАРСКИЙ КЛУБ      «ВЕТЕРАН» </a:t>
            </a:r>
            <a:endParaRPr lang="ru-RU" sz="36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816" y="2373049"/>
            <a:ext cx="1781251" cy="613458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5">
                    <a:lumMod val="50000"/>
                  </a:schemeClr>
                </a:solidFill>
              </a:rPr>
              <a:t>НАШ ГЕРБ </a:t>
            </a:r>
            <a:endParaRPr lang="ru-RU" sz="20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88" y="93488"/>
            <a:ext cx="2186207" cy="1794689"/>
          </a:xfrm>
          <a:prstGeom prst="rect">
            <a:avLst/>
          </a:prstGeom>
          <a:noFill/>
        </p:spPr>
      </p:pic>
      <p:pic>
        <p:nvPicPr>
          <p:cNvPr id="1026" name="Picture 2" descr="https://thumbs.dreamstime.com/b/%D1%81%D0%BE-%D0%BD%D1%86%D0%B5-%D0%B2-%D1%80%D1%83%D0%BA%D0%B0%D1%85-%D0%BD%D0%B0-%D0%B1%D0%B5-%D0%BE%D0%B9-%D0%BF%D1%80%D0%B5-%D0%BF%D0%BE%D1%81%D1%8B-%D0%BA%D0%B5-34238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04" y="127541"/>
            <a:ext cx="2106593" cy="20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87147" y="2030680"/>
            <a:ext cx="2085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социально ориентированы  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3670" y="2129742"/>
            <a:ext cx="63002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АДРЕСС:  692001 Приморский карай, Пожарский район, пгт Лучегорск, микрорайон 2,                дом 2,    офис 61</a:t>
            </a:r>
          </a:p>
          <a:p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ОГРН 1172500001299                                                  ИНН 2526006538                                                         КПП 252601001 </a:t>
            </a:r>
          </a:p>
          <a:p>
            <a:pPr algn="ctr"/>
            <a:endParaRPr lang="ru-RU" sz="2000" b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 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11-00    ДО 18-00     ЕЖЕДНЕВНО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endParaRPr lang="ru-RU" sz="24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Picture 2" descr="https://thumbs.dreamstime.com/b/%D1%81%D0%BE-%D0%BD%D1%86%D0%B5-%D0%B2-%D1%80%D1%83%D0%BA%D0%B0%D1%85-%D0%BD%D0%B0-%D0%B1%D0%B5-%D0%BE%D0%B9-%D0%BF%D1%80%D0%B5-%D0%BF%D0%BE%D1%81%D1%8B-%D0%BA%D0%B5-34238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04" y="279941"/>
            <a:ext cx="2106593" cy="20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49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6" t="9171" r="-239" b="7887"/>
          <a:stretch/>
        </p:blipFill>
        <p:spPr>
          <a:xfrm>
            <a:off x="0" y="1370583"/>
            <a:ext cx="4872623" cy="3533951"/>
          </a:xfrm>
          <a:prstGeom prst="rect">
            <a:avLst/>
          </a:prstGeom>
          <a:solidFill>
            <a:srgbClr val="35362A"/>
          </a:solidFill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6"/>
          <a:stretch/>
        </p:blipFill>
        <p:spPr>
          <a:xfrm>
            <a:off x="349527" y="4363739"/>
            <a:ext cx="4672208" cy="23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598" y="-208916"/>
            <a:ext cx="11852476" cy="1606205"/>
          </a:xfrm>
        </p:spPr>
        <p:txBody>
          <a:bodyPr/>
          <a:lstStyle/>
          <a:p>
            <a:pPr algn="l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посетители наших мероприятий  это «Дети войны», а так же  рожденные в послевоенное лихолетье, на себе испытавшие невзгоды этого времени. Поэтому так актуальна при клубе работа кружка 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«МОСТ ПОКОЛЕНИЙ»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девизом «Деревья не могут жить без корней», корни – это ветераны, ствол - родители, а ветви - дети .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 в квартал с ребятами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по интересам.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встречах ребята учатся простому человеческому общению, общению с друг другом. Подростки приобретают опыт  социально-активной деятельности. Ребята изучают историю страны через судьбы старших.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7"/>
          <a:stretch/>
        </p:blipFill>
        <p:spPr>
          <a:xfrm>
            <a:off x="4097268" y="1797985"/>
            <a:ext cx="4384241" cy="31065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/>
          <a:stretch/>
        </p:blipFill>
        <p:spPr>
          <a:xfrm>
            <a:off x="6289388" y="4205583"/>
            <a:ext cx="5277633" cy="26524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7" t="-2334" r="1177" b="19016"/>
          <a:stretch/>
        </p:blipFill>
        <p:spPr>
          <a:xfrm>
            <a:off x="7756430" y="1259071"/>
            <a:ext cx="3985463" cy="29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32390"/>
      </p:ext>
    </p:extLst>
  </p:cSld>
  <p:clrMapOvr>
    <a:masterClrMapping/>
  </p:clrMapOvr>
  <p:transition advTm="462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05" y="229212"/>
            <a:ext cx="8878622" cy="133336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800" b="1" u="sng" dirty="0" smtClean="0">
                <a:solidFill>
                  <a:schemeClr val="accent5">
                    <a:lumMod val="50000"/>
                  </a:schemeClr>
                </a:solidFill>
              </a:rPr>
              <a:t>При кружке </a:t>
            </a:r>
            <a:r>
              <a:rPr lang="ru-RU" sz="1800" b="1" u="sng" dirty="0" smtClean="0">
                <a:solidFill>
                  <a:srgbClr val="0070C0"/>
                </a:solidFill>
              </a:rPr>
              <a:t>«Мост поколений » </a:t>
            </a:r>
            <a:r>
              <a:rPr lang="ru-RU" sz="1800" b="1" u="sng" dirty="0" smtClean="0">
                <a:solidFill>
                  <a:schemeClr val="accent5">
                    <a:lumMod val="50000"/>
                  </a:schemeClr>
                </a:solidFill>
              </a:rPr>
              <a:t>работает мастерская </a:t>
            </a:r>
            <a:r>
              <a:rPr lang="ru-RU" sz="1800" b="1" u="sng" dirty="0" smtClean="0">
                <a:solidFill>
                  <a:srgbClr val="0070C0"/>
                </a:solidFill>
              </a:rPr>
              <a:t>«Дедушка научи» </a:t>
            </a:r>
            <a:r>
              <a:rPr lang="ru-RU" sz="1800" b="1" u="sng" dirty="0" smtClean="0">
                <a:solidFill>
                  <a:schemeClr val="accent5">
                    <a:lumMod val="50000"/>
                  </a:schemeClr>
                </a:solidFill>
              </a:rPr>
              <a:t>где ветераны знакомят ребят с инструментами и обучают плотницким навыкам. У дедушек больше терпения, чем у молодых родителей, больше мудрости в общении с подростками, умение </a:t>
            </a:r>
            <a:r>
              <a:rPr lang="ru-RU" sz="1800" b="1" u="sng" dirty="0" err="1" smtClean="0">
                <a:solidFill>
                  <a:schemeClr val="accent5">
                    <a:lumMod val="50000"/>
                  </a:schemeClr>
                </a:solidFill>
              </a:rPr>
              <a:t>сочитать</a:t>
            </a:r>
            <a:r>
              <a:rPr lang="ru-RU" sz="1800" b="1" u="sng" dirty="0" smtClean="0">
                <a:solidFill>
                  <a:schemeClr val="accent5">
                    <a:lumMod val="50000"/>
                  </a:schemeClr>
                </a:solidFill>
              </a:rPr>
              <a:t> любовь к внукам с требовательностью к ним. В неполной семье, когда нет отца, мальчику особенно нужен дедушка .</a:t>
            </a:r>
            <a:endParaRPr lang="ru-RU" sz="18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936" r="5442" b="15464"/>
          <a:stretch/>
        </p:blipFill>
        <p:spPr>
          <a:xfrm>
            <a:off x="443775" y="1811603"/>
            <a:ext cx="5681051" cy="398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15610" r="14407" b="27643"/>
          <a:stretch/>
        </p:blipFill>
        <p:spPr>
          <a:xfrm>
            <a:off x="4240782" y="2860751"/>
            <a:ext cx="4417993" cy="3891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5854" r="26969" b="20976"/>
          <a:stretch/>
        </p:blipFill>
        <p:spPr>
          <a:xfrm>
            <a:off x="8008871" y="1396141"/>
            <a:ext cx="3825924" cy="55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27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10" y="133815"/>
            <a:ext cx="10607117" cy="144740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Сохраняя добрые традиции при кружке </a:t>
            </a:r>
            <a:r>
              <a:rPr lang="ru-RU" sz="1600" b="1" dirty="0" smtClean="0">
                <a:solidFill>
                  <a:srgbClr val="0070C0"/>
                </a:solidFill>
              </a:rPr>
              <a:t>«Мост поколений»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успешно 1 раз в 2 месяца проходит мастер-класс               </a:t>
            </a: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</a:rPr>
              <a:t>С бабушкой  интересно»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где ребята с удовольствием познают азы поварского дела. По нраву ребятам мастер – классы к православным праздникам, таким как «Рождество», «Масленица», «Пасха». Во время совместной работы  ребята узнают православные семейные традиции, обучаются навыкам выпечки рождественских пряников  и 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</a:rPr>
              <a:t>декупажу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</a:rPr>
              <a:t>  яиц. Нравится ребятам слушать воспоминания ветеранов о своем детстве. Совместные занятия воспитывают у ребят чувство ответственности, развивают дисциплинированность и доброжелательность.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>
            <a:off x="153810" y="1754412"/>
            <a:ext cx="4975554" cy="5103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3" r="13307"/>
          <a:stretch/>
        </p:blipFill>
        <p:spPr>
          <a:xfrm>
            <a:off x="6329345" y="1754412"/>
            <a:ext cx="5504987" cy="4314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26344" b="17932"/>
          <a:stretch/>
        </p:blipFill>
        <p:spPr>
          <a:xfrm>
            <a:off x="4102750" y="1927608"/>
            <a:ext cx="3507853" cy="47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54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25241" b="14262"/>
          <a:stretch/>
        </p:blipFill>
        <p:spPr>
          <a:xfrm>
            <a:off x="3913572" y="2536560"/>
            <a:ext cx="4822007" cy="2143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83" y="0"/>
            <a:ext cx="6279595" cy="139038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Кружки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«Душою молоды всегда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» 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, «Жизнетон» , «Сударь и Сударушки»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объединили ветеранов разносторонней направленности, любящих народные песни ,проводить сценические мероприятия, шахматные турниры, танцы и различные мастер классы.</a:t>
            </a:r>
            <a:b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22383" r="9849" b="18202"/>
          <a:stretch/>
        </p:blipFill>
        <p:spPr>
          <a:xfrm>
            <a:off x="142022" y="1209111"/>
            <a:ext cx="4200276" cy="2696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02" y="0"/>
            <a:ext cx="5081954" cy="2790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5402"/>
          <a:stretch/>
        </p:blipFill>
        <p:spPr>
          <a:xfrm>
            <a:off x="8113848" y="3588357"/>
            <a:ext cx="3929057" cy="30765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6" t="18392" r="6304"/>
          <a:stretch/>
        </p:blipFill>
        <p:spPr>
          <a:xfrm>
            <a:off x="1" y="4037497"/>
            <a:ext cx="4056226" cy="262736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4" b="20044"/>
          <a:stretch/>
        </p:blipFill>
        <p:spPr>
          <a:xfrm>
            <a:off x="4364187" y="4378866"/>
            <a:ext cx="3605611" cy="24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1" t="6199" r="17506" b="289"/>
          <a:stretch/>
        </p:blipFill>
        <p:spPr>
          <a:xfrm>
            <a:off x="715771" y="966579"/>
            <a:ext cx="5473874" cy="40682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292" y="136587"/>
            <a:ext cx="11008133" cy="597877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Любители растений  объединились в кружки  «Росток», «Фиалка» и «Лечебные травы» , где они обмениваются опытом, семенами, рассадой, обучают начинающих садоводов своим премудростям.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9" b="11090"/>
          <a:stretch/>
        </p:blipFill>
        <p:spPr>
          <a:xfrm>
            <a:off x="129280" y="3828693"/>
            <a:ext cx="4831447" cy="2929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8" t="8547" r="2127" b="10289"/>
          <a:stretch/>
        </p:blipFill>
        <p:spPr>
          <a:xfrm>
            <a:off x="6736675" y="934519"/>
            <a:ext cx="5340235" cy="3143178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24670" r="4761" b="14803"/>
          <a:stretch/>
        </p:blipFill>
        <p:spPr>
          <a:xfrm>
            <a:off x="5454947" y="4099112"/>
            <a:ext cx="5060195" cy="2413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3689" y="534409"/>
            <a:ext cx="256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Кружок «Фиалка»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15142" y="5034822"/>
            <a:ext cx="1561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Кружок</a:t>
            </a:r>
          </a:p>
          <a:p>
            <a:pPr algn="ctr"/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 «Лечебные </a:t>
            </a:r>
          </a:p>
          <a:p>
            <a:pPr algn="ctr"/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травы»</a:t>
            </a:r>
            <a:endParaRPr lang="ru-RU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3282" y="566469"/>
            <a:ext cx="3226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Кружок «Росток»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5669" y="3269018"/>
            <a:ext cx="4506685" cy="585263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Кружок  «Скандинавская ходьба»    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071154" y="3474720"/>
            <a:ext cx="3304904" cy="379561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Кружок «Здоровье»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4" t="35378" r="16333"/>
          <a:stretch/>
        </p:blipFill>
        <p:spPr>
          <a:xfrm>
            <a:off x="5956664" y="222070"/>
            <a:ext cx="5421086" cy="3148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49" y="3961348"/>
            <a:ext cx="5551716" cy="2726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4"/>
          <a:stretch/>
        </p:blipFill>
        <p:spPr>
          <a:xfrm>
            <a:off x="182880" y="222070"/>
            <a:ext cx="5290457" cy="31481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" t="25371" r="7563"/>
          <a:stretch/>
        </p:blipFill>
        <p:spPr>
          <a:xfrm>
            <a:off x="182880" y="3954997"/>
            <a:ext cx="5231675" cy="27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29" y="143537"/>
            <a:ext cx="11887790" cy="592444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Серебряные волонтеры  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проводят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интересам, но и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вовлекают граждан пожилого возраста и инвалидов в общественную жизнь района.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8"/>
          <a:stretch/>
        </p:blipFill>
        <p:spPr>
          <a:xfrm>
            <a:off x="262576" y="967457"/>
            <a:ext cx="4832223" cy="3123664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23721" r="-790" b="1209"/>
          <a:stretch/>
        </p:blipFill>
        <p:spPr>
          <a:xfrm>
            <a:off x="639883" y="3726037"/>
            <a:ext cx="5106707" cy="30378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t="7217" r="237" b="1443"/>
          <a:stretch/>
        </p:blipFill>
        <p:spPr>
          <a:xfrm>
            <a:off x="5420695" y="985446"/>
            <a:ext cx="5654865" cy="34034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42345" r="360" b="8297"/>
          <a:stretch/>
        </p:blipFill>
        <p:spPr>
          <a:xfrm>
            <a:off x="6713137" y="4091121"/>
            <a:ext cx="5003074" cy="2708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3697" y="3385008"/>
            <a:ext cx="1851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«Зеленый десант»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31318" y="3631646"/>
            <a:ext cx="144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«Лето красное»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712" y="6354783"/>
            <a:ext cx="2975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руководителями района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0379" y="6400957"/>
            <a:ext cx="2923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«Экотуризм»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5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4" t="-1119" r="1324" b="-1495"/>
          <a:stretch/>
        </p:blipFill>
        <p:spPr>
          <a:xfrm>
            <a:off x="5791072" y="3335967"/>
            <a:ext cx="5918494" cy="3592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5" y="3265715"/>
            <a:ext cx="5414555" cy="3487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>
          <a:xfrm>
            <a:off x="5927274" y="147918"/>
            <a:ext cx="5562088" cy="3117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3104506" y="5362763"/>
            <a:ext cx="2005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Поздравление на дому ветеранов с юбилейными датами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6"/>
          <a:stretch/>
        </p:blipFill>
        <p:spPr>
          <a:xfrm>
            <a:off x="376517" y="147918"/>
            <a:ext cx="4867835" cy="3224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89640" y="2896383"/>
            <a:ext cx="2238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</a:rPr>
              <a:t>День космонавтики»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9244361" y="2085278"/>
            <a:ext cx="23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«Пасхальные традиции»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8761" y="3746810"/>
            <a:ext cx="2074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День ПОБЕДЫ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81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123" y="71114"/>
            <a:ext cx="5905293" cy="950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Пенсионеры и инвалиды  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сдают своих жизненных позиций, ведут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образ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 и с удовольствием учувствуют во всех мероприятиях, что положительно влияет на укрепление здоровья и морально-психологической поддержкой граждан данной категории :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470" y="194222"/>
            <a:ext cx="6668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14509" r="22160" b="17059"/>
          <a:stretch/>
        </p:blipFill>
        <p:spPr>
          <a:xfrm>
            <a:off x="1209675" y="1063130"/>
            <a:ext cx="4883915" cy="3308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33" t="19285" r="15049" b="23183"/>
          <a:stretch/>
        </p:blipFill>
        <p:spPr>
          <a:xfrm>
            <a:off x="208134" y="3669723"/>
            <a:ext cx="5443640" cy="299043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8" t="24697"/>
          <a:stretch/>
        </p:blipFill>
        <p:spPr>
          <a:xfrm>
            <a:off x="6196416" y="3300158"/>
            <a:ext cx="5850594" cy="3386117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" t="12062" r="1339" b="13310"/>
          <a:stretch/>
        </p:blipFill>
        <p:spPr>
          <a:xfrm>
            <a:off x="6573673" y="194222"/>
            <a:ext cx="5473337" cy="3231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1063" y="6378498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«Масленица»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0577" y="6310774"/>
            <a:ext cx="1653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«Святая троица»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66585" y="3085802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«Рождественские посиделки»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44361" y="2966224"/>
            <a:ext cx="4077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«Мисс серебряный возраст 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183" y="227818"/>
            <a:ext cx="6668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14509" r="22160" b="17059"/>
          <a:stretch/>
        </p:blipFill>
        <p:spPr>
          <a:xfrm>
            <a:off x="1183388" y="1096726"/>
            <a:ext cx="4883915" cy="33081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9" t="12062" r="1339" b="13310"/>
          <a:stretch/>
        </p:blipFill>
        <p:spPr>
          <a:xfrm>
            <a:off x="6547386" y="227818"/>
            <a:ext cx="5473337" cy="323149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0298" y="3119398"/>
            <a:ext cx="2842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«Рождественские посиделки»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18074" y="2999820"/>
            <a:ext cx="4077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«Мисс серебряный возраст »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42789"/>
      </p:ext>
    </p:extLst>
  </p:cSld>
  <p:clrMapOvr>
    <a:masterClrMapping/>
  </p:clrMapOvr>
  <p:transition advTm="512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1251" y="224176"/>
            <a:ext cx="62503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4" t="15985" r="16102" b="3711"/>
          <a:stretch/>
        </p:blipFill>
        <p:spPr>
          <a:xfrm>
            <a:off x="735428" y="1073970"/>
            <a:ext cx="7898266" cy="4710059"/>
          </a:xfrm>
          <a:prstGeom prst="rect">
            <a:avLst/>
          </a:prstGeom>
        </p:spPr>
      </p:pic>
      <p:pic>
        <p:nvPicPr>
          <p:cNvPr id="7" name="Picture 2" descr="https://thumbs.dreamstime.com/b/%D1%81%D0%BE-%D0%BD%D1%86%D0%B5-%D0%B2-%D1%80%D1%83%D0%BA%D0%B0%D1%85-%D0%BD%D0%B0-%D0%B1%D0%B5-%D0%BE%D0%B9-%D0%BF%D1%80%D0%B5-%D0%BF%D0%BE%D1%81%D1%8B-%D0%BA%D0%B5-342385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814" y="131409"/>
            <a:ext cx="2106593" cy="200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33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2" y="249382"/>
            <a:ext cx="8906495" cy="135639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 мероприятия  для пожилых граждан и инвалидов    проходят под девизом</a:t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u="sng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года не беда коль душа молода!</a:t>
            </a:r>
            <a:endParaRPr lang="ru-RU" sz="2400" b="1" i="1" u="sng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050" y="1773045"/>
            <a:ext cx="4482790" cy="444933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Дата создания клуба «Ветеран»- 2001г.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серебряных волонтеров</a:t>
            </a:r>
            <a:r>
              <a:rPr lang="ru-RU" sz="1600" b="1" dirty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отвечает за работу кружков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ru-RU" sz="1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Посещает  ежемесячно более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300 человек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Самой молодой участнице клуба –    26 лет (инвалид ), самому старшему  участнику – 8</a:t>
            </a:r>
            <a:r>
              <a:rPr lang="en-US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600" b="1" dirty="0" smtClean="0">
                <a:solidFill>
                  <a:srgbClr val="2531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лет.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 smtClean="0">
              <a:solidFill>
                <a:srgbClr val="2531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49" y="1605776"/>
            <a:ext cx="6846849" cy="41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71376"/>
      </p:ext>
    </p:extLst>
  </p:cSld>
  <p:clrMapOvr>
    <a:masterClrMapping/>
  </p:clrMapOvr>
  <p:transition advTm="353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6266"/>
            <a:ext cx="9769033" cy="10869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Цели и задачи деятельности ОО Пожарский клуб «Ветеран»</a:t>
            </a:r>
            <a:endParaRPr lang="ru-RU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965" y="1481559"/>
            <a:ext cx="11374913" cy="4559803"/>
          </a:xfrm>
        </p:spPr>
        <p:txBody>
          <a:bodyPr>
            <a:normAutofit fontScale="85000" lnSpcReduction="10000"/>
          </a:bodyPr>
          <a:lstStyle/>
          <a:p>
            <a:r>
              <a:rPr lang="ru-RU" sz="2800" b="1" dirty="0" smtClean="0"/>
              <a:t>ЦЕЛИ:</a:t>
            </a:r>
          </a:p>
          <a:p>
            <a:r>
              <a:rPr lang="ru-RU" b="1" i="1" dirty="0" smtClean="0"/>
              <a:t>-ОРГАНИЗАЦИЯ КУЛЬТУРНО-МАССОВОГО ДОСУГА И МОРАЛЬНО-ПСИХОЛОГИЧЕСКАЯ ПОДДЕРЖКА ПЕНСИОНЕРОВ И ИНВАЛИДОВ ПОЖАРСКОГО РАЙОНА ПРИМОРСКОГО КРАЯ;</a:t>
            </a:r>
          </a:p>
          <a:p>
            <a:r>
              <a:rPr lang="ru-RU" b="1" i="1" dirty="0" smtClean="0"/>
              <a:t>- ПАТРИОТИЧЕСКЕ ВОСПИТАНИЕ МОЛОДЕЖИ.</a:t>
            </a:r>
          </a:p>
          <a:p>
            <a:r>
              <a:rPr lang="ru-RU" sz="2800" b="1" dirty="0" smtClean="0"/>
              <a:t>ЗАДАЧИ:</a:t>
            </a:r>
          </a:p>
          <a:p>
            <a:r>
              <a:rPr lang="ru-RU" b="1" i="1" dirty="0" smtClean="0"/>
              <a:t>ОРГАНИЗАЦИЯ ГРУПП ПЕНСИОНЕРОВ И ИНВАЛИДОВ ПО ИХ ИНТЕРЕСАМ;</a:t>
            </a:r>
          </a:p>
          <a:p>
            <a:r>
              <a:rPr lang="ru-RU" b="1" i="1" dirty="0" smtClean="0"/>
              <a:t>ОРГАНИЗАЦИЯ ПАТРИОТИЧЕСКОГО ВОСПИТАНИЯ МОЛОДЕЖИ;</a:t>
            </a:r>
          </a:p>
          <a:p>
            <a:r>
              <a:rPr lang="ru-RU" b="1" i="1" dirty="0" smtClean="0"/>
              <a:t>ПРОВЕДЕНИЕ САНИТАРНО – ПРОСВЕТИТЕЛЬСКИХ РАБОТ;</a:t>
            </a:r>
          </a:p>
          <a:p>
            <a:r>
              <a:rPr lang="ru-RU" b="1" i="1" dirty="0" smtClean="0"/>
              <a:t>ПРОВЕДЕНИЕ КУЛЬТУРНЫХ МЕРОПРИЯТИЙ;</a:t>
            </a:r>
          </a:p>
          <a:p>
            <a:r>
              <a:rPr lang="ru-RU" b="1" i="1" dirty="0" smtClean="0"/>
              <a:t>ОРГАНИЗАЦИЯ ЛЕКЦИЙ, МАСТЕР-КЛАССОВ,КОНФЕРЕНЦИЙ,ВЕБИНАРОВ, ВСТРЕЧ  НА ИНТЕРЕСУЮЩИЕ ТЕМЫ;</a:t>
            </a:r>
            <a:endParaRPr lang="en-US" b="1" i="1" dirty="0" smtClean="0"/>
          </a:p>
          <a:p>
            <a:r>
              <a:rPr lang="ru-RU" sz="2400" i="1" dirty="0"/>
              <a:t>в</a:t>
            </a:r>
            <a:r>
              <a:rPr lang="ru-RU" sz="2400" i="1" dirty="0" smtClean="0"/>
              <a:t>ыявление граждан нуждающихся в социальной поддержке;</a:t>
            </a:r>
          </a:p>
          <a:p>
            <a:r>
              <a:rPr lang="ru-RU" b="1" i="1" dirty="0" smtClean="0"/>
              <a:t>СОТРУДНИЧЕСТВО С РУКОВОДИТЕЛЯМИ СОЦИАЛЬНЫХ СЛУЖБ,АДМИНИСТРАЦИЕЙ РАЙОНА, СОВЕТОМ ВЕТЕРАНОВ ВОЙНЫ И ТРУДА, ПРАВООХРАНИТЕЛЬНЫМИ ОРГАНАМИ РФ, ДЕТСКО- ЮНОШЕСКИМИ ВОЕННО-ПАТРИОТИЧЕСКИМИ ДВИЖЕНИЯМИ, КАЗАЧЬИМИ ОБЪЕДИНЕНИЯМИ, РУКОВОДИТЕЛЯМИ РАЗЛИЧНЫХ ФОРМ СОБСТВЕННОСТИ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6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058" y="-304469"/>
            <a:ext cx="7444989" cy="1041238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Актив клуба «Ветеран» 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54502" t="-1214" r="18922" b="26698"/>
          <a:stretch/>
        </p:blipFill>
        <p:spPr>
          <a:xfrm>
            <a:off x="5214959" y="742488"/>
            <a:ext cx="1421369" cy="2112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6" t="54606" r="33481" b="688"/>
          <a:stretch/>
        </p:blipFill>
        <p:spPr>
          <a:xfrm>
            <a:off x="10511652" y="240534"/>
            <a:ext cx="1184530" cy="1324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7" t="57298" r="31370" b="4467"/>
          <a:stretch/>
        </p:blipFill>
        <p:spPr>
          <a:xfrm>
            <a:off x="9071748" y="2397986"/>
            <a:ext cx="1191800" cy="1249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1" t="56607" r="31341" b="314"/>
          <a:stretch/>
        </p:blipFill>
        <p:spPr>
          <a:xfrm>
            <a:off x="7499548" y="2842425"/>
            <a:ext cx="1163846" cy="1375353"/>
          </a:xfrm>
          <a:prstGeom prst="round2DiagRect">
            <a:avLst>
              <a:gd name="adj1" fmla="val 1564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9601" r="25650"/>
          <a:stretch/>
        </p:blipFill>
        <p:spPr>
          <a:xfrm>
            <a:off x="5262559" y="3839084"/>
            <a:ext cx="1604711" cy="1818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34557" r="44216" b="33087"/>
          <a:stretch/>
        </p:blipFill>
        <p:spPr>
          <a:xfrm>
            <a:off x="1846150" y="352808"/>
            <a:ext cx="1269545" cy="1493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3" t="30973" r="31362" b="34727"/>
          <a:stretch/>
        </p:blipFill>
        <p:spPr>
          <a:xfrm>
            <a:off x="3504271" y="742488"/>
            <a:ext cx="1283565" cy="1467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3" t="23183" r="27242" b="25753"/>
          <a:stretch/>
        </p:blipFill>
        <p:spPr>
          <a:xfrm>
            <a:off x="8863697" y="394570"/>
            <a:ext cx="1297520" cy="1410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3" t="44983" r="38623" b="4653"/>
          <a:stretch/>
        </p:blipFill>
        <p:spPr>
          <a:xfrm>
            <a:off x="3002575" y="4805522"/>
            <a:ext cx="1460325" cy="1446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37765" r="36654" b="29781"/>
          <a:stretch/>
        </p:blipFill>
        <p:spPr>
          <a:xfrm>
            <a:off x="271641" y="280694"/>
            <a:ext cx="1224074" cy="14361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4" t="42129" r="35490" b="40054"/>
          <a:stretch/>
        </p:blipFill>
        <p:spPr>
          <a:xfrm>
            <a:off x="3585536" y="2780336"/>
            <a:ext cx="1089562" cy="147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7" t="20000" r="10417" b="37778"/>
          <a:stretch/>
        </p:blipFill>
        <p:spPr>
          <a:xfrm>
            <a:off x="1752640" y="2441945"/>
            <a:ext cx="1222815" cy="141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 rot="10800000" flipV="1">
            <a:off x="3504271" y="4318367"/>
            <a:ext cx="148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Головня</a:t>
            </a:r>
          </a:p>
          <a:p>
            <a:r>
              <a:rPr lang="ru-RU" sz="900" b="1" i="1" dirty="0" smtClean="0"/>
              <a:t> Нина </a:t>
            </a:r>
            <a:r>
              <a:rPr lang="ru-RU" sz="900" b="1" i="1" dirty="0"/>
              <a:t>П</a:t>
            </a:r>
            <a:r>
              <a:rPr lang="ru-RU" sz="900" b="1" i="1" dirty="0" smtClean="0"/>
              <a:t>етровна</a:t>
            </a:r>
            <a:endParaRPr lang="ru-RU" sz="900" b="1" i="1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0" t="31513" r="35932" b="30490"/>
          <a:stretch/>
        </p:blipFill>
        <p:spPr>
          <a:xfrm>
            <a:off x="7116510" y="872273"/>
            <a:ext cx="1259052" cy="1362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4" t="6657" r="33535" b="63311"/>
          <a:stretch/>
        </p:blipFill>
        <p:spPr>
          <a:xfrm>
            <a:off x="413890" y="2241996"/>
            <a:ext cx="1009612" cy="1472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t="21626" r="73253" b="50732"/>
          <a:stretch/>
        </p:blipFill>
        <p:spPr>
          <a:xfrm>
            <a:off x="745643" y="4581579"/>
            <a:ext cx="1430175" cy="1517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6879608" y="2299534"/>
            <a:ext cx="18290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Белоцерковская </a:t>
            </a:r>
          </a:p>
          <a:p>
            <a:r>
              <a:rPr lang="ru-RU" sz="900" b="1" i="1" dirty="0" smtClean="0"/>
              <a:t> Антонина </a:t>
            </a:r>
            <a:r>
              <a:rPr lang="ru-RU" sz="900" b="1" i="1" dirty="0"/>
              <a:t>Андреевна</a:t>
            </a:r>
          </a:p>
          <a:p>
            <a:endParaRPr lang="ru-RU" sz="900" dirty="0" smtClean="0"/>
          </a:p>
        </p:txBody>
      </p:sp>
      <p:sp>
        <p:nvSpPr>
          <p:cNvPr id="42" name="TextBox 41"/>
          <p:cNvSpPr txBox="1"/>
          <p:nvPr/>
        </p:nvSpPr>
        <p:spPr>
          <a:xfrm rot="10800000" flipH="1" flipV="1">
            <a:off x="7136960" y="4383709"/>
            <a:ext cx="157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           </a:t>
            </a:r>
            <a:r>
              <a:rPr lang="ru-RU" sz="900" b="1" i="1" dirty="0" smtClean="0"/>
              <a:t>Викторова </a:t>
            </a:r>
          </a:p>
          <a:p>
            <a:r>
              <a:rPr lang="ru-RU" sz="900" b="1" i="1" dirty="0" smtClean="0"/>
              <a:t>  Ольга Александровна</a:t>
            </a:r>
            <a:endParaRPr lang="ru-RU" sz="900" b="1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8758759" y="1883858"/>
            <a:ext cx="22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   Нечитайло </a:t>
            </a:r>
          </a:p>
          <a:p>
            <a:r>
              <a:rPr lang="ru-RU" sz="900" b="1" i="1" dirty="0" smtClean="0"/>
              <a:t>Надежда Федоровна</a:t>
            </a:r>
            <a:endParaRPr lang="ru-RU" sz="900" b="1" i="1" dirty="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4" t="2940" r="35895" b="84110"/>
          <a:stretch/>
        </p:blipFill>
        <p:spPr>
          <a:xfrm>
            <a:off x="10689219" y="2177683"/>
            <a:ext cx="1186106" cy="1341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8" name="TextBox 47"/>
          <p:cNvSpPr txBox="1"/>
          <p:nvPr/>
        </p:nvSpPr>
        <p:spPr>
          <a:xfrm>
            <a:off x="4934515" y="3037058"/>
            <a:ext cx="19822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                ПРЕДСЕДАТЕЛЬ</a:t>
            </a:r>
          </a:p>
          <a:p>
            <a:r>
              <a:rPr lang="ru-RU" sz="900" b="1" i="1" dirty="0" smtClean="0"/>
              <a:t>                </a:t>
            </a:r>
            <a:r>
              <a:rPr lang="ru-RU" sz="900" i="1" dirty="0" smtClean="0"/>
              <a:t>  </a:t>
            </a:r>
            <a:r>
              <a:rPr lang="ru-RU" sz="1000" b="1" i="1" dirty="0" smtClean="0"/>
              <a:t>Савватеева </a:t>
            </a:r>
          </a:p>
          <a:p>
            <a:r>
              <a:rPr lang="ru-RU" sz="1000" b="1" i="1" dirty="0" smtClean="0"/>
              <a:t>          Наталья Фёдоровна</a:t>
            </a:r>
            <a:endParaRPr lang="ru-RU" sz="1000" b="1" i="1" dirty="0"/>
          </a:p>
          <a:p>
            <a:endParaRPr lang="ru-RU" sz="9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603840" y="1914473"/>
            <a:ext cx="203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       Кирюшкина</a:t>
            </a:r>
          </a:p>
          <a:p>
            <a:r>
              <a:rPr lang="ru-RU" sz="900" b="1" i="1" dirty="0" smtClean="0"/>
              <a:t> Валентина Анатольевна</a:t>
            </a:r>
            <a:endParaRPr lang="ru-RU" sz="900" b="1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3423793" y="2266913"/>
            <a:ext cx="131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     Чирко</a:t>
            </a:r>
          </a:p>
          <a:p>
            <a:r>
              <a:rPr lang="ru-RU" sz="900" b="1" i="1" dirty="0" smtClean="0"/>
              <a:t> Альбина Петровна</a:t>
            </a:r>
            <a:endParaRPr lang="ru-RU" sz="900" b="1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089719" y="5773026"/>
            <a:ext cx="21387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/>
              <a:t>ЗАМЕСТИТЕЛЬ ПРЕДСЕДАТЕЛЯ                            </a:t>
            </a:r>
            <a:r>
              <a:rPr lang="ru-RU" sz="900" b="1" i="1" dirty="0" smtClean="0"/>
              <a:t>Дашкевич</a:t>
            </a:r>
          </a:p>
          <a:p>
            <a:r>
              <a:rPr lang="ru-RU" sz="900" b="1" i="1" dirty="0" smtClean="0"/>
              <a:t>              Нелли Павловна</a:t>
            </a:r>
            <a:endParaRPr lang="ru-RU" sz="900" b="1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10446779" y="1666016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/>
              <a:t>     Гетманская</a:t>
            </a:r>
          </a:p>
          <a:p>
            <a:r>
              <a:rPr lang="ru-RU" sz="900" b="1" i="1" dirty="0" smtClean="0"/>
              <a:t> Зоя Леонидовна</a:t>
            </a:r>
            <a:endParaRPr lang="ru-RU" sz="900" b="1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177948" y="3785467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 smtClean="0"/>
              <a:t>      Климчук</a:t>
            </a:r>
          </a:p>
          <a:p>
            <a:r>
              <a:rPr lang="ru-RU" sz="900" b="1" dirty="0" smtClean="0"/>
              <a:t> Иван Иванович</a:t>
            </a:r>
            <a:endParaRPr lang="ru-RU" sz="9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781604" y="6252223"/>
            <a:ext cx="1635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           </a:t>
            </a:r>
            <a:r>
              <a:rPr lang="ru-RU" sz="900" b="1" i="1" dirty="0" err="1" smtClean="0"/>
              <a:t>Кийкова</a:t>
            </a:r>
            <a:r>
              <a:rPr lang="ru-RU" sz="900" b="1" i="1" dirty="0" smtClean="0"/>
              <a:t> </a:t>
            </a:r>
          </a:p>
          <a:p>
            <a:r>
              <a:rPr lang="ru-RU" sz="900" b="1" i="1" dirty="0" smtClean="0"/>
              <a:t>Альбина Георгиевна</a:t>
            </a:r>
            <a:endParaRPr lang="ru-RU" sz="900" b="1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10535785" y="3648332"/>
            <a:ext cx="269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   Кобзарь </a:t>
            </a:r>
          </a:p>
          <a:p>
            <a:r>
              <a:rPr lang="ru-RU" sz="900" b="1" i="1" dirty="0" smtClean="0"/>
              <a:t>Владимир Артемович</a:t>
            </a:r>
            <a:endParaRPr lang="ru-RU" sz="900" b="1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601807" y="3965927"/>
            <a:ext cx="2145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    Музыченко</a:t>
            </a:r>
          </a:p>
          <a:p>
            <a:r>
              <a:rPr lang="ru-RU" sz="900" b="1" i="1" dirty="0" smtClean="0"/>
              <a:t> Валентина Алексеевна</a:t>
            </a:r>
            <a:endParaRPr lang="ru-RU" sz="900" b="1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2820796" y="6321992"/>
            <a:ext cx="1529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            </a:t>
            </a:r>
            <a:r>
              <a:rPr lang="ru-RU" sz="900" b="1" i="1" dirty="0" smtClean="0"/>
              <a:t>Шаталова </a:t>
            </a:r>
          </a:p>
          <a:p>
            <a:r>
              <a:rPr lang="ru-RU" sz="900" b="1" i="1" dirty="0" smtClean="0"/>
              <a:t>    Галина Николаевна</a:t>
            </a:r>
            <a:endParaRPr lang="ru-RU" sz="900" b="1" i="1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9119959" y="3785467"/>
            <a:ext cx="138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/>
              <a:t>    Михайлова </a:t>
            </a:r>
          </a:p>
          <a:p>
            <a:r>
              <a:rPr lang="ru-RU" sz="900" b="1" i="1" dirty="0" smtClean="0"/>
              <a:t>Галина Николаевна</a:t>
            </a:r>
            <a:endParaRPr lang="ru-RU" sz="900" b="1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243447" y="1745226"/>
            <a:ext cx="132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      </a:t>
            </a:r>
            <a:r>
              <a:rPr lang="ru-RU" sz="900" b="1" i="1" dirty="0" smtClean="0"/>
              <a:t>Загорская </a:t>
            </a:r>
          </a:p>
          <a:p>
            <a:r>
              <a:rPr lang="ru-RU" sz="900" b="1" i="1" dirty="0" smtClean="0"/>
              <a:t>Нина Семеновна</a:t>
            </a:r>
            <a:endParaRPr lang="ru-RU" sz="900" b="1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50277" r="29826" b="11879"/>
          <a:stretch/>
        </p:blipFill>
        <p:spPr>
          <a:xfrm>
            <a:off x="10118898" y="4359517"/>
            <a:ext cx="1317040" cy="1474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999022" y="5971623"/>
            <a:ext cx="1697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 smtClean="0"/>
              <a:t>                 </a:t>
            </a:r>
            <a:r>
              <a:rPr lang="ru-RU" sz="900" b="1" i="1" dirty="0" smtClean="0"/>
              <a:t>Щур </a:t>
            </a:r>
          </a:p>
          <a:p>
            <a:r>
              <a:rPr lang="ru-RU" sz="900" b="1" i="1" dirty="0" smtClean="0"/>
              <a:t>Екатерина Александровна</a:t>
            </a:r>
            <a:endParaRPr lang="ru-RU" sz="9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89" y="4788103"/>
            <a:ext cx="1438617" cy="1464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 rot="10800000" flipV="1">
            <a:off x="7958228" y="6321991"/>
            <a:ext cx="163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/>
              <a:t>        Харченко                                               Вера Борисовна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2969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C 0.06901 -1.48148E-6 0.125 0.05602 0.125 0.125 C 0.125 0.19398 0.06901 0.25 2.5E-6 0.25 C -0.06901 0.25 -0.125 0.19398 -0.125 0.125 C -0.125 0.05602 -0.06901 -1.48148E-6 2.5E-6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300208"/>
            <a:ext cx="9829800" cy="756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  <a:cs typeface="Angsana New" panose="02020603050405020304" pitchFamily="18" charset="-34"/>
              </a:rPr>
              <a:t>        </a:t>
            </a:r>
            <a:r>
              <a:rPr lang="ru-RU" u="sng" dirty="0">
                <a:solidFill>
                  <a:schemeClr val="tx2"/>
                </a:solidFill>
                <a:cs typeface="Angsana New" panose="02020603050405020304" pitchFamily="18" charset="-34"/>
              </a:rPr>
              <a:t>Н</a:t>
            </a:r>
            <a:r>
              <a:rPr lang="ru-RU" u="sng" dirty="0" smtClean="0">
                <a:solidFill>
                  <a:schemeClr val="tx2"/>
                </a:solidFill>
                <a:cs typeface="Angsana New" panose="02020603050405020304" pitchFamily="18" charset="-34"/>
              </a:rPr>
              <a:t>аш </a:t>
            </a:r>
            <a:r>
              <a:rPr lang="ru-RU" u="sng" dirty="0" smtClean="0">
                <a:solidFill>
                  <a:schemeClr val="accent1">
                    <a:lumMod val="50000"/>
                  </a:schemeClr>
                </a:solidFill>
                <a:cs typeface="Angsana New" panose="02020603050405020304" pitchFamily="18" charset="-34"/>
              </a:rPr>
              <a:t>ГИМН</a:t>
            </a:r>
            <a:endParaRPr lang="ru-RU" u="sng" dirty="0">
              <a:solidFill>
                <a:schemeClr val="accent1">
                  <a:lumMod val="50000"/>
                </a:schemeClr>
              </a:solidFill>
              <a:cs typeface="Angsana New" panose="02020603050405020304" pitchFamily="18" charset="-34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3233362"/>
              </p:ext>
            </p:extLst>
          </p:nvPr>
        </p:nvGraphicFramePr>
        <p:xfrm>
          <a:off x="1403949" y="2005148"/>
          <a:ext cx="9720262" cy="3703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30597"/>
                <a:gridCol w="4889665"/>
              </a:tblGrid>
              <a:tr h="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764479" y="878774"/>
            <a:ext cx="43701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b="1" i="1" dirty="0" smtClean="0"/>
              <a:t>2.</a:t>
            </a:r>
          </a:p>
          <a:p>
            <a:pPr algn="ctr"/>
            <a:r>
              <a:rPr lang="ru-RU" b="1" i="1" dirty="0" smtClean="0"/>
              <a:t>Всё </a:t>
            </a:r>
            <a:r>
              <a:rPr lang="ru-RU" b="1" i="1" dirty="0"/>
              <a:t>равно мы все встрою,</a:t>
            </a:r>
            <a:endParaRPr lang="ru-RU" b="1" dirty="0"/>
          </a:p>
          <a:p>
            <a:pPr algn="ctr"/>
            <a:r>
              <a:rPr lang="ru-RU" b="1" i="1" dirty="0"/>
              <a:t>Что ни говори,</a:t>
            </a:r>
            <a:endParaRPr lang="ru-RU" b="1" dirty="0"/>
          </a:p>
          <a:p>
            <a:pPr algn="ctr"/>
            <a:r>
              <a:rPr lang="ru-RU" b="1" i="1" dirty="0"/>
              <a:t>Любим родину свою,</a:t>
            </a:r>
            <a:endParaRPr lang="ru-RU" b="1" dirty="0"/>
          </a:p>
          <a:p>
            <a:pPr algn="ctr"/>
            <a:r>
              <a:rPr lang="ru-RU" b="1" i="1" dirty="0"/>
              <a:t>К ней полны любви,</a:t>
            </a:r>
            <a:endParaRPr lang="ru-RU" b="1" dirty="0"/>
          </a:p>
          <a:p>
            <a:pPr algn="ctr"/>
            <a:r>
              <a:rPr lang="ru-RU" b="1" i="1" dirty="0"/>
              <a:t>Мы всегда готовы жизнь</a:t>
            </a:r>
            <a:endParaRPr lang="ru-RU" b="1" dirty="0"/>
          </a:p>
          <a:p>
            <a:pPr algn="ctr"/>
            <a:r>
              <a:rPr lang="ru-RU" b="1" i="1" dirty="0"/>
              <a:t>За неё отдать</a:t>
            </a:r>
            <a:endParaRPr lang="ru-RU" b="1" dirty="0"/>
          </a:p>
          <a:p>
            <a:pPr algn="ctr"/>
            <a:r>
              <a:rPr lang="ru-RU" b="1" i="1" dirty="0"/>
              <a:t>Жаль, что жить осталось нам</a:t>
            </a:r>
            <a:endParaRPr lang="ru-RU" b="1" dirty="0"/>
          </a:p>
          <a:p>
            <a:pPr algn="ctr"/>
            <a:r>
              <a:rPr lang="ru-RU" b="1" i="1" dirty="0"/>
              <a:t>Чуть-чуть - Ядрена мать – (2 раза)</a:t>
            </a:r>
            <a:endParaRPr lang="ru-RU" b="1" dirty="0"/>
          </a:p>
          <a:p>
            <a:pPr algn="ctr"/>
            <a:r>
              <a:rPr lang="ru-RU" b="1" i="1" dirty="0"/>
              <a:t> </a:t>
            </a:r>
            <a:endParaRPr lang="ru-RU" b="1" dirty="0"/>
          </a:p>
          <a:p>
            <a:pPr algn="ctr"/>
            <a:r>
              <a:rPr lang="ru-RU" b="1" i="1" dirty="0"/>
              <a:t> </a:t>
            </a:r>
            <a:r>
              <a:rPr lang="ru-RU" b="1" i="1" u="sng" dirty="0" smtClean="0"/>
              <a:t>Припев:</a:t>
            </a:r>
          </a:p>
          <a:p>
            <a:pPr algn="ctr"/>
            <a:endParaRPr lang="ru-RU" b="1" dirty="0"/>
          </a:p>
          <a:p>
            <a:pPr lvl="0" algn="ctr"/>
            <a:r>
              <a:rPr lang="ru-RU" b="1" i="1" dirty="0"/>
              <a:t>По Лучегорску ходим мы</a:t>
            </a:r>
          </a:p>
          <a:p>
            <a:pPr algn="ctr"/>
            <a:r>
              <a:rPr lang="ru-RU" b="1" i="1" dirty="0"/>
              <a:t>Всегда немного гордыми,</a:t>
            </a:r>
            <a:endParaRPr lang="ru-RU" b="1" dirty="0"/>
          </a:p>
          <a:p>
            <a:pPr algn="ctr"/>
            <a:r>
              <a:rPr lang="ru-RU" b="1" i="1" dirty="0"/>
              <a:t>В карманах наших сумочках</a:t>
            </a:r>
            <a:endParaRPr lang="ru-RU" b="1" dirty="0"/>
          </a:p>
          <a:p>
            <a:pPr algn="ctr"/>
            <a:r>
              <a:rPr lang="ru-RU" b="1" i="1" dirty="0"/>
              <a:t>Сплошная тишина,</a:t>
            </a:r>
            <a:endParaRPr lang="ru-RU" b="1" dirty="0"/>
          </a:p>
          <a:p>
            <a:pPr algn="ctr"/>
            <a:r>
              <a:rPr lang="ru-RU" b="1" i="1" dirty="0"/>
              <a:t>Не забывай правительство,</a:t>
            </a:r>
            <a:endParaRPr lang="ru-RU" b="1" dirty="0"/>
          </a:p>
          <a:p>
            <a:pPr algn="ctr"/>
            <a:r>
              <a:rPr lang="ru-RU" b="1" i="1" dirty="0"/>
              <a:t>Не забывай </a:t>
            </a:r>
            <a:r>
              <a:rPr lang="ru-RU" b="1" i="1" dirty="0" smtClean="0"/>
              <a:t>и Путин </a:t>
            </a:r>
            <a:r>
              <a:rPr lang="ru-RU" b="1" i="1" dirty="0"/>
              <a:t>нас,</a:t>
            </a:r>
            <a:endParaRPr lang="ru-RU" b="1" dirty="0"/>
          </a:p>
          <a:p>
            <a:pPr algn="ctr"/>
            <a:r>
              <a:rPr lang="ru-RU" b="1" i="1" dirty="0"/>
              <a:t>Запомните, милые, что</a:t>
            </a:r>
            <a:endParaRPr lang="ru-RU" b="1" dirty="0"/>
          </a:p>
          <a:p>
            <a:pPr algn="ctr"/>
            <a:r>
              <a:rPr lang="ru-RU" b="1" i="1" dirty="0"/>
              <a:t>Старость ждёт и Вас!</a:t>
            </a:r>
            <a:endParaRPr lang="ru-RU" b="1" dirty="0"/>
          </a:p>
          <a:p>
            <a:pPr algn="ctr"/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008" y="1087682"/>
            <a:ext cx="347947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</a:p>
          <a:p>
            <a:pPr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Много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лет тому назад,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 молодость свела,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Добрый милый Лучегорск,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Построили тебя.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теперь наш трудовой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Стаж давно истёк,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b="1" i="1" kern="0" dirty="0">
                <a:latin typeface="Times New Roman" panose="02020603050405020304" pitchFamily="18" charset="0"/>
              </a:rPr>
              <a:t>Ну, душой мы </a:t>
            </a:r>
            <a:r>
              <a:rPr lang="ru-RU" b="1" i="1" kern="0" dirty="0" smtClean="0">
                <a:latin typeface="Times New Roman" panose="02020603050405020304" pitchFamily="18" charset="0"/>
              </a:rPr>
              <a:t>молоды</a:t>
            </a:r>
          </a:p>
          <a:p>
            <a:pPr lvl="0" algn="ctr"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Хоть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сыплется песок – (2 раза)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Припев: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b="1" i="1" kern="0" dirty="0">
                <a:latin typeface="Times New Roman" panose="02020603050405020304" pitchFamily="18" charset="0"/>
              </a:rPr>
              <a:t>По Лучегорску ходим мы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немного гордыми,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карманах наших сумочках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Сплошная тишина,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забывай правительство,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забывай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 Путин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нас,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Запомните, милые, что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Старость ждёт и Вас!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68342" y="1056904"/>
            <a:ext cx="400198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 algn="ctr"/>
            <a:r>
              <a:rPr lang="ru-RU" b="1" i="1" kern="0" dirty="0" smtClean="0">
                <a:latin typeface="Times New Roman" panose="02020603050405020304" pitchFamily="18" charset="0"/>
              </a:rPr>
              <a:t>3.</a:t>
            </a:r>
          </a:p>
          <a:p>
            <a:pPr lvl="1" algn="ctr"/>
            <a:r>
              <a:rPr lang="ru-RU" b="1" i="1" kern="0" dirty="0" smtClean="0">
                <a:latin typeface="Times New Roman" panose="02020603050405020304" pitchFamily="18" charset="0"/>
              </a:rPr>
              <a:t>Нужно </a:t>
            </a:r>
            <a:r>
              <a:rPr lang="ru-RU" b="1" i="1" kern="0" dirty="0">
                <a:latin typeface="Times New Roman" panose="02020603050405020304" pitchFamily="18" charset="0"/>
              </a:rPr>
              <a:t>нам на праздник наш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Карты всем раздать,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Непременно о судьбе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Стоит погадать,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Какой к пенсии привар,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Дадут ли льготы нам,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чтоб в чём-то повезло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Крутой судьбе назло – (2 раза)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Припев</a:t>
            </a:r>
            <a:r>
              <a:rPr lang="ru-RU" b="1" i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b="1" i="1" kern="0" dirty="0">
                <a:latin typeface="Times New Roman" panose="02020603050405020304" pitchFamily="18" charset="0"/>
              </a:rPr>
              <a:t>По Лучегорску ходим мы</a:t>
            </a: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немного гордыми,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карманах наших сумочках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Сплошная тишина,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Крепитесь наши милые,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унывайте, славные,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Ведь мы не невиноватые,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 творит судьба.</a:t>
            </a:r>
            <a:endParaRPr lang="ru-RU" sz="1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5707" y="0"/>
            <a:ext cx="6467708" cy="5018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</a:rPr>
              <a:t>График работы кружков </a:t>
            </a:r>
            <a:endParaRPr lang="ru-RU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91503"/>
              </p:ext>
            </p:extLst>
          </p:nvPr>
        </p:nvGraphicFramePr>
        <p:xfrm>
          <a:off x="345687" y="747131"/>
          <a:ext cx="11389109" cy="594979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90291"/>
                <a:gridCol w="3836022"/>
                <a:gridCol w="4527393"/>
                <a:gridCol w="2635403"/>
              </a:tblGrid>
              <a:tr h="328961">
                <a:tc>
                  <a:txBody>
                    <a:bodyPr/>
                    <a:lstStyle/>
                    <a:p>
                      <a:pPr marR="210820" algn="ctr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п/п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 algn="ctr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НАИМЕНОВАНИЕ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КРУЖКА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 algn="ctr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ДАТА ПРОВЕДЕНИЯ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 algn="ctr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ОТВЕТСТВЕННЫЕ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216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ru-RU" sz="1400" b="1" dirty="0" smtClean="0"/>
                        <a:t>1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u="sng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«Мост поколений</a:t>
                      </a: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</a:t>
                      </a: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А.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встречи ветеранов с ребятами за круглым столом на интересующие темы </a:t>
                      </a: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Б. мастер-класс  «Дедушка научи» </a:t>
                      </a: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мастер –класс «С бабушкой интересно»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 в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квартал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 отдельному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плану    с 17-00</a:t>
                      </a:r>
                    </a:p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2 месяца по отдельному плану       с 17-00</a:t>
                      </a:r>
                    </a:p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 в 2 месяца по отдельному плану       с 17-00</a:t>
                      </a: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Харченко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В.Б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Савватеева Н.Ф.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2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«Жизнетон»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раза в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месяц, 1и 3 среда каждого месяца с 15-00  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Гетманская 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З.Л.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Михайлова Г.Н.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1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3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«Росток»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месяц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среда каждого месяца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с 12-00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Загорская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Н.С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72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4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«Фиалка»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месяц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среда каждого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месяца       с 12-00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Кийкова А.П.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09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5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«Хозяюшка»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месяц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4 среда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каждого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месяца с 15-00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Чирко А.П.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29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6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«Лечебные травы»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месяц.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среда каждого месяца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с 12-00   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Климчук И.И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Кобзарь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В.А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904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7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Информационное окно,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абота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</a:t>
                      </a:r>
                      <a:r>
                        <a:rPr lang="ru-RU" sz="14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нвалидами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раза в месяц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(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каждый понедельник)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с-11-00               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Щур Е.А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Викторова О.А.</a:t>
                      </a: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44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8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Встречи с интересными людьми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1раз в квартал по отдельному плану 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с 17-00                                                                 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               </a:t>
                      </a: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Дашкевич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Н.П.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Савватеева Н.Ф.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9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9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«Сударь и сударушки»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раза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(2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и3 четверг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               с 12-00</a:t>
                      </a: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Белоцерковская А. А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7829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10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«Здоровье»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раза в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(каждая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пятница)   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  с 12-00       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Дашкевич Н.П.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982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11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«Скандинавская ходьба»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Ежедневно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10-00  </a:t>
                      </a: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Дашкевич Н.П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r>
                        <a:rPr lang="ru-RU" sz="12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Загорская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Н.С.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7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12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«Душою молоды всегда»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1082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000500" algn="l"/>
                          <a:tab pos="4457700" algn="l"/>
                        </a:tabLst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раза в месяц (каждый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понедельник) 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с-15-20                   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Нечитайло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Н.Ф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42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13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«Рукодельница»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раза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месяц,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1и 2 вторник          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с 12-00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Загорская Н.Ф.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4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14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«Очумелые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ручки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раза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месяц,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3и 4 вторник          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с 12-00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Головня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Н.П.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3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15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Кружок «Компьютерный ликбез»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раза  в месяц каждый понедельник с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12-00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 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13-30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Кирюшкина В.А.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ru-RU" sz="1400" b="1" dirty="0" smtClean="0"/>
                        <a:t>16</a:t>
                      </a: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 Кружок</a:t>
                      </a:r>
                      <a:r>
                        <a:rPr lang="ru-RU" sz="1100" b="1" baseline="0" dirty="0" smtClean="0"/>
                        <a:t> </a:t>
                      </a:r>
                      <a:r>
                        <a:rPr lang="ru-RU" sz="1100" b="1" dirty="0" smtClean="0"/>
                        <a:t>«Веселая </a:t>
                      </a:r>
                      <a:r>
                        <a:rPr lang="ru-RU" sz="1100" b="1" dirty="0" err="1" smtClean="0"/>
                        <a:t>крупеничка</a:t>
                      </a:r>
                      <a:r>
                        <a:rPr lang="ru-RU" sz="1100" b="1" dirty="0" smtClean="0"/>
                        <a:t>»</a:t>
                      </a:r>
                      <a:endParaRPr lang="ru-RU" sz="11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раза  в месяц каждый понедельник с 14-00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до 14-50 (4 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гуппы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по 8 человек)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sz="11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err="1" smtClean="0"/>
                        <a:t>НужинаЛ.Г</a:t>
                      </a:r>
                      <a:r>
                        <a:rPr lang="ru-RU" sz="1100" b="1" dirty="0" smtClean="0"/>
                        <a:t>.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Харченко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В.Б, 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КожаеваА.П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Лучинская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Т.М., 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Бубнова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Н.П. </a:t>
                      </a:r>
                      <a:r>
                        <a:rPr lang="ru-RU" sz="1100" b="1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Загорская</a:t>
                      </a:r>
                      <a:r>
                        <a:rPr lang="ru-RU" sz="11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Н.С.</a:t>
                      </a:r>
                      <a:endParaRPr lang="ru-RU" sz="11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36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ru-RU" sz="1400" b="1" dirty="0"/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Заседание актива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ОО "Пожарский клуб «Ветеран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раз в месяц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четверг каждого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месяца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 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12-00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0820">
                        <a:spcAft>
                          <a:spcPts val="0"/>
                        </a:spcAft>
                        <a:tabLst>
                          <a:tab pos="4000500" algn="l"/>
                          <a:tab pos="445770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Савватеева Н.Ф.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732" marR="297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0722" y="-183996"/>
            <a:ext cx="1199127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4"/>
          <a:stretch/>
        </p:blipFill>
        <p:spPr>
          <a:xfrm>
            <a:off x="7139392" y="1323925"/>
            <a:ext cx="4556047" cy="36825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323" y="1080047"/>
            <a:ext cx="3342609" cy="414905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Кружок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u="sng" dirty="0" smtClean="0">
                <a:solidFill>
                  <a:schemeClr val="accent3">
                    <a:lumMod val="50000"/>
                  </a:schemeClr>
                </a:solidFill>
              </a:rPr>
              <a:t>«</a:t>
            </a: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Хозяюшка</a:t>
            </a:r>
            <a:r>
              <a:rPr lang="ru-RU" sz="2000" u="sng" dirty="0" smtClean="0">
                <a:solidFill>
                  <a:schemeClr val="accent3">
                    <a:lumMod val="50000"/>
                  </a:schemeClr>
                </a:solidFill>
              </a:rPr>
              <a:t>»</a:t>
            </a:r>
            <a:endParaRPr lang="ru-RU" sz="20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96517" y="4719"/>
            <a:ext cx="9392756" cy="116297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 по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интересам,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наши пенсионеры и инвалиды могут в полном объема раскрыть свои таланты, каждое название кружка  говорит за себя, проводятся мастер классы на интересующие темы.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Занятие с бисером, природными материалами, шитье, работа с овощами и фруктами развивает мелкую моторику , что благотворно влияет на здоровье пожилых людей и инвалидов.                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3" t="18490" r="8748"/>
          <a:stretch/>
        </p:blipFill>
        <p:spPr>
          <a:xfrm>
            <a:off x="646264" y="1494953"/>
            <a:ext cx="5423021" cy="3023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7" y="3989592"/>
            <a:ext cx="4785219" cy="2821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8"/>
          <a:stretch/>
        </p:blipFill>
        <p:spPr>
          <a:xfrm>
            <a:off x="5782162" y="4027231"/>
            <a:ext cx="4972616" cy="28247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0270" y="923815"/>
            <a:ext cx="3644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</a:rPr>
              <a:t>Кружок «Очумелые ручки»</a:t>
            </a:r>
            <a:endParaRPr lang="ru-RU" sz="2000" b="1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297724" y="1080048"/>
            <a:ext cx="3190208" cy="6857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000" u="sng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62753" y="5747657"/>
            <a:ext cx="42601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b="1" u="sng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892832" y="5844655"/>
            <a:ext cx="2299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bg1"/>
                </a:solidFill>
              </a:rPr>
              <a:t>Кружок «Рукодельница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571" y="1"/>
            <a:ext cx="11641873" cy="1360448"/>
          </a:xfrm>
        </p:spPr>
        <p:txBody>
          <a:bodyPr>
            <a:normAutofit/>
          </a:bodyPr>
          <a:lstStyle/>
          <a:p>
            <a:pPr algn="ctr"/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Инновационная форма работы «Веселая </a:t>
            </a:r>
            <a:r>
              <a:rPr lang="ru-RU" sz="1800" b="1" u="sng" dirty="0" err="1" smtClean="0">
                <a:solidFill>
                  <a:schemeClr val="accent2">
                    <a:lumMod val="75000"/>
                  </a:schemeClr>
                </a:solidFill>
              </a:rPr>
              <a:t>крупенича</a:t>
            </a:r>
            <a: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br>
              <a:rPr lang="ru-RU" sz="1800" b="1" u="sng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200" b="1" i="1" u="sng" dirty="0" err="1">
                <a:solidFill>
                  <a:schemeClr val="accent1">
                    <a:lumMod val="50000"/>
                  </a:schemeClr>
                </a:solidFill>
              </a:rPr>
              <a:t>Крупотерапия</a:t>
            </a:r>
            <a:r>
              <a:rPr lang="ru-RU" sz="1200" b="1" i="1" u="sng" dirty="0">
                <a:solidFill>
                  <a:schemeClr val="accent1">
                    <a:lumMod val="50000"/>
                  </a:schemeClr>
                </a:solidFill>
              </a:rPr>
              <a:t> -это нетрадиционная форма работы с разными видами крупы, которая направлена на нормализацию нарушенных процессов, жизнедеятельности организма. Занятие с крупой способствует общему оздоровлению человека, снимает состояние напряженности и беспокойства. Благодаря работе с мелкими предметами происходит массаж точек, находящихся на кончиках пальцев, что улучшает общее самочувствие. Для лиц пожилого и старческого возраста развитие мелкой моторики играет большое значение для поддержание работоспособности коры головного мозга и, как следствие, для поддержание качества жизни. </a:t>
            </a:r>
            <a:endParaRPr lang="ru-RU" sz="1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05" y="1373452"/>
            <a:ext cx="3176317" cy="3929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" y="2089239"/>
            <a:ext cx="3718777" cy="3929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25" y="2785036"/>
            <a:ext cx="2925977" cy="37694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54" y="1181579"/>
            <a:ext cx="3014847" cy="4313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74" y="1205744"/>
            <a:ext cx="2556504" cy="3408672"/>
          </a:xfrm>
          <a:prstGeom prst="rect">
            <a:avLst/>
          </a:prstGeom>
        </p:spPr>
      </p:pic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6915280" y="5687121"/>
            <a:ext cx="5110442" cy="959005"/>
          </a:xfrm>
        </p:spPr>
        <p:txBody>
          <a:bodyPr>
            <a:normAutofit fontScale="85000" lnSpcReduction="10000"/>
          </a:bodyPr>
          <a:lstStyle/>
          <a:p>
            <a:r>
              <a:rPr lang="ru-RU" b="1" i="1" u="sng" dirty="0" smtClean="0"/>
              <a:t>Еженедельно «серебряные» волонтеры Пожарского клуба «Ветеран»  ведут работу с пожилыми людьми и инвалидами по развитию мелкой моторики</a:t>
            </a:r>
            <a:endParaRPr lang="ru-RU" b="1" i="1" u="sng" dirty="0"/>
          </a:p>
        </p:txBody>
      </p:sp>
    </p:spTree>
    <p:extLst>
      <p:ext uri="{BB962C8B-B14F-4D97-AF65-F5344CB8AC3E}">
        <p14:creationId xmlns:p14="http://schemas.microsoft.com/office/powerpoint/2010/main" val="3117181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8" b="20720"/>
          <a:stretch/>
        </p:blipFill>
        <p:spPr>
          <a:xfrm>
            <a:off x="175845" y="3824868"/>
            <a:ext cx="4982711" cy="28212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5" y="0"/>
            <a:ext cx="11834447" cy="1019907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момента открытия клуба «Ветеран» сформировалась группа пенсионеров  желающих постичь компьютерную грамотность , откликнулись помочь нам ребята с юношеского клуба «Мегаватт» . В 2018г. Губернатор Приморского края Кожемяко О.Н. посетив наш клуб подарил нам компьютер и принтер, сейчас ветераны осваивают азы компьютерной грамотности в родных пенатах.  </a:t>
            </a:r>
            <a:b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«Компьютерный ликбез» </a:t>
            </a:r>
            <a:endParaRPr lang="ru-RU" sz="1800" b="1" u="sng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6" t="-1535" r="1845" b="12179"/>
          <a:stretch/>
        </p:blipFill>
        <p:spPr>
          <a:xfrm>
            <a:off x="359699" y="1124338"/>
            <a:ext cx="4798857" cy="25960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7654" r="3850" b="22622"/>
          <a:stretch/>
        </p:blipFill>
        <p:spPr>
          <a:xfrm>
            <a:off x="6807103" y="712276"/>
            <a:ext cx="5073806" cy="26330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10800000" flipV="1">
            <a:off x="5380891" y="5633825"/>
            <a:ext cx="68111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«Информационное окно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»,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</a:rPr>
              <a:t>где каждый посетитель может  получить информацию о деятельности клуба, о предстоящих встречах с руководителями района, а так же озвучить интересующую его тему. </a:t>
            </a:r>
            <a:endParaRPr lang="ru-RU" sz="1400" dirty="0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22008" r="6111" b="7294"/>
          <a:stretch/>
        </p:blipFill>
        <p:spPr>
          <a:xfrm>
            <a:off x="5380891" y="2971798"/>
            <a:ext cx="4873083" cy="244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9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3098</TotalTime>
  <Words>1416</Words>
  <Application>Microsoft Office PowerPoint</Application>
  <PresentationFormat>Широкоэкранный</PresentationFormat>
  <Paragraphs>281</Paragraphs>
  <Slides>19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Angsana New</vt:lpstr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 ОБЩЕСТВЕННАЯ ОРГАНИЗАЦИЯ  «ПОЖАРСКИЙ КЛУБ      «ВЕТЕРАН» </vt:lpstr>
      <vt:lpstr>  Все  мероприятия  для пожилых граждан и инвалидов    проходят под девизом   Нам года не беда коль душа молода!</vt:lpstr>
      <vt:lpstr>Цели и задачи деятельности ОО Пожарский клуб «Ветеран»</vt:lpstr>
      <vt:lpstr>                                                                                       Актив клуба «Ветеран»   </vt:lpstr>
      <vt:lpstr>        Наш ГИМН</vt:lpstr>
      <vt:lpstr>       График работы кружков </vt:lpstr>
      <vt:lpstr>Кружок «Хозяюшка»</vt:lpstr>
      <vt:lpstr>Инновационная форма работы «Веселая крупенича» Крупотерапия -это нетрадиционная форма работы с разными видами крупы, которая направлена на нормализацию нарушенных процессов, жизнедеятельности организма. Занятие с крупой способствует общему оздоровлению человека, снимает состояние напряженности и беспокойства. Благодаря работе с мелкими предметами происходит массаж точек, находящихся на кончиках пальцев, что улучшает общее самочувствие. Для лиц пожилого и старческого возраста развитие мелкой моторики играет большое значение для поддержание работоспособности коры головного мозга и, как следствие, для поддержание качества жизни. </vt:lpstr>
      <vt:lpstr>С момента открытия клуба «Ветеран» сформировалась группа пенсионеров  желающих постичь компьютерную грамотность , откликнулись помочь нам ребята с юношеского клуба «Мегаватт» . В 2018г. Губернатор Приморского края Кожемяко О.Н. посетив наш клуб подарил нам компьютер и принтер, сейчас ветераны осваивают азы компьютерной грамотности в родных пенатах.    «Компьютерный ликбез» </vt:lpstr>
      <vt:lpstr>    Основные посетители наших мероприятий  это «Дети войны», а так же  рожденные в послевоенное лихолетье, на себе испытавшие невзгоды этого времени. Поэтому так актуальна при клубе работа кружка  «МОСТ ПОКОЛЕНИЙ» под девизом «Деревья не могут жить без корней», корни – это ветераны, ствол - родители, а ветви - дети . 1. раз в квартал с ребятами проходят встречи по интересам. На этих встречах ребята учатся простому человеческому общению, общению с друг другом. Подростки приобретают опыт  социально-активной деятельности. Ребята изучают историю страны через судьбы старших.</vt:lpstr>
      <vt:lpstr> При кружке «Мост поколений » работает мастерская «Дедушка научи» где ветераны знакомят ребят с инструментами и обучают плотницким навыкам. У дедушек больше терпения, чем у молодых родителей, больше мудрости в общении с подростками, умение сочитать любовь к внукам с требовательностью к ним. В неполной семье, когда нет отца, мальчику особенно нужен дедушка .</vt:lpstr>
      <vt:lpstr>Сохраняя добрые традиции при кружке «Мост поколений» успешно 1 раз в 2 месяца проходит мастер-класс               «С бабушкой  интересно» где ребята с удовольствием познают азы поварского дела. По нраву ребятам мастер – классы к православным праздникам, таким как «Рождество», «Масленица», «Пасха». Во время совместной работы  ребята узнают православные семейные традиции, обучаются навыкам выпечки рождественских пряников  и декупажу  яиц. Нравится ребятам слушать воспоминания ветеранов о своем детстве. Совместные занятия воспитывают у ребят чувство ответственности, развивают дисциплинированность и доброжелательность.</vt:lpstr>
      <vt:lpstr>Кружки «Душою молоды всегда» , «Жизнетон» , «Сударь и Сударушки» объединили ветеранов разносторонней направленности, любящих народные песни ,проводить сценические мероприятия, шахматные турниры, танцы и различные мастер классы. </vt:lpstr>
      <vt:lpstr> Любители растений  объединились в кружки  «Росток», «Фиалка» и «Лечебные травы» , где они обмениваются опытом, семенами, рассадой, обучают начинающих садоводов своим премудростям.</vt:lpstr>
      <vt:lpstr> Кружок  «Скандинавская ходьба»  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Савватеева Наталья Федоровна</dc:title>
  <dc:creator>USER5703</dc:creator>
  <cp:lastModifiedBy>USER5703</cp:lastModifiedBy>
  <cp:revision>338</cp:revision>
  <dcterms:created xsi:type="dcterms:W3CDTF">2019-05-17T00:39:33Z</dcterms:created>
  <dcterms:modified xsi:type="dcterms:W3CDTF">2022-11-15T00:21:49Z</dcterms:modified>
</cp:coreProperties>
</file>