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69" r:id="rId4"/>
    <p:sldId id="262" r:id="rId5"/>
    <p:sldId id="263" r:id="rId6"/>
    <p:sldId id="261" r:id="rId7"/>
    <p:sldId id="271" r:id="rId8"/>
    <p:sldId id="257" r:id="rId9"/>
    <p:sldId id="270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81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A1A5-F4AA-4F5D-B733-31E61A5A485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8CD1-8895-426A-9EA4-13CC8ECA6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A1A5-F4AA-4F5D-B733-31E61A5A485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8CD1-8895-426A-9EA4-13CC8ECA6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3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A1A5-F4AA-4F5D-B733-31E61A5A485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8CD1-8895-426A-9EA4-13CC8ECA6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6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A1A5-F4AA-4F5D-B733-31E61A5A485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8CD1-8895-426A-9EA4-13CC8ECA6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4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A1A5-F4AA-4F5D-B733-31E61A5A485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8CD1-8895-426A-9EA4-13CC8ECA6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A1A5-F4AA-4F5D-B733-31E61A5A485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8CD1-8895-426A-9EA4-13CC8ECA6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6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A1A5-F4AA-4F5D-B733-31E61A5A485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8CD1-8895-426A-9EA4-13CC8ECA6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6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A1A5-F4AA-4F5D-B733-31E61A5A485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8CD1-8895-426A-9EA4-13CC8ECA6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0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A1A5-F4AA-4F5D-B733-31E61A5A485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8CD1-8895-426A-9EA4-13CC8ECA6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0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A1A5-F4AA-4F5D-B733-31E61A5A485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8CD1-8895-426A-9EA4-13CC8ECA6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5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A1A5-F4AA-4F5D-B733-31E61A5A485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18CD1-8895-426A-9EA4-13CC8ECA6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1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A1A5-F4AA-4F5D-B733-31E61A5A4855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8CD1-8895-426A-9EA4-13CC8ECA6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22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6963" y="500191"/>
            <a:ext cx="900520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Клуб «Активная </a:t>
            </a:r>
            <a:r>
              <a:rPr lang="ru-RU" sz="5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жизнь» - практика работы с людьми пожилого возраста.</a:t>
            </a:r>
            <a:r>
              <a:rPr lang="ru-RU" sz="5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5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2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   </a:t>
            </a:r>
            <a:r>
              <a:rPr lang="ru-RU" sz="5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5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5983655"/>
            <a:ext cx="577623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Гусакова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А.А. специалист по социальной работе СПб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ГБСУ СО «Геронтологический центр»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2435" y="3111179"/>
            <a:ext cx="265339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2022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82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013" y="3755571"/>
            <a:ext cx="10082893" cy="1430179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Клуб – это место общения, обмена мнениями, что способствует совершенствованию и развитию разносторонних знаний, наполняет жизнь новым содержанием, пробуждает собственную активность, помогает адаптироваться к изменившимся условиям жизни.</a:t>
            </a:r>
          </a:p>
          <a:p>
            <a:endParaRPr lang="ru-RU" dirty="0"/>
          </a:p>
        </p:txBody>
      </p:sp>
      <p:pic>
        <p:nvPicPr>
          <p:cNvPr id="1026" name="Picture 2" descr="C:\Users\Admin.ПК-14\Desktop\number-1-to-infinity-84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92" y="5564471"/>
            <a:ext cx="3371847" cy="55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Admin.ПК-14\Desktop\пожилые-люди-которые-занимаются-другой-набор-вектора-операции-старшая-189007647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1"/>
          <a:stretch/>
        </p:blipFill>
        <p:spPr bwMode="auto">
          <a:xfrm>
            <a:off x="2969302" y="267744"/>
            <a:ext cx="5940425" cy="3120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58" y="244674"/>
            <a:ext cx="3535136" cy="6491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entury Gothic" pitchFamily="34" charset="0"/>
              </a:rPr>
              <a:t>Проблема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1793" y="2894622"/>
            <a:ext cx="943791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2000" b="1" dirty="0" smtClean="0">
                <a:latin typeface="Century Gothic" pitchFamily="34" charset="0"/>
              </a:rPr>
              <a:t>Проведение </a:t>
            </a:r>
            <a:r>
              <a:rPr lang="ru-RU" sz="2000" b="1" dirty="0">
                <a:latin typeface="Century Gothic" pitchFamily="34" charset="0"/>
              </a:rPr>
              <a:t>творческих </a:t>
            </a:r>
            <a:r>
              <a:rPr lang="ru-RU" sz="2000" b="1" dirty="0" smtClean="0">
                <a:latin typeface="Century Gothic" pitchFamily="34" charset="0"/>
              </a:rPr>
              <a:t>мастер-классов, выставок, конкурсов, лекций, коллективных и индивидуальных музыкальных занятий. 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sz="2000" b="1" dirty="0" smtClean="0">
              <a:latin typeface="Century Gothic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000" b="1" dirty="0" smtClean="0">
                <a:latin typeface="Century Gothic" pitchFamily="34" charset="0"/>
              </a:rPr>
              <a:t>Организация </a:t>
            </a:r>
            <a:r>
              <a:rPr lang="ru-RU" sz="2000" b="1" dirty="0">
                <a:latin typeface="Century Gothic" pitchFamily="34" charset="0"/>
              </a:rPr>
              <a:t>обучающих </a:t>
            </a:r>
            <a:r>
              <a:rPr lang="ru-RU" sz="2000" b="1" dirty="0" smtClean="0">
                <a:latin typeface="Century Gothic" pitchFamily="34" charset="0"/>
              </a:rPr>
              <a:t>семинаров/тренингов.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sz="2000" b="1" dirty="0">
              <a:latin typeface="Century Gothic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000" b="1" dirty="0" smtClean="0">
                <a:latin typeface="Century Gothic" pitchFamily="34" charset="0"/>
              </a:rPr>
              <a:t>Проведение </a:t>
            </a:r>
            <a:r>
              <a:rPr lang="ru-RU" sz="2000" b="1" dirty="0">
                <a:latin typeface="Century Gothic" pitchFamily="34" charset="0"/>
              </a:rPr>
              <a:t>практических занятий по укреплению здоровья</a:t>
            </a:r>
            <a:r>
              <a:rPr lang="ru-RU" sz="2000" b="1" dirty="0" smtClean="0">
                <a:latin typeface="Century Gothic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sz="2000" b="1" dirty="0">
              <a:latin typeface="Century Gothic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000" b="1" dirty="0" smtClean="0">
                <a:latin typeface="Century Gothic" pitchFamily="34" charset="0"/>
              </a:rPr>
              <a:t>Проведение </a:t>
            </a:r>
            <a:r>
              <a:rPr lang="ru-RU" sz="2000" b="1" dirty="0">
                <a:latin typeface="Century Gothic" pitchFamily="34" charset="0"/>
              </a:rPr>
              <a:t>выездных </a:t>
            </a:r>
            <a:r>
              <a:rPr lang="ru-RU" sz="2000" b="1" dirty="0" smtClean="0">
                <a:latin typeface="Century Gothic" pitchFamily="34" charset="0"/>
              </a:rPr>
              <a:t>мероприятий, экскурсий.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sz="2000" b="1" dirty="0">
              <a:latin typeface="Century Gothic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000" b="1" dirty="0" smtClean="0">
                <a:latin typeface="Century Gothic" pitchFamily="34" charset="0"/>
              </a:rPr>
              <a:t>Обучение </a:t>
            </a:r>
            <a:r>
              <a:rPr lang="ru-RU" sz="2000" b="1" dirty="0">
                <a:latin typeface="Century Gothic" pitchFamily="34" charset="0"/>
              </a:rPr>
              <a:t>компьютерной грамотности</a:t>
            </a:r>
            <a:r>
              <a:rPr lang="ru-RU" sz="2000" b="1" dirty="0" smtClean="0">
                <a:latin typeface="Century Gothic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b="1" dirty="0">
              <a:latin typeface="Century Gothic" pitchFamily="34" charset="0"/>
            </a:endParaRPr>
          </a:p>
          <a:p>
            <a:pPr algn="just"/>
            <a:r>
              <a:rPr lang="ru-RU" b="1" dirty="0" smtClean="0">
                <a:latin typeface="Century Gothic" pitchFamily="34" charset="0"/>
              </a:rPr>
              <a:t> </a:t>
            </a:r>
            <a:endParaRPr lang="ru-RU" b="1" dirty="0">
              <a:latin typeface="Century Gothic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3918859" y="800100"/>
            <a:ext cx="375555" cy="236676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070271" y="800100"/>
            <a:ext cx="310243" cy="236676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" idx="4"/>
          </p:cNvCxnSpPr>
          <p:nvPr/>
        </p:nvCxnSpPr>
        <p:spPr>
          <a:xfrm flipH="1">
            <a:off x="5678263" y="893862"/>
            <a:ext cx="0" cy="416506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0921" y="1036776"/>
            <a:ext cx="3543300" cy="1015663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entury Gothic" pitchFamily="34" charset="0"/>
              </a:rPr>
              <a:t>снижение социальной активности пожилых людей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82219" y="1310368"/>
            <a:ext cx="2008414" cy="10156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entury Gothic" pitchFamily="34" charset="0"/>
              </a:rPr>
              <a:t>сужение круга общения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72300" y="1036775"/>
            <a:ext cx="3604532" cy="10156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Century Gothic" pitchFamily="34" charset="0"/>
              </a:rPr>
              <a:t>потеря связей с обществом, самоизоляция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722665" y="2432957"/>
            <a:ext cx="8082642" cy="461665"/>
          </a:xfrm>
          <a:prstGeom prst="flowChartPreparation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entury Gothic" pitchFamily="34" charset="0"/>
              </a:rPr>
              <a:t>Проект включает в себя: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59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516"/>
            <a:ext cx="6466114" cy="2246769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Клуб «Активная жизнь» помогает людям </a:t>
            </a:r>
            <a:r>
              <a:rPr lang="ru-RU" sz="2000" b="1" dirty="0">
                <a:latin typeface="Century Gothic" pitchFamily="34" charset="0"/>
              </a:rPr>
              <a:t>серебряного возраста </a:t>
            </a:r>
            <a:r>
              <a:rPr lang="ru-RU" sz="2000" b="1" dirty="0" smtClean="0">
                <a:latin typeface="Century Gothic" pitchFamily="34" charset="0"/>
              </a:rPr>
              <a:t>найти </a:t>
            </a:r>
            <a:r>
              <a:rPr lang="ru-RU" sz="2000" b="1" dirty="0">
                <a:latin typeface="Century Gothic" pitchFamily="34" charset="0"/>
              </a:rPr>
              <a:t>такое занятие </a:t>
            </a:r>
            <a:endParaRPr lang="ru-RU" sz="2000" b="1" dirty="0" smtClean="0">
              <a:latin typeface="Century Gothic" pitchFamily="34" charset="0"/>
            </a:endParaRPr>
          </a:p>
          <a:p>
            <a:pPr algn="ctr"/>
            <a:r>
              <a:rPr lang="ru-RU" sz="2000" b="1" dirty="0" smtClean="0">
                <a:latin typeface="Century Gothic" pitchFamily="34" charset="0"/>
              </a:rPr>
              <a:t>по </a:t>
            </a:r>
            <a:r>
              <a:rPr lang="ru-RU" sz="2000" b="1" dirty="0">
                <a:latin typeface="Century Gothic" pitchFamily="34" charset="0"/>
              </a:rPr>
              <a:t>душе, которое наполнит их </a:t>
            </a:r>
            <a:r>
              <a:rPr lang="ru-RU" sz="2000" b="1" dirty="0" smtClean="0">
                <a:latin typeface="Century Gothic" pitchFamily="34" charset="0"/>
              </a:rPr>
              <a:t>жизнь</a:t>
            </a:r>
          </a:p>
          <a:p>
            <a:pPr algn="ctr"/>
            <a:r>
              <a:rPr lang="ru-RU" sz="2000" b="1" dirty="0" smtClean="0">
                <a:latin typeface="Century Gothic" pitchFamily="34" charset="0"/>
              </a:rPr>
              <a:t> </a:t>
            </a:r>
            <a:r>
              <a:rPr lang="ru-RU" sz="2000" b="1" dirty="0">
                <a:latin typeface="Century Gothic" pitchFamily="34" charset="0"/>
              </a:rPr>
              <a:t>новым </a:t>
            </a:r>
            <a:r>
              <a:rPr lang="ru-RU" sz="2000" b="1" dirty="0" smtClean="0">
                <a:latin typeface="Century Gothic" pitchFamily="34" charset="0"/>
              </a:rPr>
              <a:t>смыслом. </a:t>
            </a:r>
          </a:p>
          <a:p>
            <a:pPr algn="ctr"/>
            <a:r>
              <a:rPr lang="ru-RU" sz="2000" b="1" dirty="0" smtClean="0">
                <a:latin typeface="Century Gothic" pitchFamily="34" charset="0"/>
              </a:rPr>
              <a:t>Наша задача – помочь им сохранить желание</a:t>
            </a:r>
          </a:p>
          <a:p>
            <a:pPr algn="ctr"/>
            <a:r>
              <a:rPr lang="ru-RU" sz="2000" b="1" dirty="0" smtClean="0">
                <a:latin typeface="Century Gothic" pitchFamily="34" charset="0"/>
              </a:rPr>
              <a:t> и дальше реализовывать свой творческий потенциал.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2950" y="2001574"/>
            <a:ext cx="1951264" cy="5626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Фильмы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4735" y="675921"/>
            <a:ext cx="2256064" cy="5626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Рисование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6949" y="3239963"/>
            <a:ext cx="1951264" cy="5626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Спорт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6478" y="4670583"/>
            <a:ext cx="2334985" cy="9954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Цифровые технологии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50185" y="1700201"/>
            <a:ext cx="1951264" cy="5626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Поэзия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3207" y="4801607"/>
            <a:ext cx="2653394" cy="5626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Фотография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4516" y="4956728"/>
            <a:ext cx="2530930" cy="5626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Литература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57" y="876300"/>
            <a:ext cx="1951264" cy="5626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Музыка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3249" y="782763"/>
            <a:ext cx="2860223" cy="5626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Путешествия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825" y="3454500"/>
            <a:ext cx="1951264" cy="5626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Дизайн</a:t>
            </a:r>
            <a:endParaRPr lang="ru-RU" sz="2000" b="1" dirty="0">
              <a:latin typeface="Century Gothic" pitchFamily="34" charset="0"/>
            </a:endParaRPr>
          </a:p>
        </p:txBody>
      </p:sp>
      <p:cxnSp>
        <p:nvCxnSpPr>
          <p:cNvPr id="19" name="Прямая соединительная линия 18"/>
          <p:cNvCxnSpPr>
            <a:stCxn id="15" idx="5"/>
          </p:cNvCxnSpPr>
          <p:nvPr/>
        </p:nvCxnSpPr>
        <p:spPr>
          <a:xfrm>
            <a:off x="3145965" y="1356535"/>
            <a:ext cx="593278" cy="62498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72767" y="1238550"/>
            <a:ext cx="213633" cy="742965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6" idx="4"/>
          </p:cNvCxnSpPr>
          <p:nvPr/>
        </p:nvCxnSpPr>
        <p:spPr>
          <a:xfrm flipH="1">
            <a:off x="8131629" y="1345393"/>
            <a:ext cx="251732" cy="636123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2" idx="3"/>
          </p:cNvCxnSpPr>
          <p:nvPr/>
        </p:nvCxnSpPr>
        <p:spPr>
          <a:xfrm flipH="1">
            <a:off x="9437914" y="2180436"/>
            <a:ext cx="498027" cy="301507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0" idx="2"/>
          </p:cNvCxnSpPr>
          <p:nvPr/>
        </p:nvCxnSpPr>
        <p:spPr>
          <a:xfrm flipH="1">
            <a:off x="9437914" y="3521278"/>
            <a:ext cx="449035" cy="103665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8" idx="6"/>
          </p:cNvCxnSpPr>
          <p:nvPr/>
        </p:nvCxnSpPr>
        <p:spPr>
          <a:xfrm>
            <a:off x="2694214" y="2282889"/>
            <a:ext cx="277586" cy="199054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7" idx="6"/>
          </p:cNvCxnSpPr>
          <p:nvPr/>
        </p:nvCxnSpPr>
        <p:spPr>
          <a:xfrm flipV="1">
            <a:off x="2456089" y="3624943"/>
            <a:ext cx="515711" cy="110872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694214" y="4228285"/>
            <a:ext cx="748390" cy="442298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3" idx="0"/>
          </p:cNvCxnSpPr>
          <p:nvPr/>
        </p:nvCxnSpPr>
        <p:spPr>
          <a:xfrm flipV="1">
            <a:off x="5759904" y="4228285"/>
            <a:ext cx="0" cy="573322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4" idx="0"/>
          </p:cNvCxnSpPr>
          <p:nvPr/>
        </p:nvCxnSpPr>
        <p:spPr>
          <a:xfrm flipH="1" flipV="1">
            <a:off x="8257495" y="4228285"/>
            <a:ext cx="852486" cy="728443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1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естиваль творчества ветеранов. 018_4083 (Репортаж)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4"/>
          <a:stretch/>
        </p:blipFill>
        <p:spPr bwMode="auto">
          <a:xfrm>
            <a:off x="6531429" y="424543"/>
            <a:ext cx="5127171" cy="326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.ПК-14\Desktop\Культура\75 лет блокады\IMG_88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6" y="424543"/>
            <a:ext cx="5127171" cy="32657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49336" y="3963021"/>
            <a:ext cx="5796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 Много </a:t>
            </a:r>
            <a:r>
              <a:rPr lang="ru-RU" sz="2000" b="1" dirty="0">
                <a:latin typeface="Century Gothic" pitchFamily="34" charset="0"/>
              </a:rPr>
              <a:t>лет </a:t>
            </a:r>
            <a:r>
              <a:rPr lang="ru-RU" sz="2000" b="1" dirty="0" smtClean="0">
                <a:latin typeface="Century Gothic" pitchFamily="34" charset="0"/>
              </a:rPr>
              <a:t>в учреждении активно </a:t>
            </a:r>
            <a:r>
              <a:rPr lang="ru-RU" sz="2000" b="1" dirty="0">
                <a:latin typeface="Century Gothic" pitchFamily="34" charset="0"/>
              </a:rPr>
              <a:t>работает вокальный ансамбль «Вдохновение», </a:t>
            </a:r>
            <a:r>
              <a:rPr lang="ru-RU" sz="2000" b="1" dirty="0" smtClean="0">
                <a:latin typeface="Century Gothic" pitchFamily="34" charset="0"/>
              </a:rPr>
              <a:t>выступления   которого </a:t>
            </a:r>
            <a:r>
              <a:rPr lang="ru-RU" sz="2000" b="1" dirty="0">
                <a:latin typeface="Century Gothic" pitchFamily="34" charset="0"/>
              </a:rPr>
              <a:t>проходят на каждом торжественном мероприятии </a:t>
            </a:r>
            <a:r>
              <a:rPr lang="ru-RU" sz="2000" b="1" dirty="0" smtClean="0">
                <a:latin typeface="Century Gothic" pitchFamily="34" charset="0"/>
              </a:rPr>
              <a:t>нашего центра, </a:t>
            </a:r>
            <a:r>
              <a:rPr lang="ru-RU" sz="2000" b="1" dirty="0">
                <a:latin typeface="Century Gothic" pitchFamily="34" charset="0"/>
              </a:rPr>
              <a:t>а также на выездных </a:t>
            </a:r>
            <a:r>
              <a:rPr lang="ru-RU" sz="2000" b="1" dirty="0" smtClean="0">
                <a:latin typeface="Century Gothic" pitchFamily="34" charset="0"/>
              </a:rPr>
              <a:t>концертах. </a:t>
            </a:r>
            <a:endParaRPr lang="ru-RU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.ПК-14\Desktop\Культура\Золотая осень 2017\7we43c-kk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b="6711"/>
          <a:stretch/>
        </p:blipFill>
        <p:spPr bwMode="auto">
          <a:xfrm>
            <a:off x="932553" y="433818"/>
            <a:ext cx="4823269" cy="32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8709" y="4115911"/>
            <a:ext cx="68416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Солист ансамбля «Вдохновение» </a:t>
            </a:r>
            <a:r>
              <a:rPr lang="ru-RU" sz="2000" b="1" dirty="0" err="1" smtClean="0">
                <a:latin typeface="Century Gothic" pitchFamily="34" charset="0"/>
              </a:rPr>
              <a:t>Рулёв</a:t>
            </a:r>
            <a:r>
              <a:rPr lang="ru-RU" sz="2000" b="1" dirty="0" smtClean="0">
                <a:latin typeface="Century Gothic" pitchFamily="34" charset="0"/>
              </a:rPr>
              <a:t> Виктор Андреевич стал победителем смотра-конкурса «</a:t>
            </a:r>
            <a:r>
              <a:rPr lang="ru-RU" sz="2000" b="1" dirty="0">
                <a:latin typeface="Century Gothic" pitchFamily="34" charset="0"/>
              </a:rPr>
              <a:t>З</a:t>
            </a:r>
            <a:r>
              <a:rPr lang="ru-RU" sz="2000" b="1" dirty="0" smtClean="0">
                <a:latin typeface="Century Gothic" pitchFamily="34" charset="0"/>
              </a:rPr>
              <a:t>олотая осень» и принял участие во всероссийском конкурсе канала НТВ  </a:t>
            </a:r>
          </a:p>
          <a:p>
            <a:pPr algn="ctr"/>
            <a:r>
              <a:rPr lang="ru-RU" sz="2000" b="1" dirty="0" smtClean="0">
                <a:latin typeface="Century Gothic" pitchFamily="34" charset="0"/>
              </a:rPr>
              <a:t>«Ты супер! 60+». 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2050" name="Picture 2" descr="C:\Users\Admin.ПК-14\Downloads\image001 (8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0" b="21917"/>
          <a:stretch/>
        </p:blipFill>
        <p:spPr bwMode="auto">
          <a:xfrm>
            <a:off x="6335486" y="433818"/>
            <a:ext cx="4758316" cy="32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1423" y="546215"/>
            <a:ext cx="4167564" cy="34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1666" y="2257368"/>
            <a:ext cx="45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41216" y="212272"/>
            <a:ext cx="39947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По-новому раскрыл свои знания и возможности инженер на пенсии </a:t>
            </a:r>
            <a:r>
              <a:rPr lang="ru-RU" sz="2000" b="1" dirty="0" err="1" smtClean="0">
                <a:latin typeface="Century Gothic" pitchFamily="34" charset="0"/>
              </a:rPr>
              <a:t>Мацин</a:t>
            </a:r>
            <a:r>
              <a:rPr lang="ru-RU" sz="2000" b="1" dirty="0" smtClean="0">
                <a:latin typeface="Century Gothic" pitchFamily="34" charset="0"/>
              </a:rPr>
              <a:t> Юрий Захарович, ему сейчас 91 год. Освоив интернет, с </a:t>
            </a:r>
            <a:r>
              <a:rPr lang="ru-RU" sz="2000" b="1" dirty="0">
                <a:latin typeface="Century Gothic" pitchFamily="34" charset="0"/>
              </a:rPr>
              <a:t>помощью </a:t>
            </a:r>
            <a:r>
              <a:rPr lang="ru-RU" sz="2000" b="1" dirty="0" err="1">
                <a:latin typeface="Century Gothic" pitchFamily="34" charset="0"/>
              </a:rPr>
              <a:t>ф</a:t>
            </a:r>
            <a:r>
              <a:rPr lang="ru-RU" sz="2000" b="1" dirty="0" err="1" smtClean="0">
                <a:latin typeface="Century Gothic" pitchFamily="34" charset="0"/>
              </a:rPr>
              <a:t>отошопа</a:t>
            </a:r>
            <a:r>
              <a:rPr lang="ru-RU" sz="2000" b="1" dirty="0" smtClean="0">
                <a:latin typeface="Century Gothic" pitchFamily="34" charset="0"/>
              </a:rPr>
              <a:t> </a:t>
            </a:r>
            <a:r>
              <a:rPr lang="ru-RU" sz="2000" b="1" dirty="0">
                <a:latin typeface="Century Gothic" pitchFamily="34" charset="0"/>
              </a:rPr>
              <a:t>Юрий Захарович создает фильмы-реконструкции </a:t>
            </a:r>
            <a:r>
              <a:rPr lang="ru-RU" sz="2000" b="1" dirty="0" smtClean="0">
                <a:latin typeface="Century Gothic" pitchFamily="34" charset="0"/>
              </a:rPr>
              <a:t>о культурно-исторических объектах. </a:t>
            </a:r>
            <a:endParaRPr lang="ru-RU" sz="2000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5" b="4352"/>
          <a:stretch/>
        </p:blipFill>
        <p:spPr bwMode="auto">
          <a:xfrm>
            <a:off x="442369" y="400049"/>
            <a:ext cx="2913152" cy="37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71288" y="4009961"/>
            <a:ext cx="447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</a:t>
            </a:r>
            <a:r>
              <a:rPr lang="ru-RU" b="1" dirty="0" smtClean="0">
                <a:latin typeface="Century Gothic" pitchFamily="34" charset="0"/>
              </a:rPr>
              <a:t>Награждение </a:t>
            </a:r>
            <a:r>
              <a:rPr lang="ru-RU" b="1" dirty="0" err="1" smtClean="0">
                <a:latin typeface="Century Gothic" pitchFamily="34" charset="0"/>
              </a:rPr>
              <a:t>Мацина</a:t>
            </a:r>
            <a:r>
              <a:rPr lang="ru-RU" b="1" dirty="0" smtClean="0">
                <a:latin typeface="Century Gothic" pitchFamily="34" charset="0"/>
              </a:rPr>
              <a:t> Ю.З.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8945" y="4681372"/>
            <a:ext cx="755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В коллекции у Юрия Захаровича более 15 фильмов. Один из недавно созданных фильмов Юрий Захарович посвятил Геронтологическому центру. </a:t>
            </a:r>
            <a:endParaRPr lang="ru-RU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9"/>
          <a:stretch/>
        </p:blipFill>
        <p:spPr bwMode="auto">
          <a:xfrm>
            <a:off x="6371893" y="2810406"/>
            <a:ext cx="4482852" cy="34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.ПК-14\Desktop\IMG_76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7" y="832757"/>
            <a:ext cx="4178699" cy="496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7606" y="832757"/>
            <a:ext cx="6531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 Из увлечения Сухановой Валентины Яковлевны фотографией родился наш совместный проект: фотовыставка «Моё настроение». </a:t>
            </a:r>
            <a:endParaRPr lang="ru-RU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98080" y="2252312"/>
            <a:ext cx="2733575" cy="274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C:\Users\Admin.ПК-14\Downloads\image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70" y="428559"/>
            <a:ext cx="4289120" cy="286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.ПК-14\Downloads\image001 (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325" y="3773086"/>
            <a:ext cx="4074929" cy="271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.ПК-14\Downloads\image003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43" y="3773085"/>
            <a:ext cx="4922194" cy="271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18818" y="649255"/>
            <a:ext cx="62130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Для обучения компьютерной грамотности получателей социальных услуг центра создан проект «Компьютерное пространство – </a:t>
            </a:r>
            <a:r>
              <a:rPr lang="ru-RU" sz="2000" b="1" dirty="0">
                <a:latin typeface="Century Gothic" pitchFamily="34" charset="0"/>
              </a:rPr>
              <a:t>равные </a:t>
            </a:r>
            <a:r>
              <a:rPr lang="ru-RU" sz="2000" b="1" dirty="0" smtClean="0">
                <a:latin typeface="Century Gothic" pitchFamily="34" charset="0"/>
              </a:rPr>
              <a:t>возможности». </a:t>
            </a:r>
          </a:p>
          <a:p>
            <a:pPr algn="ctr"/>
            <a:r>
              <a:rPr lang="ru-RU" sz="2000" b="1" dirty="0" smtClean="0">
                <a:latin typeface="Century Gothic" pitchFamily="34" charset="0"/>
              </a:rPr>
              <a:t>Он реализуется в рамках благотворительной (добровольческой) программы с привлечением добровольцев.  </a:t>
            </a:r>
            <a:endParaRPr lang="ru-RU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.ПК-14\Downloads\ОТЧЁТ_на_САЙТ_ДВОРЦОВАЯ_ЦЕРКОВЬ_-_23.107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336">
            <a:off x="8513488" y="4365552"/>
            <a:ext cx="3409578" cy="22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.ПК-14\Downloads\IMG_20200916_111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086">
            <a:off x="7882620" y="2963551"/>
            <a:ext cx="3278321" cy="208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.ПК-14\Downloads\image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856">
            <a:off x="8380545" y="509803"/>
            <a:ext cx="3143806" cy="235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.ПК-14\Downloads\20220518_15165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t="1934" r="31429" b="1"/>
          <a:stretch/>
        </p:blipFill>
        <p:spPr bwMode="auto">
          <a:xfrm rot="21121303">
            <a:off x="263021" y="836881"/>
            <a:ext cx="3667352" cy="264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3810" y="240757"/>
            <a:ext cx="9650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itchFamily="34" charset="0"/>
              </a:rPr>
              <a:t>Мероприятия «Клуба «</a:t>
            </a:r>
            <a:r>
              <a:rPr lang="ru-RU" sz="2000" b="1" dirty="0">
                <a:latin typeface="Century Gothic" pitchFamily="34" charset="0"/>
              </a:rPr>
              <a:t>А</a:t>
            </a:r>
            <a:r>
              <a:rPr lang="ru-RU" sz="2000" b="1" dirty="0" smtClean="0">
                <a:latin typeface="Century Gothic" pitchFamily="34" charset="0"/>
              </a:rPr>
              <a:t>ктивная жизнь»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2761" y="1801411"/>
            <a:ext cx="3592285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Занятия скандинавской ходьбой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2763" y="3461308"/>
            <a:ext cx="3592285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Индийская гимнастика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5492" y="5110464"/>
            <a:ext cx="3592285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Танцевальные вечера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7024" y="973642"/>
            <a:ext cx="5023758" cy="715089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Помощь в оформлении и выпуске авторских изданий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5492" y="4005561"/>
            <a:ext cx="3592285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Музыкальные  гостиные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5492" y="4569670"/>
            <a:ext cx="3592285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Литературные гостиные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2765" y="6162098"/>
            <a:ext cx="3592285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Игротеки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2764" y="5629307"/>
            <a:ext cx="3592285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Просмотр фильмов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5492" y="2625985"/>
            <a:ext cx="3592285" cy="715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Упорядочение книжного фонда библиотеки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16" name="Picture 2" descr="C:\Users\Admin.ПК-14\Downloads\20220517_13585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22262" r="7848" b="24643"/>
          <a:stretch/>
        </p:blipFill>
        <p:spPr bwMode="auto">
          <a:xfrm rot="515639">
            <a:off x="1889611" y="2147848"/>
            <a:ext cx="1942477" cy="277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.ПК-14\Downloads\image003 (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15">
            <a:off x="254436" y="4662021"/>
            <a:ext cx="3508801" cy="197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8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362</Words>
  <Application>Microsoft Office PowerPoint</Application>
  <PresentationFormat>Произвольный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272</cp:revision>
  <dcterms:created xsi:type="dcterms:W3CDTF">2019-11-15T10:11:20Z</dcterms:created>
  <dcterms:modified xsi:type="dcterms:W3CDTF">2022-05-20T12:27:11Z</dcterms:modified>
</cp:coreProperties>
</file>