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30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pPr>
              <a:defRPr/>
            </a:pPr>
            <a:fld id="{DC308B01-6D36-4EFC-A9F7-395EB8C9526D}" type="datetimeFigureOut">
              <a:rPr lang="ru-RU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82600" y="1279525"/>
            <a:ext cx="6140450" cy="34543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pPr>
              <a:defRPr/>
            </a:pPr>
            <a:fld id="{48D82C4E-944E-4F1D-9CB5-14C2B94A34A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40450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Добрый день</a:t>
            </a:r>
            <a:r>
              <a:rPr lang="en-US"/>
              <a:t>…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8D82C4E-944E-4F1D-9CB5-14C2B94A34AB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9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 bwMode="auto">
          <a:xfrm flipH="1" flipV="1">
            <a:off x="2560944" y="-1381057"/>
            <a:ext cx="10007602" cy="3396409"/>
          </a:xfrm>
          <a:prstGeom prst="triangle">
            <a:avLst>
              <a:gd name="adj" fmla="val 50000"/>
            </a:avLst>
          </a:prstGeom>
          <a:gradFill>
            <a:gsLst>
              <a:gs pos="14000">
                <a:srgbClr val="F8F8FA">
                  <a:alpha val="60000"/>
                </a:srgbClr>
              </a:gs>
              <a:gs pos="100000">
                <a:srgbClr val="E8E6E7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 bwMode="auto">
          <a:xfrm flipH="1" flipV="1">
            <a:off x="3475346" y="-1177857"/>
            <a:ext cx="7899400" cy="3340101"/>
          </a:xfrm>
          <a:prstGeom prst="triangle">
            <a:avLst>
              <a:gd name="adj" fmla="val 50000"/>
            </a:avLst>
          </a:prstGeom>
          <a:gradFill>
            <a:gsLst>
              <a:gs pos="4000">
                <a:srgbClr val="EAEAEA">
                  <a:alpha val="80000"/>
                </a:srgbClr>
              </a:gs>
              <a:gs pos="100000">
                <a:srgbClr val="F9F9FB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r="8075" b="-4197"/>
          <a:stretch/>
        </p:blipFill>
        <p:spPr bwMode="auto">
          <a:xfrm>
            <a:off x="-2151712" y="-317502"/>
            <a:ext cx="9893974" cy="7476673"/>
          </a:xfrm>
          <a:custGeom>
            <a:avLst/>
            <a:gdLst>
              <a:gd name="connsiteX0" fmla="*/ 1527100 w 9893974"/>
              <a:gd name="connsiteY0" fmla="*/ 0 h 7476673"/>
              <a:gd name="connsiteX1" fmla="*/ 8546863 w 9893974"/>
              <a:gd name="connsiteY1" fmla="*/ 0 h 7476673"/>
              <a:gd name="connsiteX2" fmla="*/ 8598241 w 9893974"/>
              <a:gd name="connsiteY2" fmla="*/ 55181 h 7476673"/>
              <a:gd name="connsiteX3" fmla="*/ 9382422 w 9893974"/>
              <a:gd name="connsiteY3" fmla="*/ 6103226 h 7476673"/>
              <a:gd name="connsiteX4" fmla="*/ 8675514 w 9893974"/>
              <a:gd name="connsiteY4" fmla="*/ 7350513 h 7476673"/>
              <a:gd name="connsiteX5" fmla="*/ 8579308 w 9893974"/>
              <a:gd name="connsiteY5" fmla="*/ 7476673 h 7476673"/>
              <a:gd name="connsiteX6" fmla="*/ 333171 w 9893974"/>
              <a:gd name="connsiteY6" fmla="*/ 7476673 h 7476673"/>
              <a:gd name="connsiteX7" fmla="*/ 251310 w 9893974"/>
              <a:gd name="connsiteY7" fmla="*/ 7340883 h 7476673"/>
              <a:gd name="connsiteX8" fmla="*/ 21206 w 9893974"/>
              <a:gd name="connsiteY8" fmla="*/ 6885596 h 7476673"/>
              <a:gd name="connsiteX9" fmla="*/ 0 w 9893974"/>
              <a:gd name="connsiteY9" fmla="*/ 6834716 h 7476673"/>
              <a:gd name="connsiteX10" fmla="*/ 0 w 9893974"/>
              <a:gd name="connsiteY10" fmla="*/ 2246744 h 7476673"/>
              <a:gd name="connsiteX11" fmla="*/ 52892 w 9893974"/>
              <a:gd name="connsiteY11" fmla="*/ 2114889 h 7476673"/>
              <a:gd name="connsiteX12" fmla="*/ 1484434 w 9893974"/>
              <a:gd name="connsiteY12" fmla="*/ 38893 h 747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3974" h="7476673" extrusionOk="0">
                <a:moveTo>
                  <a:pt x="1527100" y="0"/>
                </a:moveTo>
                <a:lnTo>
                  <a:pt x="8546863" y="0"/>
                </a:lnTo>
                <a:lnTo>
                  <a:pt x="8598241" y="55181"/>
                </a:lnTo>
                <a:cubicBezTo>
                  <a:pt x="9932301" y="1566704"/>
                  <a:pt x="10310655" y="3931901"/>
                  <a:pt x="9382422" y="6103226"/>
                </a:cubicBezTo>
                <a:cubicBezTo>
                  <a:pt x="9189040" y="6555586"/>
                  <a:pt x="8950391" y="6972765"/>
                  <a:pt x="8675514" y="7350513"/>
                </a:cubicBezTo>
                <a:lnTo>
                  <a:pt x="8579308" y="7476673"/>
                </a:lnTo>
                <a:lnTo>
                  <a:pt x="333171" y="7476673"/>
                </a:lnTo>
                <a:lnTo>
                  <a:pt x="251310" y="7340883"/>
                </a:lnTo>
                <a:cubicBezTo>
                  <a:pt x="167498" y="7193635"/>
                  <a:pt x="90729" y="7041670"/>
                  <a:pt x="21206" y="6885596"/>
                </a:cubicBezTo>
                <a:lnTo>
                  <a:pt x="0" y="6834716"/>
                </a:lnTo>
                <a:lnTo>
                  <a:pt x="0" y="2246744"/>
                </a:lnTo>
                <a:lnTo>
                  <a:pt x="52892" y="2114889"/>
                </a:lnTo>
                <a:cubicBezTo>
                  <a:pt x="400980" y="1300642"/>
                  <a:pt x="895733" y="600379"/>
                  <a:pt x="1484434" y="38893"/>
                </a:cubicBezTo>
                <a:close/>
              </a:path>
            </a:pathLst>
          </a:custGeom>
        </p:spPr>
      </p:pic>
      <p:sp>
        <p:nvSpPr>
          <p:cNvPr id="4" name="Прямоугольник 3"/>
          <p:cNvSpPr/>
          <p:nvPr/>
        </p:nvSpPr>
        <p:spPr bwMode="auto">
          <a:xfrm>
            <a:off x="2560944" y="2636196"/>
            <a:ext cx="10084279" cy="1594234"/>
          </a:xfrm>
          <a:prstGeom prst="rect">
            <a:avLst/>
          </a:prstGeom>
          <a:solidFill>
            <a:srgbClr val="EF7B1A"/>
          </a:solidFill>
          <a:ln w="127000">
            <a:solidFill>
              <a:schemeClr val="bg1"/>
            </a:solidFill>
          </a:ln>
          <a:effectLst>
            <a:outerShdw blurRad="63500" algn="ctr" rotWithShape="0">
              <a:schemeClr val="bg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-406402" y="1781628"/>
            <a:ext cx="3294743" cy="3294743"/>
          </a:xfrm>
          <a:prstGeom prst="ellipse">
            <a:avLst/>
          </a:prstGeom>
          <a:solidFill>
            <a:srgbClr val="EF7B1A"/>
          </a:solidFill>
          <a:ln w="254000">
            <a:solidFill>
              <a:schemeClr val="bg1"/>
            </a:solidFill>
          </a:ln>
          <a:effectLst>
            <a:outerShdw blurRad="63500" algn="ctr" rotWithShape="0">
              <a:schemeClr val="bg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32000" y="2697515"/>
            <a:ext cx="2946401" cy="1469240"/>
          </a:xfrm>
          <a:prstGeom prst="rect">
            <a:avLst/>
          </a:prstGeom>
          <a:solidFill>
            <a:srgbClr val="EF7B1A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282795" y="2470826"/>
            <a:ext cx="1916348" cy="1916348"/>
            <a:chOff x="282795" y="2470826"/>
            <a:chExt cx="1916348" cy="1916348"/>
          </a:xfrm>
        </p:grpSpPr>
        <p:sp>
          <p:nvSpPr>
            <p:cNvPr id="9" name="Овал 8"/>
            <p:cNvSpPr/>
            <p:nvPr/>
          </p:nvSpPr>
          <p:spPr bwMode="auto">
            <a:xfrm>
              <a:off x="282795" y="2470826"/>
              <a:ext cx="1916348" cy="19163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A4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rcRect b="35870"/>
            <a:stretch/>
          </p:blipFill>
          <p:spPr bwMode="auto">
            <a:xfrm>
              <a:off x="471098" y="2972676"/>
              <a:ext cx="1543295" cy="122363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3348202" y="2770416"/>
            <a:ext cx="815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0" spc="30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КАСКА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7883298" y="3110148"/>
            <a:ext cx="435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Roboto Light"/>
                <a:ea typeface="Roboto Light"/>
                <a:cs typeface="Roboto Medium"/>
              </a:rPr>
              <a:t>Цифровая платформа для строительных рабочих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9809370">
            <a:off x="10564209" y="3042942"/>
            <a:ext cx="2073828" cy="16477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auto">
          <a:xfrm>
            <a:off x="8634966" y="5012138"/>
            <a:ext cx="335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Форум 100+</a:t>
            </a:r>
            <a:endParaRPr dirty="0"/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</a:rPr>
              <a:t>17 октября 2022 г</a:t>
            </a:r>
            <a:endParaRPr dirty="0"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8491817" y="5017837"/>
            <a:ext cx="0" cy="500096"/>
          </a:xfrm>
          <a:prstGeom prst="line">
            <a:avLst/>
          </a:prstGeom>
          <a:ln w="38100">
            <a:solidFill>
              <a:srgbClr val="EF7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rcRect l="27767" r="27765"/>
          <a:stretch/>
        </p:blipFill>
        <p:spPr bwMode="auto">
          <a:xfrm>
            <a:off x="-80037" y="1814"/>
            <a:ext cx="457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 bwMode="auto">
          <a:xfrm>
            <a:off x="5550334" y="1223933"/>
            <a:ext cx="2086672" cy="460251"/>
            <a:chOff x="6407624" y="1454659"/>
            <a:chExt cx="2086672" cy="460251"/>
          </a:xfrm>
        </p:grpSpPr>
        <p:grpSp>
          <p:nvGrpSpPr>
            <p:cNvPr id="13" name="Группа 12"/>
            <p:cNvGrpSpPr/>
            <p:nvPr/>
          </p:nvGrpSpPr>
          <p:grpSpPr bwMode="auto">
            <a:xfrm>
              <a:off x="6407624" y="1505320"/>
              <a:ext cx="259307" cy="313898"/>
              <a:chOff x="6407624" y="1501254"/>
              <a:chExt cx="259307" cy="313898"/>
            </a:xfrm>
          </p:grpSpPr>
          <p:sp>
            <p:nvSpPr>
              <p:cNvPr id="16" name="Прямоугольник 15"/>
              <p:cNvSpPr/>
              <p:nvPr/>
            </p:nvSpPr>
            <p:spPr bwMode="auto">
              <a:xfrm>
                <a:off x="6407624" y="1501254"/>
                <a:ext cx="259307" cy="156949"/>
              </a:xfrm>
              <a:prstGeom prst="rect">
                <a:avLst/>
              </a:prstGeom>
              <a:solidFill>
                <a:srgbClr val="F2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407624" y="1658203"/>
                <a:ext cx="259307" cy="156949"/>
              </a:xfrm>
              <a:prstGeom prst="rect">
                <a:avLst/>
              </a:prstGeom>
              <a:solidFill>
                <a:srgbClr val="EF7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 bwMode="auto">
            <a:xfrm>
              <a:off x="6666931" y="1501252"/>
              <a:ext cx="1767385" cy="31320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rcRect r="7298" b="9418"/>
            <a:stretch/>
          </p:blipFill>
          <p:spPr bwMode="auto">
            <a:xfrm rot="19809370">
              <a:off x="7901492" y="1454659"/>
              <a:ext cx="592804" cy="460251"/>
            </a:xfrm>
            <a:custGeom>
              <a:avLst/>
              <a:gdLst>
                <a:gd name="connsiteX0" fmla="*/ 264097 w 592804"/>
                <a:gd name="connsiteY0" fmla="*/ 0 h 460251"/>
                <a:gd name="connsiteX1" fmla="*/ 592804 w 592804"/>
                <a:gd name="connsiteY1" fmla="*/ 188586 h 460251"/>
                <a:gd name="connsiteX2" fmla="*/ 436943 w 592804"/>
                <a:gd name="connsiteY2" fmla="*/ 460251 h 460251"/>
                <a:gd name="connsiteX3" fmla="*/ 0 w 592804"/>
                <a:gd name="connsiteY3" fmla="*/ 209567 h 460251"/>
                <a:gd name="connsiteX4" fmla="*/ 0 w 592804"/>
                <a:gd name="connsiteY4" fmla="*/ 0 h 46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804" h="460251" extrusionOk="0">
                  <a:moveTo>
                    <a:pt x="264097" y="0"/>
                  </a:moveTo>
                  <a:lnTo>
                    <a:pt x="592804" y="188586"/>
                  </a:lnTo>
                  <a:lnTo>
                    <a:pt x="436943" y="460251"/>
                  </a:lnTo>
                  <a:lnTo>
                    <a:pt x="0" y="2095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0" name="TextBox 9"/>
          <p:cNvSpPr txBox="1"/>
          <p:nvPr/>
        </p:nvSpPr>
        <p:spPr bwMode="auto">
          <a:xfrm>
            <a:off x="5842394" y="1293044"/>
            <a:ext cx="8150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F28E3C"/>
                </a:solidFill>
                <a:latin typeface="Roboto Medium"/>
                <a:ea typeface="Roboto Medium"/>
                <a:cs typeface="Roboto Medium"/>
              </a:rPr>
              <a:t>ПРОБЛЕМА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5442500" y="1761192"/>
            <a:ext cx="613528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>
              <a:defRPr/>
            </a:pPr>
            <a:r>
              <a:rPr lang="ru-RU"/>
              <a:t>Нужно простое решение </a:t>
            </a:r>
            <a:endParaRPr/>
          </a:p>
          <a:p>
            <a:pPr>
              <a:defRPr/>
            </a:pPr>
            <a:r>
              <a:rPr lang="ru-RU">
                <a:solidFill>
                  <a:srgbClr val="EF7B1A"/>
                </a:solidFill>
              </a:rPr>
              <a:t>для 3,5+ млн человек </a:t>
            </a:r>
            <a:endParaRPr/>
          </a:p>
          <a:p>
            <a:pPr>
              <a:defRPr/>
            </a:pPr>
            <a:r>
              <a:rPr lang="ru-RU"/>
              <a:t>на строительной площадке</a:t>
            </a:r>
            <a:endParaRPr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5432976" y="3496594"/>
            <a:ext cx="5729998" cy="1967771"/>
            <a:chOff x="0" y="0"/>
            <a:chExt cx="5729998" cy="1967771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0" y="657095"/>
              <a:ext cx="5729998" cy="131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>
                <a:defRPr/>
              </a:pPr>
              <a:r>
                <a:rPr lang="ru-RU"/>
                <a:t>Рабочие строительных специальностей не имеют навыков и опыта работы с цифровыми решениями, у них нет рабочего инструмента для такой работы и они слишком часто меняют работу, чтобы можно было инвестировать в их обучение и оснащение.</a:t>
              </a:r>
              <a:endParaRPr/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 flipH="1">
              <a:off x="117556" y="0"/>
              <a:ext cx="620290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9522" y="306813"/>
              <a:ext cx="5673765" cy="365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latin typeface="Roboto Medium"/>
                  <a:ea typeface="Roboto Medium"/>
                  <a:cs typeface="Roboto Medium"/>
                </a:defRPr>
              </a:lvl1pPr>
            </a:lstStyle>
            <a:p>
              <a:pPr>
                <a:defRPr/>
              </a:pPr>
              <a:r>
                <a:rPr lang="ru-RU"/>
                <a:t>Почему нет цифровых исполнителей?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Полилиния: фигура 46"/>
          <p:cNvSpPr/>
          <p:nvPr/>
        </p:nvSpPr>
        <p:spPr bwMode="auto">
          <a:xfrm flipH="1">
            <a:off x="0" y="-96499"/>
            <a:ext cx="6096001" cy="4279900"/>
          </a:xfrm>
          <a:custGeom>
            <a:avLst/>
            <a:gdLst>
              <a:gd name="connsiteX0" fmla="*/ 6096001 w 6096001"/>
              <a:gd name="connsiteY0" fmla="*/ 0 h 4279900"/>
              <a:gd name="connsiteX1" fmla="*/ 3561134 w 6096001"/>
              <a:gd name="connsiteY1" fmla="*/ 0 h 4279900"/>
              <a:gd name="connsiteX2" fmla="*/ 3560295 w 6096001"/>
              <a:gd name="connsiteY2" fmla="*/ 1008 h 4279900"/>
              <a:gd name="connsiteX3" fmla="*/ 4096867 w 6096001"/>
              <a:gd name="connsiteY3" fmla="*/ 1008 h 4279900"/>
              <a:gd name="connsiteX4" fmla="*/ 1834880 w 6096001"/>
              <a:gd name="connsiteY4" fmla="*/ 4273826 h 4279900"/>
              <a:gd name="connsiteX5" fmla="*/ 5054 w 6096001"/>
              <a:gd name="connsiteY5" fmla="*/ 4273826 h 4279900"/>
              <a:gd name="connsiteX6" fmla="*/ 0 w 6096001"/>
              <a:gd name="connsiteY6" fmla="*/ 4279900 h 4279900"/>
              <a:gd name="connsiteX7" fmla="*/ 2534867 w 6096001"/>
              <a:gd name="connsiteY7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4279900" extrusionOk="0">
                <a:moveTo>
                  <a:pt x="6096001" y="0"/>
                </a:moveTo>
                <a:lnTo>
                  <a:pt x="3561134" y="0"/>
                </a:lnTo>
                <a:lnTo>
                  <a:pt x="3560295" y="1008"/>
                </a:lnTo>
                <a:lnTo>
                  <a:pt x="4096867" y="1008"/>
                </a:lnTo>
                <a:lnTo>
                  <a:pt x="1834880" y="4273826"/>
                </a:lnTo>
                <a:lnTo>
                  <a:pt x="5054" y="4273826"/>
                </a:lnTo>
                <a:lnTo>
                  <a:pt x="0" y="4279900"/>
                </a:lnTo>
                <a:lnTo>
                  <a:pt x="2534867" y="4279900"/>
                </a:lnTo>
                <a:close/>
              </a:path>
            </a:pathLst>
          </a:custGeom>
          <a:gradFill>
            <a:gsLst>
              <a:gs pos="25000">
                <a:srgbClr val="F9F9FB"/>
              </a:gs>
              <a:gs pos="100000">
                <a:srgbClr val="E8E6E7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rcRect t="15460" b="15460"/>
          <a:stretch/>
        </p:blipFill>
        <p:spPr bwMode="auto">
          <a:xfrm>
            <a:off x="1999134" y="-17075"/>
            <a:ext cx="10192866" cy="4273826"/>
          </a:xfrm>
          <a:custGeom>
            <a:avLst/>
            <a:gdLst>
              <a:gd name="connsiteX0" fmla="*/ 0 w 10192866"/>
              <a:gd name="connsiteY0" fmla="*/ 0 h 4273826"/>
              <a:gd name="connsiteX1" fmla="*/ 10192866 w 10192866"/>
              <a:gd name="connsiteY1" fmla="*/ 0 h 4273826"/>
              <a:gd name="connsiteX2" fmla="*/ 10192866 w 10192866"/>
              <a:gd name="connsiteY2" fmla="*/ 4273826 h 4273826"/>
              <a:gd name="connsiteX3" fmla="*/ 2274463 w 10192866"/>
              <a:gd name="connsiteY3" fmla="*/ 4273826 h 427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2866" h="4273826" extrusionOk="0">
                <a:moveTo>
                  <a:pt x="0" y="0"/>
                </a:moveTo>
                <a:lnTo>
                  <a:pt x="10192866" y="0"/>
                </a:lnTo>
                <a:lnTo>
                  <a:pt x="10192866" y="4273826"/>
                </a:lnTo>
                <a:lnTo>
                  <a:pt x="2274463" y="4273826"/>
                </a:lnTo>
                <a:close/>
              </a:path>
            </a:pathLst>
          </a:custGeom>
        </p:spPr>
      </p:pic>
      <p:sp>
        <p:nvSpPr>
          <p:cNvPr id="46" name="Параллелограмм 45"/>
          <p:cNvSpPr/>
          <p:nvPr/>
        </p:nvSpPr>
        <p:spPr bwMode="auto">
          <a:xfrm flipH="1">
            <a:off x="1999134" y="-16067"/>
            <a:ext cx="2870046" cy="4272818"/>
          </a:xfrm>
          <a:prstGeom prst="parallelogram">
            <a:avLst>
              <a:gd name="adj" fmla="val 79154"/>
            </a:avLst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706671" y="4977357"/>
            <a:ext cx="8575125" cy="1475979"/>
            <a:chOff x="0" y="0"/>
            <a:chExt cx="8575125" cy="1475979"/>
          </a:xfrm>
        </p:grpSpPr>
        <p:grpSp>
          <p:nvGrpSpPr>
            <p:cNvPr id="12" name="Группа 11"/>
            <p:cNvGrpSpPr/>
            <p:nvPr/>
          </p:nvGrpSpPr>
          <p:grpSpPr bwMode="auto">
            <a:xfrm>
              <a:off x="132596" y="0"/>
              <a:ext cx="2086670" cy="460251"/>
              <a:chOff x="0" y="0"/>
              <a:chExt cx="2086670" cy="460251"/>
            </a:xfrm>
          </p:grpSpPr>
          <p:grpSp>
            <p:nvGrpSpPr>
              <p:cNvPr id="15" name="Группа 14"/>
              <p:cNvGrpSpPr/>
              <p:nvPr/>
            </p:nvGrpSpPr>
            <p:grpSpPr bwMode="auto">
              <a:xfrm>
                <a:off x="0" y="50660"/>
                <a:ext cx="259306" cy="313897"/>
                <a:chOff x="0" y="0"/>
                <a:chExt cx="259306" cy="313897"/>
              </a:xfrm>
            </p:grpSpPr>
            <p:sp>
              <p:nvSpPr>
                <p:cNvPr id="18" name="Прямоугольник 17"/>
                <p:cNvSpPr/>
                <p:nvPr/>
              </p:nvSpPr>
              <p:spPr bwMode="auto">
                <a:xfrm>
                  <a:off x="0" y="0"/>
                  <a:ext cx="259307" cy="156949"/>
                </a:xfrm>
                <a:prstGeom prst="rect">
                  <a:avLst/>
                </a:prstGeom>
                <a:solidFill>
                  <a:srgbClr val="F28E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 bwMode="auto">
                <a:xfrm>
                  <a:off x="0" y="156948"/>
                  <a:ext cx="259307" cy="156949"/>
                </a:xfrm>
                <a:prstGeom prst="rect">
                  <a:avLst/>
                </a:prstGeom>
                <a:solidFill>
                  <a:srgbClr val="EF7B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 bwMode="auto">
              <a:xfrm>
                <a:off x="259306" y="46593"/>
                <a:ext cx="1767385" cy="313200"/>
              </a:xfrm>
              <a:prstGeom prst="rect">
                <a:avLst/>
              </a:prstGeom>
              <a:solidFill>
                <a:srgbClr val="F9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/>
              <a:srcRect r="7298" b="9418"/>
              <a:stretch/>
            </p:blipFill>
            <p:spPr bwMode="auto">
              <a:xfrm rot="19809370">
                <a:off x="1493867" y="0"/>
                <a:ext cx="592804" cy="460251"/>
              </a:xfrm>
              <a:custGeom>
                <a:avLst/>
                <a:gdLst>
                  <a:gd name="connsiteX0" fmla="*/ 264097 w 592804"/>
                  <a:gd name="connsiteY0" fmla="*/ 0 h 460251"/>
                  <a:gd name="connsiteX1" fmla="*/ 592804 w 592804"/>
                  <a:gd name="connsiteY1" fmla="*/ 188586 h 460251"/>
                  <a:gd name="connsiteX2" fmla="*/ 436943 w 592804"/>
                  <a:gd name="connsiteY2" fmla="*/ 460251 h 460251"/>
                  <a:gd name="connsiteX3" fmla="*/ 0 w 592804"/>
                  <a:gd name="connsiteY3" fmla="*/ 209567 h 460251"/>
                  <a:gd name="connsiteX4" fmla="*/ 0 w 592804"/>
                  <a:gd name="connsiteY4" fmla="*/ 0 h 4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4" h="460251" extrusionOk="0">
                    <a:moveTo>
                      <a:pt x="264097" y="0"/>
                    </a:moveTo>
                    <a:lnTo>
                      <a:pt x="592804" y="188586"/>
                    </a:lnTo>
                    <a:lnTo>
                      <a:pt x="436943" y="460251"/>
                    </a:lnTo>
                    <a:lnTo>
                      <a:pt x="0" y="2095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  <p:sp>
          <p:nvSpPr>
            <p:cNvPr id="13" name="TextBox 12"/>
            <p:cNvSpPr txBox="1"/>
            <p:nvPr/>
          </p:nvSpPr>
          <p:spPr bwMode="auto">
            <a:xfrm>
              <a:off x="424656" y="69111"/>
              <a:ext cx="8150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>
                  <a:solidFill>
                    <a:srgbClr val="F28E3C"/>
                  </a:solidFill>
                  <a:latin typeface="Roboto Medium"/>
                  <a:ea typeface="Roboto Medium"/>
                  <a:cs typeface="Roboto Medium"/>
                </a:rPr>
                <a:t>РЕШЕНИЕ</a:t>
              </a:r>
              <a:endParaRPr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0" y="537260"/>
              <a:ext cx="55264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3300"/>
                </a:lnSpc>
                <a:defRPr sz="3200">
                  <a:latin typeface="Roboto Black"/>
                  <a:ea typeface="Roboto Black"/>
                  <a:cs typeface="Roboto Black"/>
                </a:defRPr>
              </a:lvl1pPr>
            </a:lstStyle>
            <a:p>
              <a:pPr>
                <a:defRPr/>
              </a:pPr>
              <a:r>
                <a:rPr lang="ru-RU"/>
                <a:t>Цифровая </a:t>
              </a:r>
              <a:endParaRPr/>
            </a:p>
            <a:p>
              <a:pPr>
                <a:defRPr/>
              </a:pPr>
              <a:r>
                <a:rPr lang="ru-RU"/>
                <a:t>платформа</a:t>
              </a:r>
              <a:endParaRPr/>
            </a:p>
          </p:txBody>
        </p:sp>
      </p:grpSp>
      <p:grpSp>
        <p:nvGrpSpPr>
          <p:cNvPr id="2" name="Группа 1"/>
          <p:cNvGrpSpPr/>
          <p:nvPr/>
        </p:nvGrpSpPr>
        <p:grpSpPr bwMode="auto">
          <a:xfrm>
            <a:off x="5075151" y="5233051"/>
            <a:ext cx="6808609" cy="1188362"/>
            <a:chOff x="0" y="0"/>
            <a:chExt cx="6808609" cy="1188362"/>
          </a:xfrm>
        </p:grpSpPr>
        <p:cxnSp>
          <p:nvCxnSpPr>
            <p:cNvPr id="22" name="Прямая соединительная линия 21"/>
            <p:cNvCxnSpPr>
              <a:cxnSpLocks/>
            </p:cNvCxnSpPr>
            <p:nvPr/>
          </p:nvCxnSpPr>
          <p:spPr bwMode="auto">
            <a:xfrm flipH="1">
              <a:off x="92713" y="0"/>
              <a:ext cx="620290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 bwMode="auto">
            <a:xfrm>
              <a:off x="0" y="121527"/>
              <a:ext cx="6808609" cy="106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>
                <a:defRPr/>
              </a:pPr>
              <a:r>
                <a:rPr lang="ru-RU"/>
                <a:t>В которой работают обученные, оснащенные и цифровизованные самозанятые строители, а корпоративные подрядчики вызывают их на свои стройки и работают с ними по стандартизированным ТИМ-процессам. </a:t>
              </a:r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 bwMode="auto">
          <a:xfrm>
            <a:off x="2379664" y="1063553"/>
            <a:ext cx="1921115" cy="1921112"/>
            <a:chOff x="282795" y="2470826"/>
            <a:chExt cx="1916348" cy="1916348"/>
          </a:xfrm>
        </p:grpSpPr>
        <p:sp>
          <p:nvSpPr>
            <p:cNvPr id="28" name="Овал 27"/>
            <p:cNvSpPr/>
            <p:nvPr/>
          </p:nvSpPr>
          <p:spPr bwMode="auto">
            <a:xfrm>
              <a:off x="282795" y="2470826"/>
              <a:ext cx="1916348" cy="19163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A4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/>
            <a:srcRect b="35870"/>
            <a:stretch/>
          </p:blipFill>
          <p:spPr bwMode="auto">
            <a:xfrm>
              <a:off x="471098" y="2972676"/>
              <a:ext cx="1543295" cy="1223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Равнобедренный треугольник 137"/>
          <p:cNvSpPr/>
          <p:nvPr/>
        </p:nvSpPr>
        <p:spPr bwMode="auto">
          <a:xfrm flipH="1">
            <a:off x="2575674" y="6206481"/>
            <a:ext cx="10007602" cy="3396409"/>
          </a:xfrm>
          <a:prstGeom prst="triangle">
            <a:avLst>
              <a:gd name="adj" fmla="val 44036"/>
            </a:avLst>
          </a:prstGeom>
          <a:solidFill>
            <a:srgbClr val="F9F9F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" name="Равнобедренный треугольник 136"/>
          <p:cNvSpPr/>
          <p:nvPr/>
        </p:nvSpPr>
        <p:spPr bwMode="auto">
          <a:xfrm rot="10997068" flipH="1">
            <a:off x="-3121411" y="-710259"/>
            <a:ext cx="10007602" cy="1857823"/>
          </a:xfrm>
          <a:prstGeom prst="triangle">
            <a:avLst>
              <a:gd name="adj" fmla="val 42157"/>
            </a:avLst>
          </a:prstGeom>
          <a:solidFill>
            <a:srgbClr val="F9F9F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rcRect b="35870"/>
          <a:stretch/>
        </p:blipFill>
        <p:spPr bwMode="auto">
          <a:xfrm>
            <a:off x="11367964" y="320295"/>
            <a:ext cx="447037" cy="35444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 flipH="1">
            <a:off x="4956407" y="469486"/>
            <a:ext cx="2279186" cy="460251"/>
            <a:chOff x="940869" y="674737"/>
            <a:chExt cx="2086672" cy="460251"/>
          </a:xfrm>
        </p:grpSpPr>
        <p:grpSp>
          <p:nvGrpSpPr>
            <p:cNvPr id="24" name="Группа 23"/>
            <p:cNvGrpSpPr/>
            <p:nvPr/>
          </p:nvGrpSpPr>
          <p:grpSpPr bwMode="auto">
            <a:xfrm>
              <a:off x="940869" y="674737"/>
              <a:ext cx="2086672" cy="460251"/>
              <a:chOff x="6407624" y="1454659"/>
              <a:chExt cx="2086672" cy="460251"/>
            </a:xfrm>
          </p:grpSpPr>
          <p:grpSp>
            <p:nvGrpSpPr>
              <p:cNvPr id="26" name="Группа 25"/>
              <p:cNvGrpSpPr/>
              <p:nvPr/>
            </p:nvGrpSpPr>
            <p:grpSpPr bwMode="auto">
              <a:xfrm>
                <a:off x="6407624" y="1505320"/>
                <a:ext cx="259307" cy="313898"/>
                <a:chOff x="6407624" y="1501254"/>
                <a:chExt cx="259307" cy="313898"/>
              </a:xfrm>
            </p:grpSpPr>
            <p:sp>
              <p:nvSpPr>
                <p:cNvPr id="29" name="Прямоугольник 28"/>
                <p:cNvSpPr/>
                <p:nvPr/>
              </p:nvSpPr>
              <p:spPr bwMode="auto">
                <a:xfrm>
                  <a:off x="6407624" y="1501254"/>
                  <a:ext cx="259307" cy="156949"/>
                </a:xfrm>
                <a:prstGeom prst="rect">
                  <a:avLst/>
                </a:prstGeom>
                <a:solidFill>
                  <a:srgbClr val="F28E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 bwMode="auto">
                <a:xfrm>
                  <a:off x="6407624" y="1658203"/>
                  <a:ext cx="259307" cy="156949"/>
                </a:xfrm>
                <a:prstGeom prst="rect">
                  <a:avLst/>
                </a:prstGeom>
                <a:solidFill>
                  <a:srgbClr val="EF7B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7" name="Прямоугольник 26"/>
              <p:cNvSpPr/>
              <p:nvPr/>
            </p:nvSpPr>
            <p:spPr bwMode="auto">
              <a:xfrm>
                <a:off x="6666931" y="1501252"/>
                <a:ext cx="1767385" cy="313200"/>
              </a:xfrm>
              <a:prstGeom prst="rect">
                <a:avLst/>
              </a:prstGeom>
              <a:solidFill>
                <a:srgbClr val="F9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3"/>
              <a:srcRect r="7298" b="9418"/>
              <a:stretch/>
            </p:blipFill>
            <p:spPr bwMode="auto">
              <a:xfrm rot="19809370">
                <a:off x="7901492" y="1454659"/>
                <a:ext cx="592804" cy="460251"/>
              </a:xfrm>
              <a:custGeom>
                <a:avLst/>
                <a:gdLst>
                  <a:gd name="connsiteX0" fmla="*/ 264097 w 592804"/>
                  <a:gd name="connsiteY0" fmla="*/ 0 h 460251"/>
                  <a:gd name="connsiteX1" fmla="*/ 592804 w 592804"/>
                  <a:gd name="connsiteY1" fmla="*/ 188586 h 460251"/>
                  <a:gd name="connsiteX2" fmla="*/ 436943 w 592804"/>
                  <a:gd name="connsiteY2" fmla="*/ 460251 h 460251"/>
                  <a:gd name="connsiteX3" fmla="*/ 0 w 592804"/>
                  <a:gd name="connsiteY3" fmla="*/ 209567 h 460251"/>
                  <a:gd name="connsiteX4" fmla="*/ 0 w 592804"/>
                  <a:gd name="connsiteY4" fmla="*/ 0 h 4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4" h="460251" extrusionOk="0">
                    <a:moveTo>
                      <a:pt x="264097" y="0"/>
                    </a:moveTo>
                    <a:lnTo>
                      <a:pt x="592804" y="188586"/>
                    </a:lnTo>
                    <a:lnTo>
                      <a:pt x="436943" y="460251"/>
                    </a:lnTo>
                    <a:lnTo>
                      <a:pt x="0" y="2095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  <p:sp>
          <p:nvSpPr>
            <p:cNvPr id="25" name="TextBox 24"/>
            <p:cNvSpPr txBox="1"/>
            <p:nvPr/>
          </p:nvSpPr>
          <p:spPr bwMode="auto">
            <a:xfrm>
              <a:off x="1232930" y="743848"/>
              <a:ext cx="1518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ru-RU" sz="1200">
                  <a:solidFill>
                    <a:srgbClr val="F28E3C"/>
                  </a:solidFill>
                  <a:latin typeface="Roboto Medium"/>
                  <a:ea typeface="Roboto Medium"/>
                  <a:cs typeface="Roboto Medium"/>
                </a:rPr>
                <a:t>ПРОДУКТ</a:t>
              </a:r>
              <a:endParaRPr/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1991544" y="1170464"/>
            <a:ext cx="820891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 algn="ctr">
              <a:defRPr/>
            </a:pPr>
            <a:r>
              <a:rPr lang="ru-RU"/>
              <a:t>Возможности платформы </a:t>
            </a:r>
            <a:r>
              <a:rPr lang="ru-RU">
                <a:solidFill>
                  <a:srgbClr val="EF7B1A"/>
                </a:solidFill>
              </a:rPr>
              <a:t>КАСКА</a:t>
            </a:r>
            <a:endParaRPr/>
          </a:p>
        </p:txBody>
      </p:sp>
      <p:grpSp>
        <p:nvGrpSpPr>
          <p:cNvPr id="55" name="Группа 54"/>
          <p:cNvGrpSpPr/>
          <p:nvPr/>
        </p:nvGrpSpPr>
        <p:grpSpPr bwMode="auto">
          <a:xfrm>
            <a:off x="362637" y="2148096"/>
            <a:ext cx="3497622" cy="4112937"/>
            <a:chOff x="0" y="0"/>
            <a:chExt cx="3497622" cy="4112937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0" y="742784"/>
              <a:ext cx="3497622" cy="337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 algn="r">
                <a:lnSpc>
                  <a:spcPct val="150000"/>
                </a:lnSpc>
                <a:defRPr/>
              </a:pPr>
              <a:r>
                <a:rPr lang="en-US" sz="1800"/>
                <a:t>BIM </a:t>
              </a:r>
              <a:r>
                <a:rPr lang="ru-RU" sz="1800"/>
                <a:t>вьювер для просмотра модели </a:t>
              </a:r>
              <a:endParaRPr/>
            </a:p>
            <a:p>
              <a:pPr algn="r">
                <a:lnSpc>
                  <a:spcPct val="150000"/>
                </a:lnSpc>
                <a:defRPr/>
              </a:pPr>
              <a:endParaRPr lang="ru-RU" sz="1800"/>
            </a:p>
            <a:p>
              <a:pPr algn="r">
                <a:lnSpc>
                  <a:spcPct val="150000"/>
                </a:lnSpc>
                <a:defRPr/>
              </a:pPr>
              <a:r>
                <a:rPr lang="ru-RU" sz="1800"/>
                <a:t>Цифровая постановка задач и стройконтроль</a:t>
              </a:r>
            </a:p>
            <a:p>
              <a:pPr algn="r">
                <a:lnSpc>
                  <a:spcPct val="150000"/>
                </a:lnSpc>
                <a:defRPr/>
              </a:pPr>
              <a:endParaRPr lang="ru-RU" sz="1800"/>
            </a:p>
            <a:p>
              <a:pPr algn="r">
                <a:lnSpc>
                  <a:spcPct val="150000"/>
                </a:lnSpc>
                <a:defRPr/>
              </a:pPr>
              <a:r>
                <a:rPr lang="ru-RU" sz="1800"/>
                <a:t>Контракты и выплаты самозанятым</a:t>
              </a:r>
              <a:endParaRPr sz="1800"/>
            </a:p>
          </p:txBody>
        </p:sp>
        <p:cxnSp>
          <p:nvCxnSpPr>
            <p:cNvPr id="57" name="Прямая соединительная линия 56"/>
            <p:cNvCxnSpPr>
              <a:cxnSpLocks/>
            </p:cNvCxnSpPr>
            <p:nvPr/>
          </p:nvCxnSpPr>
          <p:spPr bwMode="auto">
            <a:xfrm flipH="1">
              <a:off x="3071571" y="521844"/>
              <a:ext cx="342348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368881" y="0"/>
              <a:ext cx="3128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latin typeface="Roboto Medium"/>
                  <a:ea typeface="Roboto Medium"/>
                  <a:cs typeface="Roboto Medium"/>
                </a:defRPr>
              </a:lvl1pPr>
            </a:lstStyle>
            <a:p>
              <a:pPr algn="r">
                <a:defRPr/>
              </a:pPr>
              <a:r>
                <a:rPr lang="ru-RU"/>
                <a:t>Бесплатный функционал</a:t>
              </a:r>
              <a:endParaRPr/>
            </a:p>
          </p:txBody>
        </p:sp>
      </p:grpSp>
      <p:grpSp>
        <p:nvGrpSpPr>
          <p:cNvPr id="35" name="Группа 34"/>
          <p:cNvGrpSpPr/>
          <p:nvPr/>
        </p:nvGrpSpPr>
        <p:grpSpPr bwMode="auto">
          <a:xfrm>
            <a:off x="7896200" y="2132856"/>
            <a:ext cx="3690671" cy="4109674"/>
            <a:chOff x="5956053" y="3726931"/>
            <a:chExt cx="5682534" cy="2043437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5969860" y="4094640"/>
              <a:ext cx="5668728" cy="167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>
                <a:lnSpc>
                  <a:spcPct val="150000"/>
                </a:lnSpc>
                <a:defRPr/>
              </a:pPr>
              <a:r>
                <a:rPr lang="ru-RU" sz="1800"/>
                <a:t>Подготовка технологических карт и заданий</a:t>
              </a:r>
              <a:endParaRPr/>
            </a:p>
            <a:p>
              <a:pPr>
                <a:lnSpc>
                  <a:spcPct val="150000"/>
                </a:lnSpc>
                <a:defRPr/>
              </a:pPr>
              <a:endParaRPr lang="ru-RU" sz="1800"/>
            </a:p>
            <a:p>
              <a:pPr>
                <a:lnSpc>
                  <a:spcPct val="150000"/>
                </a:lnSpc>
                <a:defRPr/>
              </a:pPr>
              <a:r>
                <a:rPr lang="ru-RU" sz="1800"/>
                <a:t>Обучение и контроль квалификации персонала</a:t>
              </a:r>
              <a:endParaRPr/>
            </a:p>
            <a:p>
              <a:pPr>
                <a:lnSpc>
                  <a:spcPct val="150000"/>
                </a:lnSpc>
                <a:defRPr/>
              </a:pPr>
              <a:endParaRPr lang="ru-RU" sz="1800"/>
            </a:p>
            <a:p>
              <a:pPr>
                <a:lnSpc>
                  <a:spcPct val="150000"/>
                </a:lnSpc>
                <a:defRPr/>
              </a:pPr>
              <a:r>
                <a:rPr lang="en-US" sz="1800"/>
                <a:t>BIM6D: </a:t>
              </a:r>
              <a:r>
                <a:rPr lang="ru-RU" sz="1800"/>
                <a:t>наполнение фактическими данными</a:t>
              </a:r>
              <a:endParaRPr/>
            </a:p>
          </p:txBody>
        </p:sp>
        <p:cxnSp>
          <p:nvCxnSpPr>
            <p:cNvPr id="37" name="Прямая соединительная линия 36"/>
            <p:cNvCxnSpPr>
              <a:cxnSpLocks/>
            </p:cNvCxnSpPr>
            <p:nvPr/>
          </p:nvCxnSpPr>
          <p:spPr bwMode="auto">
            <a:xfrm flipH="1">
              <a:off x="6066924" y="3987227"/>
              <a:ext cx="620291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5956053" y="3726931"/>
              <a:ext cx="5668729" cy="32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latin typeface="Roboto Medium"/>
                  <a:ea typeface="Roboto Medium"/>
                  <a:cs typeface="Roboto Medium"/>
                </a:defRPr>
              </a:lvl1pPr>
            </a:lstStyle>
            <a:p>
              <a:pPr>
                <a:defRPr/>
              </a:pPr>
              <a:r>
                <a:rPr lang="ru-RU"/>
                <a:t>Дополнительные возможности</a:t>
              </a:r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 rot="21213694">
            <a:off x="4716206" y="1632779"/>
            <a:ext cx="2714037" cy="5024202"/>
            <a:chOff x="-2726147" y="1628800"/>
            <a:chExt cx="3021718" cy="559377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rcRect t="3848" b="5329"/>
            <a:stretch/>
          </p:blipFill>
          <p:spPr bwMode="auto">
            <a:xfrm>
              <a:off x="-2346816" y="2214177"/>
              <a:ext cx="2302696" cy="453121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rcRect l="37110" t="14357" r="36276" b="8664"/>
            <a:stretch/>
          </p:blipFill>
          <p:spPr bwMode="auto">
            <a:xfrm>
              <a:off x="-2726147" y="1628800"/>
              <a:ext cx="3021718" cy="55937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внешний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t="22497" r="9286" b="4941"/>
          <a:stretch/>
        </p:blipFill>
        <p:spPr bwMode="auto">
          <a:xfrm>
            <a:off x="6513264" y="1875161"/>
            <a:ext cx="5384491" cy="3230239"/>
          </a:xfrm>
          <a:prstGeom prst="rect">
            <a:avLst/>
          </a:prstGeom>
        </p:spPr>
      </p:pic>
      <p:sp>
        <p:nvSpPr>
          <p:cNvPr id="137" name="Равнобедренный треугольник 136"/>
          <p:cNvSpPr/>
          <p:nvPr/>
        </p:nvSpPr>
        <p:spPr bwMode="auto">
          <a:xfrm rot="10997068" flipH="1">
            <a:off x="-3121411" y="-710259"/>
            <a:ext cx="10007602" cy="1857823"/>
          </a:xfrm>
          <a:prstGeom prst="triangle">
            <a:avLst>
              <a:gd name="adj" fmla="val 42157"/>
            </a:avLst>
          </a:prstGeom>
          <a:solidFill>
            <a:srgbClr val="F9F9F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rcRect b="35870"/>
          <a:stretch/>
        </p:blipFill>
        <p:spPr bwMode="auto">
          <a:xfrm>
            <a:off x="11367964" y="320295"/>
            <a:ext cx="447037" cy="35444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 flipH="1">
            <a:off x="4956407" y="469486"/>
            <a:ext cx="2279186" cy="460251"/>
            <a:chOff x="940869" y="674737"/>
            <a:chExt cx="2086672" cy="460251"/>
          </a:xfrm>
        </p:grpSpPr>
        <p:grpSp>
          <p:nvGrpSpPr>
            <p:cNvPr id="24" name="Группа 23"/>
            <p:cNvGrpSpPr/>
            <p:nvPr/>
          </p:nvGrpSpPr>
          <p:grpSpPr bwMode="auto">
            <a:xfrm>
              <a:off x="940869" y="674737"/>
              <a:ext cx="2086672" cy="460251"/>
              <a:chOff x="6407624" y="1454659"/>
              <a:chExt cx="2086672" cy="460251"/>
            </a:xfrm>
          </p:grpSpPr>
          <p:grpSp>
            <p:nvGrpSpPr>
              <p:cNvPr id="26" name="Группа 25"/>
              <p:cNvGrpSpPr/>
              <p:nvPr/>
            </p:nvGrpSpPr>
            <p:grpSpPr bwMode="auto">
              <a:xfrm>
                <a:off x="6407624" y="1505320"/>
                <a:ext cx="259307" cy="313898"/>
                <a:chOff x="6407624" y="1501254"/>
                <a:chExt cx="259307" cy="313898"/>
              </a:xfrm>
            </p:grpSpPr>
            <p:sp>
              <p:nvSpPr>
                <p:cNvPr id="29" name="Прямоугольник 28"/>
                <p:cNvSpPr/>
                <p:nvPr/>
              </p:nvSpPr>
              <p:spPr bwMode="auto">
                <a:xfrm>
                  <a:off x="6407624" y="1501254"/>
                  <a:ext cx="259307" cy="156949"/>
                </a:xfrm>
                <a:prstGeom prst="rect">
                  <a:avLst/>
                </a:prstGeom>
                <a:solidFill>
                  <a:srgbClr val="F28E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 bwMode="auto">
                <a:xfrm>
                  <a:off x="6407624" y="1658203"/>
                  <a:ext cx="259307" cy="156949"/>
                </a:xfrm>
                <a:prstGeom prst="rect">
                  <a:avLst/>
                </a:prstGeom>
                <a:solidFill>
                  <a:srgbClr val="EF7B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7" name="Прямоугольник 26"/>
              <p:cNvSpPr/>
              <p:nvPr/>
            </p:nvSpPr>
            <p:spPr bwMode="auto">
              <a:xfrm>
                <a:off x="6666931" y="1501252"/>
                <a:ext cx="1767385" cy="313200"/>
              </a:xfrm>
              <a:prstGeom prst="rect">
                <a:avLst/>
              </a:prstGeom>
              <a:solidFill>
                <a:srgbClr val="F9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4"/>
              <a:srcRect r="7298" b="9418"/>
              <a:stretch/>
            </p:blipFill>
            <p:spPr bwMode="auto">
              <a:xfrm rot="19809370">
                <a:off x="7901492" y="1454659"/>
                <a:ext cx="592804" cy="460251"/>
              </a:xfrm>
              <a:custGeom>
                <a:avLst/>
                <a:gdLst>
                  <a:gd name="connsiteX0" fmla="*/ 264097 w 592804"/>
                  <a:gd name="connsiteY0" fmla="*/ 0 h 460251"/>
                  <a:gd name="connsiteX1" fmla="*/ 592804 w 592804"/>
                  <a:gd name="connsiteY1" fmla="*/ 188586 h 460251"/>
                  <a:gd name="connsiteX2" fmla="*/ 436943 w 592804"/>
                  <a:gd name="connsiteY2" fmla="*/ 460251 h 460251"/>
                  <a:gd name="connsiteX3" fmla="*/ 0 w 592804"/>
                  <a:gd name="connsiteY3" fmla="*/ 209567 h 460251"/>
                  <a:gd name="connsiteX4" fmla="*/ 0 w 592804"/>
                  <a:gd name="connsiteY4" fmla="*/ 0 h 4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4" h="460251" extrusionOk="0">
                    <a:moveTo>
                      <a:pt x="264097" y="0"/>
                    </a:moveTo>
                    <a:lnTo>
                      <a:pt x="592804" y="188586"/>
                    </a:lnTo>
                    <a:lnTo>
                      <a:pt x="436943" y="460251"/>
                    </a:lnTo>
                    <a:lnTo>
                      <a:pt x="0" y="2095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  <p:sp>
          <p:nvSpPr>
            <p:cNvPr id="25" name="TextBox 24"/>
            <p:cNvSpPr txBox="1"/>
            <p:nvPr/>
          </p:nvSpPr>
          <p:spPr bwMode="auto">
            <a:xfrm>
              <a:off x="1232930" y="743848"/>
              <a:ext cx="1518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ru-RU" sz="1200">
                  <a:solidFill>
                    <a:srgbClr val="F28E3C"/>
                  </a:solidFill>
                  <a:latin typeface="Roboto Medium"/>
                  <a:ea typeface="Roboto Medium"/>
                  <a:cs typeface="Roboto Medium"/>
                </a:rPr>
                <a:t>ЗАДАНИЕ</a:t>
              </a:r>
              <a:endParaRPr/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1256016" y="1177434"/>
            <a:ext cx="10112018" cy="51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 algn="ctr">
              <a:defRPr/>
            </a:pPr>
            <a:r>
              <a:rPr lang="ru-RU"/>
              <a:t>Превращаем </a:t>
            </a:r>
            <a:r>
              <a:rPr lang="ru-RU" sz="3200" b="0" i="0" u="none" strike="noStrike" cap="none" spc="0">
                <a:solidFill>
                  <a:srgbClr val="EF7B1A"/>
                </a:solidFill>
                <a:latin typeface="Roboto Black"/>
                <a:ea typeface="Roboto Black"/>
                <a:cs typeface="Roboto Black"/>
              </a:rPr>
              <a:t>BIM-модель </a:t>
            </a:r>
            <a:r>
              <a:rPr lang="ru-RU"/>
              <a:t>в строительный объем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 l="14087" t="15461" r="3090" b="6171"/>
          <a:stretch/>
        </p:blipFill>
        <p:spPr bwMode="auto">
          <a:xfrm>
            <a:off x="445360" y="1820994"/>
            <a:ext cx="5858064" cy="3117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 l="35741" t="14180" r="29075" b="6173"/>
          <a:stretch/>
        </p:blipFill>
        <p:spPr bwMode="auto">
          <a:xfrm>
            <a:off x="619924" y="3886200"/>
            <a:ext cx="2165862" cy="275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 l="24464" t="15789" r="25714" b="4942"/>
          <a:stretch/>
        </p:blipFill>
        <p:spPr bwMode="auto">
          <a:xfrm>
            <a:off x="3265250" y="3886200"/>
            <a:ext cx="2830749" cy="253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: вправо 8"/>
          <p:cNvSpPr/>
          <p:nvPr/>
        </p:nvSpPr>
        <p:spPr bwMode="auto">
          <a:xfrm>
            <a:off x="5490289" y="4040618"/>
            <a:ext cx="2238468" cy="751121"/>
          </a:xfrm>
          <a:prstGeom prst="rightArrow">
            <a:avLst>
              <a:gd name="adj1" fmla="val 50000"/>
              <a:gd name="adj2" fmla="val 149194"/>
            </a:avLst>
          </a:prstGeom>
          <a:solidFill>
            <a:srgbClr val="EF7B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Полилиния: фигура 46"/>
          <p:cNvSpPr/>
          <p:nvPr/>
        </p:nvSpPr>
        <p:spPr bwMode="auto">
          <a:xfrm flipH="1">
            <a:off x="0" y="-96499"/>
            <a:ext cx="6096001" cy="4279900"/>
          </a:xfrm>
          <a:custGeom>
            <a:avLst/>
            <a:gdLst>
              <a:gd name="connsiteX0" fmla="*/ 6096001 w 6096001"/>
              <a:gd name="connsiteY0" fmla="*/ 0 h 4279900"/>
              <a:gd name="connsiteX1" fmla="*/ 3561134 w 6096001"/>
              <a:gd name="connsiteY1" fmla="*/ 0 h 4279900"/>
              <a:gd name="connsiteX2" fmla="*/ 3560295 w 6096001"/>
              <a:gd name="connsiteY2" fmla="*/ 1008 h 4279900"/>
              <a:gd name="connsiteX3" fmla="*/ 4096867 w 6096001"/>
              <a:gd name="connsiteY3" fmla="*/ 1008 h 4279900"/>
              <a:gd name="connsiteX4" fmla="*/ 1834880 w 6096001"/>
              <a:gd name="connsiteY4" fmla="*/ 4273826 h 4279900"/>
              <a:gd name="connsiteX5" fmla="*/ 5054 w 6096001"/>
              <a:gd name="connsiteY5" fmla="*/ 4273826 h 4279900"/>
              <a:gd name="connsiteX6" fmla="*/ 0 w 6096001"/>
              <a:gd name="connsiteY6" fmla="*/ 4279900 h 4279900"/>
              <a:gd name="connsiteX7" fmla="*/ 2534867 w 6096001"/>
              <a:gd name="connsiteY7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4279900" extrusionOk="0">
                <a:moveTo>
                  <a:pt x="6096001" y="0"/>
                </a:moveTo>
                <a:lnTo>
                  <a:pt x="3561134" y="0"/>
                </a:lnTo>
                <a:lnTo>
                  <a:pt x="3560295" y="1008"/>
                </a:lnTo>
                <a:lnTo>
                  <a:pt x="4096867" y="1008"/>
                </a:lnTo>
                <a:lnTo>
                  <a:pt x="1834880" y="4273826"/>
                </a:lnTo>
                <a:lnTo>
                  <a:pt x="5054" y="4273826"/>
                </a:lnTo>
                <a:lnTo>
                  <a:pt x="0" y="4279900"/>
                </a:lnTo>
                <a:lnTo>
                  <a:pt x="2534867" y="4279900"/>
                </a:lnTo>
                <a:close/>
              </a:path>
            </a:pathLst>
          </a:custGeom>
          <a:gradFill>
            <a:gsLst>
              <a:gs pos="25000">
                <a:srgbClr val="F9F9FB"/>
              </a:gs>
              <a:gs pos="100000">
                <a:srgbClr val="E8E6E7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rcRect t="14779" b="14778"/>
          <a:stretch/>
        </p:blipFill>
        <p:spPr bwMode="auto">
          <a:xfrm>
            <a:off x="1999134" y="-17075"/>
            <a:ext cx="10192866" cy="4273826"/>
          </a:xfrm>
          <a:custGeom>
            <a:avLst/>
            <a:gdLst>
              <a:gd name="connsiteX0" fmla="*/ 0 w 10192866"/>
              <a:gd name="connsiteY0" fmla="*/ 0 h 4273826"/>
              <a:gd name="connsiteX1" fmla="*/ 10192866 w 10192866"/>
              <a:gd name="connsiteY1" fmla="*/ 0 h 4273826"/>
              <a:gd name="connsiteX2" fmla="*/ 10192866 w 10192866"/>
              <a:gd name="connsiteY2" fmla="*/ 4273826 h 4273826"/>
              <a:gd name="connsiteX3" fmla="*/ 2274463 w 10192866"/>
              <a:gd name="connsiteY3" fmla="*/ 4273826 h 427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2866" h="4273826" extrusionOk="0">
                <a:moveTo>
                  <a:pt x="0" y="0"/>
                </a:moveTo>
                <a:lnTo>
                  <a:pt x="10192866" y="0"/>
                </a:lnTo>
                <a:lnTo>
                  <a:pt x="10192866" y="4273826"/>
                </a:lnTo>
                <a:lnTo>
                  <a:pt x="2274463" y="4273826"/>
                </a:lnTo>
                <a:close/>
              </a:path>
            </a:pathLst>
          </a:custGeom>
        </p:spPr>
      </p:pic>
      <p:sp>
        <p:nvSpPr>
          <p:cNvPr id="46" name="Параллелограмм 45"/>
          <p:cNvSpPr/>
          <p:nvPr/>
        </p:nvSpPr>
        <p:spPr bwMode="auto">
          <a:xfrm flipH="1">
            <a:off x="1999134" y="-16067"/>
            <a:ext cx="2870046" cy="4272818"/>
          </a:xfrm>
          <a:prstGeom prst="parallelogram">
            <a:avLst>
              <a:gd name="adj" fmla="val 79154"/>
            </a:avLst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706672" y="4869159"/>
            <a:ext cx="8575126" cy="1475980"/>
            <a:chOff x="6066072" y="1559434"/>
            <a:chExt cx="8575126" cy="1475980"/>
          </a:xfrm>
        </p:grpSpPr>
        <p:grpSp>
          <p:nvGrpSpPr>
            <p:cNvPr id="12" name="Группа 11"/>
            <p:cNvGrpSpPr/>
            <p:nvPr/>
          </p:nvGrpSpPr>
          <p:grpSpPr bwMode="auto">
            <a:xfrm>
              <a:off x="6198669" y="1559434"/>
              <a:ext cx="2086672" cy="460251"/>
              <a:chOff x="6407624" y="1454659"/>
              <a:chExt cx="2086672" cy="460251"/>
            </a:xfrm>
          </p:grpSpPr>
          <p:grpSp>
            <p:nvGrpSpPr>
              <p:cNvPr id="15" name="Группа 14"/>
              <p:cNvGrpSpPr/>
              <p:nvPr/>
            </p:nvGrpSpPr>
            <p:grpSpPr bwMode="auto">
              <a:xfrm>
                <a:off x="6407624" y="1505320"/>
                <a:ext cx="259307" cy="313898"/>
                <a:chOff x="6407624" y="1501254"/>
                <a:chExt cx="259307" cy="313898"/>
              </a:xfrm>
            </p:grpSpPr>
            <p:sp>
              <p:nvSpPr>
                <p:cNvPr id="18" name="Прямоугольник 17"/>
                <p:cNvSpPr/>
                <p:nvPr/>
              </p:nvSpPr>
              <p:spPr bwMode="auto">
                <a:xfrm>
                  <a:off x="6407624" y="1501254"/>
                  <a:ext cx="259307" cy="156949"/>
                </a:xfrm>
                <a:prstGeom prst="rect">
                  <a:avLst/>
                </a:prstGeom>
                <a:solidFill>
                  <a:srgbClr val="F28E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 bwMode="auto">
                <a:xfrm>
                  <a:off x="6407624" y="1658203"/>
                  <a:ext cx="259307" cy="156949"/>
                </a:xfrm>
                <a:prstGeom prst="rect">
                  <a:avLst/>
                </a:prstGeom>
                <a:solidFill>
                  <a:srgbClr val="EF7B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 bwMode="auto">
              <a:xfrm>
                <a:off x="6666931" y="1501252"/>
                <a:ext cx="1767385" cy="313200"/>
              </a:xfrm>
              <a:prstGeom prst="rect">
                <a:avLst/>
              </a:prstGeom>
              <a:solidFill>
                <a:srgbClr val="F9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/>
              <a:srcRect r="7298" b="9418"/>
              <a:stretch/>
            </p:blipFill>
            <p:spPr bwMode="auto">
              <a:xfrm rot="19809370">
                <a:off x="7901492" y="1454659"/>
                <a:ext cx="592804" cy="460251"/>
              </a:xfrm>
              <a:custGeom>
                <a:avLst/>
                <a:gdLst>
                  <a:gd name="connsiteX0" fmla="*/ 264097 w 592804"/>
                  <a:gd name="connsiteY0" fmla="*/ 0 h 460251"/>
                  <a:gd name="connsiteX1" fmla="*/ 592804 w 592804"/>
                  <a:gd name="connsiteY1" fmla="*/ 188586 h 460251"/>
                  <a:gd name="connsiteX2" fmla="*/ 436943 w 592804"/>
                  <a:gd name="connsiteY2" fmla="*/ 460251 h 460251"/>
                  <a:gd name="connsiteX3" fmla="*/ 0 w 592804"/>
                  <a:gd name="connsiteY3" fmla="*/ 209567 h 460251"/>
                  <a:gd name="connsiteX4" fmla="*/ 0 w 592804"/>
                  <a:gd name="connsiteY4" fmla="*/ 0 h 4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4" h="460251" extrusionOk="0">
                    <a:moveTo>
                      <a:pt x="264097" y="0"/>
                    </a:moveTo>
                    <a:lnTo>
                      <a:pt x="592804" y="188586"/>
                    </a:lnTo>
                    <a:lnTo>
                      <a:pt x="436943" y="460251"/>
                    </a:lnTo>
                    <a:lnTo>
                      <a:pt x="0" y="2095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  <p:sp>
          <p:nvSpPr>
            <p:cNvPr id="13" name="TextBox 12"/>
            <p:cNvSpPr txBox="1"/>
            <p:nvPr/>
          </p:nvSpPr>
          <p:spPr bwMode="auto">
            <a:xfrm>
              <a:off x="6490729" y="1628545"/>
              <a:ext cx="8150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>
                  <a:solidFill>
                    <a:srgbClr val="F28E3C"/>
                  </a:solidFill>
                  <a:latin typeface="Roboto Medium"/>
                  <a:ea typeface="Roboto Medium"/>
                  <a:cs typeface="Roboto Medium"/>
                </a:rPr>
                <a:t>РЕШЕНИЕ</a:t>
              </a:r>
              <a:endParaRPr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066072" y="2096695"/>
              <a:ext cx="552541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3300"/>
                </a:lnSpc>
                <a:defRPr sz="3200">
                  <a:latin typeface="Roboto Black"/>
                  <a:ea typeface="Roboto Black"/>
                  <a:cs typeface="Roboto Black"/>
                </a:defRPr>
              </a:lvl1pPr>
            </a:lstStyle>
            <a:p>
              <a:pPr>
                <a:defRPr/>
              </a:pPr>
              <a:r>
                <a:rPr lang="ru-RU"/>
                <a:t>ТИМ -</a:t>
              </a:r>
              <a:br>
                <a:rPr lang="ru-RU"/>
              </a:br>
              <a:r>
                <a:rPr lang="ru-RU"/>
                <a:t>подрядный сервис</a:t>
              </a:r>
              <a:endParaRPr/>
            </a:p>
          </p:txBody>
        </p:sp>
      </p:grpSp>
      <p:grpSp>
        <p:nvGrpSpPr>
          <p:cNvPr id="2" name="Группа 1"/>
          <p:cNvGrpSpPr/>
          <p:nvPr/>
        </p:nvGrpSpPr>
        <p:grpSpPr bwMode="auto">
          <a:xfrm>
            <a:off x="5167869" y="5233054"/>
            <a:ext cx="6688772" cy="952526"/>
            <a:chOff x="4973314" y="5106595"/>
            <a:chExt cx="7361561" cy="952526"/>
          </a:xfrm>
        </p:grpSpPr>
        <p:cxnSp>
          <p:nvCxnSpPr>
            <p:cNvPr id="22" name="Прямая соединительная линия 21"/>
            <p:cNvCxnSpPr>
              <a:cxnSpLocks/>
            </p:cNvCxnSpPr>
            <p:nvPr/>
          </p:nvCxnSpPr>
          <p:spPr bwMode="auto">
            <a:xfrm flipH="1">
              <a:off x="5066030" y="5106595"/>
              <a:ext cx="620290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 bwMode="auto">
            <a:xfrm>
              <a:off x="4973314" y="5228124"/>
              <a:ext cx="7361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>
                <a:defRPr/>
              </a:pPr>
              <a:r>
                <a:rPr lang="ru-RU"/>
                <a:t>Позволяющий строительным компаниям заказать выполнение конкретных строительных ТИМ-заданий цифровой бригадой из числа работающих в агрегаторе исполнителей.</a:t>
              </a:r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 bwMode="auto">
          <a:xfrm>
            <a:off x="2379664" y="1063553"/>
            <a:ext cx="1921115" cy="1921112"/>
            <a:chOff x="282795" y="2470826"/>
            <a:chExt cx="1916348" cy="1916348"/>
          </a:xfrm>
        </p:grpSpPr>
        <p:sp>
          <p:nvSpPr>
            <p:cNvPr id="28" name="Овал 27"/>
            <p:cNvSpPr/>
            <p:nvPr/>
          </p:nvSpPr>
          <p:spPr bwMode="auto">
            <a:xfrm>
              <a:off x="282795" y="2470826"/>
              <a:ext cx="1916348" cy="19163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A4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/>
            <a:srcRect b="35870"/>
            <a:stretch/>
          </p:blipFill>
          <p:spPr bwMode="auto">
            <a:xfrm>
              <a:off x="471098" y="2972676"/>
              <a:ext cx="1543295" cy="1223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rcRect t="125" b="125"/>
          <a:stretch/>
        </p:blipFill>
        <p:spPr bwMode="auto">
          <a:xfrm>
            <a:off x="-80037" y="1814"/>
            <a:ext cx="457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 bwMode="auto">
          <a:xfrm>
            <a:off x="5550334" y="1223933"/>
            <a:ext cx="2086672" cy="460251"/>
            <a:chOff x="6407624" y="1454659"/>
            <a:chExt cx="2086672" cy="460251"/>
          </a:xfrm>
        </p:grpSpPr>
        <p:grpSp>
          <p:nvGrpSpPr>
            <p:cNvPr id="13" name="Группа 12"/>
            <p:cNvGrpSpPr/>
            <p:nvPr/>
          </p:nvGrpSpPr>
          <p:grpSpPr bwMode="auto">
            <a:xfrm>
              <a:off x="6407624" y="1505320"/>
              <a:ext cx="259307" cy="313898"/>
              <a:chOff x="6407624" y="1501254"/>
              <a:chExt cx="259307" cy="313898"/>
            </a:xfrm>
          </p:grpSpPr>
          <p:sp>
            <p:nvSpPr>
              <p:cNvPr id="16" name="Прямоугольник 15"/>
              <p:cNvSpPr/>
              <p:nvPr/>
            </p:nvSpPr>
            <p:spPr bwMode="auto">
              <a:xfrm>
                <a:off x="6407624" y="1501254"/>
                <a:ext cx="259307" cy="156949"/>
              </a:xfrm>
              <a:prstGeom prst="rect">
                <a:avLst/>
              </a:prstGeom>
              <a:solidFill>
                <a:srgbClr val="F2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407624" y="1658203"/>
                <a:ext cx="259307" cy="156949"/>
              </a:xfrm>
              <a:prstGeom prst="rect">
                <a:avLst/>
              </a:prstGeom>
              <a:solidFill>
                <a:srgbClr val="EF7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 bwMode="auto">
            <a:xfrm>
              <a:off x="6666931" y="1501252"/>
              <a:ext cx="1767385" cy="31320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rcRect r="7298" b="9418"/>
            <a:stretch/>
          </p:blipFill>
          <p:spPr bwMode="auto">
            <a:xfrm rot="19809370">
              <a:off x="7901492" y="1454659"/>
              <a:ext cx="592804" cy="460251"/>
            </a:xfrm>
            <a:custGeom>
              <a:avLst/>
              <a:gdLst>
                <a:gd name="connsiteX0" fmla="*/ 264097 w 592804"/>
                <a:gd name="connsiteY0" fmla="*/ 0 h 460251"/>
                <a:gd name="connsiteX1" fmla="*/ 592804 w 592804"/>
                <a:gd name="connsiteY1" fmla="*/ 188586 h 460251"/>
                <a:gd name="connsiteX2" fmla="*/ 436943 w 592804"/>
                <a:gd name="connsiteY2" fmla="*/ 460251 h 460251"/>
                <a:gd name="connsiteX3" fmla="*/ 0 w 592804"/>
                <a:gd name="connsiteY3" fmla="*/ 209567 h 460251"/>
                <a:gd name="connsiteX4" fmla="*/ 0 w 592804"/>
                <a:gd name="connsiteY4" fmla="*/ 0 h 46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804" h="460251" extrusionOk="0">
                  <a:moveTo>
                    <a:pt x="264097" y="0"/>
                  </a:moveTo>
                  <a:lnTo>
                    <a:pt x="592804" y="188586"/>
                  </a:lnTo>
                  <a:lnTo>
                    <a:pt x="436943" y="460251"/>
                  </a:lnTo>
                  <a:lnTo>
                    <a:pt x="0" y="2095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0" name="TextBox 9"/>
          <p:cNvSpPr txBox="1"/>
          <p:nvPr/>
        </p:nvSpPr>
        <p:spPr bwMode="auto">
          <a:xfrm>
            <a:off x="5842394" y="1293044"/>
            <a:ext cx="8150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F28E3C"/>
                </a:solidFill>
                <a:latin typeface="Roboto Medium"/>
                <a:ea typeface="Roboto Medium"/>
                <a:cs typeface="Roboto Medium"/>
              </a:rPr>
              <a:t>КВАЛИФИКАЦИЯ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5442500" y="1761192"/>
            <a:ext cx="613528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>
              <a:defRPr/>
            </a:pPr>
            <a:r>
              <a:rPr lang="ru-RU"/>
              <a:t>Только  </a:t>
            </a:r>
            <a:endParaRPr/>
          </a:p>
          <a:p>
            <a:pPr>
              <a:defRPr/>
            </a:pPr>
            <a:r>
              <a:rPr lang="ru-RU">
                <a:solidFill>
                  <a:srgbClr val="EF7B1A"/>
                </a:solidFill>
              </a:rPr>
              <a:t>проверенные </a:t>
            </a:r>
            <a:endParaRPr/>
          </a:p>
          <a:p>
            <a:pPr>
              <a:defRPr/>
            </a:pPr>
            <a:r>
              <a:rPr lang="ru-RU"/>
              <a:t>компетенции</a:t>
            </a:r>
            <a:endParaRPr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5432976" y="3496594"/>
            <a:ext cx="4335432" cy="2273224"/>
            <a:chOff x="0" y="0"/>
            <a:chExt cx="5729998" cy="1967771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0" y="657095"/>
              <a:ext cx="5729998" cy="131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>
                <a:defRPr/>
              </a:pPr>
              <a:r>
                <a:rPr lang="ru-RU"/>
                <a:t>Аттестацию и профессиональную подготовку строителей нашего агрегатора обеспечивает 26 Колледж Архитектуры, дизайна и реинжиниринга (г. Москва). Все специалисты доказывают свои практические навыки и квалификацию по специальности.</a:t>
              </a:r>
              <a:endParaRPr/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 flipH="1">
              <a:off x="117556" y="0"/>
              <a:ext cx="620290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9522" y="306813"/>
              <a:ext cx="5673765" cy="365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latin typeface="Roboto Medium"/>
                  <a:ea typeface="Roboto Medium"/>
                  <a:cs typeface="Roboto Medium"/>
                </a:defRPr>
              </a:lvl1pPr>
            </a:lstStyle>
            <a:p>
              <a:pPr>
                <a:defRPr/>
              </a:pPr>
              <a:r>
                <a:rPr lang="ru-RU"/>
                <a:t>Кого мы берем в наш агрегатор?</a:t>
              </a: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72463" y="3734898"/>
            <a:ext cx="1422257" cy="2034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 bwMode="auto">
          <a:xfrm>
            <a:off x="5168178" y="672354"/>
            <a:ext cx="6343912" cy="5506036"/>
          </a:xfrm>
          <a:prstGeom prst="roundRect">
            <a:avLst>
              <a:gd name="adj" fmla="val 1691"/>
            </a:avLst>
          </a:prstGeom>
          <a:solidFill>
            <a:srgbClr val="EF7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9258348">
            <a:off x="7897550" y="551371"/>
            <a:ext cx="5546530" cy="440709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 bwMode="auto">
          <a:xfrm>
            <a:off x="502646" y="1314133"/>
            <a:ext cx="8575125" cy="1899171"/>
            <a:chOff x="0" y="0"/>
            <a:chExt cx="8575125" cy="1899171"/>
          </a:xfrm>
        </p:grpSpPr>
        <p:grpSp>
          <p:nvGrpSpPr>
            <p:cNvPr id="7" name="Группа 6"/>
            <p:cNvGrpSpPr/>
            <p:nvPr/>
          </p:nvGrpSpPr>
          <p:grpSpPr bwMode="auto">
            <a:xfrm>
              <a:off x="132596" y="0"/>
              <a:ext cx="2086670" cy="460251"/>
              <a:chOff x="0" y="0"/>
              <a:chExt cx="2086670" cy="460251"/>
            </a:xfrm>
          </p:grpSpPr>
          <p:grpSp>
            <p:nvGrpSpPr>
              <p:cNvPr id="10" name="Группа 9"/>
              <p:cNvGrpSpPr/>
              <p:nvPr/>
            </p:nvGrpSpPr>
            <p:grpSpPr bwMode="auto">
              <a:xfrm>
                <a:off x="0" y="50660"/>
                <a:ext cx="259306" cy="313897"/>
                <a:chOff x="0" y="0"/>
                <a:chExt cx="259306" cy="313897"/>
              </a:xfrm>
            </p:grpSpPr>
            <p:sp>
              <p:nvSpPr>
                <p:cNvPr id="13" name="Прямоугольник 12"/>
                <p:cNvSpPr/>
                <p:nvPr/>
              </p:nvSpPr>
              <p:spPr bwMode="auto">
                <a:xfrm>
                  <a:off x="0" y="0"/>
                  <a:ext cx="259307" cy="156949"/>
                </a:xfrm>
                <a:prstGeom prst="rect">
                  <a:avLst/>
                </a:prstGeom>
                <a:solidFill>
                  <a:srgbClr val="F28E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 bwMode="auto">
                <a:xfrm>
                  <a:off x="0" y="156948"/>
                  <a:ext cx="259307" cy="156949"/>
                </a:xfrm>
                <a:prstGeom prst="rect">
                  <a:avLst/>
                </a:prstGeom>
                <a:solidFill>
                  <a:srgbClr val="EF7B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 bwMode="auto">
              <a:xfrm>
                <a:off x="259306" y="46593"/>
                <a:ext cx="1767385" cy="313200"/>
              </a:xfrm>
              <a:prstGeom prst="rect">
                <a:avLst/>
              </a:prstGeom>
              <a:solidFill>
                <a:srgbClr val="F9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3"/>
              <a:srcRect r="7298" b="9418"/>
              <a:stretch/>
            </p:blipFill>
            <p:spPr bwMode="auto">
              <a:xfrm rot="19809370">
                <a:off x="1493867" y="0"/>
                <a:ext cx="592804" cy="460251"/>
              </a:xfrm>
              <a:custGeom>
                <a:avLst/>
                <a:gdLst>
                  <a:gd name="connsiteX0" fmla="*/ 264097 w 592804"/>
                  <a:gd name="connsiteY0" fmla="*/ 0 h 460251"/>
                  <a:gd name="connsiteX1" fmla="*/ 592804 w 592804"/>
                  <a:gd name="connsiteY1" fmla="*/ 188586 h 460251"/>
                  <a:gd name="connsiteX2" fmla="*/ 436943 w 592804"/>
                  <a:gd name="connsiteY2" fmla="*/ 460251 h 460251"/>
                  <a:gd name="connsiteX3" fmla="*/ 0 w 592804"/>
                  <a:gd name="connsiteY3" fmla="*/ 209567 h 460251"/>
                  <a:gd name="connsiteX4" fmla="*/ 0 w 592804"/>
                  <a:gd name="connsiteY4" fmla="*/ 0 h 4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4" h="460251" extrusionOk="0">
                    <a:moveTo>
                      <a:pt x="264097" y="0"/>
                    </a:moveTo>
                    <a:lnTo>
                      <a:pt x="592804" y="188586"/>
                    </a:lnTo>
                    <a:lnTo>
                      <a:pt x="436943" y="460251"/>
                    </a:lnTo>
                    <a:lnTo>
                      <a:pt x="0" y="2095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  <p:sp>
          <p:nvSpPr>
            <p:cNvPr id="8" name="TextBox 7"/>
            <p:cNvSpPr txBox="1"/>
            <p:nvPr/>
          </p:nvSpPr>
          <p:spPr bwMode="auto">
            <a:xfrm>
              <a:off x="424656" y="69111"/>
              <a:ext cx="8150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>
                  <a:solidFill>
                    <a:srgbClr val="F28E3C"/>
                  </a:solidFill>
                  <a:latin typeface="Roboto Medium"/>
                  <a:ea typeface="Roboto Medium"/>
                  <a:cs typeface="Roboto Medium"/>
                </a:rPr>
                <a:t>КОНТАКТЫ</a:t>
              </a:r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0" y="537260"/>
              <a:ext cx="4178214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3300"/>
                </a:lnSpc>
                <a:defRPr sz="3200">
                  <a:latin typeface="Roboto Black"/>
                  <a:ea typeface="Roboto Black"/>
                  <a:cs typeface="Roboto Black"/>
                </a:defRPr>
              </a:lvl1pPr>
            </a:lstStyle>
            <a:p>
              <a:pPr>
                <a:defRPr/>
              </a:pPr>
              <a:r>
                <a:rPr lang="ru-RU" sz="3200">
                  <a:latin typeface="Roboto Black"/>
                  <a:ea typeface="Roboto Black"/>
                  <a:cs typeface="Roboto Black"/>
                </a:rPr>
                <a:t>Скачивай</a:t>
              </a:r>
              <a:endParaRPr/>
            </a:p>
            <a:p>
              <a:pPr>
                <a:defRPr/>
              </a:pPr>
              <a:r>
                <a:rPr lang="ru-RU" sz="3200">
                  <a:latin typeface="Roboto Black"/>
                  <a:ea typeface="Roboto Black"/>
                  <a:cs typeface="Roboto Black"/>
                </a:rPr>
                <a:t>КАСКУ </a:t>
              </a:r>
              <a:endParaRPr/>
            </a:p>
            <a:p>
              <a:pPr>
                <a:defRPr/>
              </a:pPr>
              <a:r>
                <a:rPr lang="ru-RU" sz="3200">
                  <a:latin typeface="Roboto Black"/>
                  <a:ea typeface="Roboto Black"/>
                  <a:cs typeface="Roboto Black"/>
                </a:rPr>
                <a:t>на</a:t>
              </a:r>
              <a:r>
                <a:rPr lang="ru-RU"/>
                <a:t> </a:t>
              </a:r>
              <a:r>
                <a:rPr lang="en-US"/>
                <a:t>RuStore</a:t>
              </a:r>
              <a:endParaRPr lang="ru-RU" sz="3200">
                <a:latin typeface="Roboto Black"/>
                <a:ea typeface="Roboto Black"/>
                <a:cs typeface="Roboto Black"/>
              </a:endParaRPr>
            </a:p>
          </p:txBody>
        </p:sp>
      </p:grpSp>
      <p:sp>
        <p:nvSpPr>
          <p:cNvPr id="3" name="AutoShape 2" descr="blob:https://web.telegram.org/2fdcabc9-e55a-4f4d-95f9-41bd628741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rcRect t="3685"/>
          <a:stretch/>
        </p:blipFill>
        <p:spPr bwMode="auto">
          <a:xfrm>
            <a:off x="8716958" y="1481959"/>
            <a:ext cx="1840994" cy="3840328"/>
          </a:xfrm>
          <a:prstGeom prst="roundRect">
            <a:avLst>
              <a:gd name="adj" fmla="val 11529"/>
            </a:avLst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rcRect l="37110" t="14357" r="36276" b="8664"/>
          <a:stretch/>
        </p:blipFill>
        <p:spPr bwMode="auto">
          <a:xfrm>
            <a:off x="8425571" y="1255912"/>
            <a:ext cx="2343853" cy="43389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rcRect l="13156" t="17625" r="12159" b="10037"/>
          <a:stretch/>
        </p:blipFill>
        <p:spPr bwMode="auto">
          <a:xfrm>
            <a:off x="6255165" y="1481959"/>
            <a:ext cx="1830665" cy="38403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 l="37110" t="14357" r="36276" b="8664"/>
          <a:stretch/>
        </p:blipFill>
        <p:spPr bwMode="auto">
          <a:xfrm>
            <a:off x="5910847" y="1255912"/>
            <a:ext cx="2343853" cy="4338918"/>
          </a:xfrm>
          <a:prstGeom prst="rect">
            <a:avLst/>
          </a:prstGeom>
        </p:spPr>
      </p:pic>
      <p:pic>
        <p:nvPicPr>
          <p:cNvPr id="957063397" name="Рисунок 95706339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36063" y="3217935"/>
            <a:ext cx="3278999" cy="3278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211632" y="860467"/>
            <a:ext cx="2367604" cy="51298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rcRect l="37110" t="14357" r="36276" b="8664"/>
          <a:stretch/>
        </p:blipFill>
        <p:spPr bwMode="auto">
          <a:xfrm>
            <a:off x="6776170" y="505183"/>
            <a:ext cx="3174251" cy="5876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</Words>
  <Application>Microsoft Office PowerPoint</Application>
  <DocSecurity>0</DocSecurity>
  <PresentationFormat>Широкоэкранный</PresentationFormat>
  <Paragraphs>45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 Black</vt:lpstr>
      <vt:lpstr>Roboto Light</vt:lpstr>
      <vt:lpstr>Roboto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Vladi$lav</dc:creator>
  <cp:keywords/>
  <dc:description/>
  <cp:lastModifiedBy>Вотлецов Дмитрий</cp:lastModifiedBy>
  <cp:revision>171</cp:revision>
  <dcterms:created xsi:type="dcterms:W3CDTF">2022-03-18T13:24:20Z</dcterms:created>
  <dcterms:modified xsi:type="dcterms:W3CDTF">2022-10-17T15:22:25Z</dcterms:modified>
  <cp:category/>
  <dc:identifier/>
  <cp:contentStatus/>
  <dc:language/>
  <cp:version/>
</cp:coreProperties>
</file>