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316" r:id="rId2"/>
    <p:sldId id="325" r:id="rId3"/>
    <p:sldId id="321" r:id="rId4"/>
    <p:sldId id="314" r:id="rId5"/>
    <p:sldId id="309" r:id="rId6"/>
    <p:sldId id="320" r:id="rId7"/>
    <p:sldId id="323" r:id="rId8"/>
    <p:sldId id="326" r:id="rId9"/>
    <p:sldId id="324" r:id="rId10"/>
    <p:sldId id="32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EF07F-7171-4F6C-9CBC-6A62EAA79019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6D55-97ED-45AB-BAC7-FE034E5ABA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999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EF07F-7171-4F6C-9CBC-6A62EAA79019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6D55-97ED-45AB-BAC7-FE034E5ABA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596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EF07F-7171-4F6C-9CBC-6A62EAA79019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6D55-97ED-45AB-BAC7-FE034E5ABA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126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EF07F-7171-4F6C-9CBC-6A62EAA79019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6D55-97ED-45AB-BAC7-FE034E5ABA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91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EF07F-7171-4F6C-9CBC-6A62EAA79019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6D55-97ED-45AB-BAC7-FE034E5ABA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512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EF07F-7171-4F6C-9CBC-6A62EAA79019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6D55-97ED-45AB-BAC7-FE034E5ABA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51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EF07F-7171-4F6C-9CBC-6A62EAA79019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6D55-97ED-45AB-BAC7-FE034E5ABA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723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EF07F-7171-4F6C-9CBC-6A62EAA79019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6D55-97ED-45AB-BAC7-FE034E5ABA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87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EF07F-7171-4F6C-9CBC-6A62EAA79019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6D55-97ED-45AB-BAC7-FE034E5ABA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071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EF07F-7171-4F6C-9CBC-6A62EAA79019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6D55-97ED-45AB-BAC7-FE034E5ABA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999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EF07F-7171-4F6C-9CBC-6A62EAA79019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6D55-97ED-45AB-BAC7-FE034E5ABA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416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EF07F-7171-4F6C-9CBC-6A62EAA79019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96D55-97ED-45AB-BAC7-FE034E5ABA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53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8508" y="2051325"/>
            <a:ext cx="8488971" cy="3059789"/>
          </a:xfrm>
        </p:spPr>
        <p:txBody>
          <a:bodyPr>
            <a:noAutofit/>
          </a:bodyPr>
          <a:lstStyle/>
          <a:p>
            <a:r>
              <a:rPr lang="ru-RU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Пилотный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проект </a:t>
            </a:r>
          </a:p>
          <a:p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«СИНЕРГЕТИКА» </a:t>
            </a:r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для учащихся 10-11 классов</a:t>
            </a:r>
            <a:r>
              <a:rPr lang="ru-RU" sz="3200" dirty="0"/>
              <a:t>  </a:t>
            </a:r>
          </a:p>
          <a:p>
            <a:r>
              <a:rPr lang="ru-RU" sz="3200" b="1" dirty="0" smtClean="0">
                <a:solidFill>
                  <a:srgbClr val="00B050"/>
                </a:solidFill>
              </a:rPr>
              <a:t>Сетевая модель </a:t>
            </a:r>
            <a:r>
              <a:rPr lang="ru-RU" sz="3200" b="1" dirty="0">
                <a:solidFill>
                  <a:srgbClr val="00B050"/>
                </a:solidFill>
              </a:rPr>
              <a:t>непрерывного </a:t>
            </a:r>
            <a:r>
              <a:rPr lang="ru-RU" sz="3200" b="1" dirty="0" smtClean="0">
                <a:solidFill>
                  <a:srgbClr val="00B050"/>
                </a:solidFill>
              </a:rPr>
              <a:t>образования школ-колледж</a:t>
            </a:r>
            <a:endParaRPr lang="ru-RU" sz="3200" b="1" dirty="0">
              <a:solidFill>
                <a:srgbClr val="00B050"/>
              </a:solidFill>
            </a:endParaRPr>
          </a:p>
          <a:p>
            <a:endParaRPr lang="ru-RU" sz="6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4B0041-EEE6-432F-A716-1C1BB0FC5DC9}"/>
              </a:ext>
            </a:extLst>
          </p:cNvPr>
          <p:cNvSpPr txBox="1"/>
          <p:nvPr/>
        </p:nvSpPr>
        <p:spPr>
          <a:xfrm>
            <a:off x="379739" y="5264874"/>
            <a:ext cx="81065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</a:rPr>
              <a:t>Елохина Оксана Владимировна, </a:t>
            </a:r>
          </a:p>
          <a:p>
            <a:r>
              <a:rPr lang="ru-RU" sz="2400" b="1" i="1" dirty="0">
                <a:solidFill>
                  <a:srgbClr val="002060"/>
                </a:solidFill>
              </a:rPr>
              <a:t>начальник отдела дополнительного образования </a:t>
            </a:r>
          </a:p>
          <a:p>
            <a:r>
              <a:rPr lang="ru-RU" sz="2400" b="1" i="1" dirty="0">
                <a:solidFill>
                  <a:srgbClr val="002060"/>
                </a:solidFill>
              </a:rPr>
              <a:t>ГАПОУ СО «УГК им. И.И. Ползунова»</a:t>
            </a:r>
          </a:p>
        </p:txBody>
      </p:sp>
    </p:spTree>
    <p:extLst>
      <p:ext uri="{BB962C8B-B14F-4D97-AF65-F5344CB8AC3E}">
        <p14:creationId xmlns:p14="http://schemas.microsoft.com/office/powerpoint/2010/main" val="1302216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6524" y="2380892"/>
            <a:ext cx="8488971" cy="836762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5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4E04EF-19B8-428A-8F11-20524211FDF7}"/>
              </a:ext>
            </a:extLst>
          </p:cNvPr>
          <p:cNvSpPr txBox="1"/>
          <p:nvPr/>
        </p:nvSpPr>
        <p:spPr>
          <a:xfrm>
            <a:off x="299271" y="5046451"/>
            <a:ext cx="81065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</a:rPr>
              <a:t>Елохина Оксана Владимировна, </a:t>
            </a:r>
          </a:p>
          <a:p>
            <a:r>
              <a:rPr lang="ru-RU" sz="2400" b="1" i="1" dirty="0">
                <a:solidFill>
                  <a:srgbClr val="002060"/>
                </a:solidFill>
              </a:rPr>
              <a:t>начальник отдела дополнительного образования </a:t>
            </a:r>
          </a:p>
          <a:p>
            <a:r>
              <a:rPr lang="ru-RU" sz="2400" b="1" i="1" dirty="0">
                <a:solidFill>
                  <a:srgbClr val="002060"/>
                </a:solidFill>
              </a:rPr>
              <a:t>ГАПОУ СО «УГК им. И.И. Ползунова»</a:t>
            </a:r>
          </a:p>
        </p:txBody>
      </p:sp>
    </p:spTree>
    <p:extLst>
      <p:ext uri="{BB962C8B-B14F-4D97-AF65-F5344CB8AC3E}">
        <p14:creationId xmlns:p14="http://schemas.microsoft.com/office/powerpoint/2010/main" val="439505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13" y="1923691"/>
            <a:ext cx="8488971" cy="1084685"/>
          </a:xfrm>
        </p:spPr>
        <p:txBody>
          <a:bodyPr>
            <a:noAutofit/>
          </a:bodyPr>
          <a:lstStyle/>
          <a:p>
            <a:pPr algn="l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Ст.66 Федерального закона «Об образовании в Российской Федерации»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5F523846-25D8-4FCF-AC11-00936397532D}"/>
              </a:ext>
            </a:extLst>
          </p:cNvPr>
          <p:cNvSpPr txBox="1">
            <a:spLocks/>
          </p:cNvSpPr>
          <p:nvPr/>
        </p:nvSpPr>
        <p:spPr>
          <a:xfrm>
            <a:off x="428097" y="3090672"/>
            <a:ext cx="8267847" cy="3218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3. </a:t>
            </a:r>
            <a:r>
              <a:rPr lang="ru-RU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Среднее общее образование направлено на дальнейшее становление и формирование личности обучающегося, развитие интереса к познанию и творческих способностей обучающегося, формирование навыков самостоятельной учебной деятельности на основе </a:t>
            </a:r>
            <a:r>
              <a:rPr lang="ru-RU" b="1" i="0" dirty="0">
                <a:solidFill>
                  <a:srgbClr val="FFC000"/>
                </a:solidFill>
                <a:effectLst/>
                <a:latin typeface="Times New Roman" panose="02020603050405020304" pitchFamily="18" charset="0"/>
              </a:rPr>
              <a:t>индивидуализации и</a:t>
            </a:r>
            <a:r>
              <a:rPr lang="ru-RU" b="0" i="0" dirty="0">
                <a:solidFill>
                  <a:srgbClr val="FFC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0" dirty="0">
                <a:solidFill>
                  <a:srgbClr val="FFC000"/>
                </a:solidFill>
                <a:effectLst/>
                <a:latin typeface="Times New Roman" panose="02020603050405020304" pitchFamily="18" charset="0"/>
              </a:rPr>
              <a:t>профессиональной ориентации</a:t>
            </a:r>
            <a:r>
              <a:rPr lang="ru-RU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содержания</a:t>
            </a:r>
            <a:r>
              <a:rPr lang="ru-RU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 среднего общего образования, подготовку обучающегося к жизни в обществе, самостоятельному жизненному выбору, продолжению образования и началу профессиональной деятельности.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474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6524" y="1947672"/>
            <a:ext cx="8488971" cy="4599432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Пилотный проект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«Синергетика»: 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449580" algn="just">
              <a:lnSpc>
                <a:spcPct val="115000"/>
              </a:lnSpc>
              <a:spcBef>
                <a:spcPts val="0"/>
              </a:spcBef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Инициатор проекта: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Управление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образования Кировского района Администрации города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Екатеринбурга 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indent="449580" algn="just">
              <a:lnSpc>
                <a:spcPct val="115000"/>
              </a:lnSpc>
              <a:spcBef>
                <a:spcPts val="0"/>
              </a:spcBef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Участники проекта : </a:t>
            </a: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buAutoNum type="arabicPeriod"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ГАПОУ СО «Уральский государственный колледж имени </a:t>
            </a:r>
            <a:r>
              <a:rPr lang="ru-RU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И.И.Ползунова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</a:p>
          <a:p>
            <a:pPr marL="342900" indent="-342900" algn="l">
              <a:lnSpc>
                <a:spcPct val="115000"/>
              </a:lnSpc>
              <a:spcBef>
                <a:spcPts val="0"/>
              </a:spcBef>
              <a:buAutoNum type="arabicPeriod"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Средние образовательные учреждения Кировского района: МАОУ СОШ № 125, МАОУ СОШ №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164,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МАОУ Лицей №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88, МАОУ Гимназия № 47.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470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C04E04EF-19B8-428A-8F11-20524211FDF7}"/>
              </a:ext>
            </a:extLst>
          </p:cNvPr>
          <p:cNvSpPr txBox="1"/>
          <p:nvPr/>
        </p:nvSpPr>
        <p:spPr>
          <a:xfrm>
            <a:off x="316523" y="5871002"/>
            <a:ext cx="8106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91774" y="-2157143"/>
            <a:ext cx="577107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b="1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333706" y="4114799"/>
            <a:ext cx="7239000" cy="198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1125F8FF-A70A-4DFB-B49E-A5726BEA6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367763"/>
              </p:ext>
            </p:extLst>
          </p:nvPr>
        </p:nvGraphicFramePr>
        <p:xfrm>
          <a:off x="710066" y="2526676"/>
          <a:ext cx="7712964" cy="3932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3787">
                  <a:extLst>
                    <a:ext uri="{9D8B030D-6E8A-4147-A177-3AD203B41FA5}">
                      <a16:colId xmlns:a16="http://schemas.microsoft.com/office/drawing/2014/main" val="1996935315"/>
                    </a:ext>
                  </a:extLst>
                </a:gridCol>
                <a:gridCol w="3859177">
                  <a:extLst>
                    <a:ext uri="{9D8B030D-6E8A-4147-A177-3AD203B41FA5}">
                      <a16:colId xmlns:a16="http://schemas.microsoft.com/office/drawing/2014/main" val="969519518"/>
                    </a:ext>
                  </a:extLst>
                </a:gridCol>
              </a:tblGrid>
              <a:tr h="2850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ea typeface="+mj-ea"/>
                          <a:cs typeface="+mj-cs"/>
                        </a:rPr>
                        <a:t>Программы профессиональной подготовки: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Специальности СПО ТОП-50: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006018"/>
                  </a:ext>
                </a:extLst>
              </a:tr>
              <a:tr h="10315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13321 «Лаборант химического анализа»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18.02.12 «Технология аналитического контроля  химических соединений»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020378"/>
                  </a:ext>
                </a:extLst>
              </a:tr>
              <a:tr h="15550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16199 «Оператор электронно-вычислительных и вычислительных машин»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09.02.07 «Информационные системы и программирование»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390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216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C04E04EF-19B8-428A-8F11-20524211FDF7}"/>
              </a:ext>
            </a:extLst>
          </p:cNvPr>
          <p:cNvSpPr txBox="1"/>
          <p:nvPr/>
        </p:nvSpPr>
        <p:spPr>
          <a:xfrm>
            <a:off x="316523" y="5871002"/>
            <a:ext cx="8106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91774" y="-2157143"/>
            <a:ext cx="577107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b="1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232913" y="2242867"/>
            <a:ext cx="8635042" cy="3862763"/>
            <a:chOff x="1121" y="5107"/>
            <a:chExt cx="9958" cy="3487"/>
          </a:xfrm>
          <a:solidFill>
            <a:schemeClr val="accent6"/>
          </a:solidFill>
        </p:grpSpPr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929" y="5156"/>
              <a:ext cx="1744" cy="826"/>
            </a:xfrm>
            <a:prstGeom prst="rect">
              <a:avLst/>
            </a:prstGeom>
            <a:solidFill>
              <a:srgbClr val="00B05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Школа/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лицей</a:t>
              </a:r>
              <a:endPara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4929" y="7768"/>
              <a:ext cx="1867" cy="826"/>
            </a:xfrm>
            <a:prstGeom prst="rect">
              <a:avLst/>
            </a:prstGeom>
            <a:solidFill>
              <a:srgbClr val="00B05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Колледж</a:t>
              </a:r>
              <a:endPara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1121" y="5179"/>
              <a:ext cx="1552" cy="3415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Учащийся 10-11 класса</a:t>
              </a:r>
              <a:endPara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AutoShape 6"/>
            <p:cNvSpPr>
              <a:spLocks noChangeArrowheads="1"/>
            </p:cNvSpPr>
            <p:nvPr/>
          </p:nvSpPr>
          <p:spPr bwMode="auto">
            <a:xfrm>
              <a:off x="4931" y="6034"/>
              <a:ext cx="1833" cy="1710"/>
            </a:xfrm>
            <a:prstGeom prst="upDownArrow">
              <a:avLst>
                <a:gd name="adj1" fmla="val 50000"/>
                <a:gd name="adj2" fmla="val 23983"/>
              </a:avLst>
            </a:prstGeom>
            <a:solidFill>
              <a:srgbClr val="92D05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Сетевая форма реализации </a:t>
              </a:r>
              <a:endPara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AutoShape 7"/>
            <p:cNvSpPr>
              <a:spLocks noChangeArrowheads="1"/>
            </p:cNvSpPr>
            <p:nvPr/>
          </p:nvSpPr>
          <p:spPr bwMode="auto">
            <a:xfrm>
              <a:off x="2673" y="5107"/>
              <a:ext cx="2256" cy="927"/>
            </a:xfrm>
            <a:prstGeom prst="rightArrow">
              <a:avLst>
                <a:gd name="adj1" fmla="val 50000"/>
                <a:gd name="adj2" fmla="val 60841"/>
              </a:avLst>
            </a:prstGeom>
            <a:solidFill>
              <a:srgbClr val="0070C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Получение СОО</a:t>
              </a:r>
              <a:endPara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AutoShape 8"/>
            <p:cNvSpPr>
              <a:spLocks noChangeArrowheads="1"/>
            </p:cNvSpPr>
            <p:nvPr/>
          </p:nvSpPr>
          <p:spPr bwMode="auto">
            <a:xfrm>
              <a:off x="2673" y="7598"/>
              <a:ext cx="2256" cy="996"/>
            </a:xfrm>
            <a:prstGeom prst="rightArrow">
              <a:avLst>
                <a:gd name="adj1" fmla="val 50000"/>
                <a:gd name="adj2" fmla="val 56627"/>
              </a:avLst>
            </a:prstGeom>
            <a:solidFill>
              <a:srgbClr val="0070C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Получение профессии</a:t>
              </a:r>
              <a:endPara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7664" y="5107"/>
              <a:ext cx="2017" cy="826"/>
            </a:xfrm>
            <a:prstGeom prst="rect">
              <a:avLst/>
            </a:prstGeom>
            <a:grpFill/>
            <a:ln w="381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Аттестат о среднем общем образовании</a:t>
              </a:r>
              <a:endPara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7729" y="7598"/>
              <a:ext cx="1952" cy="996"/>
            </a:xfrm>
            <a:prstGeom prst="rect">
              <a:avLst/>
            </a:prstGeom>
            <a:grpFill/>
            <a:ln w="381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18000" tIns="45720" rIns="1800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Свидетельство о профессии рабочего, должности служащего</a:t>
              </a:r>
              <a:endPara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AutoShape 11"/>
            <p:cNvSpPr>
              <a:spLocks noChangeArrowheads="1"/>
            </p:cNvSpPr>
            <p:nvPr/>
          </p:nvSpPr>
          <p:spPr bwMode="auto">
            <a:xfrm>
              <a:off x="6673" y="5107"/>
              <a:ext cx="991" cy="850"/>
            </a:xfrm>
            <a:prstGeom prst="rightArrow">
              <a:avLst>
                <a:gd name="adj1" fmla="val 50000"/>
                <a:gd name="adj2" fmla="val 29147"/>
              </a:avLst>
            </a:prstGeom>
            <a:solidFill>
              <a:srgbClr val="FFC00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ИА*</a:t>
              </a:r>
              <a:endParaRPr kumimoji="0" 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AutoShape 12"/>
            <p:cNvSpPr>
              <a:spLocks noChangeArrowheads="1"/>
            </p:cNvSpPr>
            <p:nvPr/>
          </p:nvSpPr>
          <p:spPr bwMode="auto">
            <a:xfrm>
              <a:off x="6796" y="7667"/>
              <a:ext cx="933" cy="850"/>
            </a:xfrm>
            <a:prstGeom prst="rightArrow">
              <a:avLst>
                <a:gd name="adj1" fmla="val 50000"/>
                <a:gd name="adj2" fmla="val 27441"/>
              </a:avLst>
            </a:prstGeom>
            <a:solidFill>
              <a:srgbClr val="FFC00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КвЭ</a:t>
              </a:r>
              <a:r>
                <a:rPr kumimoji="0" 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**</a:t>
              </a:r>
              <a:endPara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3"/>
            <p:cNvSpPr>
              <a:spLocks noChangeArrowheads="1"/>
            </p:cNvSpPr>
            <p:nvPr/>
          </p:nvSpPr>
          <p:spPr bwMode="auto">
            <a:xfrm>
              <a:off x="9928" y="5107"/>
              <a:ext cx="1151" cy="3487"/>
            </a:xfrm>
            <a:prstGeom prst="rect">
              <a:avLst/>
            </a:prstGeom>
            <a:solidFill>
              <a:srgbClr val="C0000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vert270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Arial" pitchFamily="34" charset="0"/>
                </a:rPr>
                <a:t>Получение СПО в сокращенные сроки </a:t>
              </a:r>
              <a:r>
                <a:rPr kumimoji="0" lang="ru-RU" sz="16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Arial" pitchFamily="34" charset="0"/>
                </a:rPr>
                <a:t>и/или сокращение стоимости обучения</a:t>
              </a:r>
              <a:endParaRPr kumimoji="0" 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AutoShape 14"/>
            <p:cNvSpPr>
              <a:spLocks noChangeArrowheads="1"/>
            </p:cNvSpPr>
            <p:nvPr/>
          </p:nvSpPr>
          <p:spPr bwMode="auto">
            <a:xfrm>
              <a:off x="7729" y="6417"/>
              <a:ext cx="2199" cy="691"/>
            </a:xfrm>
            <a:prstGeom prst="homePlate">
              <a:avLst>
                <a:gd name="adj" fmla="val 79559"/>
              </a:avLst>
            </a:prstGeom>
            <a:grpFill/>
            <a:ln w="381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Перезачет дисциплин/предметов</a:t>
              </a:r>
              <a:endParaRPr kumimoji="0" 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AutoShape 15"/>
            <p:cNvSpPr>
              <a:spLocks noChangeArrowheads="1"/>
            </p:cNvSpPr>
            <p:nvPr/>
          </p:nvSpPr>
          <p:spPr bwMode="auto">
            <a:xfrm>
              <a:off x="8399" y="5933"/>
              <a:ext cx="564" cy="484"/>
            </a:xfrm>
            <a:prstGeom prst="downArrow">
              <a:avLst>
                <a:gd name="adj1" fmla="val 50000"/>
                <a:gd name="adj2" fmla="val 25000"/>
              </a:avLst>
            </a:prstGeom>
            <a:grpFill/>
            <a:ln w="381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endParaRPr lang="ru-RU" sz="1200"/>
            </a:p>
          </p:txBody>
        </p:sp>
        <p:sp>
          <p:nvSpPr>
            <p:cNvPr id="23" name="AutoShape 16"/>
            <p:cNvSpPr>
              <a:spLocks noChangeArrowheads="1"/>
            </p:cNvSpPr>
            <p:nvPr/>
          </p:nvSpPr>
          <p:spPr bwMode="auto">
            <a:xfrm>
              <a:off x="8399" y="7108"/>
              <a:ext cx="564" cy="490"/>
            </a:xfrm>
            <a:prstGeom prst="upArrow">
              <a:avLst>
                <a:gd name="adj1" fmla="val 50000"/>
                <a:gd name="adj2" fmla="val 25000"/>
              </a:avLst>
            </a:prstGeom>
            <a:grpFill/>
            <a:ln w="38100">
              <a:solidFill>
                <a:srgbClr val="F2F2F2"/>
              </a:solidFill>
              <a:miter lim="800000"/>
              <a:headEnd/>
              <a:tailEnd/>
            </a:ln>
            <a:effectLst/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endParaRPr lang="ru-RU" sz="1200"/>
            </a:p>
          </p:txBody>
        </p:sp>
      </p:grp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577672" y="6220202"/>
            <a:ext cx="73581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итоговая аттестация либо в форме ЕГЭ, либо в форме государственного экзамена.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**квалификационный экзамен с присвоением квалификации, разряда/категории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216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6973" y="1877972"/>
            <a:ext cx="8488971" cy="581764"/>
          </a:xfrm>
        </p:spPr>
        <p:txBody>
          <a:bodyPr>
            <a:noAutofit/>
          </a:bodyPr>
          <a:lstStyle/>
          <a:p>
            <a:pPr algn="l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 подготовки проекта: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4E04EF-19B8-428A-8F11-20524211FDF7}"/>
              </a:ext>
            </a:extLst>
          </p:cNvPr>
          <p:cNvSpPr txBox="1"/>
          <p:nvPr/>
        </p:nvSpPr>
        <p:spPr>
          <a:xfrm>
            <a:off x="355758" y="2364462"/>
            <a:ext cx="834018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Совместная разработка основной программы среднего общего образования с учетом выбранной специальности СПО, а именно части формируемой участниками образовательных отношений.</a:t>
            </a:r>
          </a:p>
          <a:p>
            <a:pPr marL="457200" indent="-457200">
              <a:buAutoNum type="arabicPeriod"/>
            </a:pP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Разработка основной программы профессионального обучения с учетом выбранной специальности СПО.</a:t>
            </a:r>
          </a:p>
          <a:p>
            <a:pPr marL="457200" indent="-457200">
              <a:buFontTx/>
              <a:buAutoNum type="arabicPeriod"/>
            </a:pPr>
            <a:r>
              <a:rPr lang="ru-RU" sz="2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 и заключение договоров о сетевой форме реализации образовательной программы между Участниками Проекта.</a:t>
            </a:r>
          </a:p>
          <a:p>
            <a:pPr marL="457200" indent="-457200">
              <a:buFontTx/>
              <a:buAutoNum type="arabicPeriod"/>
            </a:pPr>
            <a:r>
              <a:rPr lang="ru-RU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 и заключение договоров возмездного оказания образовательных услуг в рамках договора о сетевой форме реализации образовательной программы между Участниками Проекта.</a:t>
            </a:r>
            <a:endParaRPr lang="ru-RU" sz="2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21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6973" y="1877972"/>
            <a:ext cx="8488971" cy="581764"/>
          </a:xfrm>
        </p:spPr>
        <p:txBody>
          <a:bodyPr>
            <a:noAutofit/>
          </a:bodyPr>
          <a:lstStyle/>
          <a:p>
            <a:pPr algn="l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Преимущества проекта: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4E04EF-19B8-428A-8F11-20524211FDF7}"/>
              </a:ext>
            </a:extLst>
          </p:cNvPr>
          <p:cNvSpPr txBox="1"/>
          <p:nvPr/>
        </p:nvSpPr>
        <p:spPr>
          <a:xfrm>
            <a:off x="355758" y="2538198"/>
            <a:ext cx="8340186" cy="4310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Индивидуализация и профессиональная ориентация содержания среднего общего образования.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Непрерывное профессиональное развитие личности школьника и подготовка его к дальнейшей профессиональной деятельности.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Взаимодействие между разными уровнями образования.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Применение сетевой формы реализации образовательных программ.</a:t>
            </a:r>
          </a:p>
          <a:p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190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6973" y="1877972"/>
            <a:ext cx="8488971" cy="581764"/>
          </a:xfrm>
        </p:spPr>
        <p:txBody>
          <a:bodyPr>
            <a:noAutofit/>
          </a:bodyPr>
          <a:lstStyle/>
          <a:p>
            <a:pPr algn="l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Преимущества проекта: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4E04EF-19B8-428A-8F11-20524211FDF7}"/>
              </a:ext>
            </a:extLst>
          </p:cNvPr>
          <p:cNvSpPr txBox="1"/>
          <p:nvPr/>
        </p:nvSpPr>
        <p:spPr>
          <a:xfrm>
            <a:off x="355758" y="2538198"/>
            <a:ext cx="834018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 startAt="5"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Сокращение сроков обучения для выпускников 11 классов, за счет организации группового приема на ускоренные программы (как в ВУЗах на базе СПО).</a:t>
            </a:r>
          </a:p>
          <a:p>
            <a:pPr marL="457200" indent="-457200">
              <a:spcAft>
                <a:spcPts val="600"/>
              </a:spcAft>
              <a:buAutoNum type="arabicPeriod" startAt="5"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За счет передачи части дисциплин с уровня СПО на уровень СО: сокращение финансовой нагрузки либо на обучающихся и их родителей (в случае платной основы), либо на МО и МП СО (в случае бюджетного финансирования ускоренных программ).</a:t>
            </a:r>
          </a:p>
          <a:p>
            <a:pPr marL="457200" indent="-457200">
              <a:buFontTx/>
              <a:buAutoNum type="arabicPeriod" startAt="5"/>
            </a:pP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Расширение индивидуальных профессиональных траекторий для выпускников 11 классов:</a:t>
            </a:r>
          </a:p>
          <a:p>
            <a:pPr marL="342900" indent="-342900">
              <a:buFontTx/>
              <a:buChar char="-"/>
            </a:pP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можно работать, т.к. есть профессия;</a:t>
            </a:r>
          </a:p>
          <a:p>
            <a:pPr marL="342900" indent="-342900">
              <a:buFontTx/>
              <a:buChar char="-"/>
            </a:pP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можно поступать в колледж;</a:t>
            </a:r>
          </a:p>
          <a:p>
            <a:pPr marL="342900" indent="-342900">
              <a:buFontTx/>
              <a:buChar char="-"/>
            </a:pP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можно поступать в ВУЗ, т.к. есть результаты ЕГЭ;</a:t>
            </a:r>
          </a:p>
          <a:p>
            <a:pPr marL="342900" indent="-342900">
              <a:buFontTx/>
              <a:buChar char="-"/>
            </a:pP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можно все три вышеназванных варианта/ либо иные комбинации.</a:t>
            </a:r>
          </a:p>
        </p:txBody>
      </p:sp>
    </p:spTree>
    <p:extLst>
      <p:ext uri="{BB962C8B-B14F-4D97-AF65-F5344CB8AC3E}">
        <p14:creationId xmlns:p14="http://schemas.microsoft.com/office/powerpoint/2010/main" val="1614170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6973" y="1877972"/>
            <a:ext cx="8488971" cy="581764"/>
          </a:xfrm>
        </p:spPr>
        <p:txBody>
          <a:bodyPr>
            <a:noAutofit/>
          </a:bodyPr>
          <a:lstStyle/>
          <a:p>
            <a:pPr algn="l"/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Риски проекта: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4E04EF-19B8-428A-8F11-20524211FDF7}"/>
              </a:ext>
            </a:extLst>
          </p:cNvPr>
          <p:cNvSpPr txBox="1"/>
          <p:nvPr/>
        </p:nvSpPr>
        <p:spPr>
          <a:xfrm>
            <a:off x="355758" y="2538198"/>
            <a:ext cx="834018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Обязательное наличие лицензии на профессиональное обучение у среднего образовательного учреждения.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Отказ по разным причинам обучающегося от участия в проекте.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Нагрузка на обучающегося в течении всего 10 и 11 классов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ru-RU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Необходимость продумывания и проработки Положений об организации группового приема в СПО участников Проекта по завершению школы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81670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1168</TotalTime>
  <Words>508</Words>
  <Application>Microsoft Office PowerPoint</Application>
  <PresentationFormat>Экран (4:3)</PresentationFormat>
  <Paragraphs>106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СОВМЕСТНЫЙ ПРОЕКТ</dc:title>
  <dc:creator>ivanov_a</dc:creator>
  <cp:lastModifiedBy>elokhina_o</cp:lastModifiedBy>
  <cp:revision>111</cp:revision>
  <dcterms:created xsi:type="dcterms:W3CDTF">2021-11-18T10:03:59Z</dcterms:created>
  <dcterms:modified xsi:type="dcterms:W3CDTF">2022-10-07T11:20:22Z</dcterms:modified>
</cp:coreProperties>
</file>