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_rels/presentation.xml.rels" ContentType="application/vnd.openxmlformats-package.relationships+xml"/>
  <Override PartName="/ppt/charts/chart1.xml" ContentType="application/vnd.openxmlformats-officedocument.drawingml.chart+xml"/>
  <Override PartName="/ppt/media/image12.jpeg" ContentType="image/jpeg"/>
  <Override PartName="/ppt/media/image11.jpeg" ContentType="image/jpeg"/>
  <Override PartName="/ppt/media/image10.jpeg" ContentType="image/jpeg"/>
  <Override PartName="/ppt/media/image9.jpeg" ContentType="image/jpeg"/>
  <Override PartName="/ppt/media/image8.jpeg" ContentType="image/jpeg"/>
  <Override PartName="/ppt/media/image7.png" ContentType="image/png"/>
  <Override PartName="/ppt/media/image2.png" ContentType="image/png"/>
  <Override PartName="/ppt/media/image1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plotArea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</c:spPr>
          <c:invertIfNegative val="0"/>
          <c:dPt>
            <c:idx val="0"/>
            <c:invertIfNegative val="0"/>
            <c:spPr>
              <a:solidFill>
                <a:srgbClr val="0070c0"/>
              </a:solidFill>
              <a:ln>
                <a:noFill/>
              </a:ln>
            </c:spPr>
          </c:dPt>
          <c:dPt>
            <c:idx val="1"/>
            <c:invertIfNegative val="0"/>
            <c:spPr>
              <a:solidFill>
                <a:srgbClr val="0070c0"/>
              </a:solidFill>
              <a:ln>
                <a:noFill/>
              </a:ln>
            </c:spPr>
          </c:dPt>
          <c:dPt>
            <c:idx val="2"/>
            <c:invertIfNegative val="0"/>
            <c:spPr>
              <a:solidFill>
                <a:srgbClr val="0070c0"/>
              </a:solidFill>
              <a:ln>
                <a:noFill/>
              </a:ln>
            </c:spPr>
          </c:dPt>
          <c:dLbls>
            <c:numFmt formatCode="#,##0" sourceLinked="1"/>
            <c:dLbl>
              <c:idx val="0"/>
              <c:dLblPos val="outEnd"/>
              <c:showLegendKey val="0"/>
              <c:showVal val="1"/>
              <c:showCatName val="0"/>
              <c:showSerName val="0"/>
              <c:showPercent val="0"/>
            </c:dLbl>
            <c:dLbl>
              <c:idx val="1"/>
              <c:dLblPos val="outEnd"/>
              <c:showLegendKey val="0"/>
              <c:showVal val="1"/>
              <c:showCatName val="0"/>
              <c:showSerName val="0"/>
              <c:showPercent val="0"/>
            </c:dLbl>
            <c:dLbl>
              <c:idx val="2"/>
              <c:dLblPos val="outEnd"/>
              <c:showLegendKey val="0"/>
              <c:showVal val="1"/>
              <c:showCatName val="0"/>
              <c:showSerName val="0"/>
              <c:showPercent val="0"/>
            </c:dLbl>
            <c:dLblPos val="outEnd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3"/>
                <c:pt idx="0">
                  <c:v>I группа</c:v>
                </c:pt>
                <c:pt idx="1">
                  <c:v>II группа</c:v>
                </c:pt>
                <c:pt idx="2">
                  <c:v>III группа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3"/>
                <c:pt idx="0">
                  <c:v>52160</c:v>
                </c:pt>
                <c:pt idx="1">
                  <c:v>200354</c:v>
                </c:pt>
                <c:pt idx="2">
                  <c:v>173742</c:v>
                </c:pt>
              </c:numCache>
            </c:numRef>
          </c:val>
        </c:ser>
        <c:gapWidth val="150"/>
        <c:overlap val="0"/>
        <c:axId val="10469499"/>
        <c:axId val="50487186"/>
      </c:barChart>
      <c:catAx>
        <c:axId val="10469499"/>
        <c:scaling>
          <c:orientation val="minMax"/>
        </c:scaling>
        <c:delete val="0"/>
        <c:axPos val="b"/>
        <c:numFmt formatCode="DD/MM/YYYY" sourceLinked="1"/>
        <c:majorTickMark val="out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0" sz="1800" spc="-1" strike="noStrike">
                <a:solidFill>
                  <a:srgbClr val="535353"/>
                </a:solidFill>
                <a:latin typeface="Roboto"/>
                <a:ea typeface="Roboto"/>
              </a:defRPr>
            </a:pPr>
          </a:p>
        </c:txPr>
        <c:crossAx val="50487186"/>
        <c:crosses val="autoZero"/>
        <c:auto val="1"/>
        <c:lblAlgn val="ctr"/>
        <c:lblOffset val="100"/>
      </c:catAx>
      <c:valAx>
        <c:axId val="50487186"/>
        <c:scaling>
          <c:orientation val="minMax"/>
        </c:scaling>
        <c:delete val="1"/>
        <c:axPos val="l"/>
        <c:majorGridlines>
          <c:spPr>
            <a:ln w="6480">
              <a:solidFill>
                <a:srgbClr val="8b8b8b"/>
              </a:solidFill>
              <a:round/>
            </a:ln>
          </c:spPr>
        </c:majorGridlines>
        <c:numFmt formatCode="#,##0" sourceLinked="0"/>
        <c:majorTickMark val="out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0" sz="1800" spc="-1" strike="noStrike">
                <a:solidFill>
                  <a:srgbClr val="000000"/>
                </a:solidFill>
                <a:latin typeface="Calibri"/>
              </a:defRPr>
            </a:pPr>
          </a:p>
        </c:txPr>
        <c:crossAx val="10469499"/>
        <c:crosses val="autoZero"/>
      </c:valAx>
      <c:spPr>
        <a:solidFill>
          <a:srgbClr val="ffffff"/>
        </a:solidFill>
        <a:ln>
          <a:noFill/>
        </a:ln>
      </c:spPr>
    </c:plotArea>
    <c:plotVisOnly val="1"/>
    <c:dispBlanksAs val="gap"/>
  </c:chart>
  <c:spPr>
    <a:noFill/>
    <a:ln>
      <a:noFill/>
    </a:ln>
  </c:spPr>
</c:chartSpace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/>
          <a:p>
            <a:pPr algn="ctr">
              <a:lnSpc>
                <a:spcPct val="90000"/>
              </a:lnSpc>
            </a:pPr>
            <a:r>
              <a:rPr b="0" lang="ru-RU" sz="6000" spc="-1" strike="noStrike">
                <a:solidFill>
                  <a:srgbClr val="000000"/>
                </a:solidFill>
                <a:latin typeface="Calibri Light"/>
              </a:rPr>
              <a:t>Образец заголовка</a:t>
            </a:r>
            <a:endParaRPr b="0" lang="ru-RU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fld id="{AE128221-ABA6-4EA4-9358-AE505EE91958}" type="datetime">
              <a:rPr b="0" lang="ru-RU" sz="1200" spc="-1" strike="noStrike">
                <a:solidFill>
                  <a:srgbClr val="8b8b8b"/>
                </a:solidFill>
                <a:latin typeface="Calibri"/>
              </a:rPr>
              <a:t>18.3.20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4E87BEA7-D684-4F29-86AD-6CCFB5EB39A2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chart" Target="../charts/chart1.xml"/><Relationship Id="rId7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9.jpeg"/><Relationship Id="rId3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jpeg"/><Relationship Id="rId3" Type="http://schemas.openxmlformats.org/officeDocument/2006/relationships/image" Target="../media/image12.jpeg"/><Relationship Id="rId4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 flipH="1">
            <a:off x="2935800" y="0"/>
            <a:ext cx="11063880" cy="6857640"/>
          </a:xfrm>
          <a:custGeom>
            <a:avLst/>
            <a:gdLst/>
            <a:ahLst/>
            <a:rect l="l" t="t" r="r" b="b"/>
            <a:pathLst>
              <a:path w="11064076" h="6858000">
                <a:moveTo>
                  <a:pt x="5629596" y="0"/>
                </a:moveTo>
                <a:lnTo>
                  <a:pt x="0" y="0"/>
                </a:lnTo>
                <a:lnTo>
                  <a:pt x="0" y="6858000"/>
                </a:lnTo>
                <a:lnTo>
                  <a:pt x="11064076" y="6858000"/>
                </a:lnTo>
                <a:lnTo>
                  <a:pt x="9033747" y="4816793"/>
                </a:lnTo>
                <a:lnTo>
                  <a:pt x="9018378" y="4803458"/>
                </a:lnTo>
                <a:lnTo>
                  <a:pt x="9003009" y="4789488"/>
                </a:lnTo>
                <a:lnTo>
                  <a:pt x="8987975" y="4775518"/>
                </a:lnTo>
                <a:lnTo>
                  <a:pt x="8973274" y="4760913"/>
                </a:lnTo>
                <a:lnTo>
                  <a:pt x="8039129" y="3828098"/>
                </a:lnTo>
                <a:lnTo>
                  <a:pt x="8034451" y="3823335"/>
                </a:lnTo>
                <a:lnTo>
                  <a:pt x="8030443" y="3818573"/>
                </a:lnTo>
                <a:lnTo>
                  <a:pt x="8026767" y="3813493"/>
                </a:lnTo>
                <a:lnTo>
                  <a:pt x="8023426" y="3808413"/>
                </a:lnTo>
                <a:lnTo>
                  <a:pt x="8020086" y="3803333"/>
                </a:lnTo>
                <a:lnTo>
                  <a:pt x="8017079" y="3798253"/>
                </a:lnTo>
                <a:lnTo>
                  <a:pt x="8014406" y="3792855"/>
                </a:lnTo>
                <a:lnTo>
                  <a:pt x="8012067" y="3787458"/>
                </a:lnTo>
                <a:lnTo>
                  <a:pt x="8010062" y="3781425"/>
                </a:lnTo>
                <a:lnTo>
                  <a:pt x="8008392" y="3776028"/>
                </a:lnTo>
                <a:lnTo>
                  <a:pt x="8006387" y="3770313"/>
                </a:lnTo>
                <a:lnTo>
                  <a:pt x="8005051" y="3764280"/>
                </a:lnTo>
                <a:lnTo>
                  <a:pt x="8004049" y="3758565"/>
                </a:lnTo>
                <a:lnTo>
                  <a:pt x="8003380" y="3752850"/>
                </a:lnTo>
                <a:cubicBezTo>
                  <a:pt x="8003269" y="3750839"/>
                  <a:pt x="8003157" y="3748829"/>
                  <a:pt x="8003046" y="3746818"/>
                </a:cubicBezTo>
                <a:lnTo>
                  <a:pt x="8003046" y="3740785"/>
                </a:lnTo>
                <a:lnTo>
                  <a:pt x="8003046" y="3735070"/>
                </a:lnTo>
                <a:cubicBezTo>
                  <a:pt x="8003157" y="3733059"/>
                  <a:pt x="8003269" y="3731049"/>
                  <a:pt x="8003380" y="3729038"/>
                </a:cubicBezTo>
                <a:lnTo>
                  <a:pt x="8004049" y="3723323"/>
                </a:lnTo>
                <a:lnTo>
                  <a:pt x="8005051" y="3717608"/>
                </a:lnTo>
                <a:lnTo>
                  <a:pt x="8006387" y="3711575"/>
                </a:lnTo>
                <a:lnTo>
                  <a:pt x="8008392" y="3705860"/>
                </a:lnTo>
                <a:lnTo>
                  <a:pt x="8010062" y="3700145"/>
                </a:lnTo>
                <a:lnTo>
                  <a:pt x="8012067" y="3694748"/>
                </a:lnTo>
                <a:lnTo>
                  <a:pt x="8014406" y="3689033"/>
                </a:lnTo>
                <a:lnTo>
                  <a:pt x="8017079" y="3683635"/>
                </a:lnTo>
                <a:lnTo>
                  <a:pt x="8020086" y="3678238"/>
                </a:lnTo>
                <a:lnTo>
                  <a:pt x="8023426" y="3673158"/>
                </a:lnTo>
                <a:lnTo>
                  <a:pt x="8026767" y="3668078"/>
                </a:lnTo>
                <a:lnTo>
                  <a:pt x="8030443" y="3662998"/>
                </a:lnTo>
                <a:lnTo>
                  <a:pt x="8034451" y="3658235"/>
                </a:lnTo>
                <a:lnTo>
                  <a:pt x="8039129" y="3653790"/>
                </a:lnTo>
                <a:lnTo>
                  <a:pt x="8043807" y="3649345"/>
                </a:lnTo>
                <a:lnTo>
                  <a:pt x="8048149" y="3645218"/>
                </a:lnTo>
                <a:lnTo>
                  <a:pt x="8053495" y="3641725"/>
                </a:lnTo>
                <a:lnTo>
                  <a:pt x="8058507" y="3638233"/>
                </a:lnTo>
                <a:lnTo>
                  <a:pt x="8063852" y="3634740"/>
                </a:lnTo>
                <a:lnTo>
                  <a:pt x="8068864" y="3631883"/>
                </a:lnTo>
                <a:lnTo>
                  <a:pt x="8074209" y="3629343"/>
                </a:lnTo>
                <a:lnTo>
                  <a:pt x="8079889" y="3626803"/>
                </a:lnTo>
                <a:lnTo>
                  <a:pt x="8085569" y="3624898"/>
                </a:lnTo>
                <a:lnTo>
                  <a:pt x="8091248" y="3622675"/>
                </a:lnTo>
                <a:lnTo>
                  <a:pt x="8096928" y="3621405"/>
                </a:lnTo>
                <a:lnTo>
                  <a:pt x="8102608" y="3620135"/>
                </a:lnTo>
                <a:lnTo>
                  <a:pt x="8108622" y="3618865"/>
                </a:lnTo>
                <a:lnTo>
                  <a:pt x="8114301" y="3618230"/>
                </a:lnTo>
                <a:lnTo>
                  <a:pt x="8120315" y="3617913"/>
                </a:lnTo>
                <a:lnTo>
                  <a:pt x="8126329" y="3617595"/>
                </a:lnTo>
                <a:lnTo>
                  <a:pt x="8132343" y="3617913"/>
                </a:lnTo>
                <a:lnTo>
                  <a:pt x="8138023" y="3618230"/>
                </a:lnTo>
                <a:lnTo>
                  <a:pt x="8143702" y="3618865"/>
                </a:lnTo>
                <a:lnTo>
                  <a:pt x="8149716" y="3620135"/>
                </a:lnTo>
                <a:lnTo>
                  <a:pt x="8155396" y="3621405"/>
                </a:lnTo>
                <a:lnTo>
                  <a:pt x="8161410" y="3622675"/>
                </a:lnTo>
                <a:lnTo>
                  <a:pt x="8167089" y="3624898"/>
                </a:lnTo>
                <a:lnTo>
                  <a:pt x="8172769" y="3626803"/>
                </a:lnTo>
                <a:lnTo>
                  <a:pt x="8178115" y="3629343"/>
                </a:lnTo>
                <a:lnTo>
                  <a:pt x="8183460" y="3631883"/>
                </a:lnTo>
                <a:lnTo>
                  <a:pt x="8188806" y="3634740"/>
                </a:lnTo>
                <a:lnTo>
                  <a:pt x="8194151" y="3638233"/>
                </a:lnTo>
                <a:lnTo>
                  <a:pt x="8199163" y="3641725"/>
                </a:lnTo>
                <a:lnTo>
                  <a:pt x="8204175" y="3645218"/>
                </a:lnTo>
                <a:lnTo>
                  <a:pt x="8208852" y="3649345"/>
                </a:lnTo>
                <a:lnTo>
                  <a:pt x="8213529" y="3653790"/>
                </a:lnTo>
                <a:lnTo>
                  <a:pt x="8882399" y="4321810"/>
                </a:lnTo>
                <a:lnTo>
                  <a:pt x="8886742" y="4325938"/>
                </a:lnTo>
                <a:lnTo>
                  <a:pt x="8891420" y="4330065"/>
                </a:lnTo>
                <a:lnTo>
                  <a:pt x="8896765" y="4334193"/>
                </a:lnTo>
                <a:lnTo>
                  <a:pt x="8901443" y="4337685"/>
                </a:lnTo>
                <a:lnTo>
                  <a:pt x="8906788" y="4340860"/>
                </a:lnTo>
                <a:lnTo>
                  <a:pt x="8912134" y="4343718"/>
                </a:lnTo>
                <a:lnTo>
                  <a:pt x="8917480" y="4346575"/>
                </a:lnTo>
                <a:lnTo>
                  <a:pt x="8923159" y="4349115"/>
                </a:lnTo>
                <a:lnTo>
                  <a:pt x="8928505" y="4351020"/>
                </a:lnTo>
                <a:lnTo>
                  <a:pt x="8934185" y="4352608"/>
                </a:lnTo>
                <a:lnTo>
                  <a:pt x="8940198" y="4354513"/>
                </a:lnTo>
                <a:lnTo>
                  <a:pt x="8945878" y="4355465"/>
                </a:lnTo>
                <a:lnTo>
                  <a:pt x="8951892" y="4356418"/>
                </a:lnTo>
                <a:lnTo>
                  <a:pt x="8957572" y="4357053"/>
                </a:lnTo>
                <a:lnTo>
                  <a:pt x="8963585" y="4358005"/>
                </a:lnTo>
                <a:lnTo>
                  <a:pt x="8969265" y="4358005"/>
                </a:lnTo>
                <a:lnTo>
                  <a:pt x="8975279" y="4358005"/>
                </a:lnTo>
                <a:lnTo>
                  <a:pt x="8981293" y="4357053"/>
                </a:lnTo>
                <a:lnTo>
                  <a:pt x="8986972" y="4356418"/>
                </a:lnTo>
                <a:lnTo>
                  <a:pt x="8992986" y="4355465"/>
                </a:lnTo>
                <a:lnTo>
                  <a:pt x="8998666" y="4354513"/>
                </a:lnTo>
                <a:lnTo>
                  <a:pt x="9004680" y="4352608"/>
                </a:lnTo>
                <a:lnTo>
                  <a:pt x="9010025" y="4351020"/>
                </a:lnTo>
                <a:lnTo>
                  <a:pt x="9015705" y="4349115"/>
                </a:lnTo>
                <a:lnTo>
                  <a:pt x="9021385" y="4346575"/>
                </a:lnTo>
                <a:lnTo>
                  <a:pt x="9026730" y="4343718"/>
                </a:lnTo>
                <a:lnTo>
                  <a:pt x="9032076" y="4340860"/>
                </a:lnTo>
                <a:lnTo>
                  <a:pt x="9037088" y="4337685"/>
                </a:lnTo>
                <a:lnTo>
                  <a:pt x="9042099" y="4334193"/>
                </a:lnTo>
                <a:lnTo>
                  <a:pt x="9047445" y="4330065"/>
                </a:lnTo>
                <a:lnTo>
                  <a:pt x="9051788" y="4325938"/>
                </a:lnTo>
                <a:lnTo>
                  <a:pt x="9056465" y="4321810"/>
                </a:lnTo>
                <a:lnTo>
                  <a:pt x="9061143" y="4317048"/>
                </a:lnTo>
                <a:lnTo>
                  <a:pt x="9065152" y="4312285"/>
                </a:lnTo>
                <a:lnTo>
                  <a:pt x="9068827" y="4307523"/>
                </a:lnTo>
                <a:lnTo>
                  <a:pt x="9072168" y="4302443"/>
                </a:lnTo>
                <a:lnTo>
                  <a:pt x="9075509" y="4297363"/>
                </a:lnTo>
                <a:lnTo>
                  <a:pt x="9078516" y="4292283"/>
                </a:lnTo>
                <a:lnTo>
                  <a:pt x="9081189" y="4286568"/>
                </a:lnTo>
                <a:lnTo>
                  <a:pt x="9083528" y="4281170"/>
                </a:lnTo>
                <a:lnTo>
                  <a:pt x="9085532" y="4275455"/>
                </a:lnTo>
                <a:lnTo>
                  <a:pt x="9087537" y="4270058"/>
                </a:lnTo>
                <a:lnTo>
                  <a:pt x="9089207" y="4264025"/>
                </a:lnTo>
                <a:lnTo>
                  <a:pt x="9090544" y="4258310"/>
                </a:lnTo>
                <a:lnTo>
                  <a:pt x="9091546" y="4252595"/>
                </a:lnTo>
                <a:cubicBezTo>
                  <a:pt x="9091769" y="4250584"/>
                  <a:pt x="9091991" y="4248574"/>
                  <a:pt x="9092214" y="4246563"/>
                </a:cubicBezTo>
                <a:cubicBezTo>
                  <a:pt x="9092325" y="4244658"/>
                  <a:pt x="9092437" y="4242753"/>
                  <a:pt x="9092548" y="4240848"/>
                </a:cubicBezTo>
                <a:lnTo>
                  <a:pt x="9092548" y="4234815"/>
                </a:lnTo>
                <a:lnTo>
                  <a:pt x="9092548" y="4228783"/>
                </a:lnTo>
                <a:cubicBezTo>
                  <a:pt x="9092437" y="4226878"/>
                  <a:pt x="9092325" y="4224973"/>
                  <a:pt x="9092214" y="4223068"/>
                </a:cubicBezTo>
                <a:cubicBezTo>
                  <a:pt x="9091991" y="4221163"/>
                  <a:pt x="9091769" y="4219258"/>
                  <a:pt x="9091546" y="4217353"/>
                </a:cubicBezTo>
                <a:lnTo>
                  <a:pt x="9090544" y="4211320"/>
                </a:lnTo>
                <a:lnTo>
                  <a:pt x="9089207" y="4205605"/>
                </a:lnTo>
                <a:lnTo>
                  <a:pt x="9087537" y="4199890"/>
                </a:lnTo>
                <a:lnTo>
                  <a:pt x="9085532" y="4194175"/>
                </a:lnTo>
                <a:lnTo>
                  <a:pt x="9083528" y="4188460"/>
                </a:lnTo>
                <a:lnTo>
                  <a:pt x="9081189" y="4183063"/>
                </a:lnTo>
                <a:lnTo>
                  <a:pt x="9078516" y="4177665"/>
                </a:lnTo>
                <a:lnTo>
                  <a:pt x="9075509" y="4172268"/>
                </a:lnTo>
                <a:lnTo>
                  <a:pt x="9072168" y="4166870"/>
                </a:lnTo>
                <a:lnTo>
                  <a:pt x="9068827" y="4161790"/>
                </a:lnTo>
                <a:lnTo>
                  <a:pt x="9065152" y="4157028"/>
                </a:lnTo>
                <a:lnTo>
                  <a:pt x="9061143" y="4152265"/>
                </a:lnTo>
                <a:lnTo>
                  <a:pt x="9056465" y="4147820"/>
                </a:lnTo>
                <a:lnTo>
                  <a:pt x="8669577" y="3761423"/>
                </a:lnTo>
                <a:lnTo>
                  <a:pt x="8473460" y="3565208"/>
                </a:lnTo>
                <a:lnTo>
                  <a:pt x="8468782" y="3560445"/>
                </a:lnTo>
                <a:lnTo>
                  <a:pt x="8464773" y="3555683"/>
                </a:lnTo>
                <a:lnTo>
                  <a:pt x="8461098" y="3550920"/>
                </a:lnTo>
                <a:lnTo>
                  <a:pt x="8457423" y="3545840"/>
                </a:lnTo>
                <a:lnTo>
                  <a:pt x="8454082" y="3540760"/>
                </a:lnTo>
                <a:lnTo>
                  <a:pt x="8451409" y="3535680"/>
                </a:lnTo>
                <a:lnTo>
                  <a:pt x="8448736" y="3529965"/>
                </a:lnTo>
                <a:lnTo>
                  <a:pt x="8446398" y="3524568"/>
                </a:lnTo>
                <a:lnTo>
                  <a:pt x="8444059" y="3518853"/>
                </a:lnTo>
                <a:lnTo>
                  <a:pt x="8442054" y="3513455"/>
                </a:lnTo>
                <a:lnTo>
                  <a:pt x="8440718" y="3507423"/>
                </a:lnTo>
                <a:lnTo>
                  <a:pt x="8439382" y="3501708"/>
                </a:lnTo>
                <a:lnTo>
                  <a:pt x="8438379" y="3495993"/>
                </a:lnTo>
                <a:cubicBezTo>
                  <a:pt x="8438156" y="3493982"/>
                  <a:pt x="8437934" y="3491971"/>
                  <a:pt x="8437711" y="3489960"/>
                </a:cubicBezTo>
                <a:cubicBezTo>
                  <a:pt x="8437600" y="3488055"/>
                  <a:pt x="8437488" y="3486150"/>
                  <a:pt x="8437377" y="3484245"/>
                </a:cubicBezTo>
                <a:cubicBezTo>
                  <a:pt x="8437266" y="3482234"/>
                  <a:pt x="8437154" y="3480224"/>
                  <a:pt x="8437043" y="3478213"/>
                </a:cubicBezTo>
                <a:cubicBezTo>
                  <a:pt x="8437154" y="3476202"/>
                  <a:pt x="8437266" y="3474191"/>
                  <a:pt x="8437377" y="3472180"/>
                </a:cubicBezTo>
                <a:cubicBezTo>
                  <a:pt x="8437488" y="3470275"/>
                  <a:pt x="8437600" y="3468370"/>
                  <a:pt x="8437711" y="3466465"/>
                </a:cubicBezTo>
                <a:cubicBezTo>
                  <a:pt x="8437934" y="3464560"/>
                  <a:pt x="8438156" y="3462655"/>
                  <a:pt x="8438379" y="3460750"/>
                </a:cubicBezTo>
                <a:lnTo>
                  <a:pt x="8439382" y="3454718"/>
                </a:lnTo>
                <a:lnTo>
                  <a:pt x="8440718" y="3449003"/>
                </a:lnTo>
                <a:lnTo>
                  <a:pt x="8442054" y="3443288"/>
                </a:lnTo>
                <a:lnTo>
                  <a:pt x="8444059" y="3437255"/>
                </a:lnTo>
                <a:lnTo>
                  <a:pt x="8446398" y="3431858"/>
                </a:lnTo>
                <a:lnTo>
                  <a:pt x="8448736" y="3426460"/>
                </a:lnTo>
                <a:lnTo>
                  <a:pt x="8451409" y="3421063"/>
                </a:lnTo>
                <a:lnTo>
                  <a:pt x="8454082" y="3415348"/>
                </a:lnTo>
                <a:lnTo>
                  <a:pt x="8457423" y="3410268"/>
                </a:lnTo>
                <a:lnTo>
                  <a:pt x="8461098" y="3405505"/>
                </a:lnTo>
                <a:lnTo>
                  <a:pt x="8464773" y="3400425"/>
                </a:lnTo>
                <a:lnTo>
                  <a:pt x="8468782" y="3395663"/>
                </a:lnTo>
                <a:lnTo>
                  <a:pt x="8473460" y="3391218"/>
                </a:lnTo>
                <a:lnTo>
                  <a:pt x="8477803" y="3386773"/>
                </a:lnTo>
                <a:lnTo>
                  <a:pt x="8482481" y="3382645"/>
                </a:lnTo>
                <a:lnTo>
                  <a:pt x="8487826" y="3378835"/>
                </a:lnTo>
                <a:lnTo>
                  <a:pt x="8492504" y="3375343"/>
                </a:lnTo>
                <a:lnTo>
                  <a:pt x="8497515" y="3372168"/>
                </a:lnTo>
                <a:lnTo>
                  <a:pt x="8503195" y="3369310"/>
                </a:lnTo>
                <a:lnTo>
                  <a:pt x="8508540" y="3366453"/>
                </a:lnTo>
                <a:lnTo>
                  <a:pt x="8514220" y="3364230"/>
                </a:lnTo>
                <a:lnTo>
                  <a:pt x="8519566" y="3362008"/>
                </a:lnTo>
                <a:lnTo>
                  <a:pt x="8525245" y="3360103"/>
                </a:lnTo>
                <a:lnTo>
                  <a:pt x="8531259" y="3358833"/>
                </a:lnTo>
                <a:lnTo>
                  <a:pt x="8536939" y="3357245"/>
                </a:lnTo>
                <a:lnTo>
                  <a:pt x="8542953" y="3356293"/>
                </a:lnTo>
                <a:lnTo>
                  <a:pt x="8548632" y="3355658"/>
                </a:lnTo>
                <a:lnTo>
                  <a:pt x="8554646" y="3355340"/>
                </a:lnTo>
                <a:lnTo>
                  <a:pt x="8560326" y="3355023"/>
                </a:lnTo>
                <a:lnTo>
                  <a:pt x="8566340" y="3355340"/>
                </a:lnTo>
                <a:lnTo>
                  <a:pt x="8572354" y="3355658"/>
                </a:lnTo>
                <a:lnTo>
                  <a:pt x="8578033" y="3356293"/>
                </a:lnTo>
                <a:lnTo>
                  <a:pt x="8584047" y="3357245"/>
                </a:lnTo>
                <a:lnTo>
                  <a:pt x="8589727" y="3358833"/>
                </a:lnTo>
                <a:lnTo>
                  <a:pt x="8595741" y="3360103"/>
                </a:lnTo>
                <a:lnTo>
                  <a:pt x="8601086" y="3362008"/>
                </a:lnTo>
                <a:lnTo>
                  <a:pt x="8606766" y="3364230"/>
                </a:lnTo>
                <a:lnTo>
                  <a:pt x="8612446" y="3366453"/>
                </a:lnTo>
                <a:lnTo>
                  <a:pt x="8617791" y="3369310"/>
                </a:lnTo>
                <a:lnTo>
                  <a:pt x="8623137" y="3372168"/>
                </a:lnTo>
                <a:lnTo>
                  <a:pt x="8628148" y="3375343"/>
                </a:lnTo>
                <a:lnTo>
                  <a:pt x="8633160" y="3378835"/>
                </a:lnTo>
                <a:lnTo>
                  <a:pt x="8638171" y="3382645"/>
                </a:lnTo>
                <a:lnTo>
                  <a:pt x="8642849" y="3386773"/>
                </a:lnTo>
                <a:lnTo>
                  <a:pt x="8647526" y="3391218"/>
                </a:lnTo>
                <a:lnTo>
                  <a:pt x="8855003" y="3598228"/>
                </a:lnTo>
                <a:lnTo>
                  <a:pt x="8859346" y="3602673"/>
                </a:lnTo>
                <a:lnTo>
                  <a:pt x="8864023" y="3606800"/>
                </a:lnTo>
                <a:lnTo>
                  <a:pt x="8869369" y="3610610"/>
                </a:lnTo>
                <a:lnTo>
                  <a:pt x="8874046" y="3613785"/>
                </a:lnTo>
                <a:lnTo>
                  <a:pt x="8879392" y="3617278"/>
                </a:lnTo>
                <a:lnTo>
                  <a:pt x="8884738" y="3620135"/>
                </a:lnTo>
                <a:lnTo>
                  <a:pt x="8890083" y="3622675"/>
                </a:lnTo>
                <a:lnTo>
                  <a:pt x="8895763" y="3625215"/>
                </a:lnTo>
                <a:lnTo>
                  <a:pt x="8901109" y="3627120"/>
                </a:lnTo>
                <a:lnTo>
                  <a:pt x="8906788" y="3629343"/>
                </a:lnTo>
                <a:lnTo>
                  <a:pt x="8912802" y="3630613"/>
                </a:lnTo>
                <a:lnTo>
                  <a:pt x="8918482" y="3631883"/>
                </a:lnTo>
                <a:lnTo>
                  <a:pt x="8924496" y="3633153"/>
                </a:lnTo>
                <a:lnTo>
                  <a:pt x="8930175" y="3633788"/>
                </a:lnTo>
                <a:lnTo>
                  <a:pt x="8936189" y="3634105"/>
                </a:lnTo>
                <a:lnTo>
                  <a:pt x="8941869" y="3634105"/>
                </a:lnTo>
                <a:lnTo>
                  <a:pt x="8947883" y="3634105"/>
                </a:lnTo>
                <a:lnTo>
                  <a:pt x="8953897" y="3633788"/>
                </a:lnTo>
                <a:lnTo>
                  <a:pt x="8959576" y="3633153"/>
                </a:lnTo>
                <a:lnTo>
                  <a:pt x="8965590" y="3631883"/>
                </a:lnTo>
                <a:lnTo>
                  <a:pt x="8971270" y="3630613"/>
                </a:lnTo>
                <a:lnTo>
                  <a:pt x="8977284" y="3629343"/>
                </a:lnTo>
                <a:lnTo>
                  <a:pt x="8982629" y="3627120"/>
                </a:lnTo>
                <a:lnTo>
                  <a:pt x="8988309" y="3625215"/>
                </a:lnTo>
                <a:lnTo>
                  <a:pt x="8993989" y="3622675"/>
                </a:lnTo>
                <a:lnTo>
                  <a:pt x="8999334" y="3620135"/>
                </a:lnTo>
                <a:lnTo>
                  <a:pt x="9004680" y="3617278"/>
                </a:lnTo>
                <a:lnTo>
                  <a:pt x="9009691" y="3613785"/>
                </a:lnTo>
                <a:lnTo>
                  <a:pt x="9014703" y="3610610"/>
                </a:lnTo>
                <a:lnTo>
                  <a:pt x="9020048" y="3606800"/>
                </a:lnTo>
                <a:lnTo>
                  <a:pt x="9024392" y="3602673"/>
                </a:lnTo>
                <a:lnTo>
                  <a:pt x="9029069" y="3598228"/>
                </a:lnTo>
                <a:lnTo>
                  <a:pt x="9033747" y="3593783"/>
                </a:lnTo>
                <a:lnTo>
                  <a:pt x="9037756" y="3589020"/>
                </a:lnTo>
                <a:lnTo>
                  <a:pt x="9041431" y="3583940"/>
                </a:lnTo>
                <a:lnTo>
                  <a:pt x="9044772" y="3578860"/>
                </a:lnTo>
                <a:lnTo>
                  <a:pt x="9048113" y="3573463"/>
                </a:lnTo>
                <a:lnTo>
                  <a:pt x="9051120" y="3568383"/>
                </a:lnTo>
                <a:lnTo>
                  <a:pt x="9053793" y="3562985"/>
                </a:lnTo>
                <a:lnTo>
                  <a:pt x="9056131" y="3557588"/>
                </a:lnTo>
                <a:lnTo>
                  <a:pt x="9058136" y="3551873"/>
                </a:lnTo>
                <a:lnTo>
                  <a:pt x="9060141" y="3546158"/>
                </a:lnTo>
                <a:lnTo>
                  <a:pt x="9061811" y="3540443"/>
                </a:lnTo>
                <a:lnTo>
                  <a:pt x="9063147" y="3534410"/>
                </a:lnTo>
                <a:lnTo>
                  <a:pt x="9064150" y="3528695"/>
                </a:lnTo>
                <a:cubicBezTo>
                  <a:pt x="9064373" y="3526790"/>
                  <a:pt x="9064595" y="3524885"/>
                  <a:pt x="9064818" y="3522980"/>
                </a:cubicBezTo>
                <a:cubicBezTo>
                  <a:pt x="9064929" y="3520969"/>
                  <a:pt x="9065041" y="3518959"/>
                  <a:pt x="9065152" y="3516948"/>
                </a:cubicBezTo>
                <a:lnTo>
                  <a:pt x="9065152" y="3511233"/>
                </a:lnTo>
                <a:lnTo>
                  <a:pt x="9065152" y="3505200"/>
                </a:lnTo>
                <a:cubicBezTo>
                  <a:pt x="9065041" y="3503189"/>
                  <a:pt x="9064929" y="3501179"/>
                  <a:pt x="9064818" y="3499168"/>
                </a:cubicBezTo>
                <a:cubicBezTo>
                  <a:pt x="9064595" y="3497263"/>
                  <a:pt x="9064373" y="3495358"/>
                  <a:pt x="9064150" y="3493453"/>
                </a:cubicBezTo>
                <a:lnTo>
                  <a:pt x="9063147" y="3487738"/>
                </a:lnTo>
                <a:lnTo>
                  <a:pt x="9061811" y="3481705"/>
                </a:lnTo>
                <a:lnTo>
                  <a:pt x="9060141" y="3475990"/>
                </a:lnTo>
                <a:lnTo>
                  <a:pt x="9058136" y="3470593"/>
                </a:lnTo>
                <a:lnTo>
                  <a:pt x="9056131" y="3464878"/>
                </a:lnTo>
                <a:lnTo>
                  <a:pt x="9053793" y="3459163"/>
                </a:lnTo>
                <a:lnTo>
                  <a:pt x="9051120" y="3453765"/>
                </a:lnTo>
                <a:lnTo>
                  <a:pt x="9048113" y="3448685"/>
                </a:lnTo>
                <a:lnTo>
                  <a:pt x="9044772" y="3443605"/>
                </a:lnTo>
                <a:lnTo>
                  <a:pt x="9041431" y="3438525"/>
                </a:lnTo>
                <a:lnTo>
                  <a:pt x="9037756" y="3433763"/>
                </a:lnTo>
                <a:lnTo>
                  <a:pt x="9033747" y="3428683"/>
                </a:lnTo>
                <a:lnTo>
                  <a:pt x="9029069" y="3423920"/>
                </a:lnTo>
                <a:lnTo>
                  <a:pt x="8360534" y="2756218"/>
                </a:lnTo>
                <a:lnTo>
                  <a:pt x="8357193" y="2753043"/>
                </a:lnTo>
                <a:lnTo>
                  <a:pt x="8353852" y="2749233"/>
                </a:lnTo>
                <a:lnTo>
                  <a:pt x="8347504" y="2741295"/>
                </a:lnTo>
                <a:lnTo>
                  <a:pt x="8342492" y="2733040"/>
                </a:lnTo>
                <a:lnTo>
                  <a:pt x="8337815" y="2724468"/>
                </a:lnTo>
                <a:lnTo>
                  <a:pt x="8333471" y="2715895"/>
                </a:lnTo>
                <a:lnTo>
                  <a:pt x="8330465" y="2707005"/>
                </a:lnTo>
                <a:lnTo>
                  <a:pt x="8328126" y="2697798"/>
                </a:lnTo>
                <a:lnTo>
                  <a:pt x="8326121" y="2688590"/>
                </a:lnTo>
                <a:lnTo>
                  <a:pt x="5629596" y="0"/>
                </a:lnTo>
                <a:close/>
              </a:path>
            </a:pathLst>
          </a:custGeom>
          <a:solidFill>
            <a:schemeClr val="accent4">
              <a:alpha val="85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2" name="CustomShape 2"/>
          <p:cNvSpPr/>
          <p:nvPr/>
        </p:nvSpPr>
        <p:spPr>
          <a:xfrm flipH="1">
            <a:off x="4206240" y="0"/>
            <a:ext cx="3140280" cy="2958840"/>
          </a:xfrm>
          <a:custGeom>
            <a:avLst/>
            <a:gdLst/>
            <a:ahLst/>
            <a:rect l="l" t="t" r="r" b="b"/>
            <a:pathLst>
              <a:path w="9400" h="9322">
                <a:moveTo>
                  <a:pt x="9290" y="9207"/>
                </a:moveTo>
                <a:lnTo>
                  <a:pt x="9290" y="9207"/>
                </a:lnTo>
                <a:lnTo>
                  <a:pt x="9290" y="9207"/>
                </a:lnTo>
                <a:lnTo>
                  <a:pt x="9276" y="9221"/>
                </a:lnTo>
                <a:lnTo>
                  <a:pt x="9261" y="9235"/>
                </a:lnTo>
                <a:lnTo>
                  <a:pt x="9246" y="9247"/>
                </a:lnTo>
                <a:lnTo>
                  <a:pt x="9231" y="9258"/>
                </a:lnTo>
                <a:lnTo>
                  <a:pt x="9215" y="9269"/>
                </a:lnTo>
                <a:lnTo>
                  <a:pt x="9199" y="9278"/>
                </a:lnTo>
                <a:lnTo>
                  <a:pt x="9183" y="9287"/>
                </a:lnTo>
                <a:lnTo>
                  <a:pt x="9166" y="9294"/>
                </a:lnTo>
                <a:lnTo>
                  <a:pt x="9149" y="9301"/>
                </a:lnTo>
                <a:lnTo>
                  <a:pt x="9131" y="9306"/>
                </a:lnTo>
                <a:lnTo>
                  <a:pt x="9114" y="9312"/>
                </a:lnTo>
                <a:lnTo>
                  <a:pt x="9096" y="9316"/>
                </a:lnTo>
                <a:lnTo>
                  <a:pt x="9079" y="9319"/>
                </a:lnTo>
                <a:lnTo>
                  <a:pt x="9061" y="9321"/>
                </a:lnTo>
                <a:lnTo>
                  <a:pt x="9043" y="9322"/>
                </a:lnTo>
                <a:lnTo>
                  <a:pt x="9025" y="9322"/>
                </a:lnTo>
                <a:lnTo>
                  <a:pt x="9007" y="9322"/>
                </a:lnTo>
                <a:lnTo>
                  <a:pt x="8989" y="9321"/>
                </a:lnTo>
                <a:lnTo>
                  <a:pt x="8971" y="9319"/>
                </a:lnTo>
                <a:lnTo>
                  <a:pt x="8954" y="9316"/>
                </a:lnTo>
                <a:lnTo>
                  <a:pt x="8937" y="9312"/>
                </a:lnTo>
                <a:lnTo>
                  <a:pt x="8919" y="9306"/>
                </a:lnTo>
                <a:lnTo>
                  <a:pt x="8902" y="9301"/>
                </a:lnTo>
                <a:lnTo>
                  <a:pt x="8884" y="9294"/>
                </a:lnTo>
                <a:lnTo>
                  <a:pt x="8868" y="9287"/>
                </a:lnTo>
                <a:lnTo>
                  <a:pt x="8851" y="9278"/>
                </a:lnTo>
                <a:lnTo>
                  <a:pt x="8835" y="9269"/>
                </a:lnTo>
                <a:lnTo>
                  <a:pt x="8820" y="9258"/>
                </a:lnTo>
                <a:lnTo>
                  <a:pt x="8804" y="9247"/>
                </a:lnTo>
                <a:lnTo>
                  <a:pt x="8789" y="9235"/>
                </a:lnTo>
                <a:lnTo>
                  <a:pt x="8775" y="9221"/>
                </a:lnTo>
                <a:lnTo>
                  <a:pt x="8760" y="9207"/>
                </a:lnTo>
                <a:lnTo>
                  <a:pt x="0" y="0"/>
                </a:lnTo>
                <a:lnTo>
                  <a:pt x="1059" y="0"/>
                </a:lnTo>
                <a:lnTo>
                  <a:pt x="9290" y="8651"/>
                </a:lnTo>
                <a:lnTo>
                  <a:pt x="9290" y="8651"/>
                </a:lnTo>
                <a:lnTo>
                  <a:pt x="9303" y="8666"/>
                </a:lnTo>
                <a:lnTo>
                  <a:pt x="9316" y="8681"/>
                </a:lnTo>
                <a:lnTo>
                  <a:pt x="9327" y="8696"/>
                </a:lnTo>
                <a:lnTo>
                  <a:pt x="9337" y="8713"/>
                </a:lnTo>
                <a:lnTo>
                  <a:pt x="9348" y="8730"/>
                </a:lnTo>
                <a:lnTo>
                  <a:pt x="9357" y="8747"/>
                </a:lnTo>
                <a:lnTo>
                  <a:pt x="9365" y="8764"/>
                </a:lnTo>
                <a:lnTo>
                  <a:pt x="9372" y="8782"/>
                </a:lnTo>
                <a:lnTo>
                  <a:pt x="9378" y="8800"/>
                </a:lnTo>
                <a:lnTo>
                  <a:pt x="9384" y="8817"/>
                </a:lnTo>
                <a:lnTo>
                  <a:pt x="9389" y="8835"/>
                </a:lnTo>
                <a:lnTo>
                  <a:pt x="9393" y="8855"/>
                </a:lnTo>
                <a:lnTo>
                  <a:pt x="9396" y="8873"/>
                </a:lnTo>
                <a:lnTo>
                  <a:pt x="9398" y="8891"/>
                </a:lnTo>
                <a:lnTo>
                  <a:pt x="9399" y="8911"/>
                </a:lnTo>
                <a:lnTo>
                  <a:pt x="9400" y="8929"/>
                </a:lnTo>
                <a:lnTo>
                  <a:pt x="9399" y="8949"/>
                </a:lnTo>
                <a:lnTo>
                  <a:pt x="9398" y="8967"/>
                </a:lnTo>
                <a:lnTo>
                  <a:pt x="9396" y="8986"/>
                </a:lnTo>
                <a:lnTo>
                  <a:pt x="9393" y="9005"/>
                </a:lnTo>
                <a:lnTo>
                  <a:pt x="9389" y="9023"/>
                </a:lnTo>
                <a:lnTo>
                  <a:pt x="9384" y="9041"/>
                </a:lnTo>
                <a:lnTo>
                  <a:pt x="9378" y="9060"/>
                </a:lnTo>
                <a:lnTo>
                  <a:pt x="9372" y="9078"/>
                </a:lnTo>
                <a:lnTo>
                  <a:pt x="9365" y="9095"/>
                </a:lnTo>
                <a:lnTo>
                  <a:pt x="9357" y="9112"/>
                </a:lnTo>
                <a:lnTo>
                  <a:pt x="9348" y="9130"/>
                </a:lnTo>
                <a:lnTo>
                  <a:pt x="9337" y="9146"/>
                </a:lnTo>
                <a:lnTo>
                  <a:pt x="9327" y="9162"/>
                </a:lnTo>
                <a:lnTo>
                  <a:pt x="9316" y="9178"/>
                </a:lnTo>
                <a:lnTo>
                  <a:pt x="9303" y="9193"/>
                </a:lnTo>
                <a:lnTo>
                  <a:pt x="9290" y="9207"/>
                </a:lnTo>
                <a:lnTo>
                  <a:pt x="9290" y="9207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3" name="CustomShape 3"/>
          <p:cNvSpPr/>
          <p:nvPr/>
        </p:nvSpPr>
        <p:spPr>
          <a:xfrm flipH="1">
            <a:off x="1688400" y="5729400"/>
            <a:ext cx="1317240" cy="1128240"/>
          </a:xfrm>
          <a:custGeom>
            <a:avLst/>
            <a:gdLst/>
            <a:ahLst/>
            <a:rect l="l" t="t" r="r" b="b"/>
            <a:pathLst>
              <a:path w="3945" h="3556">
                <a:moveTo>
                  <a:pt x="107" y="113"/>
                </a:moveTo>
                <a:lnTo>
                  <a:pt x="107" y="113"/>
                </a:lnTo>
                <a:lnTo>
                  <a:pt x="121" y="99"/>
                </a:lnTo>
                <a:lnTo>
                  <a:pt x="135" y="86"/>
                </a:lnTo>
                <a:lnTo>
                  <a:pt x="150" y="74"/>
                </a:lnTo>
                <a:lnTo>
                  <a:pt x="165" y="63"/>
                </a:lnTo>
                <a:lnTo>
                  <a:pt x="181" y="52"/>
                </a:lnTo>
                <a:lnTo>
                  <a:pt x="197" y="44"/>
                </a:lnTo>
                <a:lnTo>
                  <a:pt x="213" y="35"/>
                </a:lnTo>
                <a:lnTo>
                  <a:pt x="229" y="28"/>
                </a:lnTo>
                <a:lnTo>
                  <a:pt x="246" y="21"/>
                </a:lnTo>
                <a:lnTo>
                  <a:pt x="263" y="15"/>
                </a:lnTo>
                <a:lnTo>
                  <a:pt x="281" y="10"/>
                </a:lnTo>
                <a:lnTo>
                  <a:pt x="298" y="6"/>
                </a:lnTo>
                <a:lnTo>
                  <a:pt x="315" y="3"/>
                </a:lnTo>
                <a:lnTo>
                  <a:pt x="333" y="1"/>
                </a:lnTo>
                <a:lnTo>
                  <a:pt x="350" y="0"/>
                </a:lnTo>
                <a:lnTo>
                  <a:pt x="368" y="0"/>
                </a:lnTo>
                <a:lnTo>
                  <a:pt x="386" y="0"/>
                </a:lnTo>
                <a:lnTo>
                  <a:pt x="404" y="1"/>
                </a:lnTo>
                <a:lnTo>
                  <a:pt x="421" y="3"/>
                </a:lnTo>
                <a:lnTo>
                  <a:pt x="438" y="6"/>
                </a:lnTo>
                <a:lnTo>
                  <a:pt x="456" y="10"/>
                </a:lnTo>
                <a:lnTo>
                  <a:pt x="473" y="15"/>
                </a:lnTo>
                <a:lnTo>
                  <a:pt x="490" y="21"/>
                </a:lnTo>
                <a:lnTo>
                  <a:pt x="507" y="28"/>
                </a:lnTo>
                <a:lnTo>
                  <a:pt x="524" y="35"/>
                </a:lnTo>
                <a:lnTo>
                  <a:pt x="540" y="44"/>
                </a:lnTo>
                <a:lnTo>
                  <a:pt x="555" y="52"/>
                </a:lnTo>
                <a:lnTo>
                  <a:pt x="571" y="63"/>
                </a:lnTo>
                <a:lnTo>
                  <a:pt x="586" y="74"/>
                </a:lnTo>
                <a:lnTo>
                  <a:pt x="601" y="86"/>
                </a:lnTo>
                <a:lnTo>
                  <a:pt x="615" y="99"/>
                </a:lnTo>
                <a:lnTo>
                  <a:pt x="629" y="113"/>
                </a:lnTo>
                <a:lnTo>
                  <a:pt x="3945" y="3556"/>
                </a:lnTo>
                <a:lnTo>
                  <a:pt x="2863" y="3556"/>
                </a:lnTo>
                <a:lnTo>
                  <a:pt x="107" y="661"/>
                </a:lnTo>
                <a:lnTo>
                  <a:pt x="107" y="661"/>
                </a:lnTo>
                <a:lnTo>
                  <a:pt x="94" y="646"/>
                </a:lnTo>
                <a:lnTo>
                  <a:pt x="82" y="632"/>
                </a:lnTo>
                <a:lnTo>
                  <a:pt x="70" y="616"/>
                </a:lnTo>
                <a:lnTo>
                  <a:pt x="60" y="600"/>
                </a:lnTo>
                <a:lnTo>
                  <a:pt x="50" y="584"/>
                </a:lnTo>
                <a:lnTo>
                  <a:pt x="42" y="567"/>
                </a:lnTo>
                <a:lnTo>
                  <a:pt x="34" y="550"/>
                </a:lnTo>
                <a:lnTo>
                  <a:pt x="26" y="533"/>
                </a:lnTo>
                <a:lnTo>
                  <a:pt x="20" y="515"/>
                </a:lnTo>
                <a:lnTo>
                  <a:pt x="14" y="497"/>
                </a:lnTo>
                <a:lnTo>
                  <a:pt x="10" y="479"/>
                </a:lnTo>
                <a:lnTo>
                  <a:pt x="6" y="461"/>
                </a:lnTo>
                <a:lnTo>
                  <a:pt x="3" y="442"/>
                </a:lnTo>
                <a:lnTo>
                  <a:pt x="1" y="424"/>
                </a:lnTo>
                <a:lnTo>
                  <a:pt x="0" y="406"/>
                </a:lnTo>
                <a:lnTo>
                  <a:pt x="0" y="386"/>
                </a:lnTo>
                <a:lnTo>
                  <a:pt x="0" y="368"/>
                </a:lnTo>
                <a:lnTo>
                  <a:pt x="1" y="350"/>
                </a:lnTo>
                <a:lnTo>
                  <a:pt x="3" y="331"/>
                </a:lnTo>
                <a:lnTo>
                  <a:pt x="6" y="313"/>
                </a:lnTo>
                <a:lnTo>
                  <a:pt x="10" y="295"/>
                </a:lnTo>
                <a:lnTo>
                  <a:pt x="14" y="277"/>
                </a:lnTo>
                <a:lnTo>
                  <a:pt x="20" y="258"/>
                </a:lnTo>
                <a:lnTo>
                  <a:pt x="26" y="241"/>
                </a:lnTo>
                <a:lnTo>
                  <a:pt x="34" y="224"/>
                </a:lnTo>
                <a:lnTo>
                  <a:pt x="42" y="206"/>
                </a:lnTo>
                <a:lnTo>
                  <a:pt x="50" y="190"/>
                </a:lnTo>
                <a:lnTo>
                  <a:pt x="60" y="173"/>
                </a:lnTo>
                <a:lnTo>
                  <a:pt x="70" y="158"/>
                </a:lnTo>
                <a:lnTo>
                  <a:pt x="82" y="142"/>
                </a:lnTo>
                <a:lnTo>
                  <a:pt x="94" y="127"/>
                </a:lnTo>
                <a:lnTo>
                  <a:pt x="107" y="113"/>
                </a:lnTo>
                <a:lnTo>
                  <a:pt x="107" y="113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4" name="CustomShape 4"/>
          <p:cNvSpPr/>
          <p:nvPr/>
        </p:nvSpPr>
        <p:spPr>
          <a:xfrm flipH="1">
            <a:off x="5204880" y="0"/>
            <a:ext cx="1476000" cy="1269720"/>
          </a:xfrm>
          <a:custGeom>
            <a:avLst/>
            <a:gdLst/>
            <a:ahLst/>
            <a:rect l="l" t="t" r="r" b="b"/>
            <a:pathLst>
              <a:path w="4991" h="4001">
                <a:moveTo>
                  <a:pt x="4855" y="3261"/>
                </a:moveTo>
                <a:lnTo>
                  <a:pt x="4855" y="3261"/>
                </a:lnTo>
                <a:lnTo>
                  <a:pt x="4872" y="3277"/>
                </a:lnTo>
                <a:lnTo>
                  <a:pt x="4887" y="3294"/>
                </a:lnTo>
                <a:lnTo>
                  <a:pt x="4902" y="3311"/>
                </a:lnTo>
                <a:lnTo>
                  <a:pt x="4915" y="3329"/>
                </a:lnTo>
                <a:lnTo>
                  <a:pt x="4927" y="3347"/>
                </a:lnTo>
                <a:lnTo>
                  <a:pt x="4938" y="3366"/>
                </a:lnTo>
                <a:lnTo>
                  <a:pt x="4949" y="3384"/>
                </a:lnTo>
                <a:lnTo>
                  <a:pt x="4957" y="3404"/>
                </a:lnTo>
                <a:lnTo>
                  <a:pt x="4966" y="3424"/>
                </a:lnTo>
                <a:lnTo>
                  <a:pt x="4972" y="3444"/>
                </a:lnTo>
                <a:lnTo>
                  <a:pt x="4978" y="3464"/>
                </a:lnTo>
                <a:lnTo>
                  <a:pt x="4983" y="3485"/>
                </a:lnTo>
                <a:lnTo>
                  <a:pt x="4987" y="3505"/>
                </a:lnTo>
                <a:lnTo>
                  <a:pt x="4990" y="3526"/>
                </a:lnTo>
                <a:lnTo>
                  <a:pt x="4991" y="3547"/>
                </a:lnTo>
                <a:lnTo>
                  <a:pt x="4991" y="3567"/>
                </a:lnTo>
                <a:lnTo>
                  <a:pt x="4991" y="3588"/>
                </a:lnTo>
                <a:lnTo>
                  <a:pt x="4990" y="3609"/>
                </a:lnTo>
                <a:lnTo>
                  <a:pt x="4987" y="3630"/>
                </a:lnTo>
                <a:lnTo>
                  <a:pt x="4983" y="3650"/>
                </a:lnTo>
                <a:lnTo>
                  <a:pt x="4978" y="3670"/>
                </a:lnTo>
                <a:lnTo>
                  <a:pt x="4972" y="3691"/>
                </a:lnTo>
                <a:lnTo>
                  <a:pt x="4966" y="3711"/>
                </a:lnTo>
                <a:lnTo>
                  <a:pt x="4957" y="3730"/>
                </a:lnTo>
                <a:lnTo>
                  <a:pt x="4949" y="3750"/>
                </a:lnTo>
                <a:lnTo>
                  <a:pt x="4938" y="3769"/>
                </a:lnTo>
                <a:lnTo>
                  <a:pt x="4927" y="3788"/>
                </a:lnTo>
                <a:lnTo>
                  <a:pt x="4915" y="3806"/>
                </a:lnTo>
                <a:lnTo>
                  <a:pt x="4902" y="3824"/>
                </a:lnTo>
                <a:lnTo>
                  <a:pt x="4887" y="3841"/>
                </a:lnTo>
                <a:lnTo>
                  <a:pt x="4872" y="3858"/>
                </a:lnTo>
                <a:lnTo>
                  <a:pt x="4855" y="3874"/>
                </a:lnTo>
                <a:lnTo>
                  <a:pt x="4855" y="3874"/>
                </a:lnTo>
                <a:lnTo>
                  <a:pt x="4838" y="3890"/>
                </a:lnTo>
                <a:lnTo>
                  <a:pt x="4820" y="3903"/>
                </a:lnTo>
                <a:lnTo>
                  <a:pt x="4802" y="3917"/>
                </a:lnTo>
                <a:lnTo>
                  <a:pt x="4782" y="3929"/>
                </a:lnTo>
                <a:lnTo>
                  <a:pt x="4763" y="3941"/>
                </a:lnTo>
                <a:lnTo>
                  <a:pt x="4742" y="3952"/>
                </a:lnTo>
                <a:lnTo>
                  <a:pt x="4722" y="3961"/>
                </a:lnTo>
                <a:lnTo>
                  <a:pt x="4701" y="3969"/>
                </a:lnTo>
                <a:lnTo>
                  <a:pt x="4680" y="3977"/>
                </a:lnTo>
                <a:lnTo>
                  <a:pt x="4658" y="3984"/>
                </a:lnTo>
                <a:lnTo>
                  <a:pt x="4637" y="3989"/>
                </a:lnTo>
                <a:lnTo>
                  <a:pt x="4615" y="3993"/>
                </a:lnTo>
                <a:lnTo>
                  <a:pt x="4593" y="3997"/>
                </a:lnTo>
                <a:lnTo>
                  <a:pt x="4570" y="4000"/>
                </a:lnTo>
                <a:lnTo>
                  <a:pt x="4548" y="4001"/>
                </a:lnTo>
                <a:lnTo>
                  <a:pt x="4526" y="4001"/>
                </a:lnTo>
                <a:lnTo>
                  <a:pt x="4503" y="4001"/>
                </a:lnTo>
                <a:lnTo>
                  <a:pt x="4481" y="4000"/>
                </a:lnTo>
                <a:lnTo>
                  <a:pt x="4459" y="3997"/>
                </a:lnTo>
                <a:lnTo>
                  <a:pt x="4436" y="3993"/>
                </a:lnTo>
                <a:lnTo>
                  <a:pt x="4414" y="3989"/>
                </a:lnTo>
                <a:lnTo>
                  <a:pt x="4394" y="3984"/>
                </a:lnTo>
                <a:lnTo>
                  <a:pt x="4372" y="3977"/>
                </a:lnTo>
                <a:lnTo>
                  <a:pt x="4350" y="3969"/>
                </a:lnTo>
                <a:lnTo>
                  <a:pt x="4329" y="3961"/>
                </a:lnTo>
                <a:lnTo>
                  <a:pt x="4308" y="3952"/>
                </a:lnTo>
                <a:lnTo>
                  <a:pt x="4289" y="3941"/>
                </a:lnTo>
                <a:lnTo>
                  <a:pt x="4270" y="3929"/>
                </a:lnTo>
                <a:lnTo>
                  <a:pt x="4250" y="3917"/>
                </a:lnTo>
                <a:lnTo>
                  <a:pt x="4232" y="3903"/>
                </a:lnTo>
                <a:lnTo>
                  <a:pt x="4214" y="3890"/>
                </a:lnTo>
                <a:lnTo>
                  <a:pt x="4197" y="3874"/>
                </a:lnTo>
                <a:lnTo>
                  <a:pt x="0" y="0"/>
                </a:lnTo>
                <a:lnTo>
                  <a:pt x="1359" y="0"/>
                </a:lnTo>
                <a:lnTo>
                  <a:pt x="4855" y="326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5" name="CustomShape 5"/>
          <p:cNvSpPr/>
          <p:nvPr/>
        </p:nvSpPr>
        <p:spPr>
          <a:xfrm>
            <a:off x="438120" y="625320"/>
            <a:ext cx="4293000" cy="1071000"/>
          </a:xfrm>
          <a:prstGeom prst="roundRect">
            <a:avLst>
              <a:gd name="adj" fmla="val 16667"/>
            </a:avLst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6" name="CustomShape 6"/>
          <p:cNvSpPr/>
          <p:nvPr/>
        </p:nvSpPr>
        <p:spPr>
          <a:xfrm>
            <a:off x="5934960" y="2746440"/>
            <a:ext cx="5672520" cy="3047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 algn="r">
              <a:lnSpc>
                <a:spcPct val="100000"/>
              </a:lnSpc>
            </a:pPr>
            <a:r>
              <a:rPr b="0" lang="ru-RU" sz="4000" spc="-1" strike="noStrike">
                <a:solidFill>
                  <a:srgbClr val="ffffff"/>
                </a:solidFill>
                <a:latin typeface="PT Sans"/>
              </a:rPr>
              <a:t>Доступная среда для людей с инвалидностью в Московской области</a:t>
            </a:r>
            <a:endParaRPr b="0" lang="ru-RU" sz="4000" spc="-1" strike="noStrike">
              <a:latin typeface="Arial"/>
            </a:endParaRPr>
          </a:p>
        </p:txBody>
      </p:sp>
      <p:pic>
        <p:nvPicPr>
          <p:cNvPr id="47" name="Picture 3" descr=""/>
          <p:cNvPicPr/>
          <p:nvPr/>
        </p:nvPicPr>
        <p:blipFill>
          <a:blip r:embed="rId1"/>
          <a:stretch/>
        </p:blipFill>
        <p:spPr>
          <a:xfrm>
            <a:off x="501840" y="590400"/>
            <a:ext cx="3692160" cy="11314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ustomShape 1"/>
          <p:cNvSpPr/>
          <p:nvPr/>
        </p:nvSpPr>
        <p:spPr>
          <a:xfrm>
            <a:off x="855360" y="1195920"/>
            <a:ext cx="9950400" cy="766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9" name="CustomShape 2"/>
          <p:cNvSpPr/>
          <p:nvPr/>
        </p:nvSpPr>
        <p:spPr>
          <a:xfrm>
            <a:off x="10576440" y="2786760"/>
            <a:ext cx="1274040" cy="1274040"/>
          </a:xfrm>
          <a:prstGeom prst="ellipse">
            <a:avLst/>
          </a:prstGeom>
          <a:solidFill>
            <a:srgbClr val="d0ee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" name="CustomShape 3"/>
          <p:cNvSpPr/>
          <p:nvPr/>
        </p:nvSpPr>
        <p:spPr>
          <a:xfrm>
            <a:off x="9173520" y="2786760"/>
            <a:ext cx="1274040" cy="1274040"/>
          </a:xfrm>
          <a:prstGeom prst="ellipse">
            <a:avLst/>
          </a:prstGeom>
          <a:solidFill>
            <a:srgbClr val="aae0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51" name="Picture 6" descr=""/>
          <p:cNvPicPr/>
          <p:nvPr/>
        </p:nvPicPr>
        <p:blipFill>
          <a:blip r:embed="rId1"/>
          <a:stretch/>
        </p:blipFill>
        <p:spPr>
          <a:xfrm>
            <a:off x="9453600" y="3269160"/>
            <a:ext cx="713880" cy="713880"/>
          </a:xfrm>
          <a:prstGeom prst="rect">
            <a:avLst/>
          </a:prstGeom>
          <a:ln>
            <a:noFill/>
          </a:ln>
        </p:spPr>
      </p:pic>
      <p:pic>
        <p:nvPicPr>
          <p:cNvPr id="52" name="Picture 7" descr=""/>
          <p:cNvPicPr/>
          <p:nvPr/>
        </p:nvPicPr>
        <p:blipFill>
          <a:blip r:embed="rId2"/>
          <a:stretch/>
        </p:blipFill>
        <p:spPr>
          <a:xfrm>
            <a:off x="10856520" y="3241440"/>
            <a:ext cx="713880" cy="713880"/>
          </a:xfrm>
          <a:prstGeom prst="rect">
            <a:avLst/>
          </a:prstGeom>
          <a:ln>
            <a:noFill/>
          </a:ln>
        </p:spPr>
      </p:pic>
      <p:sp>
        <p:nvSpPr>
          <p:cNvPr id="53" name="CustomShape 4"/>
          <p:cNvSpPr/>
          <p:nvPr/>
        </p:nvSpPr>
        <p:spPr>
          <a:xfrm>
            <a:off x="1027440" y="1266840"/>
            <a:ext cx="10078560" cy="7668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4" name="CustomShape 5"/>
          <p:cNvSpPr/>
          <p:nvPr/>
        </p:nvSpPr>
        <p:spPr>
          <a:xfrm>
            <a:off x="-403560" y="573480"/>
            <a:ext cx="1460520" cy="693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5" name="CustomShape 6"/>
          <p:cNvSpPr/>
          <p:nvPr/>
        </p:nvSpPr>
        <p:spPr>
          <a:xfrm>
            <a:off x="230760" y="573480"/>
            <a:ext cx="694800" cy="69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10000"/>
              </a:lnSpc>
            </a:pPr>
            <a:r>
              <a:rPr b="0" lang="ru-RU" sz="2000" spc="-1" strike="noStrike">
                <a:solidFill>
                  <a:srgbClr val="595959"/>
                </a:solidFill>
                <a:latin typeface="Roboto"/>
                <a:ea typeface="Roboto"/>
              </a:rPr>
              <a:t>2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56" name="CustomShape 7"/>
          <p:cNvSpPr/>
          <p:nvPr/>
        </p:nvSpPr>
        <p:spPr>
          <a:xfrm>
            <a:off x="1469520" y="1316520"/>
            <a:ext cx="9194760" cy="1003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ffffff"/>
                </a:solidFill>
                <a:latin typeface="Roboto"/>
                <a:ea typeface="Roboto"/>
              </a:rPr>
              <a:t>В Московской области проживает 7 687 647* человек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ru-RU" sz="1200" spc="-1" strike="noStrike">
                <a:solidFill>
                  <a:srgbClr val="ffffff"/>
                </a:solidFill>
                <a:latin typeface="Roboto"/>
                <a:ea typeface="Roboto"/>
              </a:rPr>
              <a:t>(*по состоянию на 01.01.2020) </a:t>
            </a:r>
            <a:endParaRPr b="0" lang="ru-RU" sz="1200" spc="-1" strike="noStrike">
              <a:latin typeface="Arial"/>
            </a:endParaRPr>
          </a:p>
        </p:txBody>
      </p:sp>
      <p:pic>
        <p:nvPicPr>
          <p:cNvPr id="57" name="Picture 2" descr=""/>
          <p:cNvPicPr/>
          <p:nvPr/>
        </p:nvPicPr>
        <p:blipFill>
          <a:blip r:embed="rId3"/>
          <a:stretch/>
        </p:blipFill>
        <p:spPr>
          <a:xfrm>
            <a:off x="577080" y="2178720"/>
            <a:ext cx="4686480" cy="4426560"/>
          </a:xfrm>
          <a:prstGeom prst="rect">
            <a:avLst/>
          </a:prstGeom>
          <a:ln>
            <a:noFill/>
          </a:ln>
          <a:effectLst>
            <a:outerShdw algn="tl" blurRad="292100" dir="2700000" dist="139700" rotWithShape="0">
              <a:schemeClr val="bg1">
                <a:alpha val="65000"/>
              </a:schemeClr>
            </a:outerShdw>
          </a:effectLst>
        </p:spPr>
      </p:pic>
      <p:sp>
        <p:nvSpPr>
          <p:cNvPr id="58" name="CustomShape 8"/>
          <p:cNvSpPr/>
          <p:nvPr/>
        </p:nvSpPr>
        <p:spPr>
          <a:xfrm>
            <a:off x="661320" y="3693960"/>
            <a:ext cx="4363560" cy="1231560"/>
          </a:xfrm>
          <a:prstGeom prst="roundRect">
            <a:avLst>
              <a:gd name="adj" fmla="val 16667"/>
            </a:avLst>
          </a:prstGeom>
          <a:solidFill>
            <a:schemeClr val="accent4">
              <a:lumMod val="60000"/>
              <a:lumOff val="4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9" name="CustomShape 9"/>
          <p:cNvSpPr/>
          <p:nvPr/>
        </p:nvSpPr>
        <p:spPr>
          <a:xfrm>
            <a:off x="1273680" y="3956040"/>
            <a:ext cx="3293640" cy="70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  <a:spcBef>
                <a:spcPts val="601"/>
              </a:spcBef>
            </a:pPr>
            <a:r>
              <a:rPr b="1" lang="ru-RU" sz="2000" spc="-1" strike="noStrike">
                <a:solidFill>
                  <a:srgbClr val="404040"/>
                </a:solidFill>
                <a:latin typeface="Verdana"/>
                <a:ea typeface="Verdana"/>
              </a:rPr>
              <a:t>ВСЕГО 444 184 инвалидов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60" name="Picture 2" descr=""/>
          <p:cNvPicPr/>
          <p:nvPr/>
        </p:nvPicPr>
        <p:blipFill>
          <a:blip r:embed="rId4"/>
          <a:stretch/>
        </p:blipFill>
        <p:spPr>
          <a:xfrm>
            <a:off x="6369840" y="2786400"/>
            <a:ext cx="1274040" cy="1274040"/>
          </a:xfrm>
          <a:prstGeom prst="rect">
            <a:avLst/>
          </a:prstGeom>
          <a:ln>
            <a:noFill/>
          </a:ln>
        </p:spPr>
      </p:pic>
      <p:pic>
        <p:nvPicPr>
          <p:cNvPr id="61" name="Picture 3" descr=""/>
          <p:cNvPicPr/>
          <p:nvPr/>
        </p:nvPicPr>
        <p:blipFill>
          <a:blip r:embed="rId5"/>
          <a:stretch/>
        </p:blipFill>
        <p:spPr>
          <a:xfrm>
            <a:off x="7756560" y="2786400"/>
            <a:ext cx="1274040" cy="1274040"/>
          </a:xfrm>
          <a:prstGeom prst="rect">
            <a:avLst/>
          </a:prstGeom>
          <a:ln>
            <a:noFill/>
          </a:ln>
        </p:spPr>
      </p:pic>
      <p:sp>
        <p:nvSpPr>
          <p:cNvPr id="62" name="CustomShape 10"/>
          <p:cNvSpPr/>
          <p:nvPr/>
        </p:nvSpPr>
        <p:spPr>
          <a:xfrm>
            <a:off x="7007400" y="2263320"/>
            <a:ext cx="1386360" cy="51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ru-RU" sz="1400" spc="-1" strike="noStrike">
                <a:solidFill>
                  <a:srgbClr val="404040"/>
                </a:solidFill>
                <a:latin typeface="Roboto"/>
                <a:ea typeface="Roboto"/>
              </a:rPr>
              <a:t>Взрослых</a:t>
            </a:r>
            <a:endParaRPr b="0" lang="ru-RU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400" spc="-1" strike="noStrike">
                <a:solidFill>
                  <a:srgbClr val="404040"/>
                </a:solidFill>
                <a:latin typeface="Roboto"/>
                <a:ea typeface="Roboto"/>
              </a:rPr>
              <a:t>418 709</a:t>
            </a:r>
            <a:endParaRPr b="0" lang="ru-RU" sz="1400" spc="-1" strike="noStrike">
              <a:latin typeface="Arial"/>
            </a:endParaRPr>
          </a:p>
        </p:txBody>
      </p:sp>
      <p:sp>
        <p:nvSpPr>
          <p:cNvPr id="63" name="CustomShape 11"/>
          <p:cNvSpPr/>
          <p:nvPr/>
        </p:nvSpPr>
        <p:spPr>
          <a:xfrm>
            <a:off x="9841320" y="2263320"/>
            <a:ext cx="1386360" cy="51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ru-RU" sz="1400" spc="-1" strike="noStrike">
                <a:solidFill>
                  <a:srgbClr val="404040"/>
                </a:solidFill>
                <a:latin typeface="Roboto"/>
                <a:ea typeface="Roboto"/>
              </a:rPr>
              <a:t>Детей</a:t>
            </a:r>
            <a:endParaRPr b="0" lang="ru-RU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400" spc="-1" strike="noStrike">
                <a:solidFill>
                  <a:srgbClr val="404040"/>
                </a:solidFill>
                <a:latin typeface="Roboto"/>
                <a:ea typeface="Roboto"/>
              </a:rPr>
              <a:t>25 475</a:t>
            </a:r>
            <a:r>
              <a:rPr b="0" lang="ru-RU" sz="1400" spc="-1" strike="noStrike">
                <a:solidFill>
                  <a:srgbClr val="404040"/>
                </a:solidFill>
                <a:latin typeface="Roboto"/>
                <a:ea typeface="Roboto"/>
              </a:rPr>
              <a:t> </a:t>
            </a:r>
            <a:endParaRPr b="0" lang="ru-RU" sz="1400" spc="-1" strike="noStrike">
              <a:latin typeface="Arial"/>
            </a:endParaRPr>
          </a:p>
        </p:txBody>
      </p:sp>
      <p:sp>
        <p:nvSpPr>
          <p:cNvPr id="64" name="CustomShape 12"/>
          <p:cNvSpPr/>
          <p:nvPr/>
        </p:nvSpPr>
        <p:spPr>
          <a:xfrm>
            <a:off x="6488280" y="4065120"/>
            <a:ext cx="1037520" cy="272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ru-RU" sz="1200" spc="-1" strike="noStrike">
                <a:solidFill>
                  <a:srgbClr val="000000"/>
                </a:solidFill>
                <a:latin typeface="Roboto"/>
                <a:ea typeface="Roboto"/>
              </a:rPr>
              <a:t>Мужчины</a:t>
            </a:r>
            <a:endParaRPr b="0" lang="ru-RU" sz="1200" spc="-1" strike="noStrike">
              <a:latin typeface="Arial"/>
            </a:endParaRPr>
          </a:p>
        </p:txBody>
      </p:sp>
      <p:sp>
        <p:nvSpPr>
          <p:cNvPr id="65" name="CustomShape 13"/>
          <p:cNvSpPr/>
          <p:nvPr/>
        </p:nvSpPr>
        <p:spPr>
          <a:xfrm>
            <a:off x="7864200" y="4065120"/>
            <a:ext cx="1092600" cy="272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ru-RU" sz="1200" spc="-1" strike="noStrike">
                <a:solidFill>
                  <a:srgbClr val="000000"/>
                </a:solidFill>
                <a:latin typeface="Roboto"/>
                <a:ea typeface="Roboto"/>
              </a:rPr>
              <a:t>Женщины</a:t>
            </a:r>
            <a:endParaRPr b="0" lang="ru-RU" sz="1200" spc="-1" strike="noStrike">
              <a:latin typeface="Arial"/>
            </a:endParaRPr>
          </a:p>
        </p:txBody>
      </p:sp>
      <p:sp>
        <p:nvSpPr>
          <p:cNvPr id="66" name="CustomShape 14"/>
          <p:cNvSpPr/>
          <p:nvPr/>
        </p:nvSpPr>
        <p:spPr>
          <a:xfrm>
            <a:off x="9266040" y="4065120"/>
            <a:ext cx="1063440" cy="272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ru-RU" sz="1200" spc="-1" strike="noStrike">
                <a:solidFill>
                  <a:srgbClr val="000000"/>
                </a:solidFill>
                <a:latin typeface="Roboto"/>
                <a:ea typeface="Roboto"/>
              </a:rPr>
              <a:t>Мальчики</a:t>
            </a:r>
            <a:endParaRPr b="0" lang="ru-RU" sz="1200" spc="-1" strike="noStrike">
              <a:latin typeface="Arial"/>
            </a:endParaRPr>
          </a:p>
        </p:txBody>
      </p:sp>
      <p:sp>
        <p:nvSpPr>
          <p:cNvPr id="67" name="CustomShape 15"/>
          <p:cNvSpPr/>
          <p:nvPr/>
        </p:nvSpPr>
        <p:spPr>
          <a:xfrm>
            <a:off x="10746000" y="4065120"/>
            <a:ext cx="935640" cy="272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ru-RU" sz="1200" spc="-1" strike="noStrike">
                <a:solidFill>
                  <a:srgbClr val="000000"/>
                </a:solidFill>
                <a:latin typeface="Roboto"/>
                <a:ea typeface="Roboto"/>
              </a:rPr>
              <a:t>Девочки</a:t>
            </a:r>
            <a:endParaRPr b="0" lang="ru-RU" sz="1200" spc="-1" strike="noStrike">
              <a:latin typeface="Arial"/>
            </a:endParaRPr>
          </a:p>
        </p:txBody>
      </p:sp>
      <p:sp>
        <p:nvSpPr>
          <p:cNvPr id="68" name="CustomShape 16"/>
          <p:cNvSpPr/>
          <p:nvPr/>
        </p:nvSpPr>
        <p:spPr>
          <a:xfrm>
            <a:off x="6355080" y="4313160"/>
            <a:ext cx="1304280" cy="272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ru-RU" sz="1200" spc="-1" strike="noStrike">
                <a:solidFill>
                  <a:srgbClr val="000000"/>
                </a:solidFill>
                <a:latin typeface="Roboto"/>
                <a:ea typeface="Roboto"/>
              </a:rPr>
              <a:t>179 687 чел.</a:t>
            </a:r>
            <a:endParaRPr b="0" lang="ru-RU" sz="1200" spc="-1" strike="noStrike">
              <a:latin typeface="Arial"/>
            </a:endParaRPr>
          </a:p>
        </p:txBody>
      </p:sp>
      <p:sp>
        <p:nvSpPr>
          <p:cNvPr id="69" name="CustomShape 17"/>
          <p:cNvSpPr/>
          <p:nvPr/>
        </p:nvSpPr>
        <p:spPr>
          <a:xfrm>
            <a:off x="7741800" y="4341960"/>
            <a:ext cx="1304280" cy="272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ru-RU" sz="1200" spc="-1" strike="noStrike">
                <a:solidFill>
                  <a:srgbClr val="000000"/>
                </a:solidFill>
                <a:latin typeface="Roboto"/>
                <a:ea typeface="Roboto"/>
              </a:rPr>
              <a:t>239 022 чел.</a:t>
            </a:r>
            <a:endParaRPr b="0" lang="ru-RU" sz="1200" spc="-1" strike="noStrike">
              <a:latin typeface="Arial"/>
            </a:endParaRPr>
          </a:p>
        </p:txBody>
      </p:sp>
      <p:sp>
        <p:nvSpPr>
          <p:cNvPr id="70" name="CustomShape 18"/>
          <p:cNvSpPr/>
          <p:nvPr/>
        </p:nvSpPr>
        <p:spPr>
          <a:xfrm>
            <a:off x="9211680" y="4341960"/>
            <a:ext cx="1197720" cy="272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ru-RU" sz="1200" spc="-1" strike="noStrike">
                <a:solidFill>
                  <a:srgbClr val="000000"/>
                </a:solidFill>
                <a:latin typeface="Roboto"/>
                <a:ea typeface="Roboto"/>
              </a:rPr>
              <a:t>14 942 чел.</a:t>
            </a:r>
            <a:endParaRPr b="0" lang="ru-RU" sz="1200" spc="-1" strike="noStrike">
              <a:latin typeface="Arial"/>
            </a:endParaRPr>
          </a:p>
        </p:txBody>
      </p:sp>
      <p:sp>
        <p:nvSpPr>
          <p:cNvPr id="71" name="CustomShape 19"/>
          <p:cNvSpPr/>
          <p:nvPr/>
        </p:nvSpPr>
        <p:spPr>
          <a:xfrm>
            <a:off x="10614600" y="4313160"/>
            <a:ext cx="1197720" cy="272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ru-RU" sz="1200" spc="-1" strike="noStrike">
                <a:solidFill>
                  <a:srgbClr val="000000"/>
                </a:solidFill>
                <a:latin typeface="Roboto"/>
                <a:ea typeface="Roboto"/>
              </a:rPr>
              <a:t>10 533 чел.</a:t>
            </a:r>
            <a:endParaRPr b="0" lang="ru-RU" sz="1200" spc="-1" strike="noStrike">
              <a:latin typeface="Arial"/>
            </a:endParaRPr>
          </a:p>
        </p:txBody>
      </p:sp>
      <p:graphicFrame>
        <p:nvGraphicFramePr>
          <p:cNvPr id="72" name="Диаграмма 7"/>
          <p:cNvGraphicFramePr/>
          <p:nvPr/>
        </p:nvGraphicFramePr>
        <p:xfrm>
          <a:off x="6067080" y="4619160"/>
          <a:ext cx="6010200" cy="20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timing>
    <p:tnLst>
      <p:par>
        <p:cTn id="3" dur="indefinite" restart="never" nodeType="tmRoot">
          <p:childTnLst>
            <p:seq>
              <p:cTn id="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CustomShape 1"/>
          <p:cNvSpPr/>
          <p:nvPr/>
        </p:nvSpPr>
        <p:spPr>
          <a:xfrm>
            <a:off x="-399240" y="563760"/>
            <a:ext cx="1460520" cy="693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4" name="CustomShape 2"/>
          <p:cNvSpPr/>
          <p:nvPr/>
        </p:nvSpPr>
        <p:spPr>
          <a:xfrm>
            <a:off x="235080" y="563760"/>
            <a:ext cx="694800" cy="69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10000"/>
              </a:lnSpc>
            </a:pPr>
            <a:r>
              <a:rPr b="0" lang="ru-RU" sz="2000" spc="-1" strike="noStrike">
                <a:solidFill>
                  <a:srgbClr val="595959"/>
                </a:solidFill>
                <a:latin typeface="Roboto"/>
                <a:ea typeface="Roboto"/>
              </a:rPr>
              <a:t>3</a:t>
            </a:r>
            <a:endParaRPr b="0" lang="ru-RU" sz="2000" spc="-1" strike="noStrike">
              <a:latin typeface="Arial"/>
            </a:endParaRPr>
          </a:p>
        </p:txBody>
      </p:sp>
      <p:graphicFrame>
        <p:nvGraphicFramePr>
          <p:cNvPr id="75" name="Table 3"/>
          <p:cNvGraphicFramePr/>
          <p:nvPr/>
        </p:nvGraphicFramePr>
        <p:xfrm>
          <a:off x="930600" y="1631520"/>
          <a:ext cx="10227600" cy="2954520"/>
        </p:xfrm>
        <a:graphic>
          <a:graphicData uri="http://schemas.openxmlformats.org/drawingml/2006/table">
            <a:tbl>
              <a:tblPr/>
              <a:tblGrid>
                <a:gridCol w="4497120"/>
                <a:gridCol w="3334680"/>
                <a:gridCol w="2395800"/>
              </a:tblGrid>
              <a:tr h="761760">
                <a:tc>
                  <a:tcPr marL="91440" marR="91440">
                    <a:noFill/>
                  </a:tcPr>
                </a:tc>
                <a:tc>
                  <a:txBody>
                    <a:bodyPr anchor="ctr"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Федеральный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2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показатель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noFill/>
                  </a:tcPr>
                </a:tc>
                <a:tc>
                  <a:txBody>
                    <a:bodyPr anchor="ctr"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Показатель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2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Московской области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noFill/>
                  </a:tcPr>
                </a:tc>
              </a:tr>
              <a:tr h="730800">
                <a:tc>
                  <a:txBody>
                    <a:bodyPr anchor="ctr"/>
                    <a:p>
                      <a:pPr marL="285840" indent="-285480">
                        <a:lnSpc>
                          <a:spcPct val="100000"/>
                        </a:lnSpc>
                        <a:buClr>
                          <a:srgbClr val="808080"/>
                        </a:buClr>
                        <a:buFont typeface="Arial"/>
                        <a:buChar char="•"/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2020 год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91440" marR="91440">
                    <a:solidFill>
                      <a:srgbClr val="f2f2f2"/>
                    </a:solidFill>
                  </a:tcPr>
                </a:tc>
                <a:tc>
                  <a:txBody>
                    <a:bodyPr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200" spc="-1" strike="noStrike">
                          <a:solidFill>
                            <a:srgbClr val="ffc000"/>
                          </a:solidFill>
                          <a:latin typeface="Roboto"/>
                          <a:ea typeface="Roboto"/>
                        </a:rPr>
                        <a:t>66,8 %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91440" marR="91440">
                    <a:solidFill>
                      <a:srgbClr val="f2f2f2"/>
                    </a:solidFill>
                  </a:tcPr>
                </a:tc>
                <a:tc>
                  <a:txBody>
                    <a:bodyPr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200" spc="-1" strike="noStrike">
                          <a:solidFill>
                            <a:srgbClr val="ffc000"/>
                          </a:solidFill>
                          <a:latin typeface="Roboto"/>
                          <a:ea typeface="Roboto"/>
                        </a:rPr>
                        <a:t>72,8 %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91440" marR="91440">
                    <a:solidFill>
                      <a:srgbClr val="f2f2f2"/>
                    </a:solidFill>
                  </a:tcPr>
                </a:tc>
              </a:tr>
              <a:tr h="730800">
                <a:tc>
                  <a:txBody>
                    <a:bodyPr anchor="ctr"/>
                    <a:p>
                      <a:pPr marL="285840" indent="-285480">
                        <a:lnSpc>
                          <a:spcPct val="100000"/>
                        </a:lnSpc>
                        <a:buClr>
                          <a:srgbClr val="808080"/>
                        </a:buClr>
                        <a:buFont typeface="Arial"/>
                        <a:buChar char="•"/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2019 год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91440" marR="91440">
                    <a:solidFill>
                      <a:srgbClr val="ffffff"/>
                    </a:solidFill>
                  </a:tcPr>
                </a:tc>
                <a:tc>
                  <a:txBody>
                    <a:bodyPr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200" spc="-1" strike="noStrike">
                          <a:solidFill>
                            <a:srgbClr val="ffc000"/>
                          </a:solidFill>
                          <a:latin typeface="Roboto"/>
                          <a:ea typeface="Roboto"/>
                        </a:rPr>
                        <a:t>58,8 %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91440" marR="91440">
                    <a:solidFill>
                      <a:srgbClr val="ffffff"/>
                    </a:solidFill>
                  </a:tcPr>
                </a:tc>
                <a:tc>
                  <a:txBody>
                    <a:bodyPr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200" spc="-1" strike="noStrike">
                          <a:solidFill>
                            <a:srgbClr val="ffc000"/>
                          </a:solidFill>
                          <a:latin typeface="Roboto"/>
                          <a:ea typeface="Roboto"/>
                        </a:rPr>
                        <a:t>66,4 %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91440" marR="91440">
                    <a:solidFill>
                      <a:srgbClr val="ffffff"/>
                    </a:solidFill>
                  </a:tcPr>
                </a:tc>
              </a:tr>
              <a:tr h="731160">
                <a:tc>
                  <a:txBody>
                    <a:bodyPr anchor="ctr"/>
                    <a:p>
                      <a:pPr marL="285840" indent="-285480">
                        <a:lnSpc>
                          <a:spcPct val="100000"/>
                        </a:lnSpc>
                        <a:buClr>
                          <a:srgbClr val="808080"/>
                        </a:buClr>
                        <a:buFont typeface="Arial"/>
                        <a:buChar char="•"/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2018 год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91440" marR="91440">
                    <a:solidFill>
                      <a:srgbClr val="f2f2f2"/>
                    </a:solidFill>
                  </a:tcPr>
                </a:tc>
                <a:tc>
                  <a:txBody>
                    <a:bodyPr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200" spc="-1" strike="noStrike">
                          <a:solidFill>
                            <a:srgbClr val="ffc000"/>
                          </a:solidFill>
                          <a:latin typeface="Roboto"/>
                          <a:ea typeface="Roboto"/>
                        </a:rPr>
                        <a:t>54 %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91440" marR="91440">
                    <a:solidFill>
                      <a:srgbClr val="f2f2f2"/>
                    </a:solidFill>
                  </a:tcPr>
                </a:tc>
                <a:tc>
                  <a:txBody>
                    <a:bodyPr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200" spc="-1" strike="noStrike">
                          <a:solidFill>
                            <a:srgbClr val="ffc000"/>
                          </a:solidFill>
                          <a:latin typeface="Roboto"/>
                          <a:ea typeface="Roboto"/>
                        </a:rPr>
                        <a:t> </a:t>
                      </a:r>
                      <a:r>
                        <a:rPr b="1" lang="ru-RU" sz="3200" spc="-1" strike="noStrike">
                          <a:solidFill>
                            <a:srgbClr val="ffc000"/>
                          </a:solidFill>
                          <a:latin typeface="Roboto"/>
                          <a:ea typeface="Roboto"/>
                        </a:rPr>
                        <a:t>64 %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91440" marR="91440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6" name="CustomShape 4"/>
          <p:cNvSpPr/>
          <p:nvPr/>
        </p:nvSpPr>
        <p:spPr>
          <a:xfrm>
            <a:off x="1469520" y="187920"/>
            <a:ext cx="9538200" cy="1443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r">
              <a:lnSpc>
                <a:spcPct val="100000"/>
              </a:lnSpc>
            </a:pPr>
            <a:r>
              <a:rPr b="0" lang="ru-RU" sz="2000" spc="-1" strike="noStrike">
                <a:solidFill>
                  <a:srgbClr val="595959"/>
                </a:solidFill>
                <a:latin typeface="Roboto"/>
                <a:ea typeface="Roboto"/>
              </a:rPr>
              <a:t>Подпрограмма «Доступная среда»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77" name="Line 5"/>
          <p:cNvSpPr/>
          <p:nvPr/>
        </p:nvSpPr>
        <p:spPr>
          <a:xfrm>
            <a:off x="8420040" y="2180880"/>
            <a:ext cx="360" cy="2559960"/>
          </a:xfrm>
          <a:prstGeom prst="line">
            <a:avLst/>
          </a:prstGeom>
          <a:ln w="5724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8" name="CustomShape 6"/>
          <p:cNvSpPr/>
          <p:nvPr/>
        </p:nvSpPr>
        <p:spPr>
          <a:xfrm>
            <a:off x="0" y="4957200"/>
            <a:ext cx="12191760" cy="1608120"/>
          </a:xfrm>
          <a:prstGeom prst="wedgeRoundRectCallout">
            <a:avLst>
              <a:gd name="adj1" fmla="val -36915"/>
              <a:gd name="adj2" fmla="val -73684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9" name="CustomShape 7"/>
          <p:cNvSpPr/>
          <p:nvPr/>
        </p:nvSpPr>
        <p:spPr>
          <a:xfrm>
            <a:off x="100080" y="5284440"/>
            <a:ext cx="2300040" cy="94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ffc000"/>
                </a:solidFill>
                <a:latin typeface="Roboto"/>
                <a:ea typeface="Roboto"/>
              </a:rPr>
              <a:t>651,5 млн. руб.</a:t>
            </a:r>
            <a:endParaRPr b="0" lang="ru-RU" sz="2800" spc="-1" strike="noStrike">
              <a:latin typeface="Arial"/>
            </a:endParaRPr>
          </a:p>
        </p:txBody>
      </p:sp>
      <p:sp>
        <p:nvSpPr>
          <p:cNvPr id="80" name="CustomShape 8"/>
          <p:cNvSpPr/>
          <p:nvPr/>
        </p:nvSpPr>
        <p:spPr>
          <a:xfrm>
            <a:off x="368640" y="6195600"/>
            <a:ext cx="176256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808080"/>
                </a:solidFill>
                <a:latin typeface="Roboto"/>
                <a:ea typeface="Roboto"/>
              </a:rPr>
              <a:t>(2018 год)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81" name="CustomShape 9"/>
          <p:cNvSpPr/>
          <p:nvPr/>
        </p:nvSpPr>
        <p:spPr>
          <a:xfrm>
            <a:off x="2131560" y="5364360"/>
            <a:ext cx="2008080" cy="1309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808080"/>
                </a:solidFill>
                <a:latin typeface="Roboto"/>
                <a:ea typeface="Roboto"/>
              </a:rPr>
              <a:t>63,5 млн. руб. федеральная субсидия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82" name="CustomShape 10"/>
          <p:cNvSpPr/>
          <p:nvPr/>
        </p:nvSpPr>
        <p:spPr>
          <a:xfrm>
            <a:off x="3938760" y="5284440"/>
            <a:ext cx="2300040" cy="94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ffc000"/>
                </a:solidFill>
                <a:latin typeface="Roboto"/>
                <a:ea typeface="Roboto"/>
              </a:rPr>
              <a:t>553,6 млн. руб.</a:t>
            </a:r>
            <a:endParaRPr b="0" lang="ru-RU" sz="2800" spc="-1" strike="noStrike">
              <a:latin typeface="Arial"/>
            </a:endParaRPr>
          </a:p>
        </p:txBody>
      </p:sp>
      <p:sp>
        <p:nvSpPr>
          <p:cNvPr id="83" name="CustomShape 11"/>
          <p:cNvSpPr/>
          <p:nvPr/>
        </p:nvSpPr>
        <p:spPr>
          <a:xfrm>
            <a:off x="4207320" y="6208920"/>
            <a:ext cx="176256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808080"/>
                </a:solidFill>
                <a:latin typeface="Roboto"/>
                <a:ea typeface="Roboto"/>
              </a:rPr>
              <a:t>(2019 год)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84" name="CustomShape 12"/>
          <p:cNvSpPr/>
          <p:nvPr/>
        </p:nvSpPr>
        <p:spPr>
          <a:xfrm>
            <a:off x="5970240" y="5364360"/>
            <a:ext cx="2224080" cy="1005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808080"/>
                </a:solidFill>
                <a:latin typeface="Roboto"/>
                <a:ea typeface="Roboto"/>
              </a:rPr>
              <a:t>17 млн. руб. федеральная субсидия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85" name="CustomShape 13"/>
          <p:cNvSpPr/>
          <p:nvPr/>
        </p:nvSpPr>
        <p:spPr>
          <a:xfrm>
            <a:off x="7786800" y="5284440"/>
            <a:ext cx="2300040" cy="94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ffc000"/>
                </a:solidFill>
                <a:latin typeface="Roboto"/>
                <a:ea typeface="Roboto"/>
              </a:rPr>
              <a:t>551,8 млн. руб.</a:t>
            </a:r>
            <a:endParaRPr b="0" lang="ru-RU" sz="2800" spc="-1" strike="noStrike">
              <a:latin typeface="Arial"/>
            </a:endParaRPr>
          </a:p>
        </p:txBody>
      </p:sp>
      <p:sp>
        <p:nvSpPr>
          <p:cNvPr id="86" name="CustomShape 14"/>
          <p:cNvSpPr/>
          <p:nvPr/>
        </p:nvSpPr>
        <p:spPr>
          <a:xfrm>
            <a:off x="8055360" y="6208920"/>
            <a:ext cx="176256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808080"/>
                </a:solidFill>
                <a:latin typeface="Roboto"/>
                <a:ea typeface="Roboto"/>
              </a:rPr>
              <a:t>(2020 год)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87" name="CustomShape 15"/>
          <p:cNvSpPr/>
          <p:nvPr/>
        </p:nvSpPr>
        <p:spPr>
          <a:xfrm>
            <a:off x="9818280" y="5364360"/>
            <a:ext cx="2224080" cy="1005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808080"/>
                </a:solidFill>
                <a:latin typeface="Roboto"/>
                <a:ea typeface="Roboto"/>
              </a:rPr>
              <a:t>14,5 млн. руб. федеральная субсидия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88" name="CustomShape 16"/>
          <p:cNvSpPr/>
          <p:nvPr/>
        </p:nvSpPr>
        <p:spPr>
          <a:xfrm>
            <a:off x="8920080" y="2625120"/>
            <a:ext cx="222840" cy="191160"/>
          </a:xfrm>
          <a:prstGeom prst="triangle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9" name="CustomShape 17"/>
          <p:cNvSpPr/>
          <p:nvPr/>
        </p:nvSpPr>
        <p:spPr>
          <a:xfrm>
            <a:off x="8908920" y="3365280"/>
            <a:ext cx="222840" cy="191160"/>
          </a:xfrm>
          <a:prstGeom prst="triangle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0" name="CustomShape 18"/>
          <p:cNvSpPr/>
          <p:nvPr/>
        </p:nvSpPr>
        <p:spPr>
          <a:xfrm>
            <a:off x="8908920" y="4096080"/>
            <a:ext cx="222840" cy="191160"/>
          </a:xfrm>
          <a:prstGeom prst="triangle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timing>
    <p:tnLst>
      <p:par>
        <p:cTn id="5" dur="indefinite" restart="never" nodeType="tmRoot">
          <p:childTnLst>
            <p:seq>
              <p:cTn id="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ustomShape 1"/>
          <p:cNvSpPr/>
          <p:nvPr/>
        </p:nvSpPr>
        <p:spPr>
          <a:xfrm>
            <a:off x="-399240" y="563760"/>
            <a:ext cx="1460520" cy="693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2" name="CustomShape 2"/>
          <p:cNvSpPr/>
          <p:nvPr/>
        </p:nvSpPr>
        <p:spPr>
          <a:xfrm>
            <a:off x="235080" y="563760"/>
            <a:ext cx="694800" cy="69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10000"/>
              </a:lnSpc>
            </a:pPr>
            <a:r>
              <a:rPr b="0" lang="ru-RU" sz="2000" spc="-1" strike="noStrike">
                <a:solidFill>
                  <a:srgbClr val="595959"/>
                </a:solidFill>
                <a:latin typeface="Roboto"/>
                <a:ea typeface="Roboto"/>
              </a:rPr>
              <a:t>4</a:t>
            </a:r>
            <a:endParaRPr b="0" lang="ru-RU" sz="2000" spc="-1" strike="noStrike">
              <a:latin typeface="Arial"/>
            </a:endParaRPr>
          </a:p>
        </p:txBody>
      </p:sp>
      <p:graphicFrame>
        <p:nvGraphicFramePr>
          <p:cNvPr id="93" name="Table 3"/>
          <p:cNvGraphicFramePr/>
          <p:nvPr/>
        </p:nvGraphicFramePr>
        <p:xfrm>
          <a:off x="941040" y="2866680"/>
          <a:ext cx="5843520" cy="3503160"/>
        </p:xfrm>
        <a:graphic>
          <a:graphicData uri="http://schemas.openxmlformats.org/drawingml/2006/table">
            <a:tbl>
              <a:tblPr/>
              <a:tblGrid>
                <a:gridCol w="3206520"/>
                <a:gridCol w="2637000"/>
              </a:tblGrid>
              <a:tr h="757440">
                <a:tc>
                  <a:txBody>
                    <a:bodyPr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400" spc="-1" strike="noStrike">
                          <a:solidFill>
                            <a:srgbClr val="767171"/>
                          </a:solidFill>
                          <a:latin typeface="Roboto"/>
                          <a:ea typeface="Roboto"/>
                        </a:rPr>
                        <a:t>Минобр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91440" marR="91440">
                    <a:noFill/>
                  </a:tcPr>
                </a:tc>
                <a:tc>
                  <a:txBody>
                    <a:bodyPr anchor="ctr"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b="1" lang="ru-RU" sz="3200" spc="-1" strike="noStrike">
                          <a:solidFill>
                            <a:srgbClr val="ffc000"/>
                          </a:solidFill>
                          <a:latin typeface="Roboto"/>
                          <a:ea typeface="Roboto"/>
                        </a:rPr>
                        <a:t>196,6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91440" marR="91440">
                    <a:noFill/>
                  </a:tcPr>
                </a:tc>
              </a:tr>
              <a:tr h="726840">
                <a:tc>
                  <a:txBody>
                    <a:bodyPr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400" spc="-1" strike="noStrike">
                          <a:solidFill>
                            <a:srgbClr val="767171"/>
                          </a:solidFill>
                          <a:latin typeface="Roboto"/>
                          <a:ea typeface="Roboto"/>
                        </a:rPr>
                        <a:t>Минсоц (ЦЗ)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91440" marR="91440">
                    <a:solidFill>
                      <a:srgbClr val="f2f2f2"/>
                    </a:solidFill>
                  </a:tcPr>
                </a:tc>
                <a:tc>
                  <a:txBody>
                    <a:bodyPr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200" spc="-1" strike="noStrike">
                          <a:solidFill>
                            <a:srgbClr val="ffc000"/>
                          </a:solidFill>
                          <a:latin typeface="Roboto"/>
                          <a:ea typeface="Roboto"/>
                        </a:rPr>
                        <a:t>99,3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91440" marR="91440">
                    <a:solidFill>
                      <a:srgbClr val="f2f2f2"/>
                    </a:solidFill>
                  </a:tcPr>
                </a:tc>
              </a:tr>
              <a:tr h="726840">
                <a:tc>
                  <a:txBody>
                    <a:bodyPr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400" spc="-1" strike="noStrike">
                          <a:solidFill>
                            <a:srgbClr val="767171"/>
                          </a:solidFill>
                          <a:latin typeface="Roboto"/>
                          <a:ea typeface="Roboto"/>
                        </a:rPr>
                        <a:t>Минздрав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91440" marR="91440">
                    <a:solidFill>
                      <a:srgbClr val="ffffff"/>
                    </a:solidFill>
                  </a:tcPr>
                </a:tc>
                <a:tc>
                  <a:txBody>
                    <a:bodyPr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200" spc="-1" strike="noStrike">
                          <a:solidFill>
                            <a:srgbClr val="ffc000"/>
                          </a:solidFill>
                          <a:latin typeface="Roboto"/>
                          <a:ea typeface="Roboto"/>
                        </a:rPr>
                        <a:t>53,6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91440" marR="91440">
                    <a:solidFill>
                      <a:srgbClr val="ffffff"/>
                    </a:solidFill>
                  </a:tcPr>
                </a:tc>
              </a:tr>
              <a:tr h="726840">
                <a:tc>
                  <a:txBody>
                    <a:bodyPr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400" spc="-1" strike="noStrike">
                          <a:solidFill>
                            <a:srgbClr val="767171"/>
                          </a:solidFill>
                          <a:latin typeface="Roboto"/>
                          <a:ea typeface="Roboto"/>
                        </a:rPr>
                        <a:t>Минкультуры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91440" marR="91440">
                    <a:solidFill>
                      <a:srgbClr val="f2f2f2"/>
                    </a:solidFill>
                  </a:tcPr>
                </a:tc>
                <a:tc>
                  <a:txBody>
                    <a:bodyPr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200" spc="-1" strike="noStrike">
                          <a:solidFill>
                            <a:srgbClr val="ffc000"/>
                          </a:solidFill>
                          <a:latin typeface="Roboto"/>
                          <a:ea typeface="Roboto"/>
                        </a:rPr>
                        <a:t>20,6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91440" marR="91440">
                    <a:solidFill>
                      <a:srgbClr val="f2f2f2"/>
                    </a:solidFill>
                  </a:tcPr>
                </a:tc>
              </a:tr>
              <a:tr h="565920">
                <a:tc>
                  <a:txBody>
                    <a:bodyPr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400" spc="-1" strike="noStrike">
                          <a:solidFill>
                            <a:srgbClr val="767171"/>
                          </a:solidFill>
                          <a:latin typeface="Roboto"/>
                          <a:ea typeface="Roboto"/>
                        </a:rPr>
                        <a:t>Минспорт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91440" marR="91440">
                    <a:solidFill>
                      <a:srgbClr val="ffffff"/>
                    </a:solidFill>
                  </a:tcPr>
                </a:tc>
                <a:tc>
                  <a:txBody>
                    <a:bodyPr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200" spc="-1" strike="noStrike">
                          <a:solidFill>
                            <a:srgbClr val="ffc000"/>
                          </a:solidFill>
                          <a:latin typeface="Roboto"/>
                          <a:ea typeface="Roboto"/>
                        </a:rPr>
                        <a:t>8,2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91440" marR="9144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4" name="CustomShape 4"/>
          <p:cNvSpPr/>
          <p:nvPr/>
        </p:nvSpPr>
        <p:spPr>
          <a:xfrm>
            <a:off x="1600920" y="145440"/>
            <a:ext cx="9538200" cy="1443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r">
              <a:lnSpc>
                <a:spcPct val="100000"/>
              </a:lnSpc>
            </a:pPr>
            <a:r>
              <a:rPr b="0" lang="ru-RU" sz="2000" spc="-1" strike="noStrike">
                <a:solidFill>
                  <a:srgbClr val="595959"/>
                </a:solidFill>
                <a:latin typeface="Roboto"/>
                <a:ea typeface="Roboto"/>
              </a:rPr>
              <a:t>Подпрограмма «Доступная среда»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95" name="CustomShape 5"/>
          <p:cNvSpPr/>
          <p:nvPr/>
        </p:nvSpPr>
        <p:spPr>
          <a:xfrm>
            <a:off x="1076760" y="1135440"/>
            <a:ext cx="5022360" cy="1125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ffc000"/>
                </a:solidFill>
                <a:latin typeface="Roboto"/>
                <a:ea typeface="Roboto"/>
              </a:rPr>
              <a:t> </a:t>
            </a:r>
            <a:r>
              <a:rPr b="1" lang="ru-RU" sz="2800" spc="-1" strike="noStrike">
                <a:solidFill>
                  <a:srgbClr val="ffc000"/>
                </a:solidFill>
                <a:latin typeface="Roboto"/>
                <a:ea typeface="Roboto"/>
              </a:rPr>
              <a:t>2020 год – </a:t>
            </a:r>
            <a:r>
              <a:rPr b="1" lang="ru-RU" sz="4000" spc="-1" strike="noStrike">
                <a:solidFill>
                  <a:srgbClr val="ffc000"/>
                </a:solidFill>
                <a:latin typeface="Roboto"/>
                <a:ea typeface="Roboto"/>
              </a:rPr>
              <a:t>551,8</a:t>
            </a:r>
            <a:r>
              <a:rPr b="1" lang="ru-RU" sz="2800" spc="-1" strike="noStrike">
                <a:solidFill>
                  <a:srgbClr val="ffc000"/>
                </a:solidFill>
                <a:latin typeface="Roboto"/>
                <a:ea typeface="Roboto"/>
              </a:rPr>
              <a:t>млн. руб.</a:t>
            </a:r>
            <a:endParaRPr b="0" lang="ru-RU" sz="2800" spc="-1" strike="noStrike">
              <a:latin typeface="Arial"/>
            </a:endParaRPr>
          </a:p>
        </p:txBody>
      </p:sp>
      <p:sp>
        <p:nvSpPr>
          <p:cNvPr id="96" name="CustomShape 6"/>
          <p:cNvSpPr/>
          <p:nvPr/>
        </p:nvSpPr>
        <p:spPr>
          <a:xfrm rot="5400000">
            <a:off x="6840720" y="2878200"/>
            <a:ext cx="663480" cy="788760"/>
          </a:xfrm>
          <a:prstGeom prst="triangle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7" name="CustomShape 7"/>
          <p:cNvSpPr/>
          <p:nvPr/>
        </p:nvSpPr>
        <p:spPr>
          <a:xfrm>
            <a:off x="4496040" y="2355840"/>
            <a:ext cx="1996920" cy="57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ffc000"/>
                </a:solidFill>
                <a:latin typeface="Roboto"/>
                <a:ea typeface="Roboto"/>
              </a:rPr>
              <a:t>Бюджет        </a:t>
            </a:r>
            <a:r>
              <a:rPr b="1" lang="ru-RU" sz="1400" spc="-1" strike="noStrike">
                <a:solidFill>
                  <a:srgbClr val="ffc000"/>
                </a:solidFill>
                <a:latin typeface="Roboto"/>
                <a:ea typeface="Roboto"/>
              </a:rPr>
              <a:t>(млн. руб.)</a:t>
            </a:r>
            <a:endParaRPr b="0" lang="ru-RU" sz="1400" spc="-1" strike="noStrike">
              <a:latin typeface="Arial"/>
            </a:endParaRPr>
          </a:p>
        </p:txBody>
      </p:sp>
      <p:graphicFrame>
        <p:nvGraphicFramePr>
          <p:cNvPr id="98" name="Table 8"/>
          <p:cNvGraphicFramePr/>
          <p:nvPr/>
        </p:nvGraphicFramePr>
        <p:xfrm>
          <a:off x="7631280" y="2610000"/>
          <a:ext cx="4349880" cy="885600"/>
        </p:xfrm>
        <a:graphic>
          <a:graphicData uri="http://schemas.openxmlformats.org/drawingml/2006/table">
            <a:tbl>
              <a:tblPr/>
              <a:tblGrid>
                <a:gridCol w="4350240"/>
              </a:tblGrid>
              <a:tr h="1463400">
                <a:tc>
                  <a:txBody>
                    <a:bodyPr anchor="ctr"/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767171"/>
                          </a:solidFill>
                          <a:latin typeface="Roboto"/>
                          <a:ea typeface="Roboto"/>
                        </a:rPr>
                        <a:t>Школы                          64,3              14,5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ffc000"/>
                      </a:solidFill>
                    </a:lnT>
                    <a:lnB w="12240">
                      <a:solidFill>
                        <a:srgbClr val="ffc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9" name="CustomShape 9"/>
          <p:cNvSpPr/>
          <p:nvPr/>
        </p:nvSpPr>
        <p:spPr>
          <a:xfrm>
            <a:off x="9567360" y="1771200"/>
            <a:ext cx="1100160" cy="1338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ffc000"/>
                </a:solidFill>
                <a:latin typeface="Roboto"/>
                <a:ea typeface="Roboto"/>
              </a:rPr>
              <a:t>МО                               </a:t>
            </a:r>
            <a:r>
              <a:rPr b="1" lang="ru-RU" sz="1400" spc="-1" strike="noStrike">
                <a:solidFill>
                  <a:srgbClr val="ffc000"/>
                </a:solidFill>
                <a:latin typeface="Roboto"/>
                <a:ea typeface="Roboto"/>
              </a:rPr>
              <a:t>(млн. руб.)</a:t>
            </a:r>
            <a:endParaRPr b="0" lang="ru-RU" sz="1400" spc="-1" strike="noStrike">
              <a:latin typeface="Arial"/>
            </a:endParaRPr>
          </a:p>
        </p:txBody>
      </p:sp>
      <p:sp>
        <p:nvSpPr>
          <p:cNvPr id="100" name="CustomShape 10"/>
          <p:cNvSpPr/>
          <p:nvPr/>
        </p:nvSpPr>
        <p:spPr>
          <a:xfrm>
            <a:off x="10667880" y="1771200"/>
            <a:ext cx="1191960" cy="1125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ffc000"/>
                </a:solidFill>
                <a:latin typeface="Roboto"/>
                <a:ea typeface="Roboto"/>
              </a:rPr>
              <a:t>РФ                          </a:t>
            </a:r>
            <a:r>
              <a:rPr b="1" lang="ru-RU" sz="1400" spc="-1" strike="noStrike">
                <a:solidFill>
                  <a:srgbClr val="ffc000"/>
                </a:solidFill>
                <a:latin typeface="Roboto"/>
                <a:ea typeface="Roboto"/>
              </a:rPr>
              <a:t>(млн. руб.)</a:t>
            </a:r>
            <a:endParaRPr b="0" lang="ru-RU" sz="1400" spc="-1" strike="noStrike">
              <a:latin typeface="Arial"/>
            </a:endParaRPr>
          </a:p>
        </p:txBody>
      </p:sp>
    </p:spTree>
  </p:cSld>
  <p:timing>
    <p:tnLst>
      <p:par>
        <p:cTn id="7" dur="indefinite" restart="never" nodeType="tmRoot">
          <p:childTnLst>
            <p:seq>
              <p:cTn id="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ustomShape 1"/>
          <p:cNvSpPr/>
          <p:nvPr/>
        </p:nvSpPr>
        <p:spPr>
          <a:xfrm>
            <a:off x="-405000" y="563760"/>
            <a:ext cx="1460520" cy="693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2" name="CustomShape 2"/>
          <p:cNvSpPr/>
          <p:nvPr/>
        </p:nvSpPr>
        <p:spPr>
          <a:xfrm>
            <a:off x="229680" y="563760"/>
            <a:ext cx="694800" cy="69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10000"/>
              </a:lnSpc>
            </a:pPr>
            <a:r>
              <a:rPr b="0" lang="ru-RU" sz="2000" spc="-1" strike="noStrike">
                <a:solidFill>
                  <a:srgbClr val="595959"/>
                </a:solidFill>
                <a:latin typeface="Roboto"/>
                <a:ea typeface="Roboto"/>
              </a:rPr>
              <a:t>5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103" name="CustomShape 3"/>
          <p:cNvSpPr/>
          <p:nvPr/>
        </p:nvSpPr>
        <p:spPr>
          <a:xfrm>
            <a:off x="769320" y="1938240"/>
            <a:ext cx="5039640" cy="39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808080"/>
                </a:solidFill>
                <a:latin typeface="Roboto"/>
                <a:ea typeface="Roboto"/>
              </a:rPr>
              <a:t>Было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104" name="CustomShape 4"/>
          <p:cNvSpPr/>
          <p:nvPr/>
        </p:nvSpPr>
        <p:spPr>
          <a:xfrm>
            <a:off x="6568200" y="1938240"/>
            <a:ext cx="5002560" cy="39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808080"/>
                </a:solidFill>
                <a:latin typeface="Roboto"/>
                <a:ea typeface="Roboto"/>
              </a:rPr>
              <a:t>Стало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105" name="CustomShape 5"/>
          <p:cNvSpPr/>
          <p:nvPr/>
        </p:nvSpPr>
        <p:spPr>
          <a:xfrm>
            <a:off x="769320" y="2422080"/>
            <a:ext cx="5039640" cy="686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70000"/>
              </a:lnSpc>
            </a:pPr>
            <a:r>
              <a:rPr b="1" lang="ru-RU" sz="2800" spc="-1" strike="noStrike">
                <a:solidFill>
                  <a:srgbClr val="595959"/>
                </a:solidFill>
                <a:latin typeface="Roboto"/>
                <a:ea typeface="Roboto"/>
              </a:rPr>
              <a:t>Объектоориентированный</a:t>
            </a:r>
            <a:endParaRPr b="0" lang="ru-RU" sz="2800" spc="-1" strike="noStrike">
              <a:latin typeface="Arial"/>
            </a:endParaRPr>
          </a:p>
        </p:txBody>
      </p:sp>
      <p:sp>
        <p:nvSpPr>
          <p:cNvPr id="106" name="CustomShape 6"/>
          <p:cNvSpPr/>
          <p:nvPr/>
        </p:nvSpPr>
        <p:spPr>
          <a:xfrm>
            <a:off x="6549480" y="2422080"/>
            <a:ext cx="5040000" cy="686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70000"/>
              </a:lnSpc>
            </a:pPr>
            <a:r>
              <a:rPr b="1" lang="ru-RU" sz="2800" spc="-1" strike="noStrike">
                <a:solidFill>
                  <a:srgbClr val="595959"/>
                </a:solidFill>
                <a:latin typeface="Roboto"/>
                <a:ea typeface="Roboto"/>
              </a:rPr>
              <a:t>Маршрутоориентированный</a:t>
            </a:r>
            <a:endParaRPr b="0" lang="ru-RU" sz="2800" spc="-1" strike="noStrike">
              <a:latin typeface="Arial"/>
            </a:endParaRPr>
          </a:p>
        </p:txBody>
      </p:sp>
      <p:sp>
        <p:nvSpPr>
          <p:cNvPr id="107" name="CustomShape 7"/>
          <p:cNvSpPr/>
          <p:nvPr/>
        </p:nvSpPr>
        <p:spPr>
          <a:xfrm>
            <a:off x="6207840" y="3020400"/>
            <a:ext cx="5723640" cy="3167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60000" indent="-359640" algn="ctr">
              <a:lnSpc>
                <a:spcPct val="100000"/>
              </a:lnSpc>
              <a:spcBef>
                <a:spcPts val="1199"/>
              </a:spcBef>
            </a:pPr>
            <a:r>
              <a:rPr b="1" lang="ru-RU" sz="2000" spc="-1" strike="noStrike">
                <a:solidFill>
                  <a:srgbClr val="000000"/>
                </a:solidFill>
                <a:latin typeface="Roboto"/>
                <a:ea typeface="Roboto"/>
              </a:rPr>
              <a:t>Что делается?</a:t>
            </a:r>
            <a:endParaRPr b="0" lang="ru-RU" sz="2000" spc="-1" strike="noStrike">
              <a:latin typeface="Arial"/>
            </a:endParaRPr>
          </a:p>
          <a:p>
            <a:pPr indent="-359640">
              <a:lnSpc>
                <a:spcPct val="100000"/>
              </a:lnSpc>
              <a:spcBef>
                <a:spcPts val="1199"/>
              </a:spcBef>
              <a:buClr>
                <a:srgbClr val="ffc000"/>
              </a:buClr>
              <a:buSzPct val="125000"/>
              <a:buFont typeface="Wingdings" charset="2"/>
              <a:buChar char=""/>
            </a:pPr>
            <a:r>
              <a:rPr b="0" lang="ru-RU" sz="2400" spc="-1" strike="noStrike">
                <a:solidFill>
                  <a:srgbClr val="595959"/>
                </a:solidFill>
                <a:latin typeface="Roboto"/>
                <a:ea typeface="Roboto"/>
              </a:rPr>
              <a:t>Создаем доступное пространство:</a:t>
            </a:r>
            <a:endParaRPr b="0" lang="ru-RU" sz="2400" spc="-1" strike="noStrike">
              <a:latin typeface="Arial"/>
            </a:endParaRPr>
          </a:p>
          <a:p>
            <a:pPr marL="540000" indent="-359640">
              <a:lnSpc>
                <a:spcPct val="100000"/>
              </a:lnSpc>
              <a:spcBef>
                <a:spcPts val="1199"/>
              </a:spcBef>
              <a:buClr>
                <a:srgbClr val="ffc000"/>
              </a:buClr>
              <a:buSzPct val="125000"/>
              <a:buFont typeface="Arial"/>
              <a:buChar char="•"/>
            </a:pPr>
            <a:r>
              <a:rPr b="0" lang="ru-RU" sz="2100" spc="-1" strike="noStrike">
                <a:solidFill>
                  <a:srgbClr val="595959"/>
                </a:solidFill>
                <a:latin typeface="Roboto"/>
                <a:ea typeface="Roboto"/>
              </a:rPr>
              <a:t>Жилые дома</a:t>
            </a:r>
            <a:endParaRPr b="0" lang="ru-RU" sz="2100" spc="-1" strike="noStrike">
              <a:latin typeface="Arial"/>
            </a:endParaRPr>
          </a:p>
          <a:p>
            <a:pPr marL="540000" indent="-359640">
              <a:lnSpc>
                <a:spcPct val="100000"/>
              </a:lnSpc>
              <a:spcBef>
                <a:spcPts val="1199"/>
              </a:spcBef>
              <a:buClr>
                <a:srgbClr val="ffc000"/>
              </a:buClr>
              <a:buSzPct val="125000"/>
              <a:buFont typeface="Arial"/>
              <a:buChar char="•"/>
            </a:pPr>
            <a:r>
              <a:rPr b="0" lang="ru-RU" sz="2100" spc="-1" strike="noStrike">
                <a:solidFill>
                  <a:srgbClr val="595959"/>
                </a:solidFill>
                <a:latin typeface="Roboto"/>
                <a:ea typeface="Roboto"/>
              </a:rPr>
              <a:t>Подъезды и дворы</a:t>
            </a:r>
            <a:endParaRPr b="0" lang="ru-RU" sz="2100" spc="-1" strike="noStrike">
              <a:latin typeface="Arial"/>
            </a:endParaRPr>
          </a:p>
          <a:p>
            <a:pPr marL="540000" indent="-359640">
              <a:lnSpc>
                <a:spcPct val="100000"/>
              </a:lnSpc>
              <a:spcBef>
                <a:spcPts val="1199"/>
              </a:spcBef>
              <a:buClr>
                <a:srgbClr val="ffc000"/>
              </a:buClr>
              <a:buSzPct val="125000"/>
              <a:buFont typeface="Arial"/>
              <a:buChar char="•"/>
            </a:pPr>
            <a:r>
              <a:rPr b="0" lang="ru-RU" sz="2100" spc="-1" strike="noStrike">
                <a:solidFill>
                  <a:srgbClr val="595959"/>
                </a:solidFill>
                <a:latin typeface="Roboto"/>
                <a:ea typeface="Roboto"/>
              </a:rPr>
              <a:t>Тротуары, переходы, остановки</a:t>
            </a:r>
            <a:endParaRPr b="0" lang="ru-RU" sz="2100" spc="-1" strike="noStrike">
              <a:latin typeface="Arial"/>
            </a:endParaRPr>
          </a:p>
          <a:p>
            <a:pPr marL="540000" indent="-359640">
              <a:lnSpc>
                <a:spcPct val="100000"/>
              </a:lnSpc>
              <a:spcBef>
                <a:spcPts val="1199"/>
              </a:spcBef>
              <a:buClr>
                <a:srgbClr val="ffc000"/>
              </a:buClr>
              <a:buSzPct val="125000"/>
              <a:buFont typeface="Arial"/>
              <a:buChar char="•"/>
            </a:pPr>
            <a:r>
              <a:rPr b="0" lang="ru-RU" sz="2100" spc="-1" strike="noStrike">
                <a:solidFill>
                  <a:srgbClr val="595959"/>
                </a:solidFill>
                <a:latin typeface="Roboto"/>
                <a:ea typeface="Roboto"/>
              </a:rPr>
              <a:t>Объекты сферы быта и услуг</a:t>
            </a:r>
            <a:endParaRPr b="0" lang="ru-RU" sz="2100" spc="-1" strike="noStrike">
              <a:latin typeface="Arial"/>
            </a:endParaRPr>
          </a:p>
        </p:txBody>
      </p:sp>
      <p:sp>
        <p:nvSpPr>
          <p:cNvPr id="108" name="Line 8"/>
          <p:cNvSpPr/>
          <p:nvPr/>
        </p:nvSpPr>
        <p:spPr>
          <a:xfrm>
            <a:off x="6057720" y="2302920"/>
            <a:ext cx="360" cy="4327560"/>
          </a:xfrm>
          <a:prstGeom prst="line">
            <a:avLst/>
          </a:prstGeom>
          <a:ln w="5724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9" name="CustomShape 9"/>
          <p:cNvSpPr/>
          <p:nvPr/>
        </p:nvSpPr>
        <p:spPr>
          <a:xfrm>
            <a:off x="1469520" y="187920"/>
            <a:ext cx="9538200" cy="1443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r">
              <a:lnSpc>
                <a:spcPct val="100000"/>
              </a:lnSpc>
            </a:pPr>
            <a:r>
              <a:rPr b="0" lang="ru-RU" sz="2000" spc="-1" strike="noStrike">
                <a:solidFill>
                  <a:srgbClr val="595959"/>
                </a:solidFill>
                <a:latin typeface="Roboto"/>
                <a:ea typeface="Roboto"/>
              </a:rPr>
              <a:t>Маршрутоориентированный подход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110" name="CustomShape 10"/>
          <p:cNvSpPr/>
          <p:nvPr/>
        </p:nvSpPr>
        <p:spPr>
          <a:xfrm>
            <a:off x="698400" y="3020400"/>
            <a:ext cx="5181120" cy="164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60000" indent="-359640" algn="ctr">
              <a:lnSpc>
                <a:spcPct val="100000"/>
              </a:lnSpc>
              <a:spcBef>
                <a:spcPts val="1199"/>
              </a:spcBef>
            </a:pPr>
            <a:r>
              <a:rPr b="1" lang="ru-RU" sz="2000" spc="-1" strike="noStrike">
                <a:solidFill>
                  <a:srgbClr val="000000"/>
                </a:solidFill>
                <a:latin typeface="Roboto"/>
                <a:ea typeface="Roboto"/>
              </a:rPr>
              <a:t>Что делалось?</a:t>
            </a:r>
            <a:endParaRPr b="0" lang="ru-RU" sz="2000" spc="-1" strike="noStrike">
              <a:latin typeface="Arial"/>
            </a:endParaRPr>
          </a:p>
          <a:p>
            <a:pPr marL="360000" indent="-359640">
              <a:lnSpc>
                <a:spcPct val="100000"/>
              </a:lnSpc>
              <a:spcBef>
                <a:spcPts val="1199"/>
              </a:spcBef>
              <a:buClr>
                <a:srgbClr val="ffc000"/>
              </a:buClr>
              <a:buSzPct val="125000"/>
              <a:buFont typeface="Wingdings" charset="2"/>
              <a:buChar char=""/>
            </a:pPr>
            <a:r>
              <a:rPr b="0" lang="ru-RU" sz="2400" spc="-1" strike="noStrike">
                <a:solidFill>
                  <a:srgbClr val="595959"/>
                </a:solidFill>
                <a:latin typeface="Roboto"/>
                <a:ea typeface="Roboto"/>
              </a:rPr>
              <a:t>Адаптировались приоритетные объекты социальной сферы</a:t>
            </a:r>
            <a:endParaRPr b="0" lang="ru-RU" sz="2400" spc="-1" strike="noStrike">
              <a:latin typeface="Arial"/>
            </a:endParaRPr>
          </a:p>
        </p:txBody>
      </p:sp>
    </p:spTree>
  </p:cSld>
  <p:timing>
    <p:tnLst>
      <p:par>
        <p:cTn id="9" dur="indefinite" restart="never" nodeType="tmRoot">
          <p:childTnLst>
            <p:seq>
              <p:cTn id="1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CustomShape 1"/>
          <p:cNvSpPr/>
          <p:nvPr/>
        </p:nvSpPr>
        <p:spPr>
          <a:xfrm>
            <a:off x="8402760" y="1977840"/>
            <a:ext cx="2099880" cy="986760"/>
          </a:xfrm>
          <a:prstGeom prst="wedgeRoundRectCallout">
            <a:avLst>
              <a:gd name="adj1" fmla="val -81664"/>
              <a:gd name="adj2" fmla="val -3778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2" name="CustomShape 2"/>
          <p:cNvSpPr/>
          <p:nvPr/>
        </p:nvSpPr>
        <p:spPr>
          <a:xfrm>
            <a:off x="986760" y="2742840"/>
            <a:ext cx="2169000" cy="842400"/>
          </a:xfrm>
          <a:prstGeom prst="wedgeRoundRectCallout">
            <a:avLst>
              <a:gd name="adj1" fmla="val 56747"/>
              <a:gd name="adj2" fmla="val 86630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3" name="CustomShape 3"/>
          <p:cNvSpPr/>
          <p:nvPr/>
        </p:nvSpPr>
        <p:spPr>
          <a:xfrm>
            <a:off x="2466720" y="5580720"/>
            <a:ext cx="2172960" cy="858240"/>
          </a:xfrm>
          <a:prstGeom prst="wedgeRoundRectCallout">
            <a:avLst>
              <a:gd name="adj1" fmla="val -89611"/>
              <a:gd name="adj2" fmla="val -57716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4" name="CustomShape 4"/>
          <p:cNvSpPr/>
          <p:nvPr/>
        </p:nvSpPr>
        <p:spPr>
          <a:xfrm>
            <a:off x="3099960" y="1278360"/>
            <a:ext cx="2202120" cy="1265760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5" name="CustomShape 5"/>
          <p:cNvSpPr/>
          <p:nvPr/>
        </p:nvSpPr>
        <p:spPr>
          <a:xfrm>
            <a:off x="-405000" y="563760"/>
            <a:ext cx="1460520" cy="693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6" name="CustomShape 6"/>
          <p:cNvSpPr/>
          <p:nvPr/>
        </p:nvSpPr>
        <p:spPr>
          <a:xfrm>
            <a:off x="229680" y="563760"/>
            <a:ext cx="694800" cy="69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10000"/>
              </a:lnSpc>
            </a:pPr>
            <a:r>
              <a:rPr b="0" lang="ru-RU" sz="2000" spc="-1" strike="noStrike">
                <a:solidFill>
                  <a:srgbClr val="595959"/>
                </a:solidFill>
                <a:latin typeface="Roboto"/>
                <a:ea typeface="Roboto"/>
              </a:rPr>
              <a:t>6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117" name="CustomShape 7"/>
          <p:cNvSpPr/>
          <p:nvPr/>
        </p:nvSpPr>
        <p:spPr>
          <a:xfrm>
            <a:off x="1469520" y="198360"/>
            <a:ext cx="9538200" cy="1443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r">
              <a:lnSpc>
                <a:spcPct val="100000"/>
              </a:lnSpc>
            </a:pPr>
            <a:r>
              <a:rPr b="0" lang="ru-RU" sz="2000" spc="-1" strike="noStrike">
                <a:solidFill>
                  <a:srgbClr val="595959"/>
                </a:solidFill>
                <a:latin typeface="Roboto"/>
                <a:ea typeface="Roboto"/>
              </a:rPr>
              <a:t>Маршрутоориентированный подход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118" name="CustomShape 8"/>
          <p:cNvSpPr/>
          <p:nvPr/>
        </p:nvSpPr>
        <p:spPr>
          <a:xfrm>
            <a:off x="3354840" y="1255680"/>
            <a:ext cx="2159640" cy="1614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808080"/>
                </a:solidFill>
                <a:latin typeface="Roboto"/>
                <a:ea typeface="Roboto"/>
              </a:rPr>
              <a:t>Люберцы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808080"/>
                </a:solidFill>
                <a:latin typeface="Roboto"/>
                <a:ea typeface="Roboto"/>
              </a:rPr>
              <a:t>Одинцово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808080"/>
                </a:solidFill>
                <a:latin typeface="Roboto"/>
                <a:ea typeface="Roboto"/>
              </a:rPr>
              <a:t>Сергиев-Посад Раменское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119" name="CustomShape 9"/>
          <p:cNvSpPr/>
          <p:nvPr/>
        </p:nvSpPr>
        <p:spPr>
          <a:xfrm>
            <a:off x="1130400" y="1209600"/>
            <a:ext cx="1905840" cy="1642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ru-RU" sz="5400" spc="-1" strike="noStrike">
                <a:solidFill>
                  <a:srgbClr val="ffc000"/>
                </a:solidFill>
                <a:latin typeface="Roboto"/>
                <a:ea typeface="Roboto"/>
              </a:rPr>
              <a:t>20%</a:t>
            </a:r>
            <a:endParaRPr b="0" lang="ru-RU" sz="5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ffc000"/>
                </a:solidFill>
                <a:latin typeface="Roboto"/>
                <a:ea typeface="Roboto"/>
              </a:rPr>
              <a:t>от общего числа </a:t>
            </a:r>
            <a:endParaRPr b="0" lang="ru-RU" sz="1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ffc000"/>
                </a:solidFill>
                <a:latin typeface="Roboto"/>
                <a:ea typeface="Roboto"/>
              </a:rPr>
              <a:t>инвалидов </a:t>
            </a:r>
            <a:endParaRPr b="0" lang="ru-RU" sz="1600" spc="-1" strike="noStrike">
              <a:latin typeface="Arial"/>
            </a:endParaRPr>
          </a:p>
        </p:txBody>
      </p:sp>
      <p:sp>
        <p:nvSpPr>
          <p:cNvPr id="120" name="CustomShape 10"/>
          <p:cNvSpPr/>
          <p:nvPr/>
        </p:nvSpPr>
        <p:spPr>
          <a:xfrm>
            <a:off x="2836440" y="1336680"/>
            <a:ext cx="199800" cy="1161360"/>
          </a:xfrm>
          <a:prstGeom prst="leftBrace">
            <a:avLst>
              <a:gd name="adj1" fmla="val 63588"/>
              <a:gd name="adj2" fmla="val 49764"/>
            </a:avLst>
          </a:prstGeom>
          <a:noFill/>
          <a:ln w="3816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1" name="CustomShape 11"/>
          <p:cNvSpPr/>
          <p:nvPr/>
        </p:nvSpPr>
        <p:spPr>
          <a:xfrm rot="19271400">
            <a:off x="1967400" y="4018320"/>
            <a:ext cx="850680" cy="1375920"/>
          </a:xfrm>
          <a:prstGeom prst="chevron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44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2" name="CustomShape 12"/>
          <p:cNvSpPr/>
          <p:nvPr/>
        </p:nvSpPr>
        <p:spPr>
          <a:xfrm>
            <a:off x="2540880" y="5655960"/>
            <a:ext cx="2162160" cy="70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ru-RU" sz="2000" spc="-1" strike="noStrike">
                <a:solidFill>
                  <a:srgbClr val="595959"/>
                </a:solidFill>
                <a:latin typeface="Roboto"/>
                <a:ea typeface="Roboto"/>
              </a:rPr>
              <a:t>Сформирована команда 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123" name="CustomShape 13"/>
          <p:cNvSpPr/>
          <p:nvPr/>
        </p:nvSpPr>
        <p:spPr>
          <a:xfrm>
            <a:off x="1040400" y="2761200"/>
            <a:ext cx="2162160" cy="70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ru-RU" sz="2000" spc="-1" strike="noStrike">
                <a:solidFill>
                  <a:srgbClr val="595959"/>
                </a:solidFill>
                <a:latin typeface="Roboto"/>
                <a:ea typeface="Roboto"/>
              </a:rPr>
              <a:t>Определены территории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124" name="CustomShape 14"/>
          <p:cNvSpPr/>
          <p:nvPr/>
        </p:nvSpPr>
        <p:spPr>
          <a:xfrm>
            <a:off x="8371440" y="2118240"/>
            <a:ext cx="2162160" cy="70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ru-RU" sz="2000" spc="-1" strike="noStrike">
                <a:solidFill>
                  <a:srgbClr val="595959"/>
                </a:solidFill>
                <a:latin typeface="Roboto"/>
                <a:ea typeface="Roboto"/>
              </a:rPr>
              <a:t>Адаптированы объекты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125" name="CustomShape 15"/>
          <p:cNvSpPr/>
          <p:nvPr/>
        </p:nvSpPr>
        <p:spPr>
          <a:xfrm>
            <a:off x="3298320" y="3740400"/>
            <a:ext cx="413280" cy="41868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6" name="CustomShape 16"/>
          <p:cNvSpPr/>
          <p:nvPr/>
        </p:nvSpPr>
        <p:spPr>
          <a:xfrm rot="20311200">
            <a:off x="4008960" y="2959200"/>
            <a:ext cx="850680" cy="1375920"/>
          </a:xfrm>
          <a:prstGeom prst="chevron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44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7" name="CustomShape 17"/>
          <p:cNvSpPr/>
          <p:nvPr/>
        </p:nvSpPr>
        <p:spPr>
          <a:xfrm>
            <a:off x="5233320" y="2954880"/>
            <a:ext cx="413280" cy="41868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8" name="CustomShape 18"/>
          <p:cNvSpPr/>
          <p:nvPr/>
        </p:nvSpPr>
        <p:spPr>
          <a:xfrm rot="20271600">
            <a:off x="6165360" y="2084760"/>
            <a:ext cx="830520" cy="1335600"/>
          </a:xfrm>
          <a:prstGeom prst="chevron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44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9" name="CustomShape 19"/>
          <p:cNvSpPr/>
          <p:nvPr/>
        </p:nvSpPr>
        <p:spPr>
          <a:xfrm>
            <a:off x="7342560" y="2206440"/>
            <a:ext cx="413280" cy="41868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0" name="CustomShape 20"/>
          <p:cNvSpPr/>
          <p:nvPr/>
        </p:nvSpPr>
        <p:spPr>
          <a:xfrm>
            <a:off x="1262880" y="5161680"/>
            <a:ext cx="413280" cy="41868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31" name="Picture 13" descr=""/>
          <p:cNvPicPr/>
          <p:nvPr/>
        </p:nvPicPr>
        <p:blipFill>
          <a:blip r:embed="rId1"/>
          <a:srcRect l="13743" t="0" r="18982" b="0"/>
          <a:stretch/>
        </p:blipFill>
        <p:spPr>
          <a:xfrm>
            <a:off x="8266320" y="3828600"/>
            <a:ext cx="3221640" cy="2823480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sp>
        <p:nvSpPr>
          <p:cNvPr id="132" name="CustomShape 21"/>
          <p:cNvSpPr/>
          <p:nvPr/>
        </p:nvSpPr>
        <p:spPr>
          <a:xfrm>
            <a:off x="5944320" y="3906000"/>
            <a:ext cx="2172960" cy="858240"/>
          </a:xfrm>
          <a:prstGeom prst="wedgeRoundRectCallout">
            <a:avLst>
              <a:gd name="adj1" fmla="val -67406"/>
              <a:gd name="adj2" fmla="val -110960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3" name="CustomShape 22"/>
          <p:cNvSpPr/>
          <p:nvPr/>
        </p:nvSpPr>
        <p:spPr>
          <a:xfrm>
            <a:off x="5955480" y="3965760"/>
            <a:ext cx="2162160" cy="70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ru-RU" sz="2000" spc="-1" strike="noStrike">
                <a:solidFill>
                  <a:srgbClr val="595959"/>
                </a:solidFill>
                <a:latin typeface="Roboto"/>
                <a:ea typeface="Roboto"/>
              </a:rPr>
              <a:t>Составлены маршруты</a:t>
            </a:r>
            <a:endParaRPr b="0" lang="ru-RU" sz="2000" spc="-1" strike="noStrike">
              <a:latin typeface="Arial"/>
            </a:endParaRPr>
          </a:p>
        </p:txBody>
      </p:sp>
    </p:spTree>
  </p:cSld>
  <p:timing>
    <p:tnLst>
      <p:par>
        <p:cTn id="11" dur="indefinite" restart="never" nodeType="tmRoot">
          <p:childTnLst>
            <p:seq>
              <p:cTn id="1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ustomShape 1"/>
          <p:cNvSpPr/>
          <p:nvPr/>
        </p:nvSpPr>
        <p:spPr>
          <a:xfrm>
            <a:off x="-406080" y="567000"/>
            <a:ext cx="1460520" cy="693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5" name="CustomShape 2"/>
          <p:cNvSpPr/>
          <p:nvPr/>
        </p:nvSpPr>
        <p:spPr>
          <a:xfrm>
            <a:off x="217440" y="567000"/>
            <a:ext cx="694800" cy="69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10000"/>
              </a:lnSpc>
            </a:pPr>
            <a:r>
              <a:rPr b="0" lang="ru-RU" sz="2000" spc="-1" strike="noStrike">
                <a:solidFill>
                  <a:srgbClr val="595959"/>
                </a:solidFill>
                <a:latin typeface="Roboto"/>
                <a:ea typeface="Roboto"/>
              </a:rPr>
              <a:t>7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136" name="CustomShape 3"/>
          <p:cNvSpPr/>
          <p:nvPr/>
        </p:nvSpPr>
        <p:spPr>
          <a:xfrm>
            <a:off x="3998520" y="187920"/>
            <a:ext cx="7009200" cy="1443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r">
              <a:lnSpc>
                <a:spcPct val="100000"/>
              </a:lnSpc>
            </a:pPr>
            <a:r>
              <a:rPr b="0" lang="ru-RU" sz="2000" spc="-1" strike="noStrike">
                <a:solidFill>
                  <a:srgbClr val="595959"/>
                </a:solidFill>
                <a:latin typeface="Roboto"/>
                <a:ea typeface="Roboto"/>
              </a:rPr>
              <a:t>Маршрутоориентированный подход 2017-2019 годы</a:t>
            </a:r>
            <a:r>
              <a:rPr b="0" lang="ru-RU" sz="2400" spc="-1" strike="noStrike">
                <a:solidFill>
                  <a:srgbClr val="595959"/>
                </a:solidFill>
                <a:latin typeface="Roboto"/>
                <a:ea typeface="Roboto"/>
              </a:rPr>
              <a:t> </a:t>
            </a:r>
            <a:endParaRPr b="0" lang="ru-RU" sz="2400" spc="-1" strike="noStrike">
              <a:latin typeface="Arial"/>
            </a:endParaRPr>
          </a:p>
        </p:txBody>
      </p:sp>
      <p:pic>
        <p:nvPicPr>
          <p:cNvPr id="137" name="Picture 3" descr=""/>
          <p:cNvPicPr/>
          <p:nvPr/>
        </p:nvPicPr>
        <p:blipFill>
          <a:blip r:embed="rId1"/>
          <a:stretch/>
        </p:blipFill>
        <p:spPr>
          <a:xfrm>
            <a:off x="3698280" y="1631520"/>
            <a:ext cx="2168640" cy="2981520"/>
          </a:xfrm>
          <a:prstGeom prst="rect">
            <a:avLst/>
          </a:prstGeom>
          <a:ln>
            <a:noFill/>
          </a:ln>
        </p:spPr>
      </p:pic>
      <p:sp>
        <p:nvSpPr>
          <p:cNvPr id="138" name="CustomShape 4"/>
          <p:cNvSpPr/>
          <p:nvPr/>
        </p:nvSpPr>
        <p:spPr>
          <a:xfrm>
            <a:off x="1212120" y="5130720"/>
            <a:ext cx="8136360" cy="1625400"/>
          </a:xfrm>
          <a:prstGeom prst="roundRect">
            <a:avLst>
              <a:gd name="adj" fmla="val 16667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</p:sp>
      <p:sp>
        <p:nvSpPr>
          <p:cNvPr id="139" name="CustomShape 5"/>
          <p:cNvSpPr/>
          <p:nvPr/>
        </p:nvSpPr>
        <p:spPr>
          <a:xfrm>
            <a:off x="1361880" y="4663440"/>
            <a:ext cx="7986600" cy="2010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Aft>
                <a:spcPts val="1199"/>
              </a:spcAft>
            </a:pPr>
            <a:r>
              <a:rPr b="1" lang="ru-RU" sz="2400" spc="-1" strike="noStrike">
                <a:solidFill>
                  <a:srgbClr val="ffc000"/>
                </a:solidFill>
                <a:latin typeface="Roboto"/>
                <a:ea typeface="Roboto"/>
              </a:rPr>
              <a:t>УСПЕШНОСТЬ ПРОЕКТА:</a:t>
            </a:r>
            <a:endParaRPr b="0" lang="ru-RU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spcAft>
                <a:spcPts val="1199"/>
              </a:spcAft>
              <a:buClr>
                <a:srgbClr val="595959"/>
              </a:buClr>
              <a:buFont typeface="Wingdings" charset="2"/>
              <a:buChar char=""/>
            </a:pPr>
            <a:r>
              <a:rPr b="0" lang="ru-RU" sz="2400" spc="-1" strike="noStrike">
                <a:solidFill>
                  <a:srgbClr val="595959"/>
                </a:solidFill>
                <a:latin typeface="Roboto"/>
                <a:ea typeface="Roboto"/>
              </a:rPr>
              <a:t>Индивидуальный подход </a:t>
            </a:r>
            <a:endParaRPr b="0" lang="ru-RU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spcAft>
                <a:spcPts val="1199"/>
              </a:spcAft>
              <a:buClr>
                <a:srgbClr val="595959"/>
              </a:buClr>
              <a:buFont typeface="Wingdings" charset="2"/>
              <a:buChar char=""/>
            </a:pPr>
            <a:r>
              <a:rPr b="0" lang="ru-RU" sz="2400" spc="-1" strike="noStrike">
                <a:solidFill>
                  <a:srgbClr val="595959"/>
                </a:solidFill>
                <a:latin typeface="Roboto"/>
                <a:ea typeface="Roboto"/>
              </a:rPr>
              <a:t>Использование имеющихся ресурсов</a:t>
            </a:r>
            <a:endParaRPr b="0" lang="ru-RU" sz="24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spcAft>
                <a:spcPts val="1199"/>
              </a:spcAft>
              <a:buClr>
                <a:srgbClr val="595959"/>
              </a:buClr>
              <a:buFont typeface="Wingdings" charset="2"/>
              <a:buChar char=""/>
            </a:pPr>
            <a:r>
              <a:rPr b="0" lang="ru-RU" sz="2400" spc="-1" strike="noStrike">
                <a:solidFill>
                  <a:srgbClr val="595959"/>
                </a:solidFill>
                <a:latin typeface="Roboto"/>
                <a:ea typeface="Roboto"/>
              </a:rPr>
              <a:t>Эффективная работа команды</a:t>
            </a:r>
            <a:endParaRPr b="0" lang="ru-RU" sz="2400" spc="-1" strike="noStrike">
              <a:latin typeface="Arial"/>
            </a:endParaRPr>
          </a:p>
        </p:txBody>
      </p:sp>
      <p:pic>
        <p:nvPicPr>
          <p:cNvPr id="140" name="Picture 5" descr=""/>
          <p:cNvPicPr/>
          <p:nvPr/>
        </p:nvPicPr>
        <p:blipFill>
          <a:blip r:embed="rId2"/>
          <a:srcRect l="0" t="4018" r="0" b="0"/>
          <a:stretch/>
        </p:blipFill>
        <p:spPr>
          <a:xfrm>
            <a:off x="1249200" y="1631520"/>
            <a:ext cx="2192400" cy="2981520"/>
          </a:xfrm>
          <a:prstGeom prst="rect">
            <a:avLst/>
          </a:prstGeom>
          <a:ln>
            <a:noFill/>
          </a:ln>
        </p:spPr>
      </p:pic>
      <p:sp>
        <p:nvSpPr>
          <p:cNvPr id="141" name="CustomShape 6"/>
          <p:cNvSpPr/>
          <p:nvPr/>
        </p:nvSpPr>
        <p:spPr>
          <a:xfrm>
            <a:off x="6096600" y="1612080"/>
            <a:ext cx="5726880" cy="3777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342720">
              <a:lnSpc>
                <a:spcPct val="100000"/>
              </a:lnSpc>
              <a:spcBef>
                <a:spcPts val="1199"/>
              </a:spcBef>
              <a:buClr>
                <a:srgbClr val="ffc000"/>
              </a:buClr>
              <a:buSzPct val="150000"/>
              <a:buFont typeface="Wingdings" charset="2"/>
              <a:buChar char=""/>
            </a:pPr>
            <a:r>
              <a:rPr b="0" lang="ru-RU" sz="2400" spc="-1" strike="noStrike">
                <a:solidFill>
                  <a:srgbClr val="595959"/>
                </a:solidFill>
                <a:latin typeface="Roboto"/>
                <a:ea typeface="Roboto"/>
              </a:rPr>
              <a:t>Доступные маршруты для 5016 инвалидов и детей-инвалидов</a:t>
            </a:r>
            <a:endParaRPr b="0" lang="ru-RU" sz="24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1199"/>
              </a:spcBef>
              <a:buClr>
                <a:srgbClr val="ffc000"/>
              </a:buClr>
              <a:buSzPct val="150000"/>
              <a:buFont typeface="Wingdings" charset="2"/>
              <a:buChar char=""/>
            </a:pPr>
            <a:r>
              <a:rPr b="0" lang="ru-RU" sz="2400" spc="-1" strike="noStrike">
                <a:solidFill>
                  <a:srgbClr val="595959"/>
                </a:solidFill>
                <a:latin typeface="Roboto"/>
                <a:ea typeface="Roboto"/>
              </a:rPr>
              <a:t>Адаптировано:</a:t>
            </a:r>
            <a:endParaRPr b="0" lang="ru-RU" sz="2400" spc="-1" strike="noStrike">
              <a:latin typeface="Arial"/>
            </a:endParaRPr>
          </a:p>
          <a:p>
            <a:pPr marL="540000" indent="-342720">
              <a:lnSpc>
                <a:spcPct val="100000"/>
              </a:lnSpc>
              <a:spcBef>
                <a:spcPts val="1199"/>
              </a:spcBef>
              <a:buClr>
                <a:srgbClr val="ffc000"/>
              </a:buClr>
              <a:buSzPct val="150000"/>
              <a:buFont typeface="Arial"/>
              <a:buChar char="•"/>
            </a:pPr>
            <a:r>
              <a:rPr b="0" lang="ru-RU" sz="2400" spc="-1" strike="noStrike">
                <a:solidFill>
                  <a:srgbClr val="595959"/>
                </a:solidFill>
                <a:latin typeface="Roboto"/>
                <a:ea typeface="Roboto"/>
              </a:rPr>
              <a:t>более 1500 подъездов</a:t>
            </a:r>
            <a:endParaRPr b="0" lang="ru-RU" sz="2400" spc="-1" strike="noStrike">
              <a:latin typeface="Arial"/>
            </a:endParaRPr>
          </a:p>
          <a:p>
            <a:pPr marL="540000" indent="-342720">
              <a:lnSpc>
                <a:spcPct val="100000"/>
              </a:lnSpc>
              <a:spcBef>
                <a:spcPts val="1199"/>
              </a:spcBef>
              <a:buClr>
                <a:srgbClr val="ffc000"/>
              </a:buClr>
              <a:buSzPct val="150000"/>
              <a:buFont typeface="Arial"/>
              <a:buChar char="•"/>
            </a:pPr>
            <a:r>
              <a:rPr b="0" lang="ru-RU" sz="2400" spc="-1" strike="noStrike">
                <a:solidFill>
                  <a:srgbClr val="595959"/>
                </a:solidFill>
                <a:latin typeface="Roboto"/>
                <a:ea typeface="Roboto"/>
              </a:rPr>
              <a:t>более 1010 дворовых территорий</a:t>
            </a:r>
            <a:endParaRPr b="0" lang="ru-RU" sz="2400" spc="-1" strike="noStrike">
              <a:latin typeface="Arial"/>
            </a:endParaRPr>
          </a:p>
          <a:p>
            <a:pPr marL="540000" indent="-342720">
              <a:lnSpc>
                <a:spcPct val="100000"/>
              </a:lnSpc>
              <a:spcBef>
                <a:spcPts val="1199"/>
              </a:spcBef>
              <a:buClr>
                <a:srgbClr val="ffc000"/>
              </a:buClr>
              <a:buSzPct val="150000"/>
              <a:buFont typeface="Arial"/>
              <a:buChar char="•"/>
            </a:pPr>
            <a:r>
              <a:rPr b="0" lang="ru-RU" sz="2400" spc="-1" strike="noStrike">
                <a:solidFill>
                  <a:srgbClr val="595959"/>
                </a:solidFill>
                <a:latin typeface="Roboto"/>
                <a:ea typeface="Roboto"/>
              </a:rPr>
              <a:t>562 социальных объекта</a:t>
            </a:r>
            <a:endParaRPr b="0" lang="ru-RU" sz="2400" spc="-1" strike="noStrike">
              <a:latin typeface="Arial"/>
            </a:endParaRPr>
          </a:p>
          <a:p>
            <a:pPr marL="540000" indent="-342720">
              <a:lnSpc>
                <a:spcPct val="100000"/>
              </a:lnSpc>
              <a:spcBef>
                <a:spcPts val="1199"/>
              </a:spcBef>
              <a:buClr>
                <a:srgbClr val="ffc000"/>
              </a:buClr>
              <a:buSzPct val="150000"/>
              <a:buFont typeface="Arial"/>
              <a:buChar char="•"/>
            </a:pPr>
            <a:r>
              <a:rPr b="0" lang="ru-RU" sz="2400" spc="-1" strike="noStrike">
                <a:solidFill>
                  <a:srgbClr val="595959"/>
                </a:solidFill>
                <a:latin typeface="Roboto"/>
                <a:ea typeface="Roboto"/>
              </a:rPr>
              <a:t>1394 объекта ДТИ</a:t>
            </a:r>
            <a:endParaRPr b="0" lang="ru-RU" sz="2400" spc="-1" strike="noStrike">
              <a:latin typeface="Arial"/>
            </a:endParaRPr>
          </a:p>
        </p:txBody>
      </p:sp>
    </p:spTree>
  </p:cSld>
  <p:timing>
    <p:tnLst>
      <p:par>
        <p:cTn id="13" dur="indefinite" restart="never" nodeType="tmRoot">
          <p:childTnLst>
            <p:seq>
              <p:cTn id="1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CustomShape 1"/>
          <p:cNvSpPr/>
          <p:nvPr/>
        </p:nvSpPr>
        <p:spPr>
          <a:xfrm>
            <a:off x="-406080" y="567000"/>
            <a:ext cx="1460520" cy="693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3" name="CustomShape 2"/>
          <p:cNvSpPr/>
          <p:nvPr/>
        </p:nvSpPr>
        <p:spPr>
          <a:xfrm>
            <a:off x="217440" y="567000"/>
            <a:ext cx="694800" cy="69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10000"/>
              </a:lnSpc>
            </a:pPr>
            <a:r>
              <a:rPr b="0" lang="ru-RU" sz="2000" spc="-1" strike="noStrike">
                <a:solidFill>
                  <a:srgbClr val="595959"/>
                </a:solidFill>
                <a:latin typeface="Roboto"/>
                <a:ea typeface="Roboto"/>
              </a:rPr>
              <a:t>8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144" name="CustomShape 3"/>
          <p:cNvSpPr/>
          <p:nvPr/>
        </p:nvSpPr>
        <p:spPr>
          <a:xfrm>
            <a:off x="1054800" y="1222560"/>
            <a:ext cx="3718440" cy="821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342720">
              <a:lnSpc>
                <a:spcPct val="100000"/>
              </a:lnSpc>
              <a:spcBef>
                <a:spcPts val="1199"/>
              </a:spcBef>
              <a:buClr>
                <a:srgbClr val="ffc000"/>
              </a:buClr>
              <a:buSzPct val="150000"/>
              <a:buFont typeface="Wingdings" charset="2"/>
              <a:buChar char=""/>
            </a:pPr>
            <a:r>
              <a:rPr b="0" lang="ru-RU" sz="2400" spc="-1" strike="noStrike">
                <a:solidFill>
                  <a:srgbClr val="595959"/>
                </a:solidFill>
                <a:latin typeface="Roboto"/>
                <a:ea typeface="Roboto"/>
              </a:rPr>
              <a:t>Доступные объекты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145" name="CustomShape 4"/>
          <p:cNvSpPr/>
          <p:nvPr/>
        </p:nvSpPr>
        <p:spPr>
          <a:xfrm>
            <a:off x="3998520" y="187920"/>
            <a:ext cx="7009200" cy="1443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r">
              <a:lnSpc>
                <a:spcPct val="100000"/>
              </a:lnSpc>
            </a:pPr>
            <a:r>
              <a:rPr b="0" lang="ru-RU" sz="2000" spc="-1" strike="noStrike">
                <a:solidFill>
                  <a:srgbClr val="595959"/>
                </a:solidFill>
                <a:latin typeface="Roboto"/>
                <a:ea typeface="Roboto"/>
              </a:rPr>
              <a:t>Маршрутоориентированный подход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146" name="Рисунок 4" descr=""/>
          <p:cNvPicPr/>
          <p:nvPr/>
        </p:nvPicPr>
        <p:blipFill>
          <a:blip r:embed="rId1"/>
          <a:stretch/>
        </p:blipFill>
        <p:spPr>
          <a:xfrm>
            <a:off x="4436640" y="1901880"/>
            <a:ext cx="3066480" cy="4088520"/>
          </a:xfrm>
          <a:prstGeom prst="rect">
            <a:avLst/>
          </a:prstGeom>
          <a:ln>
            <a:noFill/>
          </a:ln>
        </p:spPr>
      </p:pic>
      <p:pic>
        <p:nvPicPr>
          <p:cNvPr id="147" name="Рисунок 5" descr=""/>
          <p:cNvPicPr/>
          <p:nvPr/>
        </p:nvPicPr>
        <p:blipFill>
          <a:blip r:embed="rId2"/>
          <a:stretch/>
        </p:blipFill>
        <p:spPr>
          <a:xfrm>
            <a:off x="921240" y="1901880"/>
            <a:ext cx="3066480" cy="4088520"/>
          </a:xfrm>
          <a:prstGeom prst="rect">
            <a:avLst/>
          </a:prstGeom>
          <a:ln>
            <a:noFill/>
          </a:ln>
        </p:spPr>
      </p:pic>
      <p:pic>
        <p:nvPicPr>
          <p:cNvPr id="148" name="Рисунок 6" descr=""/>
          <p:cNvPicPr/>
          <p:nvPr/>
        </p:nvPicPr>
        <p:blipFill>
          <a:blip r:embed="rId3"/>
          <a:stretch/>
        </p:blipFill>
        <p:spPr>
          <a:xfrm>
            <a:off x="7951680" y="1901880"/>
            <a:ext cx="3128760" cy="40885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5" dur="indefinite" restart="never" nodeType="tmRoot">
          <p:childTnLst>
            <p:seq>
              <p:cTn id="1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4331</TotalTime>
  <Application>LibreOffice/6.0.7.3$Linux_X86_64 LibreOffice_project/00m0$Build-3</Application>
  <Words>289</Words>
  <Paragraphs>105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2018-08-29T12:37:05Z</dcterms:created>
  <dc:creator>Пользователь Windows</dc:creator>
  <dc:description/>
  <dc:language>ru-RU</dc:language>
  <cp:lastModifiedBy>Кононова Н.К.</cp:lastModifiedBy>
  <cp:lastPrinted>2020-03-17T08:28:51Z</cp:lastPrinted>
  <dcterms:modified xsi:type="dcterms:W3CDTF">2020-03-17T08:30:34Z</dcterms:modified>
  <cp:revision>346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Произвольный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8</vt:i4>
  </property>
</Properties>
</file>