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</p:sldIdLst>
  <p:sldSz cy="7559675" cx="10691800"/>
  <p:notesSz cx="9144000" cy="6858000"/>
  <p:embeddedFontLst>
    <p:embeddedFont>
      <p:font typeface="Montserrat"/>
      <p:regular r:id="rId12"/>
      <p:bold r:id="rId13"/>
      <p:italic r:id="rId14"/>
      <p:boldItalic r:id="rId1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font" Target="fonts/Montserrat-bold.fntdata"/><Relationship Id="rId12" Type="http://schemas.openxmlformats.org/officeDocument/2006/relationships/font" Target="fonts/Montserrat-regular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Montserrat-boldItalic.fntdata"/><Relationship Id="rId14" Type="http://schemas.openxmlformats.org/officeDocument/2006/relationships/font" Target="fonts/Montserrat-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2:notes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3:notes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4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4:notes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5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5:notes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6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6:notes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7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7:notes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idx="10" type="dt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1" type="ftr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альный текст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2947634" y="-200159"/>
            <a:ext cx="4796544" cy="92216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ый заголовок и текст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5600802" y="2453009"/>
            <a:ext cx="6406475" cy="230542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923135" y="214411"/>
            <a:ext cx="6406475" cy="67826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ctrTitle"/>
          </p:nvPr>
        </p:nvSpPr>
        <p:spPr>
          <a:xfrm>
            <a:off x="801886" y="1237197"/>
            <a:ext cx="9088041" cy="26318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14"/>
              <a:buFont typeface="Calibri"/>
              <a:buNone/>
              <a:defRPr sz="6614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1" type="subTitle"/>
          </p:nvPr>
        </p:nvSpPr>
        <p:spPr>
          <a:xfrm>
            <a:off x="1336477" y="3970580"/>
            <a:ext cx="8018860" cy="18251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>
                <a:schemeClr val="dk1"/>
              </a:buClr>
              <a:buSzPts val="2646"/>
              <a:buNone/>
              <a:defRPr sz="2646"/>
            </a:lvl1pPr>
            <a:lvl2pPr lvl="1" algn="ctr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2205"/>
              <a:buNone/>
              <a:defRPr sz="2205"/>
            </a:lvl2pPr>
            <a:lvl3pPr lvl="2" algn="ctr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None/>
              <a:defRPr sz="1984"/>
            </a:lvl3pPr>
            <a:lvl4pPr lvl="3" algn="ctr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764"/>
              <a:buNone/>
              <a:defRPr sz="1764"/>
            </a:lvl4pPr>
            <a:lvl5pPr lvl="4" algn="ctr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764"/>
              <a:buNone/>
              <a:defRPr sz="1764"/>
            </a:lvl5pPr>
            <a:lvl6pPr lvl="5" algn="ctr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764"/>
              <a:buNone/>
              <a:defRPr sz="1764"/>
            </a:lvl6pPr>
            <a:lvl7pPr lvl="6" algn="ctr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764"/>
              <a:buNone/>
              <a:defRPr sz="1764"/>
            </a:lvl7pPr>
            <a:lvl8pPr lvl="7" algn="ctr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764"/>
              <a:buNone/>
              <a:defRPr sz="1764"/>
            </a:lvl8pPr>
            <a:lvl9pPr lvl="8" algn="ctr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764"/>
              <a:buNone/>
              <a:defRPr sz="1764"/>
            </a:lvl9pPr>
          </a:lstStyle>
          <a:p/>
        </p:txBody>
      </p:sp>
      <p:sp>
        <p:nvSpPr>
          <p:cNvPr id="18" name="Google Shape;18;p3"/>
          <p:cNvSpPr txBox="1"/>
          <p:nvPr>
            <p:ph idx="10" type="dt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1" type="ftr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0" type="dt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1" type="ftr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729494" y="1884671"/>
            <a:ext cx="9221689" cy="314461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14"/>
              <a:buFont typeface="Calibri"/>
              <a:buNone/>
              <a:defRPr sz="6614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729494" y="5059035"/>
            <a:ext cx="9221689" cy="16536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>
                <a:schemeClr val="dk1"/>
              </a:buClr>
              <a:buSzPts val="2646"/>
              <a:buNone/>
              <a:defRPr sz="2646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rgbClr val="888888"/>
              </a:buClr>
              <a:buSzPts val="2205"/>
              <a:buNone/>
              <a:defRPr sz="2205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rgbClr val="888888"/>
              </a:buClr>
              <a:buSzPts val="1984"/>
              <a:buNone/>
              <a:defRPr sz="1984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rgbClr val="888888"/>
              </a:buClr>
              <a:buSzPts val="1764"/>
              <a:buNone/>
              <a:defRPr sz="1764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rgbClr val="888888"/>
              </a:buClr>
              <a:buSzPts val="1764"/>
              <a:buNone/>
              <a:defRPr sz="1764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rgbClr val="888888"/>
              </a:buClr>
              <a:buSzPts val="1764"/>
              <a:buNone/>
              <a:defRPr sz="1764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rgbClr val="888888"/>
              </a:buClr>
              <a:buSzPts val="1764"/>
              <a:buNone/>
              <a:defRPr sz="1764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rgbClr val="888888"/>
              </a:buClr>
              <a:buSzPts val="1764"/>
              <a:buNone/>
              <a:defRPr sz="1764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rgbClr val="888888"/>
              </a:buClr>
              <a:buSzPts val="1764"/>
              <a:buNone/>
              <a:defRPr sz="1764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10" type="dt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1" type="ftr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" type="body"/>
          </p:nvPr>
        </p:nvSpPr>
        <p:spPr>
          <a:xfrm>
            <a:off x="735062" y="2012414"/>
            <a:ext cx="4544021" cy="47965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6"/>
          <p:cNvSpPr txBox="1"/>
          <p:nvPr>
            <p:ph idx="2" type="body"/>
          </p:nvPr>
        </p:nvSpPr>
        <p:spPr>
          <a:xfrm>
            <a:off x="5412730" y="2012414"/>
            <a:ext cx="4544021" cy="47965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6"/>
          <p:cNvSpPr txBox="1"/>
          <p:nvPr>
            <p:ph idx="10" type="dt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1" type="ftr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type="title"/>
          </p:nvPr>
        </p:nvSpPr>
        <p:spPr>
          <a:xfrm>
            <a:off x="736455" y="402484"/>
            <a:ext cx="9221689" cy="14611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736456" y="1853171"/>
            <a:ext cx="4523137" cy="90821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>
                <a:schemeClr val="dk1"/>
              </a:buClr>
              <a:buSzPts val="2646"/>
              <a:buNone/>
              <a:defRPr b="1" sz="2646"/>
            </a:lvl1pPr>
            <a:lvl2pPr indent="-228600" lvl="1" marL="9144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2205"/>
              <a:buNone/>
              <a:defRPr b="1" sz="2205"/>
            </a:lvl2pPr>
            <a:lvl3pPr indent="-228600" lvl="2" marL="1371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None/>
              <a:defRPr b="1" sz="1984"/>
            </a:lvl3pPr>
            <a:lvl4pPr indent="-228600" lvl="3" marL="18288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764"/>
              <a:buNone/>
              <a:defRPr b="1" sz="1764"/>
            </a:lvl4pPr>
            <a:lvl5pPr indent="-228600" lvl="4" marL="22860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764"/>
              <a:buNone/>
              <a:defRPr b="1" sz="1764"/>
            </a:lvl5pPr>
            <a:lvl6pPr indent="-228600" lvl="5" marL="27432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764"/>
              <a:buNone/>
              <a:defRPr b="1" sz="1764"/>
            </a:lvl6pPr>
            <a:lvl7pPr indent="-228600" lvl="6" marL="32004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764"/>
              <a:buNone/>
              <a:defRPr b="1" sz="1764"/>
            </a:lvl7pPr>
            <a:lvl8pPr indent="-228600" lvl="7" marL="3657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764"/>
              <a:buNone/>
              <a:defRPr b="1" sz="1764"/>
            </a:lvl8pPr>
            <a:lvl9pPr indent="-228600" lvl="8" marL="41148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764"/>
              <a:buNone/>
              <a:defRPr b="1" sz="1764"/>
            </a:lvl9pPr>
          </a:lstStyle>
          <a:p/>
        </p:txBody>
      </p:sp>
      <p:sp>
        <p:nvSpPr>
          <p:cNvPr id="43" name="Google Shape;43;p7"/>
          <p:cNvSpPr txBox="1"/>
          <p:nvPr>
            <p:ph idx="2" type="body"/>
          </p:nvPr>
        </p:nvSpPr>
        <p:spPr>
          <a:xfrm>
            <a:off x="736456" y="2761381"/>
            <a:ext cx="4523137" cy="40615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7"/>
          <p:cNvSpPr txBox="1"/>
          <p:nvPr>
            <p:ph idx="3" type="body"/>
          </p:nvPr>
        </p:nvSpPr>
        <p:spPr>
          <a:xfrm>
            <a:off x="5412731" y="1853171"/>
            <a:ext cx="4545413" cy="90821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>
                <a:schemeClr val="dk1"/>
              </a:buClr>
              <a:buSzPts val="2646"/>
              <a:buNone/>
              <a:defRPr b="1" sz="2646"/>
            </a:lvl1pPr>
            <a:lvl2pPr indent="-228600" lvl="1" marL="9144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2205"/>
              <a:buNone/>
              <a:defRPr b="1" sz="2205"/>
            </a:lvl2pPr>
            <a:lvl3pPr indent="-228600" lvl="2" marL="1371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None/>
              <a:defRPr b="1" sz="1984"/>
            </a:lvl3pPr>
            <a:lvl4pPr indent="-228600" lvl="3" marL="18288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764"/>
              <a:buNone/>
              <a:defRPr b="1" sz="1764"/>
            </a:lvl4pPr>
            <a:lvl5pPr indent="-228600" lvl="4" marL="22860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764"/>
              <a:buNone/>
              <a:defRPr b="1" sz="1764"/>
            </a:lvl5pPr>
            <a:lvl6pPr indent="-228600" lvl="5" marL="27432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764"/>
              <a:buNone/>
              <a:defRPr b="1" sz="1764"/>
            </a:lvl6pPr>
            <a:lvl7pPr indent="-228600" lvl="6" marL="32004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764"/>
              <a:buNone/>
              <a:defRPr b="1" sz="1764"/>
            </a:lvl7pPr>
            <a:lvl8pPr indent="-228600" lvl="7" marL="3657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764"/>
              <a:buNone/>
              <a:defRPr b="1" sz="1764"/>
            </a:lvl8pPr>
            <a:lvl9pPr indent="-228600" lvl="8" marL="41148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764"/>
              <a:buNone/>
              <a:defRPr b="1" sz="1764"/>
            </a:lvl9pPr>
          </a:lstStyle>
          <a:p/>
        </p:txBody>
      </p:sp>
      <p:sp>
        <p:nvSpPr>
          <p:cNvPr id="45" name="Google Shape;45;p7"/>
          <p:cNvSpPr txBox="1"/>
          <p:nvPr>
            <p:ph idx="4" type="body"/>
          </p:nvPr>
        </p:nvSpPr>
        <p:spPr>
          <a:xfrm>
            <a:off x="5412731" y="2761381"/>
            <a:ext cx="4545413" cy="40615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7"/>
          <p:cNvSpPr txBox="1"/>
          <p:nvPr>
            <p:ph idx="10" type="dt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1" type="ftr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0" type="dt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736455" y="503978"/>
            <a:ext cx="3448388" cy="176392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27"/>
              <a:buFont typeface="Calibri"/>
              <a:buNone/>
              <a:defRPr sz="3527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4545413" y="1088455"/>
            <a:ext cx="5412730" cy="53722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52564" lvl="0" marL="457200" algn="l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>
                <a:schemeClr val="dk1"/>
              </a:buClr>
              <a:buSzPts val="3527"/>
              <a:buChar char="•"/>
              <a:defRPr sz="3527"/>
            </a:lvl1pPr>
            <a:lvl2pPr indent="-424561" lvl="1" marL="9144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3086"/>
              <a:buChar char="•"/>
              <a:defRPr sz="3086"/>
            </a:lvl2pPr>
            <a:lvl3pPr indent="-396620" lvl="2" marL="1371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2646"/>
              <a:buChar char="•"/>
              <a:defRPr sz="2646"/>
            </a:lvl3pPr>
            <a:lvl4pPr indent="-368617" lvl="3" marL="18288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2205"/>
              <a:buChar char="•"/>
              <a:defRPr sz="2205"/>
            </a:lvl4pPr>
            <a:lvl5pPr indent="-368617" lvl="4" marL="22860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2205"/>
              <a:buChar char="•"/>
              <a:defRPr sz="2205"/>
            </a:lvl5pPr>
            <a:lvl6pPr indent="-368617" lvl="5" marL="27432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2205"/>
              <a:buChar char="•"/>
              <a:defRPr sz="2205"/>
            </a:lvl6pPr>
            <a:lvl7pPr indent="-368617" lvl="6" marL="32004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2205"/>
              <a:buChar char="•"/>
              <a:defRPr sz="2205"/>
            </a:lvl7pPr>
            <a:lvl8pPr indent="-368617" lvl="7" marL="3657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2205"/>
              <a:buChar char="•"/>
              <a:defRPr sz="2205"/>
            </a:lvl8pPr>
            <a:lvl9pPr indent="-368617" lvl="8" marL="41148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2205"/>
              <a:buChar char="•"/>
              <a:defRPr sz="2205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736455" y="2267902"/>
            <a:ext cx="3448388" cy="42015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>
                <a:schemeClr val="dk1"/>
              </a:buClr>
              <a:buSzPts val="1764"/>
              <a:buNone/>
              <a:defRPr sz="1764"/>
            </a:lvl1pPr>
            <a:lvl2pPr indent="-228600" lvl="1" marL="9144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543"/>
              <a:buNone/>
              <a:defRPr sz="1543"/>
            </a:lvl2pPr>
            <a:lvl3pPr indent="-228600" lvl="2" marL="1371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323"/>
              <a:buNone/>
              <a:defRPr sz="1323"/>
            </a:lvl3pPr>
            <a:lvl4pPr indent="-228600" lvl="3" marL="18288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102"/>
              <a:buNone/>
              <a:defRPr sz="1102"/>
            </a:lvl4pPr>
            <a:lvl5pPr indent="-228600" lvl="4" marL="22860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102"/>
              <a:buNone/>
              <a:defRPr sz="1102"/>
            </a:lvl5pPr>
            <a:lvl6pPr indent="-228600" lvl="5" marL="27432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102"/>
              <a:buNone/>
              <a:defRPr sz="1102"/>
            </a:lvl6pPr>
            <a:lvl7pPr indent="-228600" lvl="6" marL="32004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102"/>
              <a:buNone/>
              <a:defRPr sz="1102"/>
            </a:lvl7pPr>
            <a:lvl8pPr indent="-228600" lvl="7" marL="3657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102"/>
              <a:buNone/>
              <a:defRPr sz="1102"/>
            </a:lvl8pPr>
            <a:lvl9pPr indent="-228600" lvl="8" marL="41148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102"/>
              <a:buNone/>
              <a:defRPr sz="1102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736455" y="503978"/>
            <a:ext cx="3448388" cy="176392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27"/>
              <a:buFont typeface="Calibri"/>
              <a:buNone/>
              <a:defRPr sz="3527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4545413" y="1088455"/>
            <a:ext cx="5412730" cy="53722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>
                <a:schemeClr val="dk1"/>
              </a:buClr>
              <a:buSzPts val="3527"/>
              <a:buFont typeface="Arial"/>
              <a:buNone/>
              <a:defRPr b="0" i="0" sz="352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3086"/>
              <a:buFont typeface="Arial"/>
              <a:buNone/>
              <a:defRPr b="0" i="0" sz="308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2646"/>
              <a:buFont typeface="Arial"/>
              <a:buNone/>
              <a:defRPr b="0" i="0" sz="264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2205"/>
              <a:buFont typeface="Arial"/>
              <a:buNone/>
              <a:defRPr b="0" i="0" sz="220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2205"/>
              <a:buFont typeface="Arial"/>
              <a:buNone/>
              <a:defRPr b="0" i="0" sz="220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2205"/>
              <a:buFont typeface="Arial"/>
              <a:buNone/>
              <a:defRPr b="0" i="0" sz="220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2205"/>
              <a:buFont typeface="Arial"/>
              <a:buNone/>
              <a:defRPr b="0" i="0" sz="220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2205"/>
              <a:buFont typeface="Arial"/>
              <a:buNone/>
              <a:defRPr b="0" i="0" sz="220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2205"/>
              <a:buFont typeface="Arial"/>
              <a:buNone/>
              <a:defRPr b="0" i="0" sz="220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736455" y="2267902"/>
            <a:ext cx="3448388" cy="42015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>
                <a:schemeClr val="dk1"/>
              </a:buClr>
              <a:buSzPts val="1764"/>
              <a:buNone/>
              <a:defRPr sz="1764"/>
            </a:lvl1pPr>
            <a:lvl2pPr indent="-228600" lvl="1" marL="9144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543"/>
              <a:buNone/>
              <a:defRPr sz="1543"/>
            </a:lvl2pPr>
            <a:lvl3pPr indent="-228600" lvl="2" marL="1371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323"/>
              <a:buNone/>
              <a:defRPr sz="1323"/>
            </a:lvl3pPr>
            <a:lvl4pPr indent="-228600" lvl="3" marL="18288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102"/>
              <a:buNone/>
              <a:defRPr sz="1102"/>
            </a:lvl4pPr>
            <a:lvl5pPr indent="-228600" lvl="4" marL="22860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102"/>
              <a:buNone/>
              <a:defRPr sz="1102"/>
            </a:lvl5pPr>
            <a:lvl6pPr indent="-228600" lvl="5" marL="27432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102"/>
              <a:buNone/>
              <a:defRPr sz="1102"/>
            </a:lvl6pPr>
            <a:lvl7pPr indent="-228600" lvl="6" marL="32004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102"/>
              <a:buNone/>
              <a:defRPr sz="1102"/>
            </a:lvl7pPr>
            <a:lvl8pPr indent="-228600" lvl="7" marL="3657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102"/>
              <a:buNone/>
              <a:defRPr sz="1102"/>
            </a:lvl8pPr>
            <a:lvl9pPr indent="-228600" lvl="8" marL="41148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102"/>
              <a:buNone/>
              <a:defRPr sz="1102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50"/>
              <a:buFont typeface="Calibri"/>
              <a:buNone/>
              <a:defRPr b="0" i="0" sz="48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24561" lvl="0" marL="457200" marR="0" rtl="0" algn="l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>
                <a:schemeClr val="dk1"/>
              </a:buClr>
              <a:buSzPts val="3086"/>
              <a:buFont typeface="Arial"/>
              <a:buChar char="•"/>
              <a:defRPr b="0" i="0" sz="308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96621" lvl="1" marL="914400" marR="0" rtl="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2646"/>
              <a:buFont typeface="Arial"/>
              <a:buChar char="•"/>
              <a:defRPr b="0" i="0" sz="264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68617" lvl="2" marL="1371600" marR="0" rtl="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2205"/>
              <a:buFont typeface="Arial"/>
              <a:buChar char="•"/>
              <a:defRPr b="0" i="0" sz="220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4583" lvl="3" marL="1828800" marR="0" rtl="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b="0" i="0" sz="1984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4583" lvl="4" marL="2286000" marR="0" rtl="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b="0" i="0" sz="1984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4583" lvl="5" marL="2743200" marR="0" rtl="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b="0" i="0" sz="1984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4583" lvl="6" marL="3200400" marR="0" rtl="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b="0" i="0" sz="1984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4584" lvl="7" marL="3657600" marR="0" rtl="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b="0" i="0" sz="1984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4584" lvl="8" marL="4114800" marR="0" rtl="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b="0" i="0" sz="1984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23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23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323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323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323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323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323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323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323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323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323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19" y="-1"/>
            <a:ext cx="10690393" cy="75606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4"/>
          <p:cNvSpPr txBox="1"/>
          <p:nvPr>
            <p:ph type="ctrTitle"/>
          </p:nvPr>
        </p:nvSpPr>
        <p:spPr>
          <a:xfrm>
            <a:off x="801886" y="1237197"/>
            <a:ext cx="9088041" cy="26318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14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90" name="Google Shape;90;p14"/>
          <p:cNvSpPr txBox="1"/>
          <p:nvPr>
            <p:ph idx="1" type="subTitle"/>
          </p:nvPr>
        </p:nvSpPr>
        <p:spPr>
          <a:xfrm>
            <a:off x="1336477" y="3970580"/>
            <a:ext cx="8018860" cy="18251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46"/>
              <a:buNone/>
            </a:pPr>
            <a:r>
              <a:t/>
            </a:r>
            <a:endParaRPr/>
          </a:p>
        </p:txBody>
      </p:sp>
      <p:sp>
        <p:nvSpPr>
          <p:cNvPr id="91" name="Google Shape;91;p14"/>
          <p:cNvSpPr/>
          <p:nvPr/>
        </p:nvSpPr>
        <p:spPr>
          <a:xfrm>
            <a:off x="4928136" y="2668656"/>
            <a:ext cx="5034011" cy="430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00206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92" name="Google Shape;92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73" y="0"/>
            <a:ext cx="10688240" cy="7562203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4"/>
          <p:cNvSpPr txBox="1"/>
          <p:nvPr/>
        </p:nvSpPr>
        <p:spPr>
          <a:xfrm>
            <a:off x="4928136" y="6371427"/>
            <a:ext cx="2723823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ОПРЕДЕЛЕНИЕ</a:t>
            </a:r>
            <a:endParaRPr sz="24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4" name="Google Shape;94;p14"/>
          <p:cNvSpPr/>
          <p:nvPr/>
        </p:nvSpPr>
        <p:spPr>
          <a:xfrm>
            <a:off x="3386582" y="2283935"/>
            <a:ext cx="6575565" cy="16312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0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«Умный автобус» </a:t>
            </a:r>
            <a:r>
              <a:rPr lang="ru-RU" sz="20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–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система беспроводного видеонаблюдения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за действиями водителя и учета входящих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и выходящих пассажиров, сбор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и хранение данных о пассажиропотоке.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5"/>
          <p:cNvSpPr txBox="1"/>
          <p:nvPr>
            <p:ph type="ctrTitle"/>
          </p:nvPr>
        </p:nvSpPr>
        <p:spPr>
          <a:xfrm>
            <a:off x="801886" y="1237197"/>
            <a:ext cx="9088041" cy="26318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14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00" name="Google Shape;100;p15"/>
          <p:cNvSpPr txBox="1"/>
          <p:nvPr>
            <p:ph idx="1" type="subTitle"/>
          </p:nvPr>
        </p:nvSpPr>
        <p:spPr>
          <a:xfrm>
            <a:off x="1336477" y="3970580"/>
            <a:ext cx="8018860" cy="18251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46"/>
              <a:buNone/>
            </a:pPr>
            <a:r>
              <a:t/>
            </a:r>
            <a:endParaRPr/>
          </a:p>
        </p:txBody>
      </p:sp>
      <p:pic>
        <p:nvPicPr>
          <p:cNvPr id="101" name="Google Shape;101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73" y="0"/>
            <a:ext cx="10688240" cy="7562203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5"/>
          <p:cNvSpPr txBox="1"/>
          <p:nvPr/>
        </p:nvSpPr>
        <p:spPr>
          <a:xfrm>
            <a:off x="4677877" y="6467070"/>
            <a:ext cx="3419526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ПРИНЦИП РАБОТЫ</a:t>
            </a:r>
            <a:endParaRPr sz="24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3" name="Google Shape;103;p15"/>
          <p:cNvSpPr/>
          <p:nvPr/>
        </p:nvSpPr>
        <p:spPr>
          <a:xfrm>
            <a:off x="1362456" y="1565142"/>
            <a:ext cx="8759952" cy="40318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«Умный автобус» позволяет: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00206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rgbClr val="2F5496"/>
                </a:solidFill>
                <a:latin typeface="Montserrat"/>
                <a:ea typeface="Montserrat"/>
                <a:cs typeface="Montserrat"/>
                <a:sym typeface="Montserrat"/>
              </a:rPr>
              <a:t>1. </a:t>
            </a:r>
            <a:r>
              <a:rPr lang="ru-RU" sz="20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Вести видеонаблюдение за поведением водителя автобуса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и анализировать его (отвлекается ли от дороги, засыпает и т.д.).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00206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rgbClr val="2F5496"/>
                </a:solidFill>
                <a:latin typeface="Montserrat"/>
                <a:ea typeface="Montserrat"/>
                <a:cs typeface="Montserrat"/>
                <a:sym typeface="Montserrat"/>
              </a:rPr>
              <a:t>2. </a:t>
            </a:r>
            <a:r>
              <a:rPr lang="ru-RU" sz="20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Отслеживать геолокацию автобуса и скорость его движения.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00206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rgbClr val="2F5496"/>
                </a:solidFill>
                <a:latin typeface="Montserrat"/>
                <a:ea typeface="Montserrat"/>
                <a:cs typeface="Montserrat"/>
                <a:sym typeface="Montserrat"/>
              </a:rPr>
              <a:t>3. </a:t>
            </a:r>
            <a:r>
              <a:rPr lang="ru-RU" sz="20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Подсчитывать число входящих и выходящих пассажиров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в реальном времени с точностью 97%.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00206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rgbClr val="2F5496"/>
                </a:solidFill>
                <a:latin typeface="Montserrat"/>
                <a:ea typeface="Montserrat"/>
                <a:cs typeface="Montserrat"/>
                <a:sym typeface="Montserrat"/>
              </a:rPr>
              <a:t>4. </a:t>
            </a:r>
            <a:r>
              <a:rPr lang="ru-RU" sz="20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Сохранять и обрабатывать полученные данные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по пассажиропотоку для дальнейшего анализа.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6"/>
          <p:cNvSpPr txBox="1"/>
          <p:nvPr>
            <p:ph idx="1" type="subTitle"/>
          </p:nvPr>
        </p:nvSpPr>
        <p:spPr>
          <a:xfrm>
            <a:off x="1336477" y="3970580"/>
            <a:ext cx="8018860" cy="18251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46"/>
              <a:buNone/>
            </a:pPr>
            <a:r>
              <a:t/>
            </a:r>
            <a:endParaRPr/>
          </a:p>
        </p:txBody>
      </p:sp>
      <p:pic>
        <p:nvPicPr>
          <p:cNvPr id="109" name="Google Shape;109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2528"/>
            <a:ext cx="10688240" cy="7562203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6"/>
          <p:cNvSpPr/>
          <p:nvPr/>
        </p:nvSpPr>
        <p:spPr>
          <a:xfrm>
            <a:off x="5024599" y="6457084"/>
            <a:ext cx="4669868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ПРЕИМУЩЕСТВА ПРОЕКТА</a:t>
            </a:r>
            <a:endParaRPr sz="24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1" name="Google Shape;111;p16"/>
          <p:cNvSpPr/>
          <p:nvPr/>
        </p:nvSpPr>
        <p:spPr>
          <a:xfrm>
            <a:off x="3713610" y="2262457"/>
            <a:ext cx="6591678" cy="25545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Повышение эффективности планирования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маршрутной сети и расписания движения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транспорта.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00206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00206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00206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Усиление контроля качества обслуживания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населения.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7"/>
          <p:cNvSpPr txBox="1"/>
          <p:nvPr>
            <p:ph type="ctrTitle"/>
          </p:nvPr>
        </p:nvSpPr>
        <p:spPr>
          <a:xfrm>
            <a:off x="801886" y="1237197"/>
            <a:ext cx="9088041" cy="26318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14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17" name="Google Shape;117;p17"/>
          <p:cNvSpPr txBox="1"/>
          <p:nvPr>
            <p:ph idx="1" type="subTitle"/>
          </p:nvPr>
        </p:nvSpPr>
        <p:spPr>
          <a:xfrm>
            <a:off x="1336477" y="3970580"/>
            <a:ext cx="8018860" cy="18251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46"/>
              <a:buNone/>
            </a:pPr>
            <a:r>
              <a:t/>
            </a:r>
            <a:endParaRPr/>
          </a:p>
        </p:txBody>
      </p:sp>
      <p:pic>
        <p:nvPicPr>
          <p:cNvPr id="118" name="Google Shape;118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73" y="0"/>
            <a:ext cx="10688240" cy="7562203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17"/>
          <p:cNvSpPr txBox="1"/>
          <p:nvPr/>
        </p:nvSpPr>
        <p:spPr>
          <a:xfrm>
            <a:off x="4774131" y="6516303"/>
            <a:ext cx="4182555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ДОСТИГНУТЫЙ ЭФФЕКТ</a:t>
            </a:r>
            <a:endParaRPr sz="24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0" name="Google Shape;120;p17"/>
          <p:cNvSpPr/>
          <p:nvPr/>
        </p:nvSpPr>
        <p:spPr>
          <a:xfrm>
            <a:off x="7504452" y="2810085"/>
            <a:ext cx="2035809" cy="18158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Упрощение расследований происшествий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на транспорте благодаря наличию видеозаписей.</a:t>
            </a:r>
            <a:endParaRPr/>
          </a:p>
        </p:txBody>
      </p:sp>
      <p:sp>
        <p:nvSpPr>
          <p:cNvPr id="121" name="Google Shape;121;p17"/>
          <p:cNvSpPr/>
          <p:nvPr/>
        </p:nvSpPr>
        <p:spPr>
          <a:xfrm>
            <a:off x="4774131" y="3250028"/>
            <a:ext cx="1846381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Планирование маршрутной сети.</a:t>
            </a:r>
            <a:endParaRPr/>
          </a:p>
        </p:txBody>
      </p:sp>
      <p:sp>
        <p:nvSpPr>
          <p:cNvPr id="122" name="Google Shape;122;p17"/>
          <p:cNvSpPr/>
          <p:nvPr/>
        </p:nvSpPr>
        <p:spPr>
          <a:xfrm>
            <a:off x="1881965" y="3244792"/>
            <a:ext cx="2159683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Возможность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считать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пассажиропотоки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8"/>
          <p:cNvSpPr txBox="1"/>
          <p:nvPr>
            <p:ph type="ctrTitle"/>
          </p:nvPr>
        </p:nvSpPr>
        <p:spPr>
          <a:xfrm>
            <a:off x="801886" y="1237197"/>
            <a:ext cx="9088041" cy="26318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14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28" name="Google Shape;128;p18"/>
          <p:cNvSpPr txBox="1"/>
          <p:nvPr>
            <p:ph idx="1" type="subTitle"/>
          </p:nvPr>
        </p:nvSpPr>
        <p:spPr>
          <a:xfrm>
            <a:off x="1336477" y="3970580"/>
            <a:ext cx="8018860" cy="18251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46"/>
              <a:buNone/>
            </a:pPr>
            <a:r>
              <a:t/>
            </a:r>
            <a:endParaRPr/>
          </a:p>
        </p:txBody>
      </p:sp>
      <p:pic>
        <p:nvPicPr>
          <p:cNvPr id="129" name="Google Shape;129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2528"/>
            <a:ext cx="10688240" cy="7562203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18"/>
          <p:cNvSpPr txBox="1"/>
          <p:nvPr/>
        </p:nvSpPr>
        <p:spPr>
          <a:xfrm>
            <a:off x="4636008" y="6528816"/>
            <a:ext cx="5408853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ИСПОЛЬЗУЕМЫЕ ТЕХНОЛОГИИ</a:t>
            </a:r>
            <a:endParaRPr sz="24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1" name="Google Shape;131;p18"/>
          <p:cNvSpPr/>
          <p:nvPr/>
        </p:nvSpPr>
        <p:spPr>
          <a:xfrm>
            <a:off x="2298278" y="2502498"/>
            <a:ext cx="7456216" cy="22467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Сбор событий с видеокамер в специализированную базу данных и отображение в специальном интерфейсе в виде графиков </a:t>
            </a:r>
            <a:endParaRPr sz="2800">
              <a:solidFill>
                <a:srgbClr val="00206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и показателей.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9"/>
          <p:cNvSpPr txBox="1"/>
          <p:nvPr>
            <p:ph type="ctrTitle"/>
          </p:nvPr>
        </p:nvSpPr>
        <p:spPr>
          <a:xfrm>
            <a:off x="801886" y="1237197"/>
            <a:ext cx="9088041" cy="26318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14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37" name="Google Shape;137;p19"/>
          <p:cNvSpPr txBox="1"/>
          <p:nvPr>
            <p:ph idx="1" type="subTitle"/>
          </p:nvPr>
        </p:nvSpPr>
        <p:spPr>
          <a:xfrm>
            <a:off x="1336477" y="3970580"/>
            <a:ext cx="8018860" cy="18251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46"/>
              <a:buNone/>
            </a:pPr>
            <a:r>
              <a:t/>
            </a:r>
            <a:endParaRPr/>
          </a:p>
        </p:txBody>
      </p:sp>
      <p:pic>
        <p:nvPicPr>
          <p:cNvPr id="138" name="Google Shape;138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73" y="0"/>
            <a:ext cx="10688240" cy="7562203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19"/>
          <p:cNvSpPr/>
          <p:nvPr/>
        </p:nvSpPr>
        <p:spPr>
          <a:xfrm>
            <a:off x="2596317" y="2576322"/>
            <a:ext cx="7293610" cy="4924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rgbClr val="00206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0" name="Google Shape;140;p19"/>
          <p:cNvSpPr txBox="1"/>
          <p:nvPr/>
        </p:nvSpPr>
        <p:spPr>
          <a:xfrm>
            <a:off x="4818888" y="6548223"/>
            <a:ext cx="4958409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ТЕХНИЧЕСКИЕ ТРЕБОВАНИЯ</a:t>
            </a:r>
            <a:endParaRPr sz="24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1" name="Google Shape;141;p19"/>
          <p:cNvSpPr/>
          <p:nvPr/>
        </p:nvSpPr>
        <p:spPr>
          <a:xfrm>
            <a:off x="2315793" y="2807155"/>
            <a:ext cx="7461504" cy="1938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Arial"/>
              <a:buChar char="•"/>
            </a:pPr>
            <a:r>
              <a:rPr lang="ru-RU" sz="24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Пассажирский автобус любого размера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206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Arial"/>
              <a:buChar char="•"/>
            </a:pPr>
            <a:r>
              <a:rPr lang="ru-RU" sz="24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Источник питания 12/24В постоянного тока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206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Arial"/>
              <a:buChar char="•"/>
            </a:pPr>
            <a:r>
              <a:rPr lang="ru-RU" sz="24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Высота дверных проемов не ниже 220 см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Тема Office">
  <a:themeElements>
    <a:clrScheme name="Тема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