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3" r:id="rId7"/>
    <p:sldId id="266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Представления о себе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0.43000000000000005</c:v>
                </c:pt>
                <c:pt idx="1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76-4854-A6F1-25EE3D14B70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Представления о своей семье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0.24000000000000002</c:v>
                </c:pt>
                <c:pt idx="1">
                  <c:v>0.30000000000000004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76-4854-A6F1-25EE3D14B70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Представления о своей стране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0.30000000000000004</c:v>
                </c:pt>
                <c:pt idx="1">
                  <c:v>0.36000000000000004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76-4854-A6F1-25EE3D14B70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Представления о других странах и народах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Лист1!$E$2:$E$3</c:f>
              <c:numCache>
                <c:formatCode>0%</c:formatCode>
                <c:ptCount val="2"/>
                <c:pt idx="0">
                  <c:v>0.1</c:v>
                </c:pt>
                <c:pt idx="1">
                  <c:v>0.35000000000000003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76-4854-A6F1-25EE3D14B7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7595648"/>
        <c:axId val="147597184"/>
        <c:axId val="0"/>
      </c:bar3DChart>
      <c:catAx>
        <c:axId val="147595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7597184"/>
        <c:crosses val="autoZero"/>
        <c:auto val="1"/>
        <c:lblAlgn val="ctr"/>
        <c:lblOffset val="100"/>
        <c:noMultiLvlLbl val="0"/>
      </c:catAx>
      <c:valAx>
        <c:axId val="14759718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147595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Положительные проявления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0.35000000000000003</c:v>
                </c:pt>
                <c:pt idx="1">
                  <c:v>0.52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28-4AEE-B090-BF5517AE2F8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Отрицательные проявления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0.30000000000000004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28-4AEE-B090-BF5517AE2F8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Нейтральное проявление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0.15000000000000002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28-4AEE-B090-BF5517AE2F8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Адекватное отношение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Лист1!$E$2:$E$3</c:f>
              <c:numCache>
                <c:formatCode>0%</c:formatCode>
                <c:ptCount val="2"/>
                <c:pt idx="0">
                  <c:v>0.1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28-4AEE-B090-BF5517AE2F8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Неадекватное отношение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Лист1!$F$2:$F$3</c:f>
              <c:numCache>
                <c:formatCode>0%</c:formatCode>
                <c:ptCount val="2"/>
                <c:pt idx="0">
                  <c:v>0.15000000000000002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28-4AEE-B090-BF5517AE2F8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Безразличное отношение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Лист1!$G$2:$G$3</c:f>
              <c:numCache>
                <c:formatCode>0%</c:formatCode>
                <c:ptCount val="2"/>
                <c:pt idx="0">
                  <c:v>0.2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28-4AEE-B090-BF5517AE2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284160"/>
        <c:axId val="148285696"/>
        <c:axId val="0"/>
      </c:bar3DChart>
      <c:catAx>
        <c:axId val="148284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8285696"/>
        <c:crosses val="autoZero"/>
        <c:auto val="1"/>
        <c:lblAlgn val="ctr"/>
        <c:lblOffset val="100"/>
        <c:noMultiLvlLbl val="0"/>
      </c:catAx>
      <c:valAx>
        <c:axId val="148285696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148284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 агрессия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0.26</c:v>
                </c:pt>
                <c:pt idx="1">
                  <c:v>0.15000000000000002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9-4506-B4A7-330B42B7EB2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Импульсивность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0.35000000000000003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9-4506-B4A7-330B42B7EB2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Тревожность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0.2</c:v>
                </c:pt>
                <c:pt idx="1">
                  <c:v>0.15000000000000002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5D9-4506-B4A7-330B42B7EB2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Демонстративность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Лист1!$E$2:$E$3</c:f>
              <c:numCache>
                <c:formatCode>0%</c:formatCode>
                <c:ptCount val="2"/>
                <c:pt idx="0">
                  <c:v>0.12000000000000001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5D9-4506-B4A7-330B42B7EB2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Эмоциональная стабильность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Лист1!$F$2:$F$3</c:f>
              <c:numCache>
                <c:formatCode>0%</c:formatCode>
                <c:ptCount val="2"/>
                <c:pt idx="0">
                  <c:v>7.0000000000000021E-2</c:v>
                </c:pt>
                <c:pt idx="1">
                  <c:v>0.15000000000000002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5D9-4506-B4A7-330B42B7E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045184"/>
        <c:axId val="148120704"/>
        <c:axId val="0"/>
      </c:bar3DChart>
      <c:catAx>
        <c:axId val="148045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8120704"/>
        <c:crosses val="autoZero"/>
        <c:auto val="1"/>
        <c:lblAlgn val="ctr"/>
        <c:lblOffset val="100"/>
        <c:noMultiLvlLbl val="0"/>
      </c:catAx>
      <c:valAx>
        <c:axId val="14812070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148045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564687249231161E-2"/>
                  <c:y val="0.103823208453096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C40-40BB-954D-00460A031F8D}"/>
                </c:ext>
              </c:extLst>
            </c:dLbl>
            <c:dLbl>
              <c:idx val="1"/>
              <c:layout>
                <c:manualLayout>
                  <c:x val="2.3477624699077396E-2"/>
                  <c:y val="0.1403016330447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40-40BB-954D-00460A031F8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0.25</c:v>
                </c:pt>
                <c:pt idx="1">
                  <c:v>0.30000000000000004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A1-4DC6-84EC-93E2A405E43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608218524308009E-2"/>
                  <c:y val="0.12346543707935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C40-40BB-954D-00460A031F8D}"/>
                </c:ext>
              </c:extLst>
            </c:dLbl>
            <c:dLbl>
              <c:idx val="1"/>
              <c:layout>
                <c:manualLayout>
                  <c:x val="2.3477624699077396E-2"/>
                  <c:y val="0.196422286262614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40-40BB-954D-00460A031F8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0.4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A1-4DC6-84EC-93E2A405E43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4998780673231674E-2"/>
                  <c:y val="-5.6120653217890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40-40BB-954D-00460A031F8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0.35000000000000003</c:v>
                </c:pt>
                <c:pt idx="1">
                  <c:v>0.15000000000000002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A1-4DC6-84EC-93E2A405E4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155008"/>
        <c:axId val="148164992"/>
        <c:axId val="148157760"/>
      </c:bar3DChart>
      <c:catAx>
        <c:axId val="148155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8164992"/>
        <c:crosses val="autoZero"/>
        <c:auto val="1"/>
        <c:lblAlgn val="ctr"/>
        <c:lblOffset val="100"/>
        <c:noMultiLvlLbl val="0"/>
      </c:catAx>
      <c:valAx>
        <c:axId val="148164992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148155008"/>
        <c:crosses val="autoZero"/>
        <c:crossBetween val="between"/>
      </c:valAx>
      <c:serAx>
        <c:axId val="14815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4816499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564687249231161E-2"/>
                  <c:y val="0.106629241113990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76-4C73-B25F-DD6269BFB564}"/>
                </c:ext>
              </c:extLst>
            </c:dLbl>
            <c:dLbl>
              <c:idx val="1"/>
              <c:layout>
                <c:manualLayout>
                  <c:x val="1.3695281074461741E-2"/>
                  <c:y val="0.157137829010091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76-4C73-B25F-DD6269BFB56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0.17</c:v>
                </c:pt>
                <c:pt idx="1">
                  <c:v>0.35000000000000003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7-4440-9082-8E8C1006DEA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608218524308047E-2"/>
                  <c:y val="0.21325848222798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F76-4C73-B25F-DD6269BFB564}"/>
                </c:ext>
              </c:extLst>
            </c:dLbl>
            <c:dLbl>
              <c:idx val="1"/>
              <c:layout>
                <c:manualLayout>
                  <c:x val="1.1738812349538698E-2"/>
                  <c:y val="0.1655559269927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F76-4C73-B25F-DD6269BFB56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0.48000000000000004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97-4440-9082-8E8C1006DEA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43409342400051E-2"/>
                  <c:y val="8.4180979826834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F76-4C73-B25F-DD6269BFB564}"/>
                </c:ext>
              </c:extLst>
            </c:dLbl>
            <c:dLbl>
              <c:idx val="1"/>
              <c:layout>
                <c:manualLayout>
                  <c:x val="3.5216437048616094E-2"/>
                  <c:y val="-1.0288667567714081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F76-4C73-B25F-DD6269BFB56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0.35000000000000003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97-4440-9082-8E8C1006DE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7184640"/>
        <c:axId val="147190528"/>
        <c:axId val="147186112"/>
      </c:bar3DChart>
      <c:catAx>
        <c:axId val="14718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7190528"/>
        <c:crosses val="autoZero"/>
        <c:auto val="1"/>
        <c:lblAlgn val="ctr"/>
        <c:lblOffset val="100"/>
        <c:noMultiLvlLbl val="0"/>
      </c:catAx>
      <c:valAx>
        <c:axId val="14719052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147184640"/>
        <c:crosses val="autoZero"/>
        <c:crossBetween val="between"/>
      </c:valAx>
      <c:serAx>
        <c:axId val="147186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4719052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258748996924473E-3"/>
                  <c:y val="7.2956849183256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5C-4130-A072-8212BE1172BD}"/>
                </c:ext>
              </c:extLst>
            </c:dLbl>
            <c:dLbl>
              <c:idx val="1"/>
              <c:layout>
                <c:manualLayout>
                  <c:x val="2.1521155974154278E-2"/>
                  <c:y val="0.131883535062040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5C-4130-A072-8212BE1172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BA-461F-84F2-930846C0CE9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694061747693125E-3"/>
                  <c:y val="0.238512776176031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5C-4130-A072-8212BE1172BD}"/>
                </c:ext>
              </c:extLst>
            </c:dLbl>
            <c:dLbl>
              <c:idx val="1"/>
              <c:layout>
                <c:manualLayout>
                  <c:x val="1.1738812349538698E-2"/>
                  <c:y val="0.21887054754977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35C-4130-A072-8212BE1172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0.63000000000000012</c:v>
                </c:pt>
                <c:pt idx="1">
                  <c:v>0.65000000000000013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BA-461F-84F2-930846C0CE9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43409342400051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35C-4130-A072-8212BE1172BD}"/>
                </c:ext>
              </c:extLst>
            </c:dLbl>
            <c:dLbl>
              <c:idx val="1"/>
              <c:layout>
                <c:manualLayout>
                  <c:x val="3.5216437048616094E-2"/>
                  <c:y val="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35C-4130-A072-8212BE1172B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0.27</c:v>
                </c:pt>
                <c:pt idx="1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BA-461F-84F2-930846C0CE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327808"/>
        <c:axId val="148345984"/>
        <c:axId val="147189248"/>
      </c:bar3DChart>
      <c:catAx>
        <c:axId val="148327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8345984"/>
        <c:crosses val="autoZero"/>
        <c:auto val="1"/>
        <c:lblAlgn val="ctr"/>
        <c:lblOffset val="100"/>
        <c:noMultiLvlLbl val="0"/>
      </c:catAx>
      <c:valAx>
        <c:axId val="14834598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148327808"/>
        <c:crosses val="autoZero"/>
        <c:crossBetween val="between"/>
      </c:valAx>
      <c:serAx>
        <c:axId val="147189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48345984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258748996924473E-3"/>
                  <c:y val="8.69870124877291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818-49B4-AE58-6951C1AA44D9}"/>
                </c:ext>
              </c:extLst>
            </c:dLbl>
            <c:dLbl>
              <c:idx val="1"/>
              <c:layout>
                <c:manualLayout>
                  <c:x val="1.9564687249231091E-2"/>
                  <c:y val="0.117853371757568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818-49B4-AE58-6951C1AA44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0.15000000000000002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F2-48F5-9D88-5F8F2C9DE4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694061747693489E-3"/>
                  <c:y val="0.179586090297247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818-49B4-AE58-6951C1AA44D9}"/>
                </c:ext>
              </c:extLst>
            </c:dLbl>
            <c:dLbl>
              <c:idx val="1"/>
              <c:layout>
                <c:manualLayout>
                  <c:x val="1.1738812349538698E-2"/>
                  <c:y val="0.230094678193348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818-49B4-AE58-6951C1AA44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0.53</c:v>
                </c:pt>
                <c:pt idx="1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F2-48F5-9D88-5F8F2C9DE4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4340934240005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818-49B4-AE58-6951C1AA44D9}"/>
                </c:ext>
              </c:extLst>
            </c:dLbl>
            <c:dLbl>
              <c:idx val="1"/>
              <c:layout>
                <c:manualLayout>
                  <c:x val="4.4998780673231743E-2"/>
                  <c:y val="-5.144333783857040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818-49B4-AE58-6951C1AA44D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Лист1!$A$2:$A$3</c:f>
              <c:strCache>
                <c:ptCount val="2"/>
                <c:pt idx="0">
                  <c:v>I этап</c:v>
                </c:pt>
                <c:pt idx="1">
                  <c:v>II этап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0.32000000000000006</c:v>
                </c:pt>
                <c:pt idx="1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F2-48F5-9D88-5F8F2C9DE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8918272"/>
        <c:axId val="148919808"/>
        <c:axId val="148343424"/>
      </c:bar3DChart>
      <c:catAx>
        <c:axId val="148918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8919808"/>
        <c:crosses val="autoZero"/>
        <c:auto val="1"/>
        <c:lblAlgn val="ctr"/>
        <c:lblOffset val="100"/>
        <c:noMultiLvlLbl val="0"/>
      </c:catAx>
      <c:valAx>
        <c:axId val="14891980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one"/>
        <c:crossAx val="148918272"/>
        <c:crosses val="autoZero"/>
        <c:crossBetween val="between"/>
      </c:valAx>
      <c:serAx>
        <c:axId val="148343424"/>
        <c:scaling>
          <c:orientation val="minMax"/>
        </c:scaling>
        <c:delete val="0"/>
        <c:axPos val="b"/>
        <c:majorTickMark val="out"/>
        <c:minorTickMark val="none"/>
        <c:tickLblPos val="nextTo"/>
        <c:crossAx val="148919808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04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8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44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68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84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63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31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05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72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1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76FF74-B585-44BF-8795-197A11E2172D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BCDADD-880A-4329-B1BA-099622E21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48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http://img-fotki.yandex.ru/get/6508/20573769.f/0_82ae5_a174c715_L.png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2509564" cy="5517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g-fotki.yandex.ru/get/6505/20573769.f/0_82ae3_905902b2_L.png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7"/>
            <a:ext cx="8532440" cy="1844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340" y="0"/>
            <a:ext cx="2174208" cy="177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357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404664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Исследование психологического развития дошкольников в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полилингвальной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среде МБДОУ №28 детский сад «Матрёшка»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г.Южно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-Сахалинск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450912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Педагог-психолог</a:t>
            </a:r>
          </a:p>
          <a:p>
            <a:pPr algn="ctr"/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Ковкова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Т.В.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6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/>
          <a:lstStyle/>
          <a:p>
            <a:r>
              <a:rPr lang="ru-RU" sz="2800" dirty="0" smtClean="0"/>
              <a:t>Анализ промежуточных результатов экспериментальной группы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Поведенческая сфера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07704" y="1556791"/>
          <a:ext cx="6779096" cy="388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/>
          <a:lstStyle/>
          <a:p>
            <a:r>
              <a:rPr lang="ru-RU" sz="2800" dirty="0" smtClean="0"/>
              <a:t>Анализ промежуточных результатов экспериментальной группы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Эмоциональная сфера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07704" y="1556791"/>
          <a:ext cx="6779096" cy="388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56792"/>
          </a:xfrm>
        </p:spPr>
        <p:txBody>
          <a:bodyPr/>
          <a:lstStyle/>
          <a:p>
            <a:r>
              <a:rPr lang="ru-RU" sz="2800" dirty="0" smtClean="0"/>
              <a:t>Анализ промежуточных результатов экспериментальной группы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400" dirty="0" smtClean="0"/>
              <a:t>Познавательная сфера</a:t>
            </a:r>
            <a:br>
              <a:rPr lang="ru-RU" sz="2400" dirty="0" smtClean="0"/>
            </a:br>
            <a:r>
              <a:rPr lang="ru-RU" sz="2000" dirty="0" smtClean="0"/>
              <a:t>Внимание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484185"/>
              </p:ext>
            </p:extLst>
          </p:nvPr>
        </p:nvGraphicFramePr>
        <p:xfrm>
          <a:off x="2195513" y="1600200"/>
          <a:ext cx="649128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56792"/>
          </a:xfrm>
        </p:spPr>
        <p:txBody>
          <a:bodyPr/>
          <a:lstStyle/>
          <a:p>
            <a:r>
              <a:rPr lang="ru-RU" sz="2800" dirty="0" smtClean="0"/>
              <a:t>Анализ промежуточных результатов экспериментальной группы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400" dirty="0" smtClean="0"/>
              <a:t>Познавательная сфера</a:t>
            </a:r>
            <a:br>
              <a:rPr lang="ru-RU" sz="2400" dirty="0" smtClean="0"/>
            </a:br>
            <a:r>
              <a:rPr lang="ru-RU" sz="2000" dirty="0" smtClean="0"/>
              <a:t>Память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691889"/>
              </p:ext>
            </p:extLst>
          </p:nvPr>
        </p:nvGraphicFramePr>
        <p:xfrm>
          <a:off x="2195513" y="1600200"/>
          <a:ext cx="649128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56792"/>
          </a:xfrm>
        </p:spPr>
        <p:txBody>
          <a:bodyPr/>
          <a:lstStyle/>
          <a:p>
            <a:r>
              <a:rPr lang="ru-RU" sz="2800" dirty="0" smtClean="0"/>
              <a:t>Анализ промежуточных результатов экспериментальной группы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400" dirty="0" smtClean="0"/>
              <a:t>Познавательная сфера</a:t>
            </a:r>
            <a:br>
              <a:rPr lang="ru-RU" sz="2400" dirty="0" smtClean="0"/>
            </a:br>
            <a:r>
              <a:rPr lang="ru-RU" sz="2000" dirty="0" smtClean="0"/>
              <a:t>Мышление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168167"/>
              </p:ext>
            </p:extLst>
          </p:nvPr>
        </p:nvGraphicFramePr>
        <p:xfrm>
          <a:off x="2195513" y="1600200"/>
          <a:ext cx="649128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556792"/>
          </a:xfrm>
        </p:spPr>
        <p:txBody>
          <a:bodyPr/>
          <a:lstStyle/>
          <a:p>
            <a:r>
              <a:rPr lang="ru-RU" sz="2800" dirty="0" smtClean="0"/>
              <a:t>Анализ промежуточных результатов экспериментальной группы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2400" dirty="0" smtClean="0"/>
              <a:t>Познавательная сфера</a:t>
            </a:r>
            <a:br>
              <a:rPr lang="ru-RU" sz="2400" dirty="0" smtClean="0"/>
            </a:br>
            <a:r>
              <a:rPr lang="ru-RU" sz="2000" dirty="0" smtClean="0"/>
              <a:t>Речь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058483"/>
              </p:ext>
            </p:extLst>
          </p:nvPr>
        </p:nvGraphicFramePr>
        <p:xfrm>
          <a:off x="2195513" y="1600200"/>
          <a:ext cx="6491287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</a:t>
            </a:r>
            <a:r>
              <a:rPr lang="en-US" dirty="0" smtClean="0"/>
              <a:t>II</a:t>
            </a:r>
            <a:r>
              <a:rPr lang="ru-RU" dirty="0" smtClean="0"/>
              <a:t>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196752"/>
            <a:ext cx="6707088" cy="5328592"/>
          </a:xfrm>
        </p:spPr>
        <p:txBody>
          <a:bodyPr/>
          <a:lstStyle/>
          <a:p>
            <a:pPr marL="95250" indent="-95250"/>
            <a:r>
              <a:rPr lang="ru-RU" sz="2400" dirty="0" smtClean="0"/>
              <a:t>По всем основным линиям уровни развития воспитанников  экспериментальной группы включенных в реализацию проекта произошли изменения (метод математической статистики </a:t>
            </a:r>
            <a:r>
              <a:rPr lang="ru-RU" sz="2400" dirty="0" smtClean="0"/>
              <a:t>  Т-критерий </a:t>
            </a:r>
            <a:r>
              <a:rPr lang="ru-RU" sz="2400" dirty="0" err="1" smtClean="0"/>
              <a:t>Уилкоксона</a:t>
            </a:r>
            <a:r>
              <a:rPr lang="ru-RU" sz="2400" dirty="0" smtClean="0"/>
              <a:t>).</a:t>
            </a:r>
          </a:p>
          <a:p>
            <a:pPr marL="95250" indent="-95250"/>
            <a:r>
              <a:rPr lang="ru-RU" sz="2400" dirty="0" smtClean="0"/>
              <a:t>У родителей стали изменяться взгляды и представления, касающиеся воспитания детей; повышена компетентность в вопросах </a:t>
            </a:r>
            <a:r>
              <a:rPr lang="ru-RU" sz="2400" dirty="0" err="1" smtClean="0"/>
              <a:t>полилингвальности</a:t>
            </a:r>
            <a:r>
              <a:rPr lang="ru-RU" sz="24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172596" y="1268760"/>
            <a:ext cx="45038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ru-RU" sz="4400" dirty="0" smtClean="0"/>
              <a:t>Благодарим за внимание!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7928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600" dirty="0" smtClean="0">
                <a:latin typeface="+mn-lt"/>
              </a:rPr>
              <a:t>Цель исследования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196752"/>
            <a:ext cx="6779096" cy="492941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изучение поведенческой, эмоциональной и познавательной сфер дошкольников групп, участвующих в проекте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/>
          <a:lstStyle/>
          <a:p>
            <a:r>
              <a:rPr lang="ru-RU" sz="3600" dirty="0" smtClean="0"/>
              <a:t>Методы исследования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548680"/>
            <a:ext cx="6347048" cy="5616624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Общая осведомленность:</a:t>
            </a:r>
          </a:p>
          <a:p>
            <a:pPr>
              <a:buNone/>
            </a:pPr>
            <a:r>
              <a:rPr lang="ru-RU" sz="1800" dirty="0" smtClean="0"/>
              <a:t>	1) Беседа;</a:t>
            </a:r>
          </a:p>
          <a:p>
            <a:pPr>
              <a:buNone/>
            </a:pPr>
            <a:r>
              <a:rPr lang="ru-RU" sz="1800" dirty="0" smtClean="0"/>
              <a:t>	2) методика «Нелепицы».</a:t>
            </a:r>
          </a:p>
          <a:p>
            <a:pPr>
              <a:buNone/>
            </a:pPr>
            <a:r>
              <a:rPr lang="ru-RU" sz="1800" dirty="0" smtClean="0"/>
              <a:t>Поведенческая сфера:</a:t>
            </a:r>
          </a:p>
          <a:p>
            <a:pPr>
              <a:buNone/>
            </a:pPr>
            <a:r>
              <a:rPr lang="ru-RU" sz="1800" dirty="0" smtClean="0"/>
              <a:t>	1) Наблюдение;</a:t>
            </a:r>
          </a:p>
          <a:p>
            <a:pPr>
              <a:buNone/>
            </a:pPr>
            <a:r>
              <a:rPr lang="ru-RU" sz="1800" dirty="0" smtClean="0"/>
              <a:t>	2) методика «Мозаика» Е.О. Смирновой.</a:t>
            </a:r>
          </a:p>
          <a:p>
            <a:pPr>
              <a:buNone/>
            </a:pPr>
            <a:r>
              <a:rPr lang="ru-RU" sz="1800" dirty="0" smtClean="0"/>
              <a:t>Эмоциональная сфера:</a:t>
            </a:r>
          </a:p>
          <a:p>
            <a:pPr>
              <a:buNone/>
            </a:pPr>
            <a:r>
              <a:rPr lang="ru-RU" sz="1800" dirty="0" smtClean="0"/>
              <a:t>	1) графическая методика «Кактус» М.А. Панфиловой.</a:t>
            </a:r>
          </a:p>
          <a:p>
            <a:pPr>
              <a:buNone/>
            </a:pPr>
            <a:r>
              <a:rPr lang="ru-RU" sz="1800" dirty="0" smtClean="0"/>
              <a:t>Познавательная сфера:</a:t>
            </a:r>
          </a:p>
          <a:p>
            <a:pPr>
              <a:buNone/>
            </a:pPr>
            <a:r>
              <a:rPr lang="ru-RU" sz="1800" dirty="0" smtClean="0"/>
              <a:t>	1) «Найди такую же картинку» - внимание;</a:t>
            </a:r>
          </a:p>
          <a:p>
            <a:pPr>
              <a:buNone/>
            </a:pPr>
            <a:r>
              <a:rPr lang="ru-RU" sz="1800" dirty="0" smtClean="0"/>
              <a:t>	2) «10 предметов» - память;</a:t>
            </a:r>
          </a:p>
          <a:p>
            <a:pPr>
              <a:buNone/>
            </a:pPr>
            <a:r>
              <a:rPr lang="ru-RU" sz="1800" dirty="0" smtClean="0"/>
              <a:t>	3) «На что похоже?» - воображение;</a:t>
            </a:r>
          </a:p>
          <a:p>
            <a:pPr>
              <a:buNone/>
            </a:pPr>
            <a:r>
              <a:rPr lang="ru-RU" sz="1800" dirty="0" smtClean="0"/>
              <a:t>	4)  «Найди «семью»», «Рыбка» - мышление;</a:t>
            </a:r>
          </a:p>
          <a:p>
            <a:pPr>
              <a:buNone/>
            </a:pPr>
            <a:r>
              <a:rPr lang="ru-RU" sz="1800" dirty="0" smtClean="0"/>
              <a:t>	5) «Разрезные картинки» - восприятие;</a:t>
            </a:r>
          </a:p>
          <a:p>
            <a:pPr>
              <a:buNone/>
            </a:pPr>
            <a:r>
              <a:rPr lang="ru-RU" sz="1800" dirty="0" smtClean="0"/>
              <a:t>	6) «Рисунок человека» - образные и пространственные представления, тонкая моторика;</a:t>
            </a:r>
          </a:p>
          <a:p>
            <a:pPr>
              <a:buNone/>
            </a:pPr>
            <a:r>
              <a:rPr lang="ru-RU" sz="1800" dirty="0" smtClean="0"/>
              <a:t>	7) «Последовательные картинки» - речь.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600" dirty="0" smtClean="0"/>
              <a:t>Участники исследования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052736"/>
            <a:ext cx="6995120" cy="5073427"/>
          </a:xfrm>
        </p:spPr>
        <p:txBody>
          <a:bodyPr/>
          <a:lstStyle/>
          <a:p>
            <a:r>
              <a:rPr lang="ru-RU" sz="2800" dirty="0" smtClean="0"/>
              <a:t>Экспериментальные группы:</a:t>
            </a:r>
          </a:p>
          <a:p>
            <a:pPr>
              <a:buNone/>
            </a:pPr>
            <a:r>
              <a:rPr lang="ru-RU" sz="2800" dirty="0" smtClean="0"/>
              <a:t>Старшая группа </a:t>
            </a:r>
            <a:r>
              <a:rPr lang="ru-RU" sz="2800" dirty="0" err="1" smtClean="0"/>
              <a:t>общеразвивающей</a:t>
            </a:r>
            <a:r>
              <a:rPr lang="ru-RU" sz="2800" dirty="0" smtClean="0"/>
              <a:t> направленности 01 «Звездочки» - 24 ребёнка</a:t>
            </a:r>
          </a:p>
          <a:p>
            <a:pPr>
              <a:buNone/>
            </a:pPr>
            <a:r>
              <a:rPr lang="ru-RU" sz="2800" dirty="0" smtClean="0"/>
              <a:t>Старшая группа </a:t>
            </a:r>
            <a:r>
              <a:rPr lang="ru-RU" sz="2800" dirty="0" err="1" smtClean="0"/>
              <a:t>общеразвивающей</a:t>
            </a:r>
            <a:r>
              <a:rPr lang="ru-RU" sz="2800" dirty="0" smtClean="0"/>
              <a:t> направленности 04 «Карамельки» - 27 детей</a:t>
            </a:r>
          </a:p>
          <a:p>
            <a:r>
              <a:rPr lang="ru-RU" sz="2800" dirty="0" smtClean="0"/>
              <a:t>Контрольная группа:</a:t>
            </a:r>
          </a:p>
          <a:p>
            <a:pPr>
              <a:buNone/>
            </a:pPr>
            <a:r>
              <a:rPr lang="ru-RU" sz="2800" dirty="0" smtClean="0"/>
              <a:t>Старшая группа </a:t>
            </a:r>
            <a:r>
              <a:rPr lang="ru-RU" sz="2800" dirty="0" err="1" smtClean="0"/>
              <a:t>общеразвивающей</a:t>
            </a:r>
            <a:r>
              <a:rPr lang="ru-RU" sz="2800" dirty="0" smtClean="0"/>
              <a:t> направленности 06 «Веснушки» - 30 детей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600" dirty="0" smtClean="0"/>
              <a:t>Этапы исследования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35896" y="1196752"/>
            <a:ext cx="6995120" cy="5073427"/>
          </a:xfrm>
        </p:spPr>
        <p:txBody>
          <a:bodyPr/>
          <a:lstStyle/>
          <a:p>
            <a:r>
              <a:rPr lang="en-US" dirty="0" smtClean="0"/>
              <a:t>I</a:t>
            </a:r>
            <a:r>
              <a:rPr lang="ru-RU" dirty="0" smtClean="0"/>
              <a:t> этап – октябрь 2020г.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этап – февраль 2021г.</a:t>
            </a:r>
          </a:p>
          <a:p>
            <a:r>
              <a:rPr lang="ru-RU" dirty="0" smtClean="0"/>
              <a:t> </a:t>
            </a:r>
            <a:r>
              <a:rPr lang="en-US" dirty="0" smtClean="0"/>
              <a:t>III</a:t>
            </a:r>
            <a:r>
              <a:rPr lang="ru-RU" dirty="0" smtClean="0"/>
              <a:t> этап – май 2021г.</a:t>
            </a:r>
          </a:p>
          <a:p>
            <a:r>
              <a:rPr lang="en-US" dirty="0" smtClean="0"/>
              <a:t>IV</a:t>
            </a:r>
            <a:r>
              <a:rPr lang="ru-RU" dirty="0" smtClean="0"/>
              <a:t> этап – сентябрь 2021г.</a:t>
            </a:r>
          </a:p>
          <a:p>
            <a:r>
              <a:rPr lang="en-US" dirty="0" smtClean="0"/>
              <a:t>V</a:t>
            </a:r>
            <a:r>
              <a:rPr lang="ru-RU" dirty="0" smtClean="0"/>
              <a:t> этап – февраль 2022г.</a:t>
            </a:r>
          </a:p>
          <a:p>
            <a:r>
              <a:rPr lang="en-US" dirty="0" smtClean="0"/>
              <a:t>VI</a:t>
            </a:r>
            <a:r>
              <a:rPr lang="ru-RU" dirty="0" smtClean="0"/>
              <a:t> этап – май 2022г.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ru-RU" dirty="0" smtClean="0"/>
              <a:t>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1124744"/>
            <a:ext cx="6933456" cy="4525963"/>
          </a:xfrm>
        </p:spPr>
        <p:txBody>
          <a:bodyPr/>
          <a:lstStyle/>
          <a:p>
            <a:r>
              <a:rPr lang="ru-RU" sz="2800" dirty="0" smtClean="0"/>
              <a:t>Составление социального портрета групп.</a:t>
            </a:r>
          </a:p>
          <a:p>
            <a:r>
              <a:rPr lang="ru-RU" sz="2800" dirty="0" smtClean="0"/>
              <a:t>Наблюдение за взаимодействием родителей с детьми.</a:t>
            </a:r>
          </a:p>
          <a:p>
            <a:r>
              <a:rPr lang="ru-RU" sz="2800" dirty="0" smtClean="0"/>
              <a:t>Опрос родителей о вопросах воспитания детей дошкольного возраста.</a:t>
            </a:r>
          </a:p>
          <a:p>
            <a:r>
              <a:rPr lang="ru-RU" sz="2800" dirty="0" smtClean="0"/>
              <a:t>Наблюдение за взаимодействием педагогов с детьми.</a:t>
            </a:r>
          </a:p>
          <a:p>
            <a:r>
              <a:rPr lang="ru-RU" sz="2800" dirty="0" smtClean="0"/>
              <a:t>Диагностика эмоциональной, поведенческой и познавательной сфер.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smtClean="0"/>
              <a:t>Выводы </a:t>
            </a:r>
            <a:r>
              <a:rPr lang="en-US" dirty="0" smtClean="0"/>
              <a:t>I</a:t>
            </a:r>
            <a:r>
              <a:rPr lang="ru-RU" dirty="0" smtClean="0"/>
              <a:t>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124744"/>
            <a:ext cx="6923112" cy="5001419"/>
          </a:xfrm>
        </p:spPr>
        <p:txBody>
          <a:bodyPr/>
          <a:lstStyle/>
          <a:p>
            <a:pPr marL="95250" indent="-95250"/>
            <a:r>
              <a:rPr lang="ru-RU" sz="2200" dirty="0" smtClean="0"/>
              <a:t>По всем основным линиям уровни развития воспитанников включенных в реализацию проекта является одинаковым (метод математической статистики </a:t>
            </a:r>
            <a:r>
              <a:rPr lang="en-US" sz="2200" dirty="0" smtClean="0"/>
              <a:t>U</a:t>
            </a:r>
            <a:r>
              <a:rPr lang="ru-RU" sz="2200" dirty="0" smtClean="0"/>
              <a:t>-критерий Манна-Уитни).</a:t>
            </a:r>
          </a:p>
          <a:p>
            <a:pPr marL="95250" indent="-95250"/>
            <a:r>
              <a:rPr lang="ru-RU" sz="2200" dirty="0" smtClean="0"/>
              <a:t>Наблюдаются отличия педагогических стилей воспитания у педагогов групп участвующих в реализации проекта: либеральный стиль у 2 педагогов; авторитарный – 1 педагог; демократический – 3 педагога.</a:t>
            </a:r>
          </a:p>
          <a:p>
            <a:pPr marL="95250" indent="-95250"/>
            <a:r>
              <a:rPr lang="ru-RU" sz="2200" dirty="0" smtClean="0"/>
              <a:t>Большинство родителей (74%) имеют слабые представления о понятии </a:t>
            </a:r>
            <a:r>
              <a:rPr lang="ru-RU" sz="2200" dirty="0" err="1" smtClean="0"/>
              <a:t>полилингвальности</a:t>
            </a:r>
            <a:r>
              <a:rPr lang="ru-RU" sz="2200" dirty="0" smtClean="0"/>
              <a:t>; о необходимости ознакомления ребенка с культурой других народов (58%).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smtClean="0"/>
              <a:t>II</a:t>
            </a:r>
            <a:r>
              <a:rPr lang="ru-RU" dirty="0" smtClean="0"/>
              <a:t>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1124744"/>
            <a:ext cx="7067128" cy="5001419"/>
          </a:xfrm>
        </p:spPr>
        <p:txBody>
          <a:bodyPr/>
          <a:lstStyle/>
          <a:p>
            <a:r>
              <a:rPr lang="ru-RU" dirty="0" smtClean="0"/>
              <a:t>Наблюдение за взаимодействием родителей с детьми.</a:t>
            </a:r>
          </a:p>
          <a:p>
            <a:r>
              <a:rPr lang="ru-RU" dirty="0" smtClean="0"/>
              <a:t>Наблюдение за взаимодействием педагогов с воспитанниками.</a:t>
            </a:r>
          </a:p>
          <a:p>
            <a:r>
              <a:rPr lang="ru-RU" dirty="0" smtClean="0"/>
              <a:t>Диагностика.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/>
          <a:lstStyle/>
          <a:p>
            <a:r>
              <a:rPr lang="ru-RU" sz="2800" dirty="0" smtClean="0"/>
              <a:t>Анализ промежуточных результатов экспериментальной группы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/>
              <a:t>Общая осведомленность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07704" y="1556791"/>
          <a:ext cx="6779096" cy="3888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357</Words>
  <Application>Microsoft Office PowerPoint</Application>
  <PresentationFormat>Экран (4:3)</PresentationFormat>
  <Paragraphs>83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Презентация PowerPoint</vt:lpstr>
      <vt:lpstr>Цель исследования</vt:lpstr>
      <vt:lpstr>Методы исследования</vt:lpstr>
      <vt:lpstr>Участники исследования</vt:lpstr>
      <vt:lpstr>Этапы исследования</vt:lpstr>
      <vt:lpstr>I этап</vt:lpstr>
      <vt:lpstr>Выводы I этапа</vt:lpstr>
      <vt:lpstr>II этап</vt:lpstr>
      <vt:lpstr>Анализ промежуточных результатов экспериментальной группы Общая осведомленность </vt:lpstr>
      <vt:lpstr>Анализ промежуточных результатов экспериментальной группы Поведенческая сфера </vt:lpstr>
      <vt:lpstr>Анализ промежуточных результатов экспериментальной группы Эмоциональная сфера </vt:lpstr>
      <vt:lpstr>Анализ промежуточных результатов экспериментальной группы Познавательная сфера Внимание </vt:lpstr>
      <vt:lpstr>Анализ промежуточных результатов экспериментальной группы Познавательная сфера Память</vt:lpstr>
      <vt:lpstr>Анализ промежуточных результатов экспериментальной группы Познавательная сфера Мышление</vt:lpstr>
      <vt:lpstr>Анализ промежуточных результатов экспериментальной группы Познавательная сфера Речь</vt:lpstr>
      <vt:lpstr>Выводы II этапа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22</cp:revision>
  <dcterms:created xsi:type="dcterms:W3CDTF">2015-05-28T14:09:33Z</dcterms:created>
  <dcterms:modified xsi:type="dcterms:W3CDTF">2021-02-16T23:19:33Z</dcterms:modified>
</cp:coreProperties>
</file>