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50" r:id="rId1"/>
  </p:sldMasterIdLst>
  <p:notesMasterIdLst>
    <p:notesMasterId r:id="rId12"/>
  </p:notesMasterIdLst>
  <p:sldIdLst>
    <p:sldId id="258" r:id="rId2"/>
    <p:sldId id="261" r:id="rId3"/>
    <p:sldId id="282" r:id="rId4"/>
    <p:sldId id="279" r:id="rId5"/>
    <p:sldId id="277" r:id="rId6"/>
    <p:sldId id="278" r:id="rId7"/>
    <p:sldId id="272" r:id="rId8"/>
    <p:sldId id="281" r:id="rId9"/>
    <p:sldId id="283" r:id="rId10"/>
    <p:sldId id="269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Trebuchet MS" panose="020B0603020202020204" pitchFamily="34" charset="0"/>
      <p:regular r:id="rId19"/>
      <p:bold r:id="rId20"/>
      <p:italic r:id="rId21"/>
      <p:boldItalic r:id="rId2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1141" userDrawn="1">
          <p15:clr>
            <a:srgbClr val="A4A3A4"/>
          </p15:clr>
        </p15:guide>
        <p15:guide id="2" orient="horz" pos="48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5AEA"/>
    <a:srgbClr val="3399FF"/>
    <a:srgbClr val="34E7B5"/>
    <a:srgbClr val="2424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11" autoAdjust="0"/>
    <p:restoredTop sz="94674"/>
  </p:normalViewPr>
  <p:slideViewPr>
    <p:cSldViewPr snapToGrid="0" snapToObjects="1">
      <p:cViewPr varScale="1">
        <p:scale>
          <a:sx n="67" d="100"/>
          <a:sy n="67" d="100"/>
        </p:scale>
        <p:origin x="592" y="60"/>
      </p:cViewPr>
      <p:guideLst>
        <p:guide pos="1141"/>
        <p:guide orient="horz" pos="4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8067A4-4A9E-49FD-8DAB-FA1255427B79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F9564-6D83-497F-A0A6-C1411EAACE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557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Синий">
    <p:bg>
      <p:bgPr>
        <a:solidFill>
          <a:srgbClr val="505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E3ACCEA-102A-4B47-8BAD-E97080CBBA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104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86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8FF239D-64CB-D74D-B952-851537ED8D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104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451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Зелё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1F9B2D8-1EE7-C44E-AE2B-B3313C068E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104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50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Гради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B6DE9E8-6580-874F-B839-2AC4713F82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104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29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Градиентный 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B6DE9E8-6580-874F-B839-2AC4713F82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1049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967FADA-9199-F74A-95BC-035DDE73B5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4900" y="0"/>
            <a:ext cx="11099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284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0" y="1590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>
          <a:xfrm>
            <a:off x="9738831" y="6405036"/>
            <a:ext cx="127163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53104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cs typeface="Calibri" panose="020F0502020204030204" pitchFamily="34" charset="0"/>
                <a:sym typeface="Trebuchet MS" panose="020B0603020202020204" pitchFamily="34" charset="0"/>
              </a:rPr>
              <a:t>Copyright © 2019 by The Boston Consulting Group, Inc.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  <a:cs typeface="Calibri" panose="020F0502020204030204" pitchFamily="34" charset="0"/>
              <a:sym typeface="Trebuchet MS" panose="020B0603020202020204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775384" y="622801"/>
            <a:ext cx="10642708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cs typeface="Calibri" panose="020F0502020204030204" pitchFamily="34" charset="0"/>
                <a:sym typeface="Trebuchet MS" panose="020B0603020202020204" pitchFamily="34" charset="0"/>
              </a:rPr>
              <a:t>20190424_2000 Meeting with ARB.pptx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  <a:cs typeface="Calibri" panose="020F0502020204030204" pitchFamily="34" charset="0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42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.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0" y="1590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6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738831" y="6405036"/>
            <a:ext cx="1271631" cy="153888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Copyright" hidden="1"/>
          <p:cNvSpPr txBox="1"/>
          <p:nvPr userDrawn="1"/>
        </p:nvSpPr>
        <p:spPr>
          <a:xfrm rot="16200000">
            <a:off x="9453104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cs typeface="Calibri" panose="020F0502020204030204" pitchFamily="34" charset="0"/>
                <a:sym typeface="Trebuchet MS" panose="020B0603020202020204" pitchFamily="34" charset="0"/>
              </a:rPr>
              <a:t>Copyright © 2019 by The Boston Consulting Group, Inc.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  <a:cs typeface="Calibri" panose="020F050202020403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cs typeface="Calibri" panose="020F0502020204030204" pitchFamily="34" charset="0"/>
                <a:sym typeface="Trebuchet MS" panose="020B0603020202020204" pitchFamily="34" charset="0"/>
              </a:rPr>
              <a:t>20190424_2000 Meeting with ARB.pptx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  <a:cs typeface="Calibri" panose="020F0502020204030204" pitchFamily="34" charset="0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35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8260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1" r:id="rId2"/>
    <p:sldLayoutId id="2147483655" r:id="rId3"/>
    <p:sldLayoutId id="2147483656" r:id="rId4"/>
    <p:sldLayoutId id="2147483657" r:id="rId5"/>
    <p:sldLayoutId id="2147483659" r:id="rId6"/>
    <p:sldLayoutId id="2147483660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ADF8C999-0236-084A-AA3D-0A38C7D7395A}"/>
              </a:ext>
            </a:extLst>
          </p:cNvPr>
          <p:cNvSpPr txBox="1">
            <a:spLocks/>
          </p:cNvSpPr>
          <p:nvPr/>
        </p:nvSpPr>
        <p:spPr>
          <a:xfrm>
            <a:off x="1581619" y="2139756"/>
            <a:ext cx="10483850" cy="729565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chemeClr val="bg1"/>
                </a:solidFill>
              </a:rPr>
              <a:t>Анализ цифрового следа туриста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7A1A39F-C528-FC49-821E-CD9F5D753B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82989" y="275837"/>
            <a:ext cx="1218829" cy="56375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02AEAF9-A90F-6945-B591-0A92322811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41156" y="202857"/>
            <a:ext cx="1523338" cy="636739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ADF8C999-0236-084A-AA3D-0A38C7D7395A}"/>
              </a:ext>
            </a:extLst>
          </p:cNvPr>
          <p:cNvSpPr txBox="1">
            <a:spLocks/>
          </p:cNvSpPr>
          <p:nvPr/>
        </p:nvSpPr>
        <p:spPr>
          <a:xfrm>
            <a:off x="1581619" y="3085396"/>
            <a:ext cx="10483850" cy="1389522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1" dirty="0">
                <a:solidFill>
                  <a:schemeClr val="bg1"/>
                </a:solidFill>
                <a:latin typeface="Arial" panose="020B0604020202020204" pitchFamily="34" charset="0"/>
              </a:rPr>
              <a:t>Томская область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ADF8C999-0236-084A-AA3D-0A38C7D7395A}"/>
              </a:ext>
            </a:extLst>
          </p:cNvPr>
          <p:cNvSpPr txBox="1">
            <a:spLocks/>
          </p:cNvSpPr>
          <p:nvPr/>
        </p:nvSpPr>
        <p:spPr>
          <a:xfrm>
            <a:off x="1581619" y="4247112"/>
            <a:ext cx="10483850" cy="1389522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</a:rPr>
              <a:t>Название команды: </a:t>
            </a:r>
            <a:r>
              <a:rPr lang="en-US" sz="2400" b="1" dirty="0" err="1">
                <a:solidFill>
                  <a:schemeClr val="bg1"/>
                </a:solidFill>
              </a:rPr>
              <a:t>iskra</a:t>
            </a:r>
            <a:r>
              <a:rPr lang="en-US" sz="2400" b="1" dirty="0">
                <a:solidFill>
                  <a:schemeClr val="bg1"/>
                </a:solidFill>
              </a:rPr>
              <a:t> two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ru-RU" sz="2400" dirty="0" err="1">
                <a:solidFill>
                  <a:schemeClr val="bg1"/>
                </a:solidFill>
              </a:rPr>
              <a:t>Михайликова</a:t>
            </a:r>
            <a:r>
              <a:rPr lang="ru-RU" sz="2400" dirty="0">
                <a:solidFill>
                  <a:schemeClr val="bg1"/>
                </a:solidFill>
              </a:rPr>
              <a:t> Евгения</a:t>
            </a:r>
          </a:p>
          <a:p>
            <a:r>
              <a:rPr lang="ru-RU" sz="2400" dirty="0">
                <a:solidFill>
                  <a:schemeClr val="bg1"/>
                </a:solidFill>
              </a:rPr>
              <a:t>Белов Александр</a:t>
            </a:r>
          </a:p>
          <a:p>
            <a:r>
              <a:rPr lang="ru-RU" sz="2400" dirty="0" err="1">
                <a:solidFill>
                  <a:schemeClr val="bg1"/>
                </a:solidFill>
              </a:rPr>
              <a:t>Любимцева</a:t>
            </a:r>
            <a:r>
              <a:rPr lang="ru-RU" sz="2400" dirty="0">
                <a:solidFill>
                  <a:schemeClr val="bg1"/>
                </a:solidFill>
              </a:rPr>
              <a:t> Анна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Аржанов Кирилл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Казаков Илья</a:t>
            </a:r>
            <a:endParaRPr lang="ru-RU" sz="10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endParaRPr lang="ru-RU" sz="20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ADF8C999-0236-084A-AA3D-0A38C7D7395A}"/>
              </a:ext>
            </a:extLst>
          </p:cNvPr>
          <p:cNvSpPr txBox="1">
            <a:spLocks/>
          </p:cNvSpPr>
          <p:nvPr/>
        </p:nvSpPr>
        <p:spPr>
          <a:xfrm>
            <a:off x="1581619" y="1361693"/>
            <a:ext cx="10483850" cy="728862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</a:rPr>
              <a:t>Паспорт решения</a:t>
            </a:r>
          </a:p>
          <a:p>
            <a:endParaRPr lang="ru-RU" sz="20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endParaRPr lang="ru-RU" sz="20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endParaRPr lang="ru-RU" sz="20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43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C29D85A-7961-1E4F-BA70-89C180D63C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81" t="20765" r="14845" b="17814"/>
          <a:stretch/>
        </p:blipFill>
        <p:spPr>
          <a:xfrm>
            <a:off x="1494019" y="614598"/>
            <a:ext cx="10088912" cy="544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492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11338" y="788353"/>
            <a:ext cx="92548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1"/>
                </a:solidFill>
              </a:rPr>
              <a:t>Анализ цифрового следа туриста</a:t>
            </a:r>
            <a:endParaRPr lang="ru-RU" sz="4000" b="1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11338" y="2913770"/>
            <a:ext cx="92548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1"/>
                </a:solidFill>
              </a:rPr>
              <a:t>Построение эффективной маркетинговой и продуктовой стратегии привлечения туристов на территории Томской области на основе анализа цифрового следа</a:t>
            </a:r>
            <a:endParaRPr lang="ru-RU" sz="4800" dirty="0">
              <a:solidFill>
                <a:schemeClr val="accent1"/>
              </a:solidFill>
              <a:latin typeface="Trebuchet MS" panose="020B0603020202020204" pitchFamily="34" charset="0"/>
              <a:cs typeface="Calibri" panose="020F0502020204030204" pitchFamily="34" charset="0"/>
              <a:sym typeface="Trebuchet MS" panose="020B0603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11338" y="1434684"/>
            <a:ext cx="92548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Томская область</a:t>
            </a:r>
          </a:p>
        </p:txBody>
      </p:sp>
    </p:spTree>
    <p:extLst>
      <p:ext uri="{BB962C8B-B14F-4D97-AF65-F5344CB8AC3E}">
        <p14:creationId xmlns:p14="http://schemas.microsoft.com/office/powerpoint/2010/main" val="842372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11338" y="765175"/>
            <a:ext cx="92548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>
              <a:solidFill>
                <a:schemeClr val="accent1"/>
              </a:solidFill>
              <a:latin typeface="Arial" panose="020B0604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32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Список реципиентов: комитет развития внутреннего и въездного туризма департамента экономики Администрации Томской области </a:t>
            </a:r>
            <a:endParaRPr lang="ru-RU" sz="2000" dirty="0">
              <a:solidFill>
                <a:schemeClr val="accent1"/>
              </a:solidFill>
              <a:latin typeface="Arial" panose="020B0604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32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Список акцепторов: </a:t>
            </a:r>
            <a:r>
              <a:rPr lang="ru-RU" sz="3200" dirty="0">
                <a:solidFill>
                  <a:schemeClr val="accent1"/>
                </a:solidFill>
                <a:latin typeface="Arial" panose="020B0604020202020204" pitchFamily="34" charset="0"/>
              </a:rPr>
              <a:t>Администрация Томской области </a:t>
            </a:r>
          </a:p>
        </p:txBody>
      </p:sp>
    </p:spTree>
    <p:extLst>
      <p:ext uri="{BB962C8B-B14F-4D97-AF65-F5344CB8AC3E}">
        <p14:creationId xmlns:p14="http://schemas.microsoft.com/office/powerpoint/2010/main" val="2330153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11338" y="765175"/>
            <a:ext cx="9254836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Решаемая проблема:</a:t>
            </a:r>
          </a:p>
          <a:p>
            <a:r>
              <a:rPr lang="ru-RU" sz="20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Количество туристов, отправляющихся в места отдыха самостоятельно растет из года в год. Мотивы выбора туристического объекта, места проживания изучены слабо.</a:t>
            </a:r>
          </a:p>
          <a:p>
            <a:r>
              <a:rPr lang="ru-RU" sz="20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Отсутствует системная работа по сбору данных, что не позволяет принимать эффективных решений по </a:t>
            </a:r>
            <a:r>
              <a:rPr lang="ru-RU" sz="2000" dirty="0" err="1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таргетированию</a:t>
            </a:r>
            <a:r>
              <a:rPr lang="ru-RU" sz="20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туристического потока. </a:t>
            </a:r>
          </a:p>
          <a:p>
            <a:r>
              <a:rPr lang="ru-RU" sz="32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Решаемая задача:</a:t>
            </a:r>
          </a:p>
          <a:p>
            <a:r>
              <a:rPr lang="ru-RU" sz="20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Реализация веб-приложения «Мой турист» -инструмента для продвижения туристических организаций региона. Приложение позволяет провести оценку объема потенциальной аудитории и автоматически разбить ее на группы (сегменты). Сегментация на данный момент производится по местоположению, полу, возрастным группам, семейному положению, наличию детей, интересам. Инструмент позволяет действовать как от рынка, так и от товара / услуги.</a:t>
            </a:r>
            <a:r>
              <a:rPr lang="ru-RU" sz="24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811338" y="4800599"/>
            <a:ext cx="88661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>
              <a:solidFill>
                <a:schemeClr val="accent1"/>
              </a:solidFill>
              <a:latin typeface="Arial" panose="020B0604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32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32048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2068" y="407367"/>
            <a:ext cx="925483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Описание решения</a:t>
            </a:r>
          </a:p>
          <a:p>
            <a:r>
              <a:rPr lang="ru-RU" dirty="0"/>
              <a:t>Карта цифрового присутствия объектов туризма позволяет определить уровень осведомленности и заинтересованности потенциальной аудитории, а следовательно, помогает создавать содержание рекламных сообщений согласно модели иерархии воздействия. Если уровень цифрового присутствия низкий, уместными будут материалы для ознакомления с объектом рекламы, если средний — материалы, которые вызывают чувства и формируют позитивное отношение к нему, если уровень высокий — необходимы напоминания, побуждение к повторному посещению, предложение новых услуг, то есть стимулирование и сохранение намерений. Приложение помогает переводить потенциальные целевые группы с одного уровня в другой и отслеживать этот процесс.</a:t>
            </a:r>
            <a:endParaRPr lang="ru-RU" sz="3200" dirty="0">
              <a:solidFill>
                <a:schemeClr val="accent1"/>
              </a:solidFill>
              <a:latin typeface="Arial" panose="020B0604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ru-RU" sz="2000" dirty="0">
              <a:solidFill>
                <a:schemeClr val="accent1"/>
              </a:solidFill>
              <a:latin typeface="Arial" panose="020B0604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ru-RU" sz="2000" dirty="0">
              <a:solidFill>
                <a:schemeClr val="accent1"/>
              </a:solidFill>
              <a:latin typeface="Arial" panose="020B0604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ru-RU" sz="3200" dirty="0">
              <a:solidFill>
                <a:schemeClr val="accent1"/>
              </a:solidFill>
              <a:latin typeface="Arial" panose="020B0604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0" b="19473"/>
          <a:stretch/>
        </p:blipFill>
        <p:spPr bwMode="auto">
          <a:xfrm>
            <a:off x="2600004" y="3433156"/>
            <a:ext cx="7438964" cy="3243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5207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40522" y="446676"/>
            <a:ext cx="9752012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Дорожная карта </a:t>
            </a:r>
            <a:br>
              <a:rPr lang="ru-RU" sz="36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36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Ключевые этапы внедрения и контрольные точки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Разработка семантического ядра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разработка брифа для операторов сотовой связи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развертывание приложения на </a:t>
            </a:r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Linux</a:t>
            </a:r>
            <a:endParaRPr lang="ru-RU" sz="2000" dirty="0">
              <a:solidFill>
                <a:schemeClr val="accent1"/>
              </a:solidFill>
              <a:latin typeface="Arial" panose="020B0604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36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Необходимые ресурсы</a:t>
            </a:r>
          </a:p>
          <a:p>
            <a:r>
              <a:rPr lang="ru-RU" sz="20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Финансовые, человеческие, инфраструктура</a:t>
            </a:r>
          </a:p>
          <a:p>
            <a:r>
              <a:rPr lang="ru-RU" sz="36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Время на реализацию</a:t>
            </a:r>
          </a:p>
          <a:p>
            <a:r>
              <a:rPr lang="ru-RU" sz="20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Не менее трех месяцев</a:t>
            </a:r>
          </a:p>
          <a:p>
            <a:endParaRPr lang="ru-RU" sz="2000" dirty="0">
              <a:solidFill>
                <a:schemeClr val="accent1"/>
              </a:solidFill>
              <a:latin typeface="Arial" panose="020B0604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ru-RU" sz="2000" dirty="0">
              <a:solidFill>
                <a:schemeClr val="accent1"/>
              </a:solidFill>
              <a:latin typeface="Arial" panose="020B0604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ru-RU" sz="3600" dirty="0">
              <a:solidFill>
                <a:schemeClr val="accent1"/>
              </a:solidFill>
              <a:latin typeface="Arial" panose="020B0604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367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18739" y="240804"/>
            <a:ext cx="9929921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>
              <a:solidFill>
                <a:schemeClr val="accent1"/>
              </a:solidFill>
              <a:latin typeface="Arial" panose="020B0604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36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КПЭ: Увеличение количества туристов, посещающих объекты Томской области в сроки проведения мероприятий. </a:t>
            </a:r>
          </a:p>
          <a:p>
            <a:endParaRPr lang="ru-RU" sz="3200" dirty="0">
              <a:solidFill>
                <a:schemeClr val="accent1"/>
              </a:solidFill>
              <a:latin typeface="Arial" panose="020B0604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ru-RU" sz="3200" dirty="0">
              <a:solidFill>
                <a:schemeClr val="accent1"/>
              </a:solidFill>
              <a:latin typeface="Arial" panose="020B0604020202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  <a:p>
            <a:endParaRPr lang="ru-RU" sz="3200" dirty="0">
              <a:solidFill>
                <a:schemeClr val="accent1"/>
              </a:solidFill>
              <a:latin typeface="Arial" panose="020B0604020202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8988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18739" y="413082"/>
            <a:ext cx="947934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Результаты внедрения:</a:t>
            </a:r>
          </a:p>
          <a:p>
            <a:r>
              <a:rPr lang="ru-RU" sz="20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Построение эффективной маркетинговой и продуктовой стратегии привлечения туристов на территории Томской области на основе анализа цифрового следа туриста.</a:t>
            </a:r>
          </a:p>
          <a:p>
            <a:r>
              <a:rPr lang="ru-RU" sz="36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Эффекты:</a:t>
            </a:r>
          </a:p>
          <a:p>
            <a:r>
              <a:rPr lang="ru-RU" sz="20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Реклама будет эффективнее, если создавать ее основываясь не на целевую аудиторию, а на </a:t>
            </a:r>
            <a:r>
              <a:rPr lang="ru-RU" sz="2000" dirty="0" err="1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аватар</a:t>
            </a:r>
            <a:r>
              <a:rPr lang="ru-RU" sz="20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(портрета клиента), представлять конкретного человека. </a:t>
            </a:r>
          </a:p>
          <a:p>
            <a:r>
              <a:rPr lang="ru-RU" sz="20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Инструмент позволяет выделить целевые группы на основании которых сформировать </a:t>
            </a:r>
            <a:r>
              <a:rPr lang="ru-RU" sz="2000" dirty="0" err="1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аватар</a:t>
            </a:r>
            <a:r>
              <a:rPr lang="ru-RU" sz="20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портрета клиента.</a:t>
            </a:r>
          </a:p>
          <a:p>
            <a:r>
              <a:rPr lang="ru-RU" sz="3600" dirty="0" err="1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Тиражируемость</a:t>
            </a:r>
            <a:r>
              <a:rPr lang="ru-RU" sz="36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:</a:t>
            </a:r>
            <a:br>
              <a:rPr lang="ru-RU" sz="48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</a:br>
            <a:r>
              <a:rPr lang="ru-RU" sz="20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Возможность тиражирования цифрового решения в регионах, решение носит универсальный характер</a:t>
            </a:r>
          </a:p>
        </p:txBody>
      </p:sp>
    </p:spTree>
    <p:extLst>
      <p:ext uri="{BB962C8B-B14F-4D97-AF65-F5344CB8AC3E}">
        <p14:creationId xmlns:p14="http://schemas.microsoft.com/office/powerpoint/2010/main" val="3273960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86609" y="1179588"/>
            <a:ext cx="870667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Название команды:</a:t>
            </a:r>
          </a:p>
          <a:p>
            <a:r>
              <a:rPr lang="ru-RU" sz="36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«</a:t>
            </a:r>
            <a:r>
              <a:rPr lang="en-US" sz="3600" dirty="0" err="1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iskra</a:t>
            </a:r>
            <a:r>
              <a:rPr lang="en-US" sz="36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two</a:t>
            </a:r>
            <a:r>
              <a:rPr lang="ru-RU" sz="36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»</a:t>
            </a:r>
          </a:p>
          <a:p>
            <a:endParaRPr lang="ru-RU" sz="3600" dirty="0">
              <a:solidFill>
                <a:schemeClr val="accent1"/>
              </a:solidFill>
              <a:latin typeface="Arial" panose="020B0604020202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  <a:p>
            <a:r>
              <a:rPr lang="ru-RU" sz="280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Участники: </a:t>
            </a:r>
            <a:endParaRPr lang="ru-RU" sz="2800" dirty="0">
              <a:solidFill>
                <a:schemeClr val="accent1"/>
              </a:solidFill>
              <a:latin typeface="Arial" panose="020B0604020202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  <a:p>
            <a:r>
              <a:rPr lang="ru-RU" sz="2800" dirty="0" err="1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Михайликова</a:t>
            </a:r>
            <a:r>
              <a:rPr lang="ru-RU" sz="28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Евгения</a:t>
            </a:r>
          </a:p>
          <a:p>
            <a:r>
              <a:rPr lang="ru-RU" sz="28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Белов Александр</a:t>
            </a:r>
          </a:p>
          <a:p>
            <a:r>
              <a:rPr lang="ru-RU" sz="2800" dirty="0" err="1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Любимцева</a:t>
            </a:r>
            <a:r>
              <a:rPr lang="ru-RU" sz="28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Анна</a:t>
            </a:r>
          </a:p>
          <a:p>
            <a:endParaRPr lang="ru-RU" sz="2000" dirty="0">
              <a:solidFill>
                <a:schemeClr val="accent1"/>
              </a:solidFill>
              <a:latin typeface="Arial" panose="020B0604020202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234783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heme/theme1.xml><?xml version="1.0" encoding="utf-8"?>
<a:theme xmlns:a="http://schemas.openxmlformats.org/drawingml/2006/main" name="DATAMASTERS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4675</TotalTime>
  <Words>369</Words>
  <Application>Microsoft Office PowerPoint</Application>
  <PresentationFormat>Широкоэкранный</PresentationFormat>
  <Paragraphs>49</Paragraphs>
  <Slides>10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Calibri</vt:lpstr>
      <vt:lpstr>Arial</vt:lpstr>
      <vt:lpstr>Trebuchet MS</vt:lpstr>
      <vt:lpstr>Calibri Light</vt:lpstr>
      <vt:lpstr>DATAMASTERS</vt:lpstr>
      <vt:lpstr>think-cell Slide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обломов вася</cp:lastModifiedBy>
  <cp:revision>116</cp:revision>
  <dcterms:created xsi:type="dcterms:W3CDTF">2019-05-13T16:08:50Z</dcterms:created>
  <dcterms:modified xsi:type="dcterms:W3CDTF">2019-12-18T09:18:43Z</dcterms:modified>
</cp:coreProperties>
</file>