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82" r:id="rId3"/>
    <p:sldId id="259" r:id="rId4"/>
    <p:sldId id="260" r:id="rId5"/>
    <p:sldId id="262" r:id="rId6"/>
    <p:sldId id="264" r:id="rId7"/>
    <p:sldId id="287" r:id="rId8"/>
    <p:sldId id="265" r:id="rId9"/>
    <p:sldId id="292" r:id="rId10"/>
    <p:sldId id="277" r:id="rId11"/>
    <p:sldId id="283" r:id="rId12"/>
    <p:sldId id="284" r:id="rId13"/>
    <p:sldId id="286" r:id="rId14"/>
    <p:sldId id="285" r:id="rId15"/>
    <p:sldId id="289" r:id="rId16"/>
    <p:sldId id="290" r:id="rId17"/>
    <p:sldId id="291" r:id="rId18"/>
    <p:sldId id="294" r:id="rId19"/>
    <p:sldId id="295" r:id="rId20"/>
    <p:sldId id="296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F3"/>
    <a:srgbClr val="FBFAFC"/>
    <a:srgbClr val="FF8B8B"/>
    <a:srgbClr val="FA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B27D-8286-4D76-A48F-052D5BB78077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8F78-81FE-4B4E-9FFF-F82851EA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0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3EE2AA-AAC0-4AAC-A7EE-9AE23FEAB177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9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-edu.ru/" TargetMode="External"/><Relationship Id="rId5" Type="http://schemas.openxmlformats.org/officeDocument/2006/relationships/hyperlink" Target="mailto:a.kondakov@mob-edu.ru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" y="0"/>
            <a:ext cx="914082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2" y="1241235"/>
            <a:ext cx="3310816" cy="858498"/>
          </a:xfrm>
          <a:prstGeom prst="rect">
            <a:avLst/>
          </a:prstGeom>
        </p:spPr>
      </p:pic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3294101" y="4444434"/>
            <a:ext cx="185131" cy="27093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5706534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8580" y="4143652"/>
            <a:ext cx="7219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НОРМАТИВНО-ПРАВОВЫЕ </a:t>
            </a:r>
          </a:p>
          <a:p>
            <a:r>
              <a:rPr lang="ru-RU" sz="3200" b="1" dirty="0" smtClean="0"/>
              <a:t>ОСНОВЫ ПРИМЕНЕНИЯ ЦИФРОВЫХ ОБРАЗОВАТЕЛЬНЫХ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7040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2AE84931-196B-40FC-BEBB-B7D27754FF3A}"/>
              </a:ext>
            </a:extLst>
          </p:cNvPr>
          <p:cNvSpPr/>
          <p:nvPr/>
        </p:nvSpPr>
        <p:spPr>
          <a:xfrm>
            <a:off x="259722" y="1549779"/>
            <a:ext cx="1934838" cy="1970772"/>
          </a:xfrm>
          <a:custGeom>
            <a:avLst/>
            <a:gdLst>
              <a:gd name="connsiteX0" fmla="*/ 0 w 1943650"/>
              <a:gd name="connsiteY0" fmla="*/ 845488 h 1690975"/>
              <a:gd name="connsiteX1" fmla="*/ 422744 w 1943650"/>
              <a:gd name="connsiteY1" fmla="*/ 0 h 1690975"/>
              <a:gd name="connsiteX2" fmla="*/ 1520906 w 1943650"/>
              <a:gd name="connsiteY2" fmla="*/ 0 h 1690975"/>
              <a:gd name="connsiteX3" fmla="*/ 1943650 w 1943650"/>
              <a:gd name="connsiteY3" fmla="*/ 845488 h 1690975"/>
              <a:gd name="connsiteX4" fmla="*/ 1520906 w 1943650"/>
              <a:gd name="connsiteY4" fmla="*/ 1690975 h 1690975"/>
              <a:gd name="connsiteX5" fmla="*/ 422744 w 1943650"/>
              <a:gd name="connsiteY5" fmla="*/ 1690975 h 1690975"/>
              <a:gd name="connsiteX6" fmla="*/ 0 w 1943650"/>
              <a:gd name="connsiteY6" fmla="*/ 845488 h 169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650" h="1690975">
                <a:moveTo>
                  <a:pt x="971824" y="0"/>
                </a:moveTo>
                <a:lnTo>
                  <a:pt x="1943649" y="367787"/>
                </a:lnTo>
                <a:lnTo>
                  <a:pt x="1943649" y="1323188"/>
                </a:lnTo>
                <a:lnTo>
                  <a:pt x="971824" y="1690975"/>
                </a:lnTo>
                <a:lnTo>
                  <a:pt x="1" y="1323188"/>
                </a:lnTo>
                <a:lnTo>
                  <a:pt x="1" y="367787"/>
                </a:lnTo>
                <a:lnTo>
                  <a:pt x="971824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/>
              <a:t>Современная школа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A77D3AD3-B163-44CF-A8FC-31414FD1811A}"/>
              </a:ext>
            </a:extLst>
          </p:cNvPr>
          <p:cNvSpPr/>
          <p:nvPr/>
        </p:nvSpPr>
        <p:spPr>
          <a:xfrm>
            <a:off x="1007988" y="3480836"/>
            <a:ext cx="2099142" cy="1166190"/>
          </a:xfrm>
          <a:custGeom>
            <a:avLst/>
            <a:gdLst>
              <a:gd name="connsiteX0" fmla="*/ 0 w 2099142"/>
              <a:gd name="connsiteY0" fmla="*/ 0 h 1166190"/>
              <a:gd name="connsiteX1" fmla="*/ 2099142 w 2099142"/>
              <a:gd name="connsiteY1" fmla="*/ 0 h 1166190"/>
              <a:gd name="connsiteX2" fmla="*/ 2099142 w 2099142"/>
              <a:gd name="connsiteY2" fmla="*/ 1166190 h 1166190"/>
              <a:gd name="connsiteX3" fmla="*/ 0 w 2099142"/>
              <a:gd name="connsiteY3" fmla="*/ 1166190 h 1166190"/>
              <a:gd name="connsiteX4" fmla="*/ 0 w 2099142"/>
              <a:gd name="connsiteY4" fmla="*/ 0 h 116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142" h="1166190">
                <a:moveTo>
                  <a:pt x="0" y="0"/>
                </a:moveTo>
                <a:lnTo>
                  <a:pt x="2099142" y="0"/>
                </a:lnTo>
                <a:lnTo>
                  <a:pt x="2099142" y="1166190"/>
                </a:lnTo>
                <a:lnTo>
                  <a:pt x="0" y="1166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300" kern="1200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D068E0A6-A479-455C-A27D-04E5E8D424B6}"/>
              </a:ext>
            </a:extLst>
          </p:cNvPr>
          <p:cNvSpPr/>
          <p:nvPr/>
        </p:nvSpPr>
        <p:spPr>
          <a:xfrm>
            <a:off x="109069" y="3573016"/>
            <a:ext cx="1797837" cy="1943651"/>
          </a:xfrm>
          <a:custGeom>
            <a:avLst/>
            <a:gdLst>
              <a:gd name="connsiteX0" fmla="*/ 0 w 1943650"/>
              <a:gd name="connsiteY0" fmla="*/ 845488 h 1690975"/>
              <a:gd name="connsiteX1" fmla="*/ 422744 w 1943650"/>
              <a:gd name="connsiteY1" fmla="*/ 0 h 1690975"/>
              <a:gd name="connsiteX2" fmla="*/ 1520906 w 1943650"/>
              <a:gd name="connsiteY2" fmla="*/ 0 h 1690975"/>
              <a:gd name="connsiteX3" fmla="*/ 1943650 w 1943650"/>
              <a:gd name="connsiteY3" fmla="*/ 845488 h 1690975"/>
              <a:gd name="connsiteX4" fmla="*/ 1520906 w 1943650"/>
              <a:gd name="connsiteY4" fmla="*/ 1690975 h 1690975"/>
              <a:gd name="connsiteX5" fmla="*/ 422744 w 1943650"/>
              <a:gd name="connsiteY5" fmla="*/ 1690975 h 1690975"/>
              <a:gd name="connsiteX6" fmla="*/ 0 w 1943650"/>
              <a:gd name="connsiteY6" fmla="*/ 845488 h 169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650" h="1690975">
                <a:moveTo>
                  <a:pt x="971824" y="0"/>
                </a:moveTo>
                <a:lnTo>
                  <a:pt x="1943649" y="367787"/>
                </a:lnTo>
                <a:lnTo>
                  <a:pt x="1943649" y="1323188"/>
                </a:lnTo>
                <a:lnTo>
                  <a:pt x="971824" y="1690975"/>
                </a:lnTo>
                <a:lnTo>
                  <a:pt x="1" y="1323188"/>
                </a:lnTo>
                <a:lnTo>
                  <a:pt x="1" y="367787"/>
                </a:lnTo>
                <a:lnTo>
                  <a:pt x="971824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3040" tIns="352416" rIns="313041" bIns="352415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 smtClean="0"/>
              <a:t>Учитель будущего</a:t>
            </a:r>
            <a:endParaRPr lang="ru-RU" b="1" kern="1200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6E25C67-183E-4353-863D-D2D4C5C9F121}"/>
              </a:ext>
            </a:extLst>
          </p:cNvPr>
          <p:cNvSpPr/>
          <p:nvPr/>
        </p:nvSpPr>
        <p:spPr>
          <a:xfrm>
            <a:off x="6974887" y="3505458"/>
            <a:ext cx="2169113" cy="1166190"/>
          </a:xfrm>
          <a:custGeom>
            <a:avLst/>
            <a:gdLst>
              <a:gd name="connsiteX0" fmla="*/ 0 w 2169113"/>
              <a:gd name="connsiteY0" fmla="*/ 0 h 1166190"/>
              <a:gd name="connsiteX1" fmla="*/ 2169113 w 2169113"/>
              <a:gd name="connsiteY1" fmla="*/ 0 h 1166190"/>
              <a:gd name="connsiteX2" fmla="*/ 2169113 w 2169113"/>
              <a:gd name="connsiteY2" fmla="*/ 1166190 h 1166190"/>
              <a:gd name="connsiteX3" fmla="*/ 0 w 2169113"/>
              <a:gd name="connsiteY3" fmla="*/ 1166190 h 1166190"/>
              <a:gd name="connsiteX4" fmla="*/ 0 w 2169113"/>
              <a:gd name="connsiteY4" fmla="*/ 0 h 116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113" h="1166190">
                <a:moveTo>
                  <a:pt x="0" y="0"/>
                </a:moveTo>
                <a:lnTo>
                  <a:pt x="2169113" y="0"/>
                </a:lnTo>
                <a:lnTo>
                  <a:pt x="2169113" y="1166190"/>
                </a:lnTo>
                <a:lnTo>
                  <a:pt x="0" y="1166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>
                <a:solidFill>
                  <a:schemeClr val="bg1"/>
                </a:solidFill>
              </a:rPr>
              <a:t>Молодые профессионалы</a:t>
            </a: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0CC10939-19C2-45E3-A721-F23C5B2A65E0}"/>
              </a:ext>
            </a:extLst>
          </p:cNvPr>
          <p:cNvSpPr/>
          <p:nvPr/>
        </p:nvSpPr>
        <p:spPr>
          <a:xfrm>
            <a:off x="6732240" y="3480836"/>
            <a:ext cx="2046446" cy="1866114"/>
          </a:xfrm>
          <a:custGeom>
            <a:avLst/>
            <a:gdLst>
              <a:gd name="connsiteX0" fmla="*/ 0 w 1943650"/>
              <a:gd name="connsiteY0" fmla="*/ 845488 h 1690975"/>
              <a:gd name="connsiteX1" fmla="*/ 422744 w 1943650"/>
              <a:gd name="connsiteY1" fmla="*/ 0 h 1690975"/>
              <a:gd name="connsiteX2" fmla="*/ 1520906 w 1943650"/>
              <a:gd name="connsiteY2" fmla="*/ 0 h 1690975"/>
              <a:gd name="connsiteX3" fmla="*/ 1943650 w 1943650"/>
              <a:gd name="connsiteY3" fmla="*/ 845488 h 1690975"/>
              <a:gd name="connsiteX4" fmla="*/ 1520906 w 1943650"/>
              <a:gd name="connsiteY4" fmla="*/ 1690975 h 1690975"/>
              <a:gd name="connsiteX5" fmla="*/ 422744 w 1943650"/>
              <a:gd name="connsiteY5" fmla="*/ 1690975 h 1690975"/>
              <a:gd name="connsiteX6" fmla="*/ 0 w 1943650"/>
              <a:gd name="connsiteY6" fmla="*/ 845488 h 169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650" h="1690975">
                <a:moveTo>
                  <a:pt x="971824" y="0"/>
                </a:moveTo>
                <a:lnTo>
                  <a:pt x="1943649" y="367787"/>
                </a:lnTo>
                <a:lnTo>
                  <a:pt x="1943649" y="1323188"/>
                </a:lnTo>
                <a:lnTo>
                  <a:pt x="971824" y="1690975"/>
                </a:lnTo>
                <a:lnTo>
                  <a:pt x="1" y="1323188"/>
                </a:lnTo>
                <a:lnTo>
                  <a:pt x="1" y="367787"/>
                </a:lnTo>
                <a:lnTo>
                  <a:pt x="971824" y="0"/>
                </a:lnTo>
                <a:close/>
              </a:path>
            </a:pathLst>
          </a:custGeom>
          <a:solidFill>
            <a:srgbClr val="F913F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10" tIns="302886" rIns="263511" bIns="30288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 smtClean="0"/>
              <a:t>Молодые профессионалы</a:t>
            </a:r>
            <a:endParaRPr lang="ru-RU" sz="1600" b="1" kern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8380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Структура национального проекта «ОБРАЗОВАНИЕ»</a:t>
            </a:r>
            <a:br>
              <a:rPr lang="ru-RU" sz="2400" b="1" dirty="0" smtClean="0"/>
            </a:br>
            <a:r>
              <a:rPr lang="ru-RU" sz="1400" b="1" dirty="0" smtClean="0"/>
              <a:t>(утв</a:t>
            </a:r>
            <a:r>
              <a:rPr lang="ru-RU" sz="1400" b="1" dirty="0"/>
              <a:t>. президиумом Совета при Президенте Российской Федерации по стратегическому развитию и национальным проектам</a:t>
            </a:r>
            <a:r>
              <a:rPr lang="ru-RU" sz="1400" dirty="0"/>
              <a:t> </a:t>
            </a:r>
            <a:r>
              <a:rPr lang="ru-RU" sz="1400" b="1" dirty="0"/>
              <a:t>(протокол от 24 декабря 2018 г. N 16</a:t>
            </a:r>
            <a:r>
              <a:rPr lang="ru-RU" sz="1400" b="1" dirty="0" smtClean="0"/>
              <a:t>)</a:t>
            </a:r>
            <a:endParaRPr lang="ru-RU" sz="2400" b="1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9E0DE8CE-8F4B-4C98-B424-7F0D70EC30DF}"/>
              </a:ext>
            </a:extLst>
          </p:cNvPr>
          <p:cNvSpPr/>
          <p:nvPr/>
        </p:nvSpPr>
        <p:spPr>
          <a:xfrm>
            <a:off x="4261513" y="1512800"/>
            <a:ext cx="1792015" cy="1794105"/>
          </a:xfrm>
          <a:custGeom>
            <a:avLst/>
            <a:gdLst>
              <a:gd name="connsiteX0" fmla="*/ 0 w 1943650"/>
              <a:gd name="connsiteY0" fmla="*/ 845488 h 1690975"/>
              <a:gd name="connsiteX1" fmla="*/ 422744 w 1943650"/>
              <a:gd name="connsiteY1" fmla="*/ 0 h 1690975"/>
              <a:gd name="connsiteX2" fmla="*/ 1520906 w 1943650"/>
              <a:gd name="connsiteY2" fmla="*/ 0 h 1690975"/>
              <a:gd name="connsiteX3" fmla="*/ 1943650 w 1943650"/>
              <a:gd name="connsiteY3" fmla="*/ 845488 h 1690975"/>
              <a:gd name="connsiteX4" fmla="*/ 1520906 w 1943650"/>
              <a:gd name="connsiteY4" fmla="*/ 1690975 h 1690975"/>
              <a:gd name="connsiteX5" fmla="*/ 422744 w 1943650"/>
              <a:gd name="connsiteY5" fmla="*/ 1690975 h 1690975"/>
              <a:gd name="connsiteX6" fmla="*/ 0 w 1943650"/>
              <a:gd name="connsiteY6" fmla="*/ 845488 h 169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650" h="1690975">
                <a:moveTo>
                  <a:pt x="971824" y="0"/>
                </a:moveTo>
                <a:lnTo>
                  <a:pt x="1943649" y="367787"/>
                </a:lnTo>
                <a:lnTo>
                  <a:pt x="1943649" y="1323188"/>
                </a:lnTo>
                <a:lnTo>
                  <a:pt x="971824" y="1690975"/>
                </a:lnTo>
                <a:lnTo>
                  <a:pt x="1" y="1323188"/>
                </a:lnTo>
                <a:lnTo>
                  <a:pt x="1" y="367787"/>
                </a:lnTo>
                <a:lnTo>
                  <a:pt x="971824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 smtClean="0"/>
              <a:t>Поддержка семей, имеющих детей</a:t>
            </a:r>
            <a:endParaRPr lang="ru-RU" sz="2000" b="1" kern="1200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A7F37748-86A0-428C-B2D5-DB70148B504C}"/>
              </a:ext>
            </a:extLst>
          </p:cNvPr>
          <p:cNvSpPr/>
          <p:nvPr/>
        </p:nvSpPr>
        <p:spPr>
          <a:xfrm>
            <a:off x="6584177" y="1627624"/>
            <a:ext cx="1937747" cy="1760416"/>
          </a:xfrm>
          <a:custGeom>
            <a:avLst/>
            <a:gdLst>
              <a:gd name="connsiteX0" fmla="*/ 0 w 1943650"/>
              <a:gd name="connsiteY0" fmla="*/ 845488 h 1690975"/>
              <a:gd name="connsiteX1" fmla="*/ 422744 w 1943650"/>
              <a:gd name="connsiteY1" fmla="*/ 0 h 1690975"/>
              <a:gd name="connsiteX2" fmla="*/ 1520906 w 1943650"/>
              <a:gd name="connsiteY2" fmla="*/ 0 h 1690975"/>
              <a:gd name="connsiteX3" fmla="*/ 1943650 w 1943650"/>
              <a:gd name="connsiteY3" fmla="*/ 845488 h 1690975"/>
              <a:gd name="connsiteX4" fmla="*/ 1520906 w 1943650"/>
              <a:gd name="connsiteY4" fmla="*/ 1690975 h 1690975"/>
              <a:gd name="connsiteX5" fmla="*/ 422744 w 1943650"/>
              <a:gd name="connsiteY5" fmla="*/ 1690975 h 1690975"/>
              <a:gd name="connsiteX6" fmla="*/ 0 w 1943650"/>
              <a:gd name="connsiteY6" fmla="*/ 845488 h 169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650" h="1690975">
                <a:moveTo>
                  <a:pt x="971824" y="0"/>
                </a:moveTo>
                <a:lnTo>
                  <a:pt x="1943649" y="367787"/>
                </a:lnTo>
                <a:lnTo>
                  <a:pt x="1943649" y="1323188"/>
                </a:lnTo>
                <a:lnTo>
                  <a:pt x="971824" y="1690975"/>
                </a:lnTo>
                <a:lnTo>
                  <a:pt x="1" y="1323188"/>
                </a:lnTo>
                <a:lnTo>
                  <a:pt x="1" y="367787"/>
                </a:lnTo>
                <a:lnTo>
                  <a:pt x="97182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3040" tIns="352416" rIns="313041" bIns="352415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300" kern="12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264D4849-D317-4738-9B19-3395FCD13F08}"/>
              </a:ext>
            </a:extLst>
          </p:cNvPr>
          <p:cNvSpPr/>
          <p:nvPr/>
        </p:nvSpPr>
        <p:spPr>
          <a:xfrm>
            <a:off x="6458797" y="2046167"/>
            <a:ext cx="2276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Цифровая </a:t>
            </a:r>
          </a:p>
          <a:p>
            <a:pPr algn="ctr"/>
            <a:r>
              <a:rPr lang="ru-RU" b="1" i="1" dirty="0" smtClean="0"/>
              <a:t>образовательная</a:t>
            </a:r>
            <a:endParaRPr lang="ru-RU" b="1" i="1" dirty="0"/>
          </a:p>
          <a:p>
            <a:pPr algn="ctr"/>
            <a:r>
              <a:rPr lang="ru-RU" b="1" i="1" dirty="0" smtClean="0"/>
              <a:t>среда</a:t>
            </a:r>
            <a:endParaRPr lang="ru-RU" b="1" i="1" dirty="0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="" xmlns:a16="http://schemas.microsoft.com/office/drawing/2014/main" id="{1074E791-2856-4122-8F26-7ABBCF846241}"/>
              </a:ext>
            </a:extLst>
          </p:cNvPr>
          <p:cNvSpPr/>
          <p:nvPr/>
        </p:nvSpPr>
        <p:spPr>
          <a:xfrm>
            <a:off x="2194560" y="3356992"/>
            <a:ext cx="1944238" cy="2067386"/>
          </a:xfrm>
          <a:custGeom>
            <a:avLst/>
            <a:gdLst>
              <a:gd name="connsiteX0" fmla="*/ 0 w 1943650"/>
              <a:gd name="connsiteY0" fmla="*/ 845488 h 1690975"/>
              <a:gd name="connsiteX1" fmla="*/ 422744 w 1943650"/>
              <a:gd name="connsiteY1" fmla="*/ 0 h 1690975"/>
              <a:gd name="connsiteX2" fmla="*/ 1520906 w 1943650"/>
              <a:gd name="connsiteY2" fmla="*/ 0 h 1690975"/>
              <a:gd name="connsiteX3" fmla="*/ 1943650 w 1943650"/>
              <a:gd name="connsiteY3" fmla="*/ 845488 h 1690975"/>
              <a:gd name="connsiteX4" fmla="*/ 1520906 w 1943650"/>
              <a:gd name="connsiteY4" fmla="*/ 1690975 h 1690975"/>
              <a:gd name="connsiteX5" fmla="*/ 422744 w 1943650"/>
              <a:gd name="connsiteY5" fmla="*/ 1690975 h 1690975"/>
              <a:gd name="connsiteX6" fmla="*/ 0 w 1943650"/>
              <a:gd name="connsiteY6" fmla="*/ 845488 h 169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650" h="1690975">
                <a:moveTo>
                  <a:pt x="971824" y="0"/>
                </a:moveTo>
                <a:lnTo>
                  <a:pt x="1943649" y="367787"/>
                </a:lnTo>
                <a:lnTo>
                  <a:pt x="1943649" y="1323188"/>
                </a:lnTo>
                <a:lnTo>
                  <a:pt x="971824" y="1690975"/>
                </a:lnTo>
                <a:lnTo>
                  <a:pt x="1" y="1323188"/>
                </a:lnTo>
                <a:lnTo>
                  <a:pt x="1" y="367787"/>
                </a:lnTo>
                <a:lnTo>
                  <a:pt x="971824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 smtClean="0"/>
              <a:t>Новые возможности для каждого</a:t>
            </a:r>
            <a:endParaRPr lang="ru-RU" b="1" kern="1200" dirty="0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BF5CFE08-FD7D-4C4C-B059-294517C76EEE}"/>
              </a:ext>
            </a:extLst>
          </p:cNvPr>
          <p:cNvSpPr/>
          <p:nvPr/>
        </p:nvSpPr>
        <p:spPr>
          <a:xfrm>
            <a:off x="4355976" y="3346693"/>
            <a:ext cx="2046446" cy="2114444"/>
          </a:xfrm>
          <a:custGeom>
            <a:avLst/>
            <a:gdLst>
              <a:gd name="connsiteX0" fmla="*/ 0 w 1943650"/>
              <a:gd name="connsiteY0" fmla="*/ 845488 h 1690975"/>
              <a:gd name="connsiteX1" fmla="*/ 422744 w 1943650"/>
              <a:gd name="connsiteY1" fmla="*/ 0 h 1690975"/>
              <a:gd name="connsiteX2" fmla="*/ 1520906 w 1943650"/>
              <a:gd name="connsiteY2" fmla="*/ 0 h 1690975"/>
              <a:gd name="connsiteX3" fmla="*/ 1943650 w 1943650"/>
              <a:gd name="connsiteY3" fmla="*/ 845488 h 1690975"/>
              <a:gd name="connsiteX4" fmla="*/ 1520906 w 1943650"/>
              <a:gd name="connsiteY4" fmla="*/ 1690975 h 1690975"/>
              <a:gd name="connsiteX5" fmla="*/ 422744 w 1943650"/>
              <a:gd name="connsiteY5" fmla="*/ 1690975 h 1690975"/>
              <a:gd name="connsiteX6" fmla="*/ 0 w 1943650"/>
              <a:gd name="connsiteY6" fmla="*/ 845488 h 169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650" h="1690975">
                <a:moveTo>
                  <a:pt x="971824" y="0"/>
                </a:moveTo>
                <a:lnTo>
                  <a:pt x="1943649" y="367787"/>
                </a:lnTo>
                <a:lnTo>
                  <a:pt x="1943649" y="1323188"/>
                </a:lnTo>
                <a:lnTo>
                  <a:pt x="971824" y="1690975"/>
                </a:lnTo>
                <a:lnTo>
                  <a:pt x="1" y="1323188"/>
                </a:lnTo>
                <a:lnTo>
                  <a:pt x="1" y="367787"/>
                </a:lnTo>
                <a:lnTo>
                  <a:pt x="971824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 smtClean="0"/>
              <a:t>Социальная активность</a:t>
            </a:r>
            <a:endParaRPr lang="ru-RU" sz="2000" b="1" kern="1200" dirty="0"/>
          </a:p>
        </p:txBody>
      </p:sp>
      <p:sp>
        <p:nvSpPr>
          <p:cNvPr id="25" name="Полилиния: фигура 17">
            <a:extLst>
              <a:ext uri="{FF2B5EF4-FFF2-40B4-BE49-F238E27FC236}">
                <a16:creationId xmlns="" xmlns:a16="http://schemas.microsoft.com/office/drawing/2014/main" id="{8DC58B4D-7FD0-4514-B7CD-E3F43C56BF51}"/>
              </a:ext>
            </a:extLst>
          </p:cNvPr>
          <p:cNvSpPr/>
          <p:nvPr/>
        </p:nvSpPr>
        <p:spPr>
          <a:xfrm>
            <a:off x="2447822" y="1529388"/>
            <a:ext cx="1690976" cy="1794105"/>
          </a:xfrm>
          <a:custGeom>
            <a:avLst/>
            <a:gdLst>
              <a:gd name="connsiteX0" fmla="*/ 0 w 1943650"/>
              <a:gd name="connsiteY0" fmla="*/ 845488 h 1690975"/>
              <a:gd name="connsiteX1" fmla="*/ 422744 w 1943650"/>
              <a:gd name="connsiteY1" fmla="*/ 0 h 1690975"/>
              <a:gd name="connsiteX2" fmla="*/ 1520906 w 1943650"/>
              <a:gd name="connsiteY2" fmla="*/ 0 h 1690975"/>
              <a:gd name="connsiteX3" fmla="*/ 1943650 w 1943650"/>
              <a:gd name="connsiteY3" fmla="*/ 845488 h 1690975"/>
              <a:gd name="connsiteX4" fmla="*/ 1520906 w 1943650"/>
              <a:gd name="connsiteY4" fmla="*/ 1690975 h 1690975"/>
              <a:gd name="connsiteX5" fmla="*/ 422744 w 1943650"/>
              <a:gd name="connsiteY5" fmla="*/ 1690975 h 1690975"/>
              <a:gd name="connsiteX6" fmla="*/ 0 w 1943650"/>
              <a:gd name="connsiteY6" fmla="*/ 845488 h 169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650" h="1690975">
                <a:moveTo>
                  <a:pt x="971824" y="0"/>
                </a:moveTo>
                <a:lnTo>
                  <a:pt x="1943649" y="367787"/>
                </a:lnTo>
                <a:lnTo>
                  <a:pt x="1943649" y="1323188"/>
                </a:lnTo>
                <a:lnTo>
                  <a:pt x="971824" y="1690975"/>
                </a:lnTo>
                <a:lnTo>
                  <a:pt x="1" y="1323188"/>
                </a:lnTo>
                <a:lnTo>
                  <a:pt x="1" y="367787"/>
                </a:lnTo>
                <a:lnTo>
                  <a:pt x="971824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10" tIns="302886" rIns="263511" bIns="30288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i="1" kern="1200" dirty="0" smtClean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Успех каждого ребенка</a:t>
            </a:r>
            <a:endParaRPr lang="ru-RU" sz="2000" b="1" i="1" kern="12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7" name="Полилиния: фигура 23">
            <a:extLst>
              <a:ext uri="{FF2B5EF4-FFF2-40B4-BE49-F238E27FC236}">
                <a16:creationId xmlns="" xmlns:a16="http://schemas.microsoft.com/office/drawing/2014/main" id="{0CC10939-19C2-45E3-A721-F23C5B2A65E0}"/>
              </a:ext>
            </a:extLst>
          </p:cNvPr>
          <p:cNvSpPr/>
          <p:nvPr/>
        </p:nvSpPr>
        <p:spPr>
          <a:xfrm>
            <a:off x="1227141" y="5151120"/>
            <a:ext cx="1975409" cy="1603796"/>
          </a:xfrm>
          <a:custGeom>
            <a:avLst/>
            <a:gdLst>
              <a:gd name="connsiteX0" fmla="*/ 0 w 1943650"/>
              <a:gd name="connsiteY0" fmla="*/ 845488 h 1690975"/>
              <a:gd name="connsiteX1" fmla="*/ 422744 w 1943650"/>
              <a:gd name="connsiteY1" fmla="*/ 0 h 1690975"/>
              <a:gd name="connsiteX2" fmla="*/ 1520906 w 1943650"/>
              <a:gd name="connsiteY2" fmla="*/ 0 h 1690975"/>
              <a:gd name="connsiteX3" fmla="*/ 1943650 w 1943650"/>
              <a:gd name="connsiteY3" fmla="*/ 845488 h 1690975"/>
              <a:gd name="connsiteX4" fmla="*/ 1520906 w 1943650"/>
              <a:gd name="connsiteY4" fmla="*/ 1690975 h 1690975"/>
              <a:gd name="connsiteX5" fmla="*/ 422744 w 1943650"/>
              <a:gd name="connsiteY5" fmla="*/ 1690975 h 1690975"/>
              <a:gd name="connsiteX6" fmla="*/ 0 w 1943650"/>
              <a:gd name="connsiteY6" fmla="*/ 845488 h 169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650" h="1690975">
                <a:moveTo>
                  <a:pt x="971824" y="0"/>
                </a:moveTo>
                <a:lnTo>
                  <a:pt x="1943649" y="367787"/>
                </a:lnTo>
                <a:lnTo>
                  <a:pt x="1943649" y="1323188"/>
                </a:lnTo>
                <a:lnTo>
                  <a:pt x="971824" y="1690975"/>
                </a:lnTo>
                <a:lnTo>
                  <a:pt x="1" y="1323188"/>
                </a:lnTo>
                <a:lnTo>
                  <a:pt x="1" y="367787"/>
                </a:lnTo>
                <a:lnTo>
                  <a:pt x="9718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10" tIns="302886" rIns="263511" bIns="30288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 smtClean="0"/>
              <a:t>Экспорт образования</a:t>
            </a:r>
            <a:endParaRPr lang="ru-RU" sz="2000" b="1" kern="1200" dirty="0"/>
          </a:p>
        </p:txBody>
      </p:sp>
      <p:sp>
        <p:nvSpPr>
          <p:cNvPr id="28" name="Полилиния: фигура 23">
            <a:extLst>
              <a:ext uri="{FF2B5EF4-FFF2-40B4-BE49-F238E27FC236}">
                <a16:creationId xmlns="" xmlns:a16="http://schemas.microsoft.com/office/drawing/2014/main" id="{0CC10939-19C2-45E3-A721-F23C5B2A65E0}"/>
              </a:ext>
            </a:extLst>
          </p:cNvPr>
          <p:cNvSpPr/>
          <p:nvPr/>
        </p:nvSpPr>
        <p:spPr>
          <a:xfrm>
            <a:off x="5580111" y="5085184"/>
            <a:ext cx="1830201" cy="1650482"/>
          </a:xfrm>
          <a:custGeom>
            <a:avLst/>
            <a:gdLst>
              <a:gd name="connsiteX0" fmla="*/ 0 w 1943650"/>
              <a:gd name="connsiteY0" fmla="*/ 845488 h 1690975"/>
              <a:gd name="connsiteX1" fmla="*/ 422744 w 1943650"/>
              <a:gd name="connsiteY1" fmla="*/ 0 h 1690975"/>
              <a:gd name="connsiteX2" fmla="*/ 1520906 w 1943650"/>
              <a:gd name="connsiteY2" fmla="*/ 0 h 1690975"/>
              <a:gd name="connsiteX3" fmla="*/ 1943650 w 1943650"/>
              <a:gd name="connsiteY3" fmla="*/ 845488 h 1690975"/>
              <a:gd name="connsiteX4" fmla="*/ 1520906 w 1943650"/>
              <a:gd name="connsiteY4" fmla="*/ 1690975 h 1690975"/>
              <a:gd name="connsiteX5" fmla="*/ 422744 w 1943650"/>
              <a:gd name="connsiteY5" fmla="*/ 1690975 h 1690975"/>
              <a:gd name="connsiteX6" fmla="*/ 0 w 1943650"/>
              <a:gd name="connsiteY6" fmla="*/ 845488 h 169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650" h="1690975">
                <a:moveTo>
                  <a:pt x="971824" y="0"/>
                </a:moveTo>
                <a:lnTo>
                  <a:pt x="1943649" y="367787"/>
                </a:lnTo>
                <a:lnTo>
                  <a:pt x="1943649" y="1323188"/>
                </a:lnTo>
                <a:lnTo>
                  <a:pt x="971824" y="1690975"/>
                </a:lnTo>
                <a:lnTo>
                  <a:pt x="1" y="1323188"/>
                </a:lnTo>
                <a:lnTo>
                  <a:pt x="1" y="367787"/>
                </a:lnTo>
                <a:lnTo>
                  <a:pt x="97182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10" tIns="302886" rIns="263511" bIns="30288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 smtClean="0"/>
              <a:t>Социальные лифты для каждого</a:t>
            </a:r>
            <a:endParaRPr lang="ru-RU" b="1" kern="1200" dirty="0"/>
          </a:p>
        </p:txBody>
      </p:sp>
    </p:spTree>
    <p:extLst>
      <p:ext uri="{BB962C8B-B14F-4D97-AF65-F5344CB8AC3E}">
        <p14:creationId xmlns:p14="http://schemas.microsoft.com/office/powerpoint/2010/main" val="9034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15">
            <a:extLst>
              <a:ext uri="{FF2B5EF4-FFF2-40B4-BE49-F238E27FC236}">
                <a16:creationId xmlns="" xmlns:a16="http://schemas.microsoft.com/office/drawing/2014/main" id="{2AE84931-196B-40FC-BEBB-B7D27754FF3A}"/>
              </a:ext>
            </a:extLst>
          </p:cNvPr>
          <p:cNvSpPr/>
          <p:nvPr/>
        </p:nvSpPr>
        <p:spPr>
          <a:xfrm>
            <a:off x="441436" y="188640"/>
            <a:ext cx="3820217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577850">
              <a:spcBef>
                <a:spcPct val="0"/>
              </a:spcBef>
              <a:buNone/>
            </a:pPr>
            <a:r>
              <a:rPr lang="ru-RU" b="1" kern="1200" dirty="0" smtClean="0">
                <a:solidFill>
                  <a:schemeClr val="tx1"/>
                </a:solidFill>
              </a:rPr>
              <a:t>ФЕДЕРАЛЬНЫЙ ПРОЕКТ </a:t>
            </a:r>
          </a:p>
          <a:p>
            <a:pPr marL="0" lvl="0" indent="0" algn="ctr" defTabSz="577850">
              <a:spcBef>
                <a:spcPct val="0"/>
              </a:spcBef>
              <a:buNone/>
            </a:pPr>
            <a:r>
              <a:rPr lang="ru-RU" b="1" kern="1200" dirty="0" smtClean="0">
                <a:solidFill>
                  <a:schemeClr val="tx1"/>
                </a:solidFill>
              </a:rPr>
              <a:t>«СОВРЕМЕННАЯ ШКОЛА»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74317" y="1226763"/>
            <a:ext cx="8425382" cy="1798027"/>
            <a:chOff x="215070" y="1052736"/>
            <a:chExt cx="8425382" cy="179802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47564" y="1556792"/>
              <a:ext cx="7992888" cy="129397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/>
                <a:t>«Внедрение </a:t>
              </a:r>
              <a:r>
                <a:rPr lang="ru-RU" sz="1400" dirty="0"/>
                <a:t>на уровнях основного общего и среднего общего образования </a:t>
              </a:r>
              <a:r>
                <a:rPr lang="ru-RU" sz="1400" b="1" dirty="0"/>
                <a:t>новых методов обучения и воспитания, образовательных технологий,</a:t>
              </a:r>
              <a:r>
                <a:rPr lang="ru-RU" sz="1400" dirty="0"/>
                <a:t> обеспечивающих освоение обучающимися базовых навыков и умений, </a:t>
              </a:r>
              <a:r>
                <a:rPr lang="ru-RU" sz="1400" b="1" dirty="0"/>
                <a:t>повышение их мотивации к обучению и вовлеченности в образовательный процесс,</a:t>
              </a:r>
              <a:r>
                <a:rPr lang="ru-RU" sz="1400" dirty="0"/>
                <a:t> а также обновление содержания и совершенствование методов обучения предметной области </a:t>
              </a:r>
              <a:r>
                <a:rPr lang="ru-RU" sz="1400" dirty="0" smtClean="0"/>
                <a:t>«Технология»</a:t>
              </a:r>
              <a:endParaRPr lang="ru-RU" sz="14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15070" y="1052736"/>
              <a:ext cx="6733193" cy="34051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400" b="1" dirty="0" smtClean="0"/>
                <a:t>Задача федерального проекта «Современная школа»</a:t>
              </a:r>
              <a:endParaRPr lang="ru-RU" sz="1400" b="1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95536" y="1393255"/>
              <a:ext cx="0" cy="8105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endCxn id="5" idx="1"/>
            </p:cNvCxnSpPr>
            <p:nvPr/>
          </p:nvCxnSpPr>
          <p:spPr>
            <a:xfrm>
              <a:off x="395536" y="2203777"/>
              <a:ext cx="252028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08" y="145302"/>
            <a:ext cx="3146949" cy="691410"/>
          </a:xfrm>
          <a:prstGeom prst="rect">
            <a:avLst/>
          </a:prstGeom>
        </p:spPr>
      </p:pic>
      <p:sp>
        <p:nvSpPr>
          <p:cNvPr id="21" name="Правая фигурная скобка 20"/>
          <p:cNvSpPr/>
          <p:nvPr/>
        </p:nvSpPr>
        <p:spPr>
          <a:xfrm rot="5400000">
            <a:off x="4104583" y="-2854743"/>
            <a:ext cx="314140" cy="784887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1327" y="3573016"/>
            <a:ext cx="7992888" cy="1055608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Обновление  </a:t>
            </a:r>
            <a:r>
              <a:rPr lang="ru-RU" sz="1400" dirty="0"/>
              <a:t>федеральные государственные образовательные стандарты общего образования, в том числе требования к результатам освоения образовательной программы общего образования в части формирования базовых знаний, умений и навыков, </a:t>
            </a:r>
            <a:r>
              <a:rPr lang="ru-RU" sz="1400" b="1" u="sng" dirty="0"/>
              <a:t>формализации </a:t>
            </a:r>
            <a:r>
              <a:rPr lang="ru-RU" sz="1400" b="1" u="sng" dirty="0" smtClean="0"/>
              <a:t>«гибких компетенций», </a:t>
            </a:r>
            <a:r>
              <a:rPr lang="ru-RU" sz="1400" dirty="0"/>
              <a:t>и примерные основные общеобразовательные программы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3140968"/>
            <a:ext cx="6733193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Результаты </a:t>
            </a:r>
            <a:r>
              <a:rPr lang="ru-RU" sz="1400" b="1" dirty="0"/>
              <a:t>федерального проекта «Современная школа</a:t>
            </a:r>
            <a:r>
              <a:rPr lang="ru-RU" sz="1400" b="1" dirty="0" smtClean="0"/>
              <a:t>» к 31.12.2024 г.  </a:t>
            </a:r>
            <a:endParaRPr lang="ru-RU" sz="14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07892" y="4005064"/>
            <a:ext cx="2520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486674" y="3481488"/>
            <a:ext cx="21218" cy="2790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745787" y="4725144"/>
            <a:ext cx="8074532" cy="1055608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Не менее чем в 16 тыс. школ не менее чем в 80 субъектах Российской Федерации, расположенных в сельской местности и малых городах, создана материально-техническая база для реализации </a:t>
            </a:r>
            <a:r>
              <a:rPr lang="ru-RU" sz="1400" b="1" dirty="0"/>
              <a:t>основных и дополнительных общеобразовательных программ цифрового, естественно-научного, технического и гуманитарного профилей </a:t>
            </a:r>
            <a:r>
              <a:rPr lang="ru-RU" sz="1400" dirty="0"/>
              <a:t>с охватом не менее 800 тыс. детей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19299" y="5167850"/>
            <a:ext cx="2520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790417" y="5982433"/>
            <a:ext cx="8074532" cy="578882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Не менее 70% организаций, реализующих программы начального, основного и среднего общего образования, реализуют общеобразовательные программы в сетевой форме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87339" y="6271874"/>
            <a:ext cx="2931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15">
            <a:extLst>
              <a:ext uri="{FF2B5EF4-FFF2-40B4-BE49-F238E27FC236}">
                <a16:creationId xmlns="" xmlns:a16="http://schemas.microsoft.com/office/drawing/2014/main" id="{2AE84931-196B-40FC-BEBB-B7D27754FF3A}"/>
              </a:ext>
            </a:extLst>
          </p:cNvPr>
          <p:cNvSpPr/>
          <p:nvPr/>
        </p:nvSpPr>
        <p:spPr>
          <a:xfrm>
            <a:off x="441436" y="188640"/>
            <a:ext cx="382021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577850">
              <a:spcBef>
                <a:spcPct val="0"/>
              </a:spcBef>
              <a:buNone/>
            </a:pPr>
            <a:r>
              <a:rPr lang="ru-RU" b="1" kern="1200" dirty="0" smtClean="0">
                <a:solidFill>
                  <a:schemeClr val="tx1"/>
                </a:solidFill>
              </a:rPr>
              <a:t>ФЕДЕРАЛЬНЫЙ ПРОЕКТ </a:t>
            </a:r>
          </a:p>
          <a:p>
            <a:pPr lvl="0" algn="ctr" defTabSz="57785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«УСПЕХ КАЖДОГО РЕБЕНКА»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9340" y="4941168"/>
            <a:ext cx="8235147" cy="5788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Не менее 70% детей с ограниченными возможностями здоровья обучаются по дополнительным общеобразовательным программам, в том числе с </a:t>
            </a:r>
            <a:r>
              <a:rPr lang="ru-RU" sz="1400" b="1" dirty="0"/>
              <a:t>использованием дистанционных технологий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6337" y="5661248"/>
            <a:ext cx="8228150" cy="105560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/>
              <a:t>К 2024 году обучающимся 5-11 классов предоставлены возможности </a:t>
            </a:r>
            <a:r>
              <a:rPr lang="ru-RU" sz="1400" b="1" dirty="0"/>
              <a:t>освоения основных общеобразовательных программ по индивидуальному учебному плану</a:t>
            </a:r>
            <a:r>
              <a:rPr lang="ru-RU" sz="1400" dirty="0"/>
              <a:t>, в том числе в сетевой форме, с зачетом результатов освоения ими дополнительных общеобразовательных программ и программ профессионального обучения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60970" y="1331550"/>
            <a:ext cx="8425382" cy="1321301"/>
            <a:chOff x="215070" y="1052736"/>
            <a:chExt cx="8425382" cy="132130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47564" y="1556792"/>
              <a:ext cx="7992888" cy="81724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/>
                <a:t>Формирование </a:t>
              </a:r>
              <a:r>
                <a:rPr lang="ru-RU" sz="1400" dirty="0"/>
                <a:t>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</a:t>
              </a:r>
              <a:r>
                <a:rPr lang="ru-RU" sz="1400" dirty="0" smtClean="0"/>
                <a:t>обучающихся</a:t>
              </a:r>
              <a:endParaRPr lang="ru-RU" sz="14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15070" y="1052736"/>
              <a:ext cx="6733193" cy="34051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400" b="1" dirty="0" smtClean="0"/>
                <a:t>Задача федерального проекта «Успех каждого ребенка»</a:t>
              </a:r>
              <a:endParaRPr lang="ru-RU" sz="1400" b="1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95536" y="1393255"/>
              <a:ext cx="0" cy="57215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Прямая соединительная линия 11"/>
            <p:cNvCxnSpPr>
              <a:endCxn id="5" idx="1"/>
            </p:cNvCxnSpPr>
            <p:nvPr/>
          </p:nvCxnSpPr>
          <p:spPr>
            <a:xfrm>
              <a:off x="395536" y="1965414"/>
              <a:ext cx="252028" cy="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337217" y="2780928"/>
            <a:ext cx="6733193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Результаты </a:t>
            </a:r>
            <a:r>
              <a:rPr lang="ru-RU" sz="1400" b="1" dirty="0"/>
              <a:t>федерального проекта </a:t>
            </a:r>
            <a:r>
              <a:rPr lang="ru-RU" sz="1400" b="1" dirty="0" smtClean="0"/>
              <a:t>«Успех каждого ребенка» к 31.12.2024 г.  </a:t>
            </a:r>
            <a:endParaRPr lang="ru-RU" sz="1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08" y="145302"/>
            <a:ext cx="3146949" cy="691410"/>
          </a:xfrm>
          <a:prstGeom prst="rect">
            <a:avLst/>
          </a:prstGeom>
        </p:spPr>
      </p:pic>
      <p:sp>
        <p:nvSpPr>
          <p:cNvPr id="21" name="Правая фигурная скобка 20"/>
          <p:cNvSpPr/>
          <p:nvPr/>
        </p:nvSpPr>
        <p:spPr>
          <a:xfrm rot="5400000">
            <a:off x="4104583" y="-2854743"/>
            <a:ext cx="314140" cy="7848872"/>
          </a:xfrm>
          <a:prstGeom prst="righ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4519" y="4005064"/>
            <a:ext cx="8239967" cy="81724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Не менее 900 тыс. детей получили </a:t>
            </a:r>
            <a:r>
              <a:rPr lang="ru-RU" sz="1400" b="1" dirty="0"/>
              <a:t>рекомендации по построению индивидуального учебного плана </a:t>
            </a:r>
            <a:r>
              <a:rPr lang="ru-RU" sz="1400" dirty="0"/>
              <a:t>в соответствии с выбранными профессиональными компетенциями (профессиональными областями деятельности), с учетом реализации проекта </a:t>
            </a:r>
            <a:r>
              <a:rPr lang="ru-RU" sz="1400" dirty="0" smtClean="0"/>
              <a:t>«Билет </a:t>
            </a:r>
            <a:r>
              <a:rPr lang="ru-RU" sz="1400" dirty="0"/>
              <a:t>в </a:t>
            </a:r>
            <a:r>
              <a:rPr lang="ru-RU" sz="1400" dirty="0" smtClean="0"/>
              <a:t>будущее»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3464" y="3284984"/>
            <a:ext cx="8271022" cy="5788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Не </a:t>
            </a:r>
            <a:r>
              <a:rPr lang="ru-RU" sz="1400" dirty="0"/>
              <a:t>менее 12 млн. детей приняли участие в </a:t>
            </a:r>
            <a:r>
              <a:rPr lang="ru-RU" sz="1400" b="1" dirty="0"/>
              <a:t>открытых онлайн-уроках</a:t>
            </a:r>
            <a:r>
              <a:rPr lang="ru-RU" sz="1400" dirty="0"/>
              <a:t>, реализуемых с учетом опыта цикла открытых </a:t>
            </a:r>
            <a:r>
              <a:rPr lang="ru-RU" sz="1400" dirty="0" smtClean="0"/>
              <a:t>уроков «</a:t>
            </a:r>
            <a:r>
              <a:rPr lang="ru-RU" sz="1400" dirty="0" err="1" smtClean="0"/>
              <a:t>Проектория</a:t>
            </a:r>
            <a:r>
              <a:rPr lang="ru-RU" sz="1400" dirty="0" smtClean="0"/>
              <a:t>», </a:t>
            </a:r>
            <a:r>
              <a:rPr lang="ru-RU" sz="1400" dirty="0"/>
              <a:t>направленных на раннюю профориентацию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1436" y="3121447"/>
            <a:ext cx="0" cy="306760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3" idx="1"/>
          </p:cNvCxnSpPr>
          <p:nvPr/>
        </p:nvCxnSpPr>
        <p:spPr>
          <a:xfrm>
            <a:off x="441436" y="3574425"/>
            <a:ext cx="25202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9" idx="1"/>
          </p:cNvCxnSpPr>
          <p:nvPr/>
        </p:nvCxnSpPr>
        <p:spPr>
          <a:xfrm>
            <a:off x="441436" y="4413686"/>
            <a:ext cx="283083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6" idx="1"/>
          </p:cNvCxnSpPr>
          <p:nvPr/>
        </p:nvCxnSpPr>
        <p:spPr>
          <a:xfrm>
            <a:off x="441436" y="5230609"/>
            <a:ext cx="28790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7" idx="1"/>
          </p:cNvCxnSpPr>
          <p:nvPr/>
        </p:nvCxnSpPr>
        <p:spPr>
          <a:xfrm>
            <a:off x="441436" y="6189052"/>
            <a:ext cx="29490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5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15">
            <a:extLst>
              <a:ext uri="{FF2B5EF4-FFF2-40B4-BE49-F238E27FC236}">
                <a16:creationId xmlns="" xmlns:a16="http://schemas.microsoft.com/office/drawing/2014/main" id="{2AE84931-196B-40FC-BEBB-B7D27754FF3A}"/>
              </a:ext>
            </a:extLst>
          </p:cNvPr>
          <p:cNvSpPr/>
          <p:nvPr/>
        </p:nvSpPr>
        <p:spPr>
          <a:xfrm>
            <a:off x="260970" y="188640"/>
            <a:ext cx="4589441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577850">
              <a:spcBef>
                <a:spcPct val="0"/>
              </a:spcBef>
              <a:buNone/>
            </a:pPr>
            <a:r>
              <a:rPr lang="ru-RU" b="1" kern="1200" dirty="0" smtClean="0">
                <a:solidFill>
                  <a:schemeClr val="tx1"/>
                </a:solidFill>
              </a:rPr>
              <a:t>ФЕДЕРАЛЬНЫЙ ПРОЕКТ </a:t>
            </a:r>
          </a:p>
          <a:p>
            <a:pPr lvl="0" algn="ctr" defTabSz="57785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«УЧИТЕЛЬ БУДУЩЕГО»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91111" y="1414458"/>
            <a:ext cx="8400661" cy="1082938"/>
            <a:chOff x="239791" y="1052736"/>
            <a:chExt cx="8400661" cy="108293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47564" y="1556792"/>
              <a:ext cx="7992888" cy="578882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/>
                <a:t>Внедрение </a:t>
              </a:r>
              <a:r>
                <a:rPr lang="ru-RU" sz="1400" dirty="0"/>
                <a:t>национальной системы профессионального роста педагогических работников, охватывающей не менее 50 процентов учителей общеобразовательных организаций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39791" y="1052736"/>
              <a:ext cx="6733193" cy="34051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400" b="1" dirty="0" smtClean="0"/>
                <a:t>Задача федерального проекта «Учитель будущего»</a:t>
              </a:r>
              <a:endParaRPr lang="ru-RU" sz="1400" b="1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95536" y="1393255"/>
              <a:ext cx="0" cy="45297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2" name="Прямая соединительная линия 11"/>
            <p:cNvCxnSpPr>
              <a:endCxn id="5" idx="1"/>
            </p:cNvCxnSpPr>
            <p:nvPr/>
          </p:nvCxnSpPr>
          <p:spPr>
            <a:xfrm>
              <a:off x="395536" y="1846233"/>
              <a:ext cx="25202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40" y="188640"/>
            <a:ext cx="3146949" cy="691410"/>
          </a:xfrm>
          <a:prstGeom prst="rect">
            <a:avLst/>
          </a:prstGeom>
        </p:spPr>
      </p:pic>
      <p:sp>
        <p:nvSpPr>
          <p:cNvPr id="21" name="Правая фигурная скобка 20"/>
          <p:cNvSpPr/>
          <p:nvPr/>
        </p:nvSpPr>
        <p:spPr>
          <a:xfrm rot="5400000">
            <a:off x="4104583" y="-2854743"/>
            <a:ext cx="314140" cy="7848872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11547" y="2804354"/>
            <a:ext cx="8616287" cy="1825486"/>
            <a:chOff x="337217" y="2780928"/>
            <a:chExt cx="8616287" cy="182548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37217" y="2780928"/>
              <a:ext cx="7043096" cy="34051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400" b="1" dirty="0" smtClean="0"/>
                <a:t>Результаты </a:t>
              </a:r>
              <a:r>
                <a:rPr lang="ru-RU" sz="1400" b="1" dirty="0"/>
                <a:t>федерального проекта </a:t>
              </a:r>
              <a:r>
                <a:rPr lang="ru-RU" sz="1400" b="1" dirty="0" smtClean="0"/>
                <a:t>«Учитель будущего»  к 31.12.2024 г.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82482" y="3312443"/>
              <a:ext cx="8271022" cy="1293971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1400" dirty="0"/>
                <a:t>Обеспечена возможность для непрерывного и планомерного повышения квалификации педагогических работников, в том числе </a:t>
              </a:r>
              <a:r>
                <a:rPr lang="ru-RU" sz="1400" b="1" dirty="0"/>
                <a:t>на основе использования современных цифровых технологий, формирования и участия в профессиональных ассоциациях,</a:t>
              </a:r>
              <a:r>
                <a:rPr lang="ru-RU" sz="1400" dirty="0"/>
                <a:t> программах обмена опытом и лучшими практиками, привлечения работодателей к дополнительному профессиональному образованию педагогических работников, в том числе в форме стажировок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41436" y="3121447"/>
              <a:ext cx="8053" cy="83798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9" name="Прямая соединительная линия 18"/>
            <p:cNvCxnSpPr>
              <a:endCxn id="13" idx="1"/>
            </p:cNvCxnSpPr>
            <p:nvPr/>
          </p:nvCxnSpPr>
          <p:spPr>
            <a:xfrm>
              <a:off x="421087" y="3959428"/>
              <a:ext cx="261395" cy="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6576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15">
            <a:extLst>
              <a:ext uri="{FF2B5EF4-FFF2-40B4-BE49-F238E27FC236}">
                <a16:creationId xmlns="" xmlns:a16="http://schemas.microsoft.com/office/drawing/2014/main" id="{2AE84931-196B-40FC-BEBB-B7D27754FF3A}"/>
              </a:ext>
            </a:extLst>
          </p:cNvPr>
          <p:cNvSpPr/>
          <p:nvPr/>
        </p:nvSpPr>
        <p:spPr>
          <a:xfrm>
            <a:off x="260970" y="188640"/>
            <a:ext cx="4589441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577850">
              <a:spcBef>
                <a:spcPct val="0"/>
              </a:spcBef>
              <a:buNone/>
            </a:pPr>
            <a:r>
              <a:rPr lang="ru-RU" b="1" kern="1200" dirty="0" smtClean="0">
                <a:solidFill>
                  <a:schemeClr val="tx1"/>
                </a:solidFill>
              </a:rPr>
              <a:t>ФЕДЕРАЛЬНЫЙ ПРОЕКТ </a:t>
            </a:r>
          </a:p>
          <a:p>
            <a:pPr lvl="0" algn="ctr" defTabSz="57785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«ЦИФРОВАЯ ОБРАЗОВАТЕЛЬНАЯ СРЕДА»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1459" y="1615408"/>
            <a:ext cx="8400661" cy="1082938"/>
            <a:chOff x="239791" y="1052736"/>
            <a:chExt cx="8400661" cy="108293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47564" y="1556792"/>
              <a:ext cx="7992888" cy="578882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/>
                <a:t>Создание </a:t>
              </a:r>
              <a:r>
                <a:rPr lang="ru-RU" sz="1400" dirty="0"/>
                <a:t>к 2024 году современной и безопасной цифровой образовательной среды, обеспечивающей высокое качество и доступность образования всех видов и уровней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39791" y="1052736"/>
              <a:ext cx="6733193" cy="340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400" b="1" dirty="0" smtClean="0"/>
                <a:t>Задача федерального проекта «Цифровая образовательная среда»</a:t>
              </a:r>
              <a:endParaRPr lang="ru-RU" sz="1400" b="1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95536" y="1393255"/>
              <a:ext cx="0" cy="452978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2" name="Прямая соединительная линия 11"/>
            <p:cNvCxnSpPr>
              <a:endCxn id="5" idx="1"/>
            </p:cNvCxnSpPr>
            <p:nvPr/>
          </p:nvCxnSpPr>
          <p:spPr>
            <a:xfrm>
              <a:off x="395536" y="1846233"/>
              <a:ext cx="2520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40" y="188640"/>
            <a:ext cx="3146949" cy="691410"/>
          </a:xfrm>
          <a:prstGeom prst="rect">
            <a:avLst/>
          </a:prstGeom>
        </p:spPr>
      </p:pic>
      <p:sp>
        <p:nvSpPr>
          <p:cNvPr id="21" name="Правая фигурная скобка 20"/>
          <p:cNvSpPr/>
          <p:nvPr/>
        </p:nvSpPr>
        <p:spPr>
          <a:xfrm rot="5400000">
            <a:off x="4104583" y="-2854743"/>
            <a:ext cx="314140" cy="7848872"/>
          </a:xfrm>
          <a:prstGeom prst="rightBrac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1111" y="3212976"/>
            <a:ext cx="8627269" cy="2858303"/>
            <a:chOff x="337217" y="2780928"/>
            <a:chExt cx="8627269" cy="285830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08991" y="4821986"/>
              <a:ext cx="8235147" cy="817245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/>
                <a:t>Не менее 5 тыс. работников, привлекаемых к осуществлению образовательной деятельности, </a:t>
              </a:r>
              <a:r>
                <a:rPr lang="ru-RU" sz="1400" b="1" dirty="0"/>
                <a:t>прошли повышение квалификации с целью повышения их компетенций в области современных </a:t>
              </a:r>
              <a:r>
                <a:rPr lang="ru-RU" sz="1400" b="1" dirty="0" smtClean="0"/>
                <a:t>технологий </a:t>
              </a:r>
              <a:r>
                <a:rPr lang="ru-RU" sz="1400" b="1" dirty="0"/>
                <a:t>к 31 декабря 2020 г., далее - ежегодно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37217" y="2780928"/>
              <a:ext cx="7043096" cy="340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400" b="1" dirty="0" smtClean="0"/>
                <a:t>Результаты </a:t>
              </a:r>
              <a:r>
                <a:rPr lang="ru-RU" sz="1400" b="1" dirty="0"/>
                <a:t>федерального проекта «Цифровая образовательная среда» </a:t>
              </a:r>
              <a:r>
                <a:rPr lang="ru-RU" sz="1400" b="1" dirty="0" smtClean="0"/>
                <a:t> к 31.12.2024 г.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08991" y="3838004"/>
              <a:ext cx="8239967" cy="817245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/>
                <a:t>Для не менее 500 тыс. детей в 25% общеобразовательных организаций 75 субъектов Российской Федерации </a:t>
              </a:r>
              <a:r>
                <a:rPr lang="ru-RU" sz="1400" b="1" dirty="0"/>
                <a:t>внедрены в основные общеобразовательные программы современные цифровые технологий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93464" y="3284984"/>
              <a:ext cx="8271022" cy="340519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 smtClean="0"/>
                <a:t>Во </a:t>
              </a:r>
              <a:r>
                <a:rPr lang="ru-RU" sz="1400" dirty="0"/>
                <a:t>всех субъектах Российской Федерации внедрена целевая модель цифровой образовательной среды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41436" y="3121447"/>
              <a:ext cx="8053" cy="2109162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9" name="Прямая соединительная линия 18"/>
            <p:cNvCxnSpPr>
              <a:endCxn id="13" idx="1"/>
            </p:cNvCxnSpPr>
            <p:nvPr/>
          </p:nvCxnSpPr>
          <p:spPr>
            <a:xfrm>
              <a:off x="449489" y="3455243"/>
              <a:ext cx="243975" cy="1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3" name="Прямая соединительная линия 22"/>
            <p:cNvCxnSpPr>
              <a:endCxn id="9" idx="1"/>
            </p:cNvCxnSpPr>
            <p:nvPr/>
          </p:nvCxnSpPr>
          <p:spPr>
            <a:xfrm>
              <a:off x="425908" y="4246626"/>
              <a:ext cx="283083" cy="1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5" name="Прямая соединительная линия 24"/>
            <p:cNvCxnSpPr>
              <a:endCxn id="6" idx="1"/>
            </p:cNvCxnSpPr>
            <p:nvPr/>
          </p:nvCxnSpPr>
          <p:spPr>
            <a:xfrm>
              <a:off x="449489" y="5230608"/>
              <a:ext cx="259502" cy="1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1737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5676" y="1277394"/>
            <a:ext cx="5477502" cy="712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Приказ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Минпросвещения</a:t>
            </a:r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РФ от 02.12.2019 г. № 649</a:t>
            </a:r>
          </a:p>
          <a:p>
            <a:pPr lvl="0" algn="ctr"/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«Об утверждении Целевой модели цифровой образовательной среды»</a:t>
            </a:r>
            <a:endParaRPr lang="ru-RU" altLang="ru-RU" sz="16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86" y="1327639"/>
            <a:ext cx="3385313" cy="47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25" y="188640"/>
            <a:ext cx="3146949" cy="691410"/>
          </a:xfrm>
          <a:prstGeom prst="rect">
            <a:avLst/>
          </a:prstGeom>
        </p:spPr>
      </p:pic>
      <p:sp>
        <p:nvSpPr>
          <p:cNvPr id="13" name="Полилиния: фигура 15">
            <a:extLst>
              <a:ext uri="{FF2B5EF4-FFF2-40B4-BE49-F238E27FC236}">
                <a16:creationId xmlns="" xmlns:a16="http://schemas.microsoft.com/office/drawing/2014/main" id="{2AE84931-196B-40FC-BEBB-B7D27754FF3A}"/>
              </a:ext>
            </a:extLst>
          </p:cNvPr>
          <p:cNvSpPr/>
          <p:nvPr/>
        </p:nvSpPr>
        <p:spPr>
          <a:xfrm>
            <a:off x="260970" y="188640"/>
            <a:ext cx="4589441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577850">
              <a:spcBef>
                <a:spcPct val="0"/>
              </a:spcBef>
              <a:buNone/>
            </a:pPr>
            <a:r>
              <a:rPr lang="ru-RU" b="1" kern="1200" dirty="0" smtClean="0">
                <a:solidFill>
                  <a:schemeClr val="tx1"/>
                </a:solidFill>
              </a:rPr>
              <a:t>ФЕДЕРАЛЬНЫЙ ПРОЕКТ </a:t>
            </a:r>
          </a:p>
          <a:p>
            <a:pPr lvl="0" algn="ctr" defTabSz="57785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«ЦИФРОВАЯ ОБРАЗОВАТЕЛЬНАЯ СРЕДА»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4219017" y="-2854743"/>
            <a:ext cx="314140" cy="7848872"/>
          </a:xfrm>
          <a:prstGeom prst="rightBrac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8556" y="1990009"/>
            <a:ext cx="0" cy="200867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41838" y="2251307"/>
            <a:ext cx="5011340" cy="3511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just"/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Целью </a:t>
            </a:r>
            <a:r>
              <a:rPr lang="ru-RU" altLang="ru-RU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Целевой модели цифровой образовательной среды (далее – ЦОС)  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является обеспечение предоставления равного доступа к  </a:t>
            </a:r>
            <a:r>
              <a:rPr lang="ru-RU" altLang="ru-RU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информационным системам 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и </a:t>
            </a:r>
            <a:r>
              <a:rPr lang="ru-RU" altLang="ru-RU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ресурсам  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платформы ЦОС участникам отношений в сфере образования, поставщикам цифрового образовательного контента и потребителям цифрового образовательного контента, </a:t>
            </a:r>
            <a:r>
              <a:rPr lang="ru-RU" altLang="ru-RU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способствующее повышению качества знаний, совершенствованию умений, навыков, компетенций и квалификации, обмену опытом и практиками, управлению собственными данными в электронной форме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предоставлению государственных (</a:t>
            </a:r>
            <a:r>
              <a:rPr lang="ru-RU" altLang="ru-RU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муниципальных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 услуг и исполнению государственных (</a:t>
            </a:r>
            <a:r>
              <a:rPr lang="ru-RU" altLang="ru-RU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муниципальных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 функций в сфере образования, </a:t>
            </a:r>
            <a:r>
              <a:rPr lang="ru-RU" altLang="ru-RU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построению индивидуального учебного плана, осуществлению мониторинга освоения образовательных программ с использованием средств обучения и воспитания,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представленных в электронном виде, в том числе </a:t>
            </a:r>
            <a:r>
              <a:rPr lang="ru-RU" altLang="ru-RU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электронных образовательных и информационных ресурсов, 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средств определения уровня знаний и оценки компетенций, а также иных объектов, необходимых для образовательной деятельности в ЦОС, объективному оцениванию знаний, умений, навыков и достижений обучающихся (далее - цифровой образовательный контент).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278555" y="3990109"/>
            <a:ext cx="363283" cy="48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6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5676" y="1301266"/>
            <a:ext cx="8572788" cy="8315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Письмо </a:t>
            </a:r>
            <a:r>
              <a:rPr lang="ru-RU" altLang="ru-RU" sz="12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Минпросвещения</a:t>
            </a:r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России от 14.01.2020 N МР-5/02 </a:t>
            </a:r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«О </a:t>
            </a:r>
            <a:r>
              <a:rPr lang="ru-RU" altLang="ru-RU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направлении методических </a:t>
            </a:r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рекомендаций» (</a:t>
            </a:r>
            <a:r>
              <a:rPr lang="ru-RU" altLang="ru-RU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вместе с </a:t>
            </a:r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«Методическими </a:t>
            </a:r>
            <a:r>
              <a:rPr lang="ru-RU" altLang="ru-RU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рекомендациями по вопросам внедрения Целевой модели цифровой образовательной среды в субъектах Российской </a:t>
            </a:r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Федерации»)</a:t>
            </a:r>
            <a:endParaRPr lang="ru-RU" altLang="ru-RU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25" y="188640"/>
            <a:ext cx="3146949" cy="691410"/>
          </a:xfrm>
          <a:prstGeom prst="rect">
            <a:avLst/>
          </a:prstGeom>
        </p:spPr>
      </p:pic>
      <p:sp>
        <p:nvSpPr>
          <p:cNvPr id="13" name="Полилиния: фигура 15">
            <a:extLst>
              <a:ext uri="{FF2B5EF4-FFF2-40B4-BE49-F238E27FC236}">
                <a16:creationId xmlns="" xmlns:a16="http://schemas.microsoft.com/office/drawing/2014/main" id="{2AE84931-196B-40FC-BEBB-B7D27754FF3A}"/>
              </a:ext>
            </a:extLst>
          </p:cNvPr>
          <p:cNvSpPr/>
          <p:nvPr/>
        </p:nvSpPr>
        <p:spPr>
          <a:xfrm>
            <a:off x="260970" y="188640"/>
            <a:ext cx="4589441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577850">
              <a:spcBef>
                <a:spcPct val="0"/>
              </a:spcBef>
              <a:buNone/>
            </a:pPr>
            <a:r>
              <a:rPr lang="ru-RU" b="1" kern="1200" dirty="0" smtClean="0">
                <a:solidFill>
                  <a:schemeClr val="tx1"/>
                </a:solidFill>
              </a:rPr>
              <a:t>ФЕДЕРАЛЬНЫЙ ПРОЕКТ </a:t>
            </a:r>
          </a:p>
          <a:p>
            <a:pPr lvl="0" algn="ctr" defTabSz="57785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«ЦИФРОВАЯ ОБРАЗОВАТЕЛЬНАЯ СРЕДА»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4219017" y="-2854743"/>
            <a:ext cx="314140" cy="7848872"/>
          </a:xfrm>
          <a:prstGeom prst="rightBrac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3101" y="2140057"/>
            <a:ext cx="0" cy="357865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46384" y="2140057"/>
            <a:ext cx="8246096" cy="30099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just"/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1.4. Внедрение целевой модели ЦОС в субъекте Российской Федерации осуществляется органом исполнительной власти субъекта Российской Федерации, осуществляющим государственное управление в сфере образования во взаимодействии с органом исполнительной власти субъекта Российской Федерации, осуществляющим государственное управление в сфере цифрового развития, информатизации, связи и массовых коммуникаций по следующим направлениям:</a:t>
            </a:r>
          </a:p>
          <a:p>
            <a:pPr lvl="0" algn="just"/>
            <a:endParaRPr lang="ru-RU" altLang="ru-RU" sz="11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создание административно-управленческих и организационно-технических условий для внедрения целевой модели ЦОС;</a:t>
            </a:r>
          </a:p>
          <a:p>
            <a:pPr marL="171450" lvl="0" indent="-171450" algn="just">
              <a:buFont typeface="Arial" pitchFamily="34" charset="0"/>
              <a:buChar char="•"/>
            </a:pPr>
            <a:endParaRPr lang="ru-RU" altLang="ru-RU" sz="11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развитие материально-технической базы и информационно-телекоммуникационной и технологической инфраструктуры в образовательных организациях;</a:t>
            </a:r>
          </a:p>
          <a:p>
            <a:pPr marL="171450" lvl="0" indent="-171450" algn="just">
              <a:buFont typeface="Arial" pitchFamily="34" charset="0"/>
              <a:buChar char="•"/>
            </a:pPr>
            <a:endParaRPr lang="ru-RU" altLang="ru-RU" sz="11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внедрение и использование федеральной информационно-сервисной платформы цифровой образовательной среды (далее - платформа ЦОС);</a:t>
            </a:r>
          </a:p>
          <a:p>
            <a:pPr marL="171450" lvl="0" indent="-171450" algn="just">
              <a:buFont typeface="Arial" pitchFamily="34" charset="0"/>
              <a:buChar char="•"/>
            </a:pPr>
            <a:endParaRPr lang="ru-RU" altLang="ru-RU" sz="11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развитие информационных систем и ресурсов (далее - региональные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ИСиР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), созданных за счет средств бюджета субъектов Российской Федерации в сфере образования, в том числе обеспечение их взаимодействия с информационными системами и ресурсами платформы ЦОС.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283101" y="3501008"/>
            <a:ext cx="363283" cy="48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46385" y="5286664"/>
            <a:ext cx="8246096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just"/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4.1.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Минпросвещения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России совместно с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Минкомсвязью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России </a:t>
            </a:r>
            <a:r>
              <a:rPr lang="ru-RU" altLang="ru-RU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за счет интеграции государственных и иных информационных систем и ресурсов,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используемых в сфере образования и (или) необходимых для обеспечения работоспособности информационных систем и ресурсов платформы ЦОС (далее -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ИСиР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платформы ЦОС), информационных систем и ресурсов в сфере образования, в том числе разрабатываемых и эксплуатируемых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Минкомсвязью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России, создается платформа ЦОС, которую образуют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ИСиР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платформы ЦОС.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83101" y="5722612"/>
            <a:ext cx="363283" cy="48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6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5676" y="1301266"/>
            <a:ext cx="8572788" cy="8315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Письмо </a:t>
            </a:r>
            <a:r>
              <a:rPr lang="ru-RU" altLang="ru-RU" sz="12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Минпросвещения</a:t>
            </a:r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России от 14.01.2020 N МР-5/02 </a:t>
            </a:r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«О </a:t>
            </a:r>
            <a:r>
              <a:rPr lang="ru-RU" altLang="ru-RU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направлении методических </a:t>
            </a:r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рекомендаций» (</a:t>
            </a:r>
            <a:r>
              <a:rPr lang="ru-RU" altLang="ru-RU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вместе с </a:t>
            </a:r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«Методическими </a:t>
            </a:r>
            <a:r>
              <a:rPr lang="ru-RU" altLang="ru-RU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рекомендациями по вопросам внедрения Целевой модели цифровой образовательной среды в субъектах Российской </a:t>
            </a:r>
            <a:r>
              <a:rPr lang="ru-RU" altLang="ru-RU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Федерации»)</a:t>
            </a:r>
            <a:endParaRPr lang="ru-RU" altLang="ru-RU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25" y="188640"/>
            <a:ext cx="3146949" cy="691410"/>
          </a:xfrm>
          <a:prstGeom prst="rect">
            <a:avLst/>
          </a:prstGeom>
        </p:spPr>
      </p:pic>
      <p:sp>
        <p:nvSpPr>
          <p:cNvPr id="13" name="Полилиния: фигура 15">
            <a:extLst>
              <a:ext uri="{FF2B5EF4-FFF2-40B4-BE49-F238E27FC236}">
                <a16:creationId xmlns="" xmlns:a16="http://schemas.microsoft.com/office/drawing/2014/main" id="{2AE84931-196B-40FC-BEBB-B7D27754FF3A}"/>
              </a:ext>
            </a:extLst>
          </p:cNvPr>
          <p:cNvSpPr/>
          <p:nvPr/>
        </p:nvSpPr>
        <p:spPr>
          <a:xfrm>
            <a:off x="260970" y="188640"/>
            <a:ext cx="4589441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marL="0" lvl="0" indent="0" algn="ctr" defTabSz="577850">
              <a:spcBef>
                <a:spcPct val="0"/>
              </a:spcBef>
              <a:buNone/>
            </a:pPr>
            <a:r>
              <a:rPr lang="ru-RU" b="1" kern="1200" dirty="0" smtClean="0">
                <a:solidFill>
                  <a:schemeClr val="tx1"/>
                </a:solidFill>
              </a:rPr>
              <a:t>ФЕДЕРАЛЬНЫЙ ПРОЕКТ </a:t>
            </a:r>
          </a:p>
          <a:p>
            <a:pPr lvl="0" algn="ctr" defTabSz="57785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«ЦИФРОВАЯ ОБРАЗОВАТЕЛЬНАЯ СРЕДА»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4219017" y="-2854743"/>
            <a:ext cx="314140" cy="7848872"/>
          </a:xfrm>
          <a:prstGeom prst="rightBrac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8556" y="2132856"/>
            <a:ext cx="4545" cy="345638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46384" y="2276872"/>
            <a:ext cx="8246096" cy="2736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just"/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1.4. Внедрение целевой модели ЦОС в субъекте Российской Федерации осуществляется органом исполнительной власти субъекта Российской Федерации, осуществляющим государственное управление в сфере образования во взаимодействии с органом исполнительной власти субъекта Российской Федерации, осуществляющим государственное управление в сфере цифрового развития, информатизации, связи и массовых коммуникаций по следующим направлениям:</a:t>
            </a:r>
          </a:p>
          <a:p>
            <a:pPr lvl="0" algn="just"/>
            <a:endParaRPr lang="ru-RU" altLang="ru-RU" sz="11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создание административно-управленческих и организационно-технических условий для внедрения целевой модели ЦОС;</a:t>
            </a:r>
          </a:p>
          <a:p>
            <a:pPr marL="171450" lvl="0" indent="-171450" algn="just">
              <a:buFont typeface="Arial" pitchFamily="34" charset="0"/>
              <a:buChar char="•"/>
            </a:pPr>
            <a:endParaRPr lang="ru-RU" altLang="ru-RU" sz="11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развитие материально-технической базы и информационно-телекоммуникационной и технологической инфраструктуры в образовательных организациях;</a:t>
            </a:r>
          </a:p>
          <a:p>
            <a:pPr marL="171450" lvl="0" indent="-171450" algn="just">
              <a:buFont typeface="Arial" pitchFamily="34" charset="0"/>
              <a:buChar char="•"/>
            </a:pPr>
            <a:endParaRPr lang="ru-RU" altLang="ru-RU" sz="11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внедрение и использование федеральной информационно-сервисной платформы цифровой образовательной среды (далее - платформа ЦОС);</a:t>
            </a:r>
          </a:p>
          <a:p>
            <a:pPr marL="171450" lvl="0" indent="-171450" algn="just">
              <a:buFont typeface="Arial" pitchFamily="34" charset="0"/>
              <a:buChar char="•"/>
            </a:pPr>
            <a:endParaRPr lang="ru-RU" altLang="ru-RU" sz="11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развитие информационных систем и ресурсов (далее - региональные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ИСиР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), созданных за счет средств бюджета субъектов Российской Федерации в сфере образования, в том числе обеспечение их взаимодействия с информационными системами и ресурсами платформы ЦОС.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283101" y="3501008"/>
            <a:ext cx="363283" cy="48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46385" y="5157192"/>
            <a:ext cx="8246096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just"/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4.1.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Минпросвещения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России совместно с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Минкомсвязью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России </a:t>
            </a:r>
            <a:r>
              <a:rPr lang="ru-RU" altLang="ru-RU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за счет интеграции государственных и иных информационных систем и ресурсов,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используемых в сфере образования и (или) необходимых для обеспечения работоспособности информационных систем и ресурсов платформы ЦОС (далее -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ИСиР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платформы ЦОС), информационных систем и ресурсов в сфере образования, в том числе разрабатываемых и эксплуатируемых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Минкомсвязью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России, создается платформа ЦОС, которую образуют </a:t>
            </a:r>
            <a:r>
              <a:rPr lang="ru-RU" altLang="ru-RU" sz="11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ИСиР</a:t>
            </a:r>
            <a:r>
              <a:rPr lang="ru-RU" alt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платформы ЦОС.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83101" y="5593140"/>
            <a:ext cx="363283" cy="48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9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7329" y="5445224"/>
            <a:ext cx="8424936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Пункт 10.18 Постановления </a:t>
            </a:r>
            <a:r>
              <a:rPr lang="ru-RU" sz="1400" b="1" dirty="0">
                <a:solidFill>
                  <a:prstClr val="black"/>
                </a:solidFill>
              </a:rPr>
              <a:t>Главного государственного санитарного врача РФ от 29.12.2010 N 189 </a:t>
            </a:r>
            <a:r>
              <a:rPr lang="ru-RU" sz="1400" b="1" dirty="0" smtClean="0">
                <a:solidFill>
                  <a:prstClr val="black"/>
                </a:solidFill>
              </a:rPr>
              <a:t>«Об </a:t>
            </a:r>
            <a:r>
              <a:rPr lang="ru-RU" sz="1400" b="1" dirty="0">
                <a:solidFill>
                  <a:prstClr val="black"/>
                </a:solidFill>
              </a:rPr>
              <a:t>утверждении СанПиН 2.4.2.2821-10 "</a:t>
            </a:r>
            <a:r>
              <a:rPr lang="ru-RU" sz="1400" b="1" dirty="0" smtClean="0">
                <a:solidFill>
                  <a:prstClr val="black"/>
                </a:solidFill>
              </a:rPr>
              <a:t>Санитарно-эпидемиологические </a:t>
            </a:r>
            <a:r>
              <a:rPr lang="ru-RU" sz="1400" b="1" dirty="0">
                <a:solidFill>
                  <a:prstClr val="black"/>
                </a:solidFill>
              </a:rPr>
              <a:t>требования к условиям и организации обучения в общеобразовательных учреждениях" (вместе с "СанПиН 2.4.2.2821-10. Санитарно-эпидемиологические требования к условиям и организации обучения в общеобразовательных организациях. Санитарно-эпидемиологические правила и нормативы")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396" y="620688"/>
            <a:ext cx="7488832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ПРОДОЛЖИТЕЛЬНОСТЬ </a:t>
            </a:r>
            <a:r>
              <a:rPr lang="ru-RU" sz="1600" b="1" dirty="0" smtClean="0">
                <a:solidFill>
                  <a:prstClr val="black"/>
                </a:solidFill>
              </a:rPr>
              <a:t>НЕПРЕРЫВНОГО</a:t>
            </a:r>
            <a:r>
              <a:rPr lang="ru-RU" sz="1600" dirty="0" smtClean="0">
                <a:solidFill>
                  <a:prstClr val="black"/>
                </a:solidFill>
              </a:rPr>
              <a:t> ПРИМЕНЕНИЯ ТЕХНИЧЕСКИХ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СРЕДСТВ ОБУЧЕНИЯ НА УРОКАХ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2150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" y="50144"/>
            <a:ext cx="2068996" cy="4545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3405" y="1804988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	Необходимо чередовать во время урока различные виды учебной деятельности (за исключением контрольных работ). </a:t>
            </a:r>
          </a:p>
          <a:p>
            <a:pPr algn="just"/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	Средняя непрерывная продолжительность различных видов учебной деятельности обучающихся (чтение с бумажного носителя, письмо, слушание, опрос и т.п.)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в 1 - 4 классах не должна превышать </a:t>
            </a:r>
            <a:r>
              <a:rPr lang="ru-RU" sz="2000" b="1" dirty="0" smtClean="0">
                <a:solidFill>
                  <a:srgbClr val="FF0000"/>
                </a:solidFill>
              </a:rPr>
              <a:t>7 - 10 минут,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в 5 - 11 классах - </a:t>
            </a:r>
            <a:r>
              <a:rPr lang="ru-RU" sz="2000" b="1" dirty="0" smtClean="0">
                <a:solidFill>
                  <a:srgbClr val="FF0000"/>
                </a:solidFill>
              </a:rPr>
              <a:t>10 - 15 минут. 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	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7329" y="5445224"/>
            <a:ext cx="8424936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Пункт 10.18 </a:t>
            </a:r>
            <a:r>
              <a:rPr lang="ru-RU" sz="1400" b="1" dirty="0" smtClean="0">
                <a:solidFill>
                  <a:prstClr val="black"/>
                </a:solidFill>
              </a:rPr>
              <a:t>Постановления Главного </a:t>
            </a:r>
            <a:r>
              <a:rPr lang="ru-RU" sz="1400" b="1" dirty="0">
                <a:solidFill>
                  <a:prstClr val="black"/>
                </a:solidFill>
              </a:rPr>
              <a:t>государственного санитарного врача РФ от 29.12.2010 N 189 </a:t>
            </a:r>
            <a:r>
              <a:rPr lang="ru-RU" sz="1400" b="1" dirty="0" smtClean="0">
                <a:solidFill>
                  <a:prstClr val="black"/>
                </a:solidFill>
              </a:rPr>
              <a:t>«Об </a:t>
            </a:r>
            <a:r>
              <a:rPr lang="ru-RU" sz="1400" b="1" dirty="0">
                <a:solidFill>
                  <a:prstClr val="black"/>
                </a:solidFill>
              </a:rPr>
              <a:t>утверждении СанПиН 2.4.2.2821-10 "</a:t>
            </a:r>
            <a:r>
              <a:rPr lang="ru-RU" sz="1400" b="1" dirty="0" smtClean="0">
                <a:solidFill>
                  <a:prstClr val="black"/>
                </a:solidFill>
              </a:rPr>
              <a:t>Санитарно-эпидемиологические </a:t>
            </a:r>
            <a:r>
              <a:rPr lang="ru-RU" sz="1400" b="1" dirty="0">
                <a:solidFill>
                  <a:prstClr val="black"/>
                </a:solidFill>
              </a:rPr>
              <a:t>требования к условиям и организации обучения в общеобразовательных учреждениях" (вместе с "СанПиН 2.4.2.2821-10. Санитарно-эпидемиологические требования к условиям и организации обучения в общеобразовательных организациях. Санитарно-эпидемиологические правила и нормативы")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396" y="620688"/>
            <a:ext cx="7488832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ПРОДОЛЖИТЕЛЬНОСТЬ </a:t>
            </a:r>
            <a:r>
              <a:rPr lang="ru-RU" sz="1600" b="1" dirty="0" smtClean="0">
                <a:solidFill>
                  <a:prstClr val="black"/>
                </a:solidFill>
              </a:rPr>
              <a:t>НЕПРЕРЫВНОГО</a:t>
            </a:r>
            <a:r>
              <a:rPr lang="ru-RU" sz="1600" dirty="0" smtClean="0">
                <a:solidFill>
                  <a:prstClr val="black"/>
                </a:solidFill>
              </a:rPr>
              <a:t> ПРИМЕНЕНИЯ ТЕХНИЧЕСКИХ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СРЕДСТВ ОБУЧЕНИЯ НА УРОКАХ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2150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" y="50144"/>
            <a:ext cx="2068996" cy="454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898" y="1700808"/>
            <a:ext cx="8683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	Продолжительность </a:t>
            </a:r>
            <a:r>
              <a:rPr lang="ru-RU" sz="2000" b="1" dirty="0">
                <a:solidFill>
                  <a:prstClr val="black"/>
                </a:solidFill>
              </a:rPr>
              <a:t>непрерывного использования компьютера с жидкокристаллическим монитором на уроках составляет: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для </a:t>
            </a:r>
            <a:r>
              <a:rPr lang="ru-RU" sz="2000" dirty="0">
                <a:solidFill>
                  <a:prstClr val="black"/>
                </a:solidFill>
              </a:rPr>
              <a:t>учащихся 1 - 2-х классов - не более </a:t>
            </a:r>
            <a:r>
              <a:rPr lang="ru-RU" sz="2000" b="1" dirty="0">
                <a:solidFill>
                  <a:srgbClr val="FF0000"/>
                </a:solidFill>
              </a:rPr>
              <a:t>20 минут</a:t>
            </a:r>
            <a:r>
              <a:rPr lang="ru-RU" sz="2000" b="1" dirty="0">
                <a:solidFill>
                  <a:prstClr val="black"/>
                </a:solidFill>
              </a:rPr>
              <a:t>,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для </a:t>
            </a:r>
            <a:r>
              <a:rPr lang="ru-RU" sz="2000" dirty="0">
                <a:solidFill>
                  <a:prstClr val="black"/>
                </a:solidFill>
              </a:rPr>
              <a:t>учащихся 3 - 4 классов - не более </a:t>
            </a:r>
            <a:r>
              <a:rPr lang="ru-RU" sz="2000" b="1" dirty="0">
                <a:solidFill>
                  <a:srgbClr val="FF0000"/>
                </a:solidFill>
              </a:rPr>
              <a:t>25 минут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для учащихся 5 - 6 классов - не более </a:t>
            </a:r>
            <a:r>
              <a:rPr lang="ru-RU" sz="2000" b="1" dirty="0">
                <a:solidFill>
                  <a:srgbClr val="FF0000"/>
                </a:solidFill>
              </a:rPr>
              <a:t>30 минут,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для </a:t>
            </a:r>
            <a:r>
              <a:rPr lang="ru-RU" sz="2000" dirty="0">
                <a:solidFill>
                  <a:prstClr val="black"/>
                </a:solidFill>
              </a:rPr>
              <a:t>учащихся 7 - 11 классов - </a:t>
            </a:r>
            <a:r>
              <a:rPr lang="ru-RU" sz="2000" b="1" dirty="0">
                <a:solidFill>
                  <a:srgbClr val="FF0000"/>
                </a:solidFill>
              </a:rPr>
              <a:t>35 минут.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75319" y="1116652"/>
            <a:ext cx="6419261" cy="391597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1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Федеральный закон от 29.12.2012 № 273-ФЗ </a:t>
            </a:r>
          </a:p>
          <a:p>
            <a:r>
              <a:rPr lang="ru-RU" sz="11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«Об образовании в Российской Федерации»</a:t>
            </a:r>
            <a:endParaRPr lang="ru-RU" sz="115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3902" y="1554332"/>
            <a:ext cx="6420678" cy="3915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ru-RU" sz="11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Федеральный закон от 27.07.2006 N 149-ФЗ </a:t>
            </a:r>
            <a:endParaRPr lang="ru-RU" sz="115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 информации, информационных технологиях и о защите информации»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1321903"/>
            <a:ext cx="2072674" cy="503913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592713" y="2460855"/>
            <a:ext cx="6401867" cy="391597"/>
          </a:xfrm>
          <a:prstGeom prst="roundRect">
            <a:avLst/>
          </a:prstGeom>
          <a:ln w="19050"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ru-RU" sz="1150" b="1" dirty="0">
                <a:latin typeface="Arial" pitchFamily="34" charset="0"/>
                <a:cs typeface="Arial" pitchFamily="34" charset="0"/>
              </a:rPr>
              <a:t>Указ Президента РФ от 07.05.2018 N 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3903" y="2913464"/>
            <a:ext cx="6420678" cy="391597"/>
          </a:xfrm>
          <a:prstGeom prst="roundRect">
            <a:avLst/>
          </a:prstGeom>
          <a:ln w="19050"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ru-RU" sz="1150" b="1" dirty="0">
                <a:latin typeface="Arial" pitchFamily="34" charset="0"/>
                <a:cs typeface="Arial" pitchFamily="34" charset="0"/>
              </a:rPr>
              <a:t>Указ Президента РФ от 09.05.2017 г. № 203 «О Стратегии </a:t>
            </a:r>
            <a:r>
              <a:rPr lang="ru-RU" sz="1150" b="1" dirty="0" smtClean="0">
                <a:latin typeface="Arial" pitchFamily="34" charset="0"/>
                <a:cs typeface="Arial" pitchFamily="34" charset="0"/>
              </a:rPr>
              <a:t>развития</a:t>
            </a:r>
            <a:r>
              <a:rPr lang="en-US" sz="11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50" b="1" dirty="0" smtClean="0">
                <a:latin typeface="Arial" pitchFamily="34" charset="0"/>
                <a:cs typeface="Arial" pitchFamily="34" charset="0"/>
              </a:rPr>
              <a:t>информационного </a:t>
            </a:r>
            <a:r>
              <a:rPr lang="ru-RU" sz="1150" b="1" dirty="0">
                <a:latin typeface="Arial" pitchFamily="34" charset="0"/>
                <a:cs typeface="Arial" pitchFamily="34" charset="0"/>
              </a:rPr>
              <a:t>общества в РФ на 2017 – 2030 годы»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2713" y="3995440"/>
            <a:ext cx="6401867" cy="391597"/>
          </a:xfrm>
          <a:prstGeom prst="roundRect">
            <a:avLst/>
          </a:prstGeom>
          <a:ln w="19050"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ru-RU" sz="1150" b="1" dirty="0">
                <a:latin typeface="Arial" pitchFamily="34" charset="0"/>
                <a:cs typeface="Arial" pitchFamily="34" charset="0"/>
              </a:rPr>
              <a:t>Постановление Правительства РФ от 26.12.2017 г. N 1642 «Об утверждении государственной программы Российской Федерации «Развитие образования»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83578" y="2000104"/>
            <a:ext cx="6411002" cy="391597"/>
          </a:xfrm>
          <a:prstGeom prst="roundRect">
            <a:avLst/>
          </a:prstGeom>
          <a:ln w="19050"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150" b="1" dirty="0">
                <a:latin typeface="Arial" pitchFamily="34" charset="0"/>
                <a:cs typeface="Arial" pitchFamily="34" charset="0"/>
              </a:rPr>
              <a:t>Федеральный закон от 29.12.2010 N </a:t>
            </a:r>
            <a:r>
              <a:rPr lang="ru-RU" sz="1150" b="1" dirty="0" smtClean="0">
                <a:latin typeface="Arial" pitchFamily="34" charset="0"/>
                <a:cs typeface="Arial" pitchFamily="34" charset="0"/>
              </a:rPr>
              <a:t>436-ФЗ «О </a:t>
            </a:r>
            <a:r>
              <a:rPr lang="ru-RU" sz="1150" b="1" dirty="0">
                <a:latin typeface="Arial" pitchFamily="34" charset="0"/>
                <a:cs typeface="Arial" pitchFamily="34" charset="0"/>
              </a:rPr>
              <a:t>защите детей от информации, причиняющей вред их здоровью и развитию»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98777" y="4439464"/>
            <a:ext cx="6395806" cy="783193"/>
          </a:xfrm>
          <a:prstGeom prst="roundRect">
            <a:avLst/>
          </a:prstGeom>
          <a:ln w="19050"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150" b="1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150" b="1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150" b="1" dirty="0" smtClean="0">
                <a:latin typeface="Arial" pitchFamily="34" charset="0"/>
                <a:cs typeface="Arial" pitchFamily="34" charset="0"/>
              </a:rPr>
              <a:t> РФ от 23.08.2017 г. N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</a:r>
            <a:endParaRPr lang="ru-RU" sz="11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2161605" y="1052736"/>
            <a:ext cx="566530" cy="5474839"/>
          </a:xfrm>
          <a:prstGeom prst="leftBrac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7195" y="576379"/>
            <a:ext cx="835292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НОРМАТИВНО-ПРАВОВЫЕ ОСНОВЫ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" y="50144"/>
            <a:ext cx="2068996" cy="45457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600806" y="6114970"/>
            <a:ext cx="6393778" cy="391597"/>
          </a:xfrm>
          <a:prstGeom prst="roundRect">
            <a:avLst/>
          </a:prstGeom>
          <a:ln w="19050"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ru-RU" sz="1150" b="1" dirty="0">
                <a:latin typeface="Arial" pitchFamily="34" charset="0"/>
                <a:cs typeface="Arial" pitchFamily="34" charset="0"/>
              </a:rPr>
              <a:t>Письмо Министерства образования и науки РФ от 15 ноября 2013 г. N НТ-1139/08</a:t>
            </a:r>
          </a:p>
          <a:p>
            <a:r>
              <a:rPr lang="ru-RU" sz="1150" b="1" dirty="0" smtClean="0">
                <a:latin typeface="Arial" pitchFamily="34" charset="0"/>
                <a:cs typeface="Arial" pitchFamily="34" charset="0"/>
              </a:rPr>
              <a:t>«Об </a:t>
            </a:r>
            <a:r>
              <a:rPr lang="ru-RU" sz="1150" b="1" dirty="0">
                <a:latin typeface="Arial" pitchFamily="34" charset="0"/>
                <a:cs typeface="Arial" pitchFamily="34" charset="0"/>
              </a:rPr>
              <a:t>организации получения образования в семейной </a:t>
            </a:r>
            <a:r>
              <a:rPr lang="ru-RU" sz="1150" b="1" dirty="0" smtClean="0">
                <a:latin typeface="Arial" pitchFamily="34" charset="0"/>
                <a:cs typeface="Arial" pitchFamily="34" charset="0"/>
              </a:rPr>
              <a:t>форме»</a:t>
            </a:r>
            <a:endParaRPr lang="ru-RU" sz="11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73903" y="3350981"/>
            <a:ext cx="6420678" cy="587395"/>
          </a:xfrm>
          <a:prstGeom prst="roundRect">
            <a:avLst/>
          </a:prstGeom>
          <a:ln w="19050"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ru-RU" sz="1150" b="1" dirty="0">
                <a:latin typeface="Arial" pitchFamily="34" charset="0"/>
                <a:cs typeface="Arial" pitchFamily="34" charset="0"/>
              </a:rPr>
              <a:t>Указ Президента РФ от 10.10.2019 N </a:t>
            </a:r>
            <a:r>
              <a:rPr lang="ru-RU" sz="1150" b="1" dirty="0" smtClean="0">
                <a:latin typeface="Arial" pitchFamily="34" charset="0"/>
                <a:cs typeface="Arial" pitchFamily="34" charset="0"/>
              </a:rPr>
              <a:t>490 «О </a:t>
            </a:r>
            <a:r>
              <a:rPr lang="ru-RU" sz="1150" b="1" dirty="0">
                <a:latin typeface="Arial" pitchFamily="34" charset="0"/>
                <a:cs typeface="Arial" pitchFamily="34" charset="0"/>
              </a:rPr>
              <a:t>развитии искусственного интеллекта в </a:t>
            </a:r>
            <a:r>
              <a:rPr lang="ru-RU" sz="1150" b="1" dirty="0" smtClean="0">
                <a:latin typeface="Arial" pitchFamily="34" charset="0"/>
                <a:cs typeface="Arial" pitchFamily="34" charset="0"/>
              </a:rPr>
              <a:t>РФ» (</a:t>
            </a:r>
            <a:r>
              <a:rPr lang="ru-RU" sz="1150" b="1" dirty="0">
                <a:latin typeface="Arial" pitchFamily="34" charset="0"/>
                <a:cs typeface="Arial" pitchFamily="34" charset="0"/>
              </a:rPr>
              <a:t>вместе с "Национальной стратегией развития искусственного интеллекта на период до 2030 года")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92714" y="5280535"/>
            <a:ext cx="6401868" cy="783193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just"/>
            <a:r>
              <a:rPr lang="ru-RU" sz="1150" b="1" dirty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150" b="1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150" b="1" dirty="0" smtClean="0">
                <a:latin typeface="Arial" pitchFamily="34" charset="0"/>
                <a:cs typeface="Arial" pitchFamily="34" charset="0"/>
              </a:rPr>
              <a:t> РФ </a:t>
            </a:r>
            <a:r>
              <a:rPr lang="ru-RU" sz="115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150" b="1" dirty="0" smtClean="0">
                <a:latin typeface="Arial" pitchFamily="34" charset="0"/>
                <a:cs typeface="Arial" pitchFamily="34" charset="0"/>
              </a:rPr>
              <a:t>30.08.2013 </a:t>
            </a:r>
            <a:r>
              <a:rPr lang="ru-RU" sz="1150" b="1" dirty="0">
                <a:latin typeface="Arial" pitchFamily="34" charset="0"/>
                <a:cs typeface="Arial" pitchFamily="34" charset="0"/>
              </a:rPr>
              <a:t>г. N </a:t>
            </a:r>
            <a:r>
              <a:rPr lang="ru-RU" sz="1150" b="1" dirty="0" smtClean="0">
                <a:latin typeface="Arial" pitchFamily="34" charset="0"/>
                <a:cs typeface="Arial" pitchFamily="34" charset="0"/>
              </a:rPr>
              <a:t>1015 «Об </a:t>
            </a:r>
            <a:r>
              <a:rPr lang="ru-RU" sz="1150" b="1" dirty="0">
                <a:latin typeface="Arial" pitchFamily="34" charset="0"/>
                <a:cs typeface="Arial" pitchFamily="34" charset="0"/>
              </a:rPr>
              <a:t>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</a:t>
            </a:r>
            <a:r>
              <a:rPr lang="ru-RU" sz="1150" b="1" dirty="0" smtClean="0">
                <a:latin typeface="Arial" pitchFamily="34" charset="0"/>
                <a:cs typeface="Arial" pitchFamily="34" charset="0"/>
              </a:rPr>
              <a:t>образования»</a:t>
            </a:r>
            <a:endParaRPr lang="ru-RU" sz="11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7329" y="5445224"/>
            <a:ext cx="8424936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Пункт 10.18 </a:t>
            </a:r>
            <a:r>
              <a:rPr lang="ru-RU" sz="1400" b="1" dirty="0" smtClean="0">
                <a:solidFill>
                  <a:prstClr val="black"/>
                </a:solidFill>
              </a:rPr>
              <a:t>Постановления </a:t>
            </a:r>
            <a:r>
              <a:rPr lang="ru-RU" sz="1400" b="1" dirty="0">
                <a:solidFill>
                  <a:prstClr val="black"/>
                </a:solidFill>
              </a:rPr>
              <a:t>Главного государственного санитарного врача РФ от 29.12.2010 N 189 </a:t>
            </a:r>
            <a:r>
              <a:rPr lang="ru-RU" sz="1400" b="1" dirty="0" smtClean="0">
                <a:solidFill>
                  <a:prstClr val="black"/>
                </a:solidFill>
              </a:rPr>
              <a:t>«Об </a:t>
            </a:r>
            <a:r>
              <a:rPr lang="ru-RU" sz="1400" b="1" dirty="0">
                <a:solidFill>
                  <a:prstClr val="black"/>
                </a:solidFill>
              </a:rPr>
              <a:t>утверждении СанПиН 2.4.2.2821-10 "</a:t>
            </a:r>
            <a:r>
              <a:rPr lang="ru-RU" sz="1400" b="1" dirty="0" smtClean="0">
                <a:solidFill>
                  <a:prstClr val="black"/>
                </a:solidFill>
              </a:rPr>
              <a:t>Санитарно-эпидемиологические </a:t>
            </a:r>
            <a:r>
              <a:rPr lang="ru-RU" sz="1400" b="1" dirty="0">
                <a:solidFill>
                  <a:prstClr val="black"/>
                </a:solidFill>
              </a:rPr>
              <a:t>требования к условиям и организации обучения в общеобразовательных учреждениях" (вместе с "СанПиН 2.4.2.2821-10. Санитарно-эпидемиологические требования к условиям и организации обучения в общеобразовательных организациях. Санитарно-эпидемиологические правила и нормативы")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396" y="620688"/>
            <a:ext cx="7488832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ПРОДОЛЖИТЕЛЬНОСТЬ </a:t>
            </a:r>
            <a:r>
              <a:rPr lang="ru-RU" sz="1600" b="1" dirty="0" smtClean="0">
                <a:solidFill>
                  <a:prstClr val="black"/>
                </a:solidFill>
              </a:rPr>
              <a:t>НЕПРЕРЫВНОГО</a:t>
            </a:r>
            <a:r>
              <a:rPr lang="ru-RU" sz="1600" dirty="0" smtClean="0">
                <a:solidFill>
                  <a:prstClr val="black"/>
                </a:solidFill>
              </a:rPr>
              <a:t> ПРИМЕНЕНИЯ ТЕХНИЧЕСКИХ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СРЕДСТВ ОБУЧЕНИЯ НА УРОКАХ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2150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" y="50144"/>
            <a:ext cx="2068996" cy="454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980" y="1628800"/>
            <a:ext cx="86835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Непрерывная </a:t>
            </a:r>
            <a:r>
              <a:rPr lang="ru-RU" dirty="0">
                <a:solidFill>
                  <a:prstClr val="black"/>
                </a:solidFill>
              </a:rPr>
              <a:t>продолжительность работы обучающихся непосредственно с </a:t>
            </a:r>
            <a:r>
              <a:rPr lang="ru-RU" b="1" dirty="0">
                <a:solidFill>
                  <a:prstClr val="black"/>
                </a:solidFill>
              </a:rPr>
              <a:t>интерактивной доской </a:t>
            </a:r>
            <a:r>
              <a:rPr lang="ru-RU" dirty="0">
                <a:solidFill>
                  <a:prstClr val="black"/>
                </a:solidFill>
              </a:rPr>
              <a:t>на </a:t>
            </a:r>
            <a:r>
              <a:rPr lang="ru-RU" dirty="0" smtClean="0">
                <a:solidFill>
                  <a:prstClr val="black"/>
                </a:solidFill>
              </a:rPr>
              <a:t>уроках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1 - 4 классах не должна превышать </a:t>
            </a:r>
            <a:r>
              <a:rPr lang="ru-RU" b="1" dirty="0">
                <a:solidFill>
                  <a:srgbClr val="FF0000"/>
                </a:solidFill>
              </a:rPr>
              <a:t>5 минут,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5 - 11 классах - </a:t>
            </a:r>
            <a:r>
              <a:rPr lang="ru-RU" b="1" dirty="0">
                <a:solidFill>
                  <a:srgbClr val="FF0000"/>
                </a:solidFill>
              </a:rPr>
              <a:t>10 минут.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Суммарная </a:t>
            </a:r>
            <a:r>
              <a:rPr lang="ru-RU" dirty="0">
                <a:solidFill>
                  <a:prstClr val="black"/>
                </a:solidFill>
              </a:rPr>
              <a:t>продолжительность использования интерактивной доски на уроках </a:t>
            </a:r>
            <a:r>
              <a:rPr lang="ru-RU" dirty="0" smtClean="0">
                <a:solidFill>
                  <a:prstClr val="black"/>
                </a:solidFill>
              </a:rPr>
              <a:t>в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 - 2 классах составляет </a:t>
            </a:r>
            <a:r>
              <a:rPr lang="ru-RU" b="1" dirty="0">
                <a:solidFill>
                  <a:srgbClr val="FF0000"/>
                </a:solidFill>
              </a:rPr>
              <a:t>не более 25 минут,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3</a:t>
            </a:r>
            <a:r>
              <a:rPr lang="ru-RU" dirty="0">
                <a:solidFill>
                  <a:prstClr val="black"/>
                </a:solidFill>
              </a:rPr>
              <a:t> - 4 классах и старше - </a:t>
            </a:r>
            <a:r>
              <a:rPr lang="ru-RU" b="1" dirty="0">
                <a:solidFill>
                  <a:srgbClr val="FF0000"/>
                </a:solidFill>
              </a:rPr>
              <a:t>не более 30 минут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при </a:t>
            </a:r>
            <a:r>
              <a:rPr lang="ru-RU" dirty="0">
                <a:solidFill>
                  <a:prstClr val="black"/>
                </a:solidFill>
              </a:rPr>
              <a:t>соблюдении гигиенически рациональной организации урока (оптимальная смена видов деятельности, плотность уроков 60 - 80%, физкультминутки, </a:t>
            </a:r>
            <a:r>
              <a:rPr lang="ru-RU" dirty="0" err="1">
                <a:solidFill>
                  <a:prstClr val="black"/>
                </a:solidFill>
              </a:rPr>
              <a:t>офтальмотренаж</a:t>
            </a:r>
            <a:r>
              <a:rPr lang="ru-RU" dirty="0" smtClean="0">
                <a:solidFill>
                  <a:prstClr val="black"/>
                </a:solidFill>
              </a:rPr>
              <a:t>).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С </a:t>
            </a:r>
            <a:r>
              <a:rPr lang="ru-RU" dirty="0">
                <a:solidFill>
                  <a:prstClr val="black"/>
                </a:solidFill>
              </a:rPr>
              <a:t>целью профилактики утомления обучающихся не допускается использование на одном уроке более двух видов электронных средств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4378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-4499" y="5435601"/>
            <a:ext cx="9148499" cy="14224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4" y="4653136"/>
            <a:ext cx="8208912" cy="416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FontTx/>
              <a:buNone/>
              <a:defRPr/>
            </a:pPr>
            <a:endParaRPr lang="ru-RU" altLang="ru-RU" sz="1400" b="0" kern="0" dirty="0" smtClean="0">
              <a:solidFill>
                <a:srgbClr val="000000"/>
              </a:solidFill>
            </a:endParaRPr>
          </a:p>
        </p:txBody>
      </p:sp>
      <p:sp>
        <p:nvSpPr>
          <p:cNvPr id="49157" name="Объект 2"/>
          <p:cNvSpPr>
            <a:spLocks noGrp="1"/>
          </p:cNvSpPr>
          <p:nvPr>
            <p:ph idx="1"/>
          </p:nvPr>
        </p:nvSpPr>
        <p:spPr>
          <a:xfrm>
            <a:off x="468313" y="4652963"/>
            <a:ext cx="8207375" cy="415925"/>
          </a:xfrm>
        </p:spPr>
        <p:txBody>
          <a:bodyPr anchor="ctr"/>
          <a:lstStyle/>
          <a:p>
            <a:pPr marL="0" indent="0" algn="r"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pic>
        <p:nvPicPr>
          <p:cNvPr id="4916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Объект 2"/>
          <p:cNvSpPr txBox="1">
            <a:spLocks/>
          </p:cNvSpPr>
          <p:nvPr/>
        </p:nvSpPr>
        <p:spPr bwMode="auto">
          <a:xfrm>
            <a:off x="4902200" y="5679283"/>
            <a:ext cx="376713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Тел.: </a:t>
            </a:r>
            <a:r>
              <a:rPr lang="ru-RU" sz="1200" b="1" dirty="0"/>
              <a:t>+7 (495) 249-90-11 доб. </a:t>
            </a:r>
            <a:r>
              <a:rPr lang="ru-RU" sz="1200" b="1" dirty="0" smtClean="0"/>
              <a:t>100</a:t>
            </a:r>
            <a:endParaRPr lang="ru-RU" sz="1200" b="1" dirty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hlinkClick r:id="rId5"/>
              </a:rPr>
              <a:t>a.kondakov@mob-edu.ru</a:t>
            </a:r>
            <a:endParaRPr lang="ru-RU" sz="1200" dirty="0" smtClean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1200" b="0" dirty="0" smtClean="0">
                <a:solidFill>
                  <a:srgbClr val="066B7C"/>
                </a:solidFill>
                <a:hlinkClick r:id="rId6"/>
              </a:rPr>
              <a:t>www.mob-edu.ru</a:t>
            </a:r>
            <a:endParaRPr lang="ru-RU" sz="1200" dirty="0" smtClean="0">
              <a:solidFill>
                <a:srgbClr val="066B7C"/>
              </a:solidFill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0" y="2528888"/>
            <a:ext cx="9144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3200" kern="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altLang="ru-RU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65668" y="5679283"/>
            <a:ext cx="4432034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solidFill>
                  <a:srgbClr val="066B7C"/>
                </a:solidFill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Кондаков Александр Михайлович,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генеральный директор ООО </a:t>
            </a:r>
            <a:r>
              <a:rPr lang="ru-RU" sz="1200" dirty="0"/>
              <a:t>«Мобильное Электронное Образование</a:t>
            </a:r>
            <a:r>
              <a:rPr lang="ru-RU" sz="1200" dirty="0" smtClean="0"/>
              <a:t>», </a:t>
            </a:r>
            <a:r>
              <a:rPr lang="ru-RU" sz="1200" dirty="0" err="1" smtClean="0"/>
              <a:t>д.п.н</a:t>
            </a:r>
            <a:r>
              <a:rPr lang="ru-RU" sz="1200" dirty="0" smtClean="0"/>
              <a:t>., член-корреспондент РАО</a:t>
            </a:r>
            <a:endParaRPr lang="en-US" altLang="ru-RU" sz="12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62144" y="568322"/>
            <a:ext cx="4968552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r>
              <a:rPr lang="ru-RU" sz="1600" b="1" dirty="0" smtClean="0"/>
              <a:t>ЭЛЕКТРОННОЕ ОБУЧЕНИЕ</a:t>
            </a:r>
          </a:p>
          <a:p>
            <a:pPr algn="ctr"/>
            <a:endParaRPr lang="ru-RU" sz="1200" dirty="0"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48115" y="1543576"/>
            <a:ext cx="4572000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организация </a:t>
            </a:r>
            <a:r>
              <a:rPr lang="ru-RU" dirty="0"/>
              <a:t>образовательной деятельности с применением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466" y="2976022"/>
            <a:ext cx="2929358" cy="18388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b="1" dirty="0" smtClean="0"/>
              <a:t>Информации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smtClean="0"/>
              <a:t>содержащейся </a:t>
            </a:r>
            <a:r>
              <a:rPr lang="ru-RU" dirty="0"/>
              <a:t>в базах данных и используемой при </a:t>
            </a:r>
            <a:r>
              <a:rPr lang="ru-RU" dirty="0" smtClean="0"/>
              <a:t>реализации образовательных программ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9062" y="2924944"/>
            <a:ext cx="2401050" cy="18388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b="1" dirty="0" smtClean="0"/>
              <a:t>Информационных технологий и технических средств</a:t>
            </a:r>
            <a:r>
              <a:rPr lang="ru-RU" dirty="0" smtClean="0"/>
              <a:t>, обеспечивающих обработку информации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894677"/>
            <a:ext cx="3096345" cy="24517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b="1" dirty="0" smtClean="0"/>
              <a:t>Информационно-телекоммуникационных сетей</a:t>
            </a:r>
            <a:r>
              <a:rPr lang="ru-RU" dirty="0" smtClean="0"/>
              <a:t>, обеспечивающих </a:t>
            </a:r>
            <a:r>
              <a:rPr lang="ru-RU" dirty="0"/>
              <a:t>передачу по линиям связи </a:t>
            </a:r>
            <a:r>
              <a:rPr lang="ru-RU" dirty="0" smtClean="0"/>
              <a:t> информации и </a:t>
            </a:r>
            <a:r>
              <a:rPr lang="ru-RU" dirty="0"/>
              <a:t>взаимодействие обучающихся и педагогических </a:t>
            </a:r>
            <a:r>
              <a:rPr lang="ru-RU" dirty="0" smtClean="0"/>
              <a:t>работников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4" idx="2"/>
            <a:endCxn id="5" idx="0"/>
          </p:cNvCxnSpPr>
          <p:nvPr/>
        </p:nvCxnSpPr>
        <p:spPr>
          <a:xfrm flipH="1">
            <a:off x="4634115" y="1283411"/>
            <a:ext cx="12305" cy="26016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  <a:endCxn id="6" idx="0"/>
          </p:cNvCxnSpPr>
          <p:nvPr/>
        </p:nvCxnSpPr>
        <p:spPr>
          <a:xfrm flipH="1">
            <a:off x="1523145" y="2258665"/>
            <a:ext cx="3110970" cy="717357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</p:cNvCxnSpPr>
          <p:nvPr/>
        </p:nvCxnSpPr>
        <p:spPr>
          <a:xfrm>
            <a:off x="4634115" y="2258665"/>
            <a:ext cx="0" cy="65349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  <a:endCxn id="8" idx="0"/>
          </p:cNvCxnSpPr>
          <p:nvPr/>
        </p:nvCxnSpPr>
        <p:spPr>
          <a:xfrm>
            <a:off x="4634115" y="2258665"/>
            <a:ext cx="2638186" cy="63601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2149839" y="5949279"/>
            <a:ext cx="5184575" cy="71508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часть 1 статьи 16 ФЗ от </a:t>
            </a:r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29.12.2012 N </a:t>
            </a:r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273-ФЗ</a:t>
            </a:r>
          </a:p>
          <a:p>
            <a:pPr algn="ctr"/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«Об образовании в Российской Федерации</a:t>
            </a:r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48" name="Прямая со стрелкой 47"/>
          <p:cNvCxnSpPr>
            <a:stCxn id="35" idx="0"/>
            <a:endCxn id="6" idx="2"/>
          </p:cNvCxnSpPr>
          <p:nvPr/>
        </p:nvCxnSpPr>
        <p:spPr>
          <a:xfrm flipH="1" flipV="1">
            <a:off x="1523145" y="4814823"/>
            <a:ext cx="3218982" cy="1134456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35" idx="0"/>
          </p:cNvCxnSpPr>
          <p:nvPr/>
        </p:nvCxnSpPr>
        <p:spPr>
          <a:xfrm flipV="1">
            <a:off x="4742127" y="4763745"/>
            <a:ext cx="0" cy="118553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35" idx="0"/>
            <a:endCxn id="8" idx="2"/>
          </p:cNvCxnSpPr>
          <p:nvPr/>
        </p:nvCxnSpPr>
        <p:spPr>
          <a:xfrm flipV="1">
            <a:off x="4742127" y="5346412"/>
            <a:ext cx="2530174" cy="602867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" y="50144"/>
            <a:ext cx="2068996" cy="4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75622" y="404663"/>
            <a:ext cx="5497126" cy="6129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endParaRPr lang="ru-RU" sz="1000" b="1" dirty="0" smtClean="0"/>
          </a:p>
          <a:p>
            <a:pPr algn="ctr"/>
            <a:r>
              <a:rPr lang="ru-RU" sz="1600" b="1" dirty="0" smtClean="0"/>
              <a:t>ДИСТАНЦИОННЫЕ ОБРАЗОВАТЕЛЬНЫЕ ТЕХНОЛОГИИ </a:t>
            </a:r>
          </a:p>
          <a:p>
            <a:pPr algn="ctr"/>
            <a:endParaRPr lang="ru-RU" sz="1000" dirty="0"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52328" y="1543574"/>
            <a:ext cx="4572000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образовательные технологии, реализуемые в </a:t>
            </a:r>
            <a:r>
              <a:rPr lang="ru-RU" dirty="0" smtClean="0"/>
              <a:t>основном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2988013"/>
            <a:ext cx="2929358" cy="12258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dirty="0"/>
              <a:t>с применением </a:t>
            </a:r>
          </a:p>
          <a:p>
            <a:r>
              <a:rPr lang="ru-RU" dirty="0" smtClean="0"/>
              <a:t>информационно-телекоммуникационных </a:t>
            </a:r>
            <a:r>
              <a:rPr lang="ru-RU" dirty="0"/>
              <a:t>сетей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4048" y="2936936"/>
            <a:ext cx="3456384" cy="1328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при опосредованном (на расстоянии) взаимодействии обучающихся и педагогических работников.</a:t>
            </a:r>
          </a:p>
        </p:txBody>
      </p:sp>
      <p:cxnSp>
        <p:nvCxnSpPr>
          <p:cNvPr id="10" name="Прямая соединительная линия 9"/>
          <p:cNvCxnSpPr>
            <a:stCxn id="4" idx="2"/>
          </p:cNvCxnSpPr>
          <p:nvPr/>
        </p:nvCxnSpPr>
        <p:spPr>
          <a:xfrm>
            <a:off x="5124185" y="1017597"/>
            <a:ext cx="0" cy="52597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  <a:endCxn id="6" idx="0"/>
          </p:cNvCxnSpPr>
          <p:nvPr/>
        </p:nvCxnSpPr>
        <p:spPr>
          <a:xfrm flipH="1">
            <a:off x="3156359" y="2258663"/>
            <a:ext cx="2081969" cy="72935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  <a:endCxn id="7" idx="0"/>
          </p:cNvCxnSpPr>
          <p:nvPr/>
        </p:nvCxnSpPr>
        <p:spPr>
          <a:xfrm>
            <a:off x="5238328" y="2258663"/>
            <a:ext cx="1493912" cy="678273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2339753" y="5467091"/>
            <a:ext cx="5184575" cy="71508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часть 1 статьи 16 ФЗ от </a:t>
            </a:r>
            <a:r>
              <a:rPr lang="ru-RU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29.12.2012 N </a:t>
            </a:r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273-ФЗ</a:t>
            </a:r>
          </a:p>
          <a:p>
            <a:pPr algn="ctr"/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«Об образовании в Российской Федерации</a:t>
            </a:r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32" name="Прямая со стрелкой 31"/>
          <p:cNvCxnSpPr>
            <a:stCxn id="35" idx="0"/>
            <a:endCxn id="6" idx="2"/>
          </p:cNvCxnSpPr>
          <p:nvPr/>
        </p:nvCxnSpPr>
        <p:spPr>
          <a:xfrm flipH="1" flipV="1">
            <a:off x="3156359" y="4213881"/>
            <a:ext cx="1775682" cy="125321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5" idx="0"/>
            <a:endCxn id="7" idx="2"/>
          </p:cNvCxnSpPr>
          <p:nvPr/>
        </p:nvCxnSpPr>
        <p:spPr>
          <a:xfrm flipV="1">
            <a:off x="4932041" y="4264959"/>
            <a:ext cx="1800199" cy="1202132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" y="50144"/>
            <a:ext cx="2068996" cy="4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890" y="260648"/>
            <a:ext cx="6149294" cy="6469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ru-RU" sz="1000" b="1" dirty="0" smtClean="0"/>
          </a:p>
          <a:p>
            <a:r>
              <a:rPr lang="ru-RU" b="1" dirty="0" smtClean="0"/>
              <a:t>Компетенции </a:t>
            </a:r>
            <a:r>
              <a:rPr lang="ru-RU" b="1" dirty="0"/>
              <a:t>образовательной </a:t>
            </a:r>
            <a:r>
              <a:rPr lang="ru-RU" b="1" dirty="0" smtClean="0"/>
              <a:t>организации:</a:t>
            </a:r>
          </a:p>
          <a:p>
            <a:endParaRPr lang="ru-RU" sz="1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543" y="1255408"/>
            <a:ext cx="6697761" cy="6129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dirty="0" smtClean="0"/>
              <a:t>использование </a:t>
            </a:r>
            <a:r>
              <a:rPr lang="ru-RU" dirty="0"/>
              <a:t>и совершенствование методов обучения и воспитания, образовательных технологий, электронного </a:t>
            </a:r>
            <a:r>
              <a:rPr lang="ru-RU" dirty="0" smtClean="0"/>
              <a:t>обучения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907634"/>
            <a:ext cx="0" cy="8074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51520" y="1715109"/>
            <a:ext cx="359023" cy="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668344" y="379901"/>
            <a:ext cx="1372979" cy="14176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Пункт 12 части 3 </a:t>
            </a:r>
            <a:r>
              <a:rPr lang="ru-RU" sz="14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статьи </a:t>
            </a:r>
            <a:r>
              <a:rPr lang="ru-RU" sz="14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28 ФЗ от 29.12.2012   N </a:t>
            </a:r>
            <a:r>
              <a:rPr lang="ru-RU" sz="14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273-ФЗ  «Об образовании в </a:t>
            </a:r>
            <a:r>
              <a:rPr lang="ru-RU" sz="14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РФ» </a:t>
            </a:r>
            <a:endParaRPr lang="ru-RU" sz="14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7307401" y="116632"/>
            <a:ext cx="288032" cy="1944216"/>
          </a:xfrm>
          <a:prstGeom prst="righ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5237" y="4276284"/>
            <a:ext cx="61492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b="1" dirty="0" smtClean="0"/>
              <a:t>Реализация </a:t>
            </a:r>
            <a:r>
              <a:rPr lang="ru-RU" b="1" dirty="0"/>
              <a:t>образовательных программ с применением электронного обучения и дистанционных образовательных технологий</a:t>
            </a:r>
            <a:endParaRPr lang="ru-RU" sz="1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9519" y="5463550"/>
            <a:ext cx="6697761" cy="1225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dirty="0"/>
              <a:t>Организации, осуществляющие образовательную деятельность, </a:t>
            </a:r>
            <a:r>
              <a:rPr lang="ru-RU" b="1" dirty="0"/>
              <a:t>вправе применять </a:t>
            </a:r>
            <a:r>
              <a:rPr lang="ru-RU" dirty="0"/>
              <a:t>электронное обучение, дистанционные образовательные технологии при реализации образовательных программ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18789" y="5201122"/>
            <a:ext cx="0" cy="875362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6" name="Прямая соединительная линия 25"/>
          <p:cNvCxnSpPr>
            <a:endCxn id="24" idx="1"/>
          </p:cNvCxnSpPr>
          <p:nvPr/>
        </p:nvCxnSpPr>
        <p:spPr>
          <a:xfrm>
            <a:off x="326964" y="6076484"/>
            <a:ext cx="22255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95027" y="6996643"/>
            <a:ext cx="7128792" cy="18388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Часть 2 статьи 16 ФЗ от 29.12.2012 N 273-ФЗ  «Об образовании в Российской Федерации»</a:t>
            </a:r>
          </a:p>
          <a:p>
            <a:r>
              <a:rPr lang="ru-RU" dirty="0"/>
              <a:t>Организации, осуществляющие образовательную деятельность, </a:t>
            </a:r>
            <a:r>
              <a:rPr lang="ru-RU" b="1" dirty="0"/>
              <a:t>вправе применять электронное обучение, дистанционные образовательные технологии </a:t>
            </a:r>
            <a:r>
              <a:rPr lang="ru-RU" dirty="0"/>
              <a:t>при реализации образовательных программ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95942" y="4698136"/>
            <a:ext cx="1372979" cy="14176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Часть 2 </a:t>
            </a:r>
            <a:r>
              <a:rPr lang="ru-RU" sz="14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статьи </a:t>
            </a:r>
            <a:r>
              <a:rPr lang="ru-RU" sz="1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16 ФЗ </a:t>
            </a:r>
          </a:p>
          <a:p>
            <a:r>
              <a:rPr lang="ru-RU" sz="1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от 29.12.2012   </a:t>
            </a:r>
          </a:p>
          <a:p>
            <a:r>
              <a:rPr lang="ru-RU" sz="1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 </a:t>
            </a:r>
            <a:r>
              <a:rPr lang="ru-RU" sz="14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273-ФЗ  «Об образовании в </a:t>
            </a:r>
            <a:r>
              <a:rPr lang="ru-RU" sz="1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РФ» </a:t>
            </a:r>
            <a:endParaRPr lang="ru-RU" sz="14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7308304" y="4151027"/>
            <a:ext cx="288032" cy="2625045"/>
          </a:xfrm>
          <a:prstGeom prst="rightBrac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890" y="2249086"/>
            <a:ext cx="6149294" cy="612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b="1" dirty="0" smtClean="0"/>
              <a:t>Общие </a:t>
            </a:r>
            <a:r>
              <a:rPr lang="ru-RU" b="1" dirty="0"/>
              <a:t>требования к реализации образовательных программ</a:t>
            </a:r>
            <a:r>
              <a:rPr lang="ru-RU" b="1" dirty="0" smtClean="0"/>
              <a:t>: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4611" y="3232041"/>
            <a:ext cx="6889435" cy="8172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600" dirty="0"/>
              <a:t>При реализации 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обучение.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15515" y="2862020"/>
            <a:ext cx="0" cy="807475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15515" y="3669495"/>
            <a:ext cx="179511" cy="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668344" y="2251819"/>
            <a:ext cx="1372979" cy="14176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Часть 2 </a:t>
            </a:r>
            <a:r>
              <a:rPr lang="ru-RU" sz="1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статьи </a:t>
            </a:r>
            <a:r>
              <a:rPr lang="ru-RU" sz="1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28 ФЗ от 29.12.2012   N </a:t>
            </a:r>
            <a:r>
              <a:rPr lang="ru-RU" sz="1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273-ФЗ  «Об образовании в </a:t>
            </a:r>
            <a:r>
              <a:rPr lang="ru-RU" sz="1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РФ» </a:t>
            </a:r>
            <a:endParaRPr lang="ru-RU" sz="14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7307401" y="2105070"/>
            <a:ext cx="288032" cy="1944216"/>
          </a:xfrm>
          <a:prstGeom prst="rightBrac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99963" y="2111741"/>
            <a:ext cx="5105933" cy="21452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400" dirty="0" smtClean="0"/>
              <a:t>Организации</a:t>
            </a:r>
            <a:r>
              <a:rPr lang="ru-RU" sz="1400" dirty="0"/>
              <a:t>, осуществляющие образовательную </a:t>
            </a:r>
            <a:r>
              <a:rPr lang="ru-RU" sz="1400" dirty="0" smtClean="0"/>
              <a:t>деятельность, </a:t>
            </a:r>
            <a:r>
              <a:rPr lang="ru-RU" sz="1400" dirty="0"/>
              <a:t>реализуют образовательные программы или их части с применением электронного обучения, дистанционных образовательных технологий в предусмотренных </a:t>
            </a:r>
            <a:r>
              <a:rPr lang="ru-RU" sz="1400" dirty="0" smtClean="0"/>
              <a:t>ФЗ от 29.12.2012 </a:t>
            </a:r>
            <a:r>
              <a:rPr lang="ru-RU" sz="1400" dirty="0"/>
              <a:t>г. N 273-ФЗ </a:t>
            </a:r>
            <a:r>
              <a:rPr lang="ru-RU" sz="1400" dirty="0" smtClean="0"/>
              <a:t>«Об </a:t>
            </a:r>
            <a:r>
              <a:rPr lang="ru-RU" sz="1400" dirty="0"/>
              <a:t>образовании в </a:t>
            </a:r>
            <a:r>
              <a:rPr lang="ru-RU" sz="1400" dirty="0" smtClean="0"/>
              <a:t>РФ» </a:t>
            </a:r>
            <a:r>
              <a:rPr lang="ru-RU" sz="1400" b="1" dirty="0"/>
              <a:t>формах обучения или при их сочетании</a:t>
            </a:r>
            <a:r>
              <a:rPr lang="ru-RU" sz="1400" dirty="0"/>
              <a:t>, при проведении учебных занятий, практик, текущего контроля успеваемости, промежуточной, итоговой и (или) государственной итоговой аттестации обучающихся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980728"/>
            <a:ext cx="8568952" cy="817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600" b="1" dirty="0" smtClean="0"/>
              <a:t>ПОРЯДОК ПРИМЕНЕНИЯ </a:t>
            </a:r>
            <a:r>
              <a:rPr lang="ru-RU" sz="1600" b="1" dirty="0"/>
              <a:t>ОРГАНИЗАЦИЯМИ, </a:t>
            </a:r>
            <a:r>
              <a:rPr lang="ru-RU" sz="1600" b="1" dirty="0" smtClean="0"/>
              <a:t>ОСУЩЕСТВЛЯЮЩИМИ ОБРАЗОВАТЕЛЬНУЮ</a:t>
            </a:r>
            <a:r>
              <a:rPr lang="ru-RU" sz="1600" b="1" dirty="0"/>
              <a:t> </a:t>
            </a:r>
            <a:r>
              <a:rPr lang="ru-RU" sz="1600" b="1" dirty="0" smtClean="0"/>
              <a:t>ДЕЯТЕЛЬНОСТЬ</a:t>
            </a:r>
            <a:r>
              <a:rPr lang="ru-RU" sz="1600" b="1" dirty="0"/>
              <a:t>, ЭЛЕКТРОННОГО ОБУЧЕНИЯ, </a:t>
            </a:r>
            <a:r>
              <a:rPr lang="ru-RU" sz="1600" b="1" dirty="0" smtClean="0"/>
              <a:t>ДИСТАНЦИОННЫХ ОБРАЗОВАТЕЛЬНЫХ </a:t>
            </a:r>
            <a:r>
              <a:rPr lang="ru-RU" sz="1600" b="1" dirty="0"/>
              <a:t>ТЕХНОЛОГИЙ ПРИ </a:t>
            </a:r>
            <a:r>
              <a:rPr lang="ru-RU" sz="1600" b="1" dirty="0" smtClean="0"/>
              <a:t>РЕАЛИЗАЦИИ ОБРАЗОВАТЕЛЬНЫХ </a:t>
            </a:r>
            <a:r>
              <a:rPr lang="ru-RU" sz="1600" b="1" dirty="0"/>
              <a:t>ПРОГРАММ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5416" y="191653"/>
            <a:ext cx="5058308" cy="5448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>
                <a:effectLst/>
              </a:rPr>
              <a:t>Приказ </a:t>
            </a:r>
            <a:r>
              <a:rPr lang="ru-RU" sz="1600" b="1" dirty="0" err="1">
                <a:effectLst/>
              </a:rPr>
              <a:t>Минобрнауки</a:t>
            </a:r>
            <a:r>
              <a:rPr lang="ru-RU" sz="1600" b="1" dirty="0">
                <a:effectLst/>
              </a:rPr>
              <a:t> России от 23.08.2017 N 816 </a:t>
            </a:r>
            <a:r>
              <a:rPr lang="ru-RU" sz="1600" b="1" dirty="0" smtClean="0">
                <a:effectLst/>
              </a:rPr>
              <a:t>«Об </a:t>
            </a:r>
            <a:r>
              <a:rPr lang="ru-RU" sz="1600" b="1" dirty="0">
                <a:effectLst/>
              </a:rPr>
              <a:t>утверждении Порядка </a:t>
            </a:r>
            <a:r>
              <a:rPr lang="ru-RU" sz="1600" b="1" dirty="0" smtClean="0">
                <a:effectLst/>
              </a:rPr>
              <a:t>…»</a:t>
            </a:r>
            <a:endParaRPr lang="ru-RU" sz="1600" b="1" dirty="0"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0202" y="4653136"/>
            <a:ext cx="8294449" cy="19069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400" dirty="0" smtClean="0"/>
              <a:t>При </a:t>
            </a:r>
            <a:r>
              <a:rPr lang="ru-RU" sz="1400" dirty="0"/>
              <a:t>реализации образовательных программ или их частей с применением электронного обучения, дистанционных образовательных технологий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***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организации </a:t>
            </a:r>
            <a:r>
              <a:rPr lang="ru-RU" sz="1400" b="1" dirty="0"/>
              <a:t>самостоятельно определяют соотношение объема занятий</a:t>
            </a:r>
            <a:r>
              <a:rPr lang="ru-RU" sz="1400" dirty="0"/>
              <a:t>, проводимых путем непосредственного взаимодействия педагогического работника с обучающимся, в том числе с применением электронного обучения, дистанционных образовательных технологий;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допускается отсутствие </a:t>
            </a:r>
            <a:r>
              <a:rPr lang="ru-RU" sz="1400" dirty="0"/>
              <a:t>учебных занятий, проводимых путем непосредственного взаимодействия педагогического работника с обучающимся в аудитории.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1797973"/>
            <a:ext cx="0" cy="38086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19" y="3068960"/>
            <a:ext cx="4320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5628066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24570" y="713484"/>
            <a:ext cx="0" cy="2672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948262" y="2502279"/>
            <a:ext cx="2036387" cy="11918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400" b="1" dirty="0" smtClean="0"/>
              <a:t>Электронное обучение и дистанционные образовательные технологии формой обучения не являются</a:t>
            </a:r>
            <a:endParaRPr lang="ru-RU" sz="1400" b="1" dirty="0"/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5940152" y="2850892"/>
            <a:ext cx="936104" cy="648072"/>
          </a:xfrm>
          <a:prstGeom prst="strip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" y="50144"/>
            <a:ext cx="2068996" cy="4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12851" r="34310" b="7478"/>
          <a:stretch/>
        </p:blipFill>
        <p:spPr bwMode="auto">
          <a:xfrm>
            <a:off x="5231546" y="853420"/>
            <a:ext cx="3912453" cy="543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94094" y="840348"/>
            <a:ext cx="5463756" cy="3774097"/>
            <a:chOff x="194094" y="1325773"/>
            <a:chExt cx="5463756" cy="377409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94094" y="1325773"/>
              <a:ext cx="5463756" cy="12459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alt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Указ Президента РФ от 09.05.2017 г. № 203 </a:t>
              </a:r>
            </a:p>
            <a:p>
              <a:pPr lvl="0" algn="ctr"/>
              <a:r>
                <a:rPr lang="ru-RU" alt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«О Стратегии развития информационного общества в РФ на 2017 – 2030 годы»</a:t>
              </a:r>
              <a:endPara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313791" y="2571750"/>
              <a:ext cx="4679" cy="2000316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18470" y="3255201"/>
              <a:ext cx="277122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Скругленный прямоугольник 10"/>
            <p:cNvSpPr/>
            <p:nvPr/>
          </p:nvSpPr>
          <p:spPr>
            <a:xfrm>
              <a:off x="590913" y="2727397"/>
              <a:ext cx="4952635" cy="10556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i="1" dirty="0" smtClean="0"/>
                <a:t>подпункт  «и» пункта «26» </a:t>
              </a:r>
              <a:r>
                <a:rPr lang="ru-RU" sz="1400" i="1" dirty="0" smtClean="0"/>
                <a:t>- «</a:t>
              </a:r>
              <a:r>
                <a:rPr lang="ru-RU" sz="1400" dirty="0" smtClean="0"/>
                <a:t>использовать   </a:t>
              </a:r>
              <a:r>
                <a:rPr lang="ru-RU" sz="1400" dirty="0"/>
                <a:t>и   развивать   различные    </a:t>
              </a:r>
              <a:r>
                <a:rPr lang="ru-RU" sz="1400" dirty="0" smtClean="0"/>
                <a:t>образовательные технологии</a:t>
              </a:r>
              <a:r>
                <a:rPr lang="ru-RU" sz="1400" dirty="0"/>
                <a:t>, в том числе дистанционные,  электронное  обучение,  </a:t>
              </a:r>
              <a:r>
                <a:rPr lang="ru-RU" sz="1400" dirty="0" smtClean="0"/>
                <a:t>при реализации </a:t>
              </a:r>
              <a:r>
                <a:rPr lang="ru-RU" sz="1400" dirty="0"/>
                <a:t>образовательных </a:t>
              </a:r>
              <a:r>
                <a:rPr lang="ru-RU" sz="1400" dirty="0" smtClean="0"/>
                <a:t>программ»</a:t>
              </a:r>
              <a:endParaRPr lang="ru-RU" sz="14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95592" y="4044262"/>
              <a:ext cx="4952635" cy="10556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i="1" dirty="0" smtClean="0"/>
                <a:t>подпункт  «в» пункта «40» </a:t>
              </a:r>
              <a:r>
                <a:rPr lang="ru-RU" sz="1400" i="1" dirty="0" smtClean="0"/>
                <a:t>- «</a:t>
              </a:r>
              <a:r>
                <a:rPr lang="ru-RU" sz="1400" dirty="0"/>
                <a:t>создание    различных    технологических    платформ    </a:t>
              </a:r>
              <a:r>
                <a:rPr lang="ru-RU" sz="1400" dirty="0" smtClean="0"/>
                <a:t>для дистанционного </a:t>
              </a:r>
              <a:r>
                <a:rPr lang="ru-RU" sz="1400" dirty="0"/>
                <a:t>обучения в целях повышения доступности  </a:t>
              </a:r>
              <a:r>
                <a:rPr lang="ru-RU" sz="1400" dirty="0" smtClean="0"/>
                <a:t>качественных образовательных услуг»</a:t>
              </a:r>
              <a:endParaRPr lang="ru-RU" sz="1400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313791" y="4572066"/>
              <a:ext cx="277122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" y="50144"/>
            <a:ext cx="2068996" cy="4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r="7687"/>
          <a:stretch/>
        </p:blipFill>
        <p:spPr bwMode="auto">
          <a:xfrm>
            <a:off x="5556322" y="473449"/>
            <a:ext cx="3579253" cy="59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2071" y="908720"/>
            <a:ext cx="5360049" cy="13623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altLang="ru-RU" sz="1600" b="1" dirty="0" smtClean="0">
                <a:solidFill>
                  <a:schemeClr val="bg1"/>
                </a:solidFill>
                <a:cs typeface="Arial" pitchFamily="34" charset="0"/>
              </a:rPr>
              <a:t>Указ </a:t>
            </a:r>
            <a:r>
              <a:rPr lang="ru-RU" altLang="ru-RU" sz="1600" b="1" dirty="0">
                <a:solidFill>
                  <a:schemeClr val="bg1"/>
                </a:solidFill>
                <a:cs typeface="Arial" pitchFamily="34" charset="0"/>
              </a:rPr>
              <a:t>Президента </a:t>
            </a:r>
            <a:r>
              <a:rPr lang="ru-RU" altLang="ru-RU" sz="1600" b="1" dirty="0" smtClean="0">
                <a:solidFill>
                  <a:schemeClr val="bg1"/>
                </a:solidFill>
                <a:cs typeface="Arial" pitchFamily="34" charset="0"/>
              </a:rPr>
              <a:t>РФ от </a:t>
            </a:r>
            <a:r>
              <a:rPr lang="ru-RU" altLang="ru-RU" sz="1600" b="1" dirty="0">
                <a:solidFill>
                  <a:schemeClr val="bg1"/>
                </a:solidFill>
                <a:cs typeface="Arial" pitchFamily="34" charset="0"/>
              </a:rPr>
              <a:t>10.10.2019 г. № 490 </a:t>
            </a:r>
            <a:endParaRPr lang="ru-RU" altLang="ru-RU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just"/>
            <a:r>
              <a:rPr lang="ru-RU" altLang="ru-RU" sz="1600" b="1" dirty="0" smtClean="0">
                <a:solidFill>
                  <a:schemeClr val="bg1"/>
                </a:solidFill>
                <a:cs typeface="Arial" pitchFamily="34" charset="0"/>
              </a:rPr>
              <a:t>«</a:t>
            </a:r>
            <a:r>
              <a:rPr lang="ru-RU" altLang="ru-RU" sz="1600" b="1" dirty="0">
                <a:solidFill>
                  <a:schemeClr val="bg1"/>
                </a:solidFill>
                <a:cs typeface="Arial" pitchFamily="34" charset="0"/>
              </a:rPr>
              <a:t>О развитии искусственного интеллекта в </a:t>
            </a:r>
            <a:r>
              <a:rPr lang="ru-RU" altLang="ru-RU" sz="1600" b="1" dirty="0" smtClean="0">
                <a:solidFill>
                  <a:schemeClr val="bg1"/>
                </a:solidFill>
                <a:cs typeface="Arial" pitchFamily="34" charset="0"/>
              </a:rPr>
              <a:t>РФ» </a:t>
            </a:r>
            <a:r>
              <a:rPr lang="ru-RU" altLang="ru-RU" sz="1600" b="1" dirty="0">
                <a:solidFill>
                  <a:schemeClr val="bg1"/>
                </a:solidFill>
                <a:cs typeface="Arial" pitchFamily="34" charset="0"/>
              </a:rPr>
              <a:t>(вместе с </a:t>
            </a:r>
            <a:r>
              <a:rPr lang="ru-RU" altLang="ru-RU" sz="1600" b="1" dirty="0" smtClean="0">
                <a:solidFill>
                  <a:schemeClr val="bg1"/>
                </a:solidFill>
                <a:cs typeface="Arial" pitchFamily="34" charset="0"/>
              </a:rPr>
              <a:t>Национальной стратегией развития </a:t>
            </a:r>
            <a:r>
              <a:rPr lang="ru-RU" altLang="ru-RU" sz="1600" b="1" dirty="0">
                <a:solidFill>
                  <a:schemeClr val="bg1"/>
                </a:solidFill>
                <a:cs typeface="Arial" pitchFamily="34" charset="0"/>
              </a:rPr>
              <a:t>искусственного интеллекта на период до 2030 </a:t>
            </a:r>
            <a:r>
              <a:rPr lang="ru-RU" altLang="ru-RU" sz="1600" b="1" dirty="0" smtClean="0">
                <a:solidFill>
                  <a:schemeClr val="bg1"/>
                </a:solidFill>
                <a:cs typeface="Arial" pitchFamily="34" charset="0"/>
              </a:rPr>
              <a:t>года)</a:t>
            </a:r>
            <a:endParaRPr lang="ru-RU" alt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7544" y="2271103"/>
            <a:ext cx="0" cy="151793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93569" y="3077481"/>
            <a:ext cx="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51676" y="2492896"/>
            <a:ext cx="5000444" cy="32008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22. Использование технологий искусственного интеллекта в социальной сфере способствует созданию условий для улучшения уровня жизни населения, в том числе за счет</a:t>
            </a:r>
            <a:r>
              <a:rPr lang="ru-RU" sz="1400" dirty="0" smtClean="0"/>
              <a:t>:</a:t>
            </a:r>
          </a:p>
          <a:p>
            <a:pPr algn="just"/>
            <a:endParaRPr lang="ru-RU" sz="1400" dirty="0" smtClean="0"/>
          </a:p>
          <a:p>
            <a:pPr lvl="1" algn="just"/>
            <a:r>
              <a:rPr lang="ru-RU" sz="1400" dirty="0"/>
              <a:t>б) повышения качества услуг в сфере образования (включая адаптацию образовательного процесса к потребностям обучающихся и потребностям рынка труда, системный анализ показателей эффективности обучения для оптимизации профессиональной ориентации и раннего выявления детей с выдающимися способностями, автоматизацию оценки качества знаний и анализа информации о результатах обучения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88189" y="4630056"/>
            <a:ext cx="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" y="50144"/>
            <a:ext cx="2068996" cy="45457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H="1">
            <a:off x="467544" y="3789040"/>
            <a:ext cx="22064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9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11634" r="34271" b="6482"/>
          <a:stretch/>
        </p:blipFill>
        <p:spPr bwMode="auto">
          <a:xfrm>
            <a:off x="5004048" y="501742"/>
            <a:ext cx="4007366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92071" y="764704"/>
            <a:ext cx="5097987" cy="4314846"/>
            <a:chOff x="299009" y="501742"/>
            <a:chExt cx="5097987" cy="431484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99009" y="501742"/>
              <a:ext cx="5097987" cy="124597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altLang="ru-RU" b="1" dirty="0" smtClean="0">
                  <a:solidFill>
                    <a:schemeClr val="bg1"/>
                  </a:solidFill>
                  <a:cs typeface="Arial" pitchFamily="34" charset="0"/>
                </a:rPr>
                <a:t>Указ Президента РФ от 07.05.2018 г. № 204 </a:t>
              </a:r>
            </a:p>
            <a:p>
              <a:pPr lvl="0" algn="ctr"/>
              <a:r>
                <a:rPr lang="ru-RU" altLang="ru-RU" b="1" dirty="0" smtClean="0">
                  <a:solidFill>
                    <a:schemeClr val="bg1"/>
                  </a:solidFill>
                  <a:cs typeface="Arial" pitchFamily="34" charset="0"/>
                </a:rPr>
                <a:t>«О национальных целях и стратегических задачах развития РФ на период до 2024 года»</a:t>
              </a:r>
              <a:endParaRPr lang="ru-RU" altLang="ru-RU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18706" y="1747719"/>
              <a:ext cx="0" cy="2619375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423385" y="2814519"/>
              <a:ext cx="277122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Скругленный прямоугольник 10"/>
            <p:cNvSpPr/>
            <p:nvPr/>
          </p:nvSpPr>
          <p:spPr>
            <a:xfrm>
              <a:off x="695830" y="2008141"/>
              <a:ext cx="4701166" cy="11918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/>
                <a:t>создание современной  и  безопасной  цифровой  </a:t>
              </a:r>
              <a:r>
                <a:rPr lang="ru-RU" sz="1600" dirty="0" smtClean="0"/>
                <a:t>образовательной среды</a:t>
              </a:r>
              <a:r>
                <a:rPr lang="ru-RU" sz="1600" dirty="0"/>
                <a:t>, обеспечивающей высокое качество  и  доступность  образования</a:t>
              </a:r>
            </a:p>
            <a:p>
              <a:pPr algn="just"/>
              <a:r>
                <a:rPr lang="ru-RU" sz="1600" dirty="0"/>
                <a:t>всех видов и </a:t>
              </a:r>
              <a:r>
                <a:rPr lang="ru-RU" sz="1600" dirty="0" smtClean="0"/>
                <a:t>уровней</a:t>
              </a:r>
              <a:endParaRPr lang="ru-RU" sz="16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700508" y="3624772"/>
              <a:ext cx="4696488" cy="11918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1600" dirty="0"/>
                <a:t>внедрение на уровнях основного общего и среднего общего образования новых методов обучения и воспитания, образовательных </a:t>
              </a:r>
              <a:r>
                <a:rPr lang="ru-RU" sz="1600" dirty="0" smtClean="0"/>
                <a:t>технологий</a:t>
              </a:r>
              <a:endParaRPr lang="ru-RU" sz="1600" dirty="0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418005" y="4367094"/>
              <a:ext cx="277122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" y="50144"/>
            <a:ext cx="2068996" cy="4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2379</Words>
  <Application>Microsoft Office PowerPoint</Application>
  <PresentationFormat>Экран (4:3)</PresentationFormat>
  <Paragraphs>184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национального проекта «ОБРАЗОВАНИЕ» (утв. президиумом Совета при Президенте Российской Федерации по стратегическому развитию и национальным проектам (протокол от 24 декабря 2018 г. N 16)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Трифонов</dc:creator>
  <cp:lastModifiedBy>Трифонов Александр</cp:lastModifiedBy>
  <cp:revision>105</cp:revision>
  <dcterms:created xsi:type="dcterms:W3CDTF">2019-10-26T09:03:39Z</dcterms:created>
  <dcterms:modified xsi:type="dcterms:W3CDTF">2020-02-14T13:21:26Z</dcterms:modified>
</cp:coreProperties>
</file>