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4" r:id="rId2"/>
    <p:sldId id="470" r:id="rId3"/>
    <p:sldId id="471" r:id="rId4"/>
    <p:sldId id="503" r:id="rId5"/>
    <p:sldId id="494" r:id="rId6"/>
    <p:sldId id="498" r:id="rId7"/>
    <p:sldId id="499" r:id="rId8"/>
    <p:sldId id="500" r:id="rId9"/>
    <p:sldId id="501" r:id="rId10"/>
    <p:sldId id="504" r:id="rId11"/>
  </p:sldIdLst>
  <p:sldSz cx="12192000" cy="6858000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0033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 varScale="1">
        <p:scale>
          <a:sx n="91" d="100"/>
          <a:sy n="91" d="100"/>
        </p:scale>
        <p:origin x="522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A51CF-823D-4B8B-A233-9A1D276C044E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0809F-E407-4DBB-AEE8-7A3918D08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CF42C-9D74-4786-8415-49A839A6CC66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C6B92-F055-4901-90B0-E9B3CB544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33A60-C9D7-47D9-AD96-18AA0F8EE7AC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7957A-0F9B-43A7-84FE-FCD4B8FDE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9D400-9492-41F1-8CB5-D258141A1DA1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F46A4-B872-4D8C-80D4-0E5F5CCBC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E75E-7A14-4A56-852C-E2CD0AA02EB0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F5C9B-F0D7-400F-95F0-6111E0C1CD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2601-AA12-45AF-B8C8-9EE08259F643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E8451-BB04-4945-AB29-EE2C89A7B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39B17-1D8F-4B9C-A2CB-2FD09B28A8E3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DA79A-06C0-4AC5-9FDE-B21C20C35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FEDA3-BF3D-46CE-8B6C-5932D872BA7E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017EA-9A74-483A-8C77-9917591F2B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C77C7-A91E-4803-B6C8-5E6D0A17229A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FE937-6095-4683-9CCC-C25B74EBA0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313D3-EF90-445E-9410-E55A33219D18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E67C0-B1E0-42CF-A92B-3DDE452BE1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BECCC-D0A7-4C83-85D6-D611FB826868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DF29E-0B98-4CEB-9CAC-3E3688363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EF47D1-1841-436C-AAB4-FD1F33D6EF94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158670-8EAC-4AAB-9C52-B19F25DF06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84083" y="1534511"/>
            <a:ext cx="5980386" cy="339484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charset="0"/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вовлечение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несовершеннолетних, находящихся в конфликте с законом,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продуктивную социально значимую деятельность</a:t>
            </a:r>
            <a:r>
              <a:rPr lang="ru-RU" dirty="0" smtClean="0"/>
              <a:t> </a:t>
            </a:r>
            <a:endParaRPr lang="ru-RU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420813" y="338138"/>
            <a:ext cx="97615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Краткосрочная реабилитация несовершеннолетних,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состоящих на различных видах профилактического учета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228600" y="1402774"/>
            <a:ext cx="3994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ЦЕЛЬ ПРАКТИКИ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503549" y="1360053"/>
            <a:ext cx="4979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u="sng" dirty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ЦЕЛЕВЫЕ ГРУППЫ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329718" y="1818514"/>
            <a:ext cx="53276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несовершеннолетние, склонные к совершению правонарушений и состоящие на различных видах профилактического учета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-несовершеннолетние, совершившие правонарушения;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-несовершеннолетние, осужденные за совершение преступления к мерам наказания не связанных с лишением свободы</a:t>
            </a:r>
            <a:r>
              <a:rPr lang="ru-RU" dirty="0"/>
              <a:t> 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495300" y="1818514"/>
            <a:ext cx="3460750" cy="179388"/>
          </a:xfrm>
          <a:prstGeom prst="homePlate">
            <a:avLst>
              <a:gd name="adj" fmla="val 4823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76" y="3860425"/>
            <a:ext cx="4050112" cy="2828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93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Georgia" pitchFamily="18" charset="0"/>
              </a:rPr>
              <a:t>КОМАНДА ПРАКТИКИ</a:t>
            </a:r>
            <a:endParaRPr lang="ru-RU" sz="28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29710"/>
            <a:ext cx="10515600" cy="4947253"/>
          </a:xfrm>
        </p:spPr>
        <p:txBody>
          <a:bodyPr/>
          <a:lstStyle/>
          <a:p>
            <a:pPr algn="just"/>
            <a:r>
              <a:rPr lang="ru-RU" sz="2000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Директор</a:t>
            </a:r>
            <a:r>
              <a:rPr lang="ru-RU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 Татьяна Ивановна Королева</a:t>
            </a:r>
          </a:p>
          <a:p>
            <a:pPr algn="just"/>
            <a:r>
              <a:rPr lang="ru-RU" sz="2000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Заместитель директора </a:t>
            </a:r>
            <a:r>
              <a:rPr lang="ru-RU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Марина Александровна Ровенская</a:t>
            </a:r>
          </a:p>
          <a:p>
            <a:pPr algn="just"/>
            <a:r>
              <a:rPr lang="ru-RU" sz="2000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Заведующий отделением социальной реабилитации </a:t>
            </a:r>
            <a:r>
              <a:rPr lang="ru-RU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Татьяна Николаевна Тарасова</a:t>
            </a:r>
          </a:p>
          <a:p>
            <a:pPr algn="just"/>
            <a:r>
              <a:rPr lang="ru-RU" sz="2000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Заведующий отделением профилактики безнадзорности несовершеннолетних </a:t>
            </a:r>
            <a:r>
              <a:rPr lang="ru-RU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Снежана Андреевна </a:t>
            </a:r>
            <a:r>
              <a:rPr lang="ru-RU" b="1" dirty="0" err="1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Ефанова</a:t>
            </a:r>
            <a:endParaRPr lang="ru-RU" b="1" dirty="0">
              <a:solidFill>
                <a:srgbClr val="FFFF00"/>
              </a:solidFill>
              <a:latin typeface="Georgia" pitchFamily="18" charset="0"/>
              <a:ea typeface="+mj-ea"/>
              <a:cs typeface="+mj-cs"/>
            </a:endParaRPr>
          </a:p>
          <a:p>
            <a:pPr algn="just"/>
            <a:r>
              <a:rPr lang="ru-RU" sz="2000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Социальный педагог </a:t>
            </a:r>
            <a:r>
              <a:rPr lang="ru-RU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Елизавета Сергеевна Сергеенко</a:t>
            </a:r>
          </a:p>
          <a:p>
            <a:pPr algn="just"/>
            <a:r>
              <a:rPr lang="ru-RU" sz="2000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Педагог-психолог</a:t>
            </a:r>
            <a:r>
              <a:rPr lang="ru-RU" b="1" dirty="0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 Галина Николаевна </a:t>
            </a:r>
            <a:r>
              <a:rPr lang="ru-RU" b="1" dirty="0" err="1">
                <a:solidFill>
                  <a:srgbClr val="FFFF00"/>
                </a:solidFill>
                <a:latin typeface="Georgia" pitchFamily="18" charset="0"/>
                <a:ea typeface="+mj-ea"/>
                <a:cs typeface="+mj-cs"/>
              </a:rPr>
              <a:t>Петушкова</a:t>
            </a:r>
            <a:endParaRPr lang="ru-RU" b="1" dirty="0">
              <a:solidFill>
                <a:srgbClr val="FFFF00"/>
              </a:solidFill>
              <a:latin typeface="Georgia" pitchFamily="18" charset="0"/>
              <a:ea typeface="+mj-ea"/>
              <a:cs typeface="+mj-cs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667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2"/>
          <p:cNvSpPr>
            <a:spLocks noChangeArrowheads="1"/>
          </p:cNvSpPr>
          <p:nvPr/>
        </p:nvSpPr>
        <p:spPr bwMode="auto">
          <a:xfrm>
            <a:off x="-334963" y="482600"/>
            <a:ext cx="10972801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FF00"/>
                </a:solidFill>
                <a:latin typeface="Georgia" pitchFamily="18" charset="0"/>
              </a:rPr>
              <a:t>ФИЗКУЛЬТУРНО-ОЗДОРОВИТЕЛЬНЫЕ МЕРОПРИЯТИЯ</a:t>
            </a:r>
          </a:p>
        </p:txBody>
      </p:sp>
      <p:pic>
        <p:nvPicPr>
          <p:cNvPr id="19458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1088" y="1189038"/>
            <a:ext cx="4056062" cy="54070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9459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1901825"/>
            <a:ext cx="6535738" cy="4352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4400" y="2236788"/>
            <a:ext cx="5888038" cy="4064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150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8" y="128588"/>
            <a:ext cx="4459287" cy="2997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1510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270250"/>
            <a:ext cx="4583113" cy="32289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386388" y="566738"/>
            <a:ext cx="60737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FFFF00"/>
                </a:solidFill>
                <a:latin typeface="Georgia" pitchFamily="18" charset="0"/>
              </a:rPr>
              <a:t>ЗАНЯТИЯ В СТОЛЯРНОЙ, ШВЕЙНОЙ И ТВОРЧЕСКОЙ МАСТЕРСКОЙ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84863" cy="1325563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FFFF00"/>
                </a:solidFill>
                <a:latin typeface="Georgia" pitchFamily="18" charset="0"/>
              </a:rPr>
              <a:t>ТВОРЧЕСКИЕ ЗАНЯТИЯ – ПЛЕШКОВСКАЯ ИГРУШКА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6788" y="449263"/>
            <a:ext cx="4537075" cy="604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3" y="2070100"/>
            <a:ext cx="6334125" cy="4222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838200" y="150185"/>
            <a:ext cx="10515600" cy="1325563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Georgia" pitchFamily="18" charset="0"/>
              </a:rPr>
              <a:t>КОРРЕКЦИОННО-РАЗВИВАЮЩАЯ, ПРОФИЛАКТИЧЕСКАЯ РАБОТА С НЕСОВЕРШЕННОЛЕТНИМИ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1" y="4068995"/>
            <a:ext cx="3808374" cy="278900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00" y="4068995"/>
            <a:ext cx="4087435" cy="272172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1" y="1475748"/>
            <a:ext cx="3808374" cy="25389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940" y="4068994"/>
            <a:ext cx="4000199" cy="266739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940" y="1419593"/>
            <a:ext cx="3904957" cy="259507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6483" y="1419593"/>
            <a:ext cx="4009152" cy="2580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463" y="3006725"/>
            <a:ext cx="5381625" cy="35861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6626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3225" y="80963"/>
            <a:ext cx="4467225" cy="29003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>
          <a:xfrm>
            <a:off x="0" y="649288"/>
            <a:ext cx="6432550" cy="1325562"/>
          </a:xfrm>
        </p:spPr>
        <p:txBody>
          <a:bodyPr/>
          <a:lstStyle/>
          <a:p>
            <a:pPr algn="ctr"/>
            <a:r>
              <a:rPr lang="ru-RU" sz="3200" b="1" smtClean="0">
                <a:solidFill>
                  <a:srgbClr val="FFFF00"/>
                </a:solidFill>
                <a:latin typeface="Georgia" pitchFamily="18" charset="0"/>
              </a:rPr>
              <a:t>ПРОФОРИЕНТАЦИОННЫЕ ЭКСКУРСИИ</a:t>
            </a:r>
          </a:p>
        </p:txBody>
      </p:sp>
      <p:pic>
        <p:nvPicPr>
          <p:cNvPr id="26628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223000" y="3006725"/>
            <a:ext cx="5381625" cy="3586163"/>
          </a:xfr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573213" y="0"/>
            <a:ext cx="8621712" cy="1325563"/>
          </a:xfrm>
        </p:spPr>
        <p:txBody>
          <a:bodyPr/>
          <a:lstStyle/>
          <a:p>
            <a:r>
              <a:rPr lang="ru-RU" sz="3200" b="1" smtClean="0">
                <a:solidFill>
                  <a:srgbClr val="FFFF00"/>
                </a:solidFill>
                <a:latin typeface="Georgia" pitchFamily="18" charset="0"/>
              </a:rPr>
              <a:t>ПОЗНАВАТЕЛЬНЫЕ ЭКСКУРСИИ</a:t>
            </a:r>
          </a:p>
        </p:txBody>
      </p:sp>
      <p:pic>
        <p:nvPicPr>
          <p:cNvPr id="2765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193088" y="1584325"/>
            <a:ext cx="3590925" cy="4579938"/>
          </a:xfrm>
          <a:ln>
            <a:solidFill>
              <a:srgbClr val="FFFF00"/>
            </a:solidFill>
          </a:ln>
        </p:spPr>
      </p:pic>
      <p:pic>
        <p:nvPicPr>
          <p:cNvPr id="27651" name="Рисунок 7"/>
          <p:cNvPicPr>
            <a:picLocks noChangeAspect="1"/>
          </p:cNvPicPr>
          <p:nvPr/>
        </p:nvPicPr>
        <p:blipFill>
          <a:blip r:embed="rId3"/>
          <a:srcRect r="-214"/>
          <a:stretch>
            <a:fillRect/>
          </a:stretch>
        </p:blipFill>
        <p:spPr bwMode="auto">
          <a:xfrm>
            <a:off x="282575" y="1600200"/>
            <a:ext cx="4083050" cy="45196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7653" name="Picture 5" descr="PbaQJJePIb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0" y="1595438"/>
            <a:ext cx="3144838" cy="458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53263" y="3452813"/>
            <a:ext cx="4471987" cy="3284537"/>
          </a:xfrm>
          <a:ln>
            <a:solidFill>
              <a:srgbClr val="FFFF00"/>
            </a:solidFill>
          </a:ln>
        </p:spPr>
      </p:pic>
      <p:pic>
        <p:nvPicPr>
          <p:cNvPr id="2867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0963" y="0"/>
            <a:ext cx="4278312" cy="32480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8676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8113" y="3497263"/>
            <a:ext cx="5348287" cy="32019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8677" name="Заголовок 7"/>
          <p:cNvSpPr>
            <a:spLocks noGrp="1"/>
          </p:cNvSpPr>
          <p:nvPr>
            <p:ph type="title"/>
          </p:nvPr>
        </p:nvSpPr>
        <p:spPr>
          <a:xfrm>
            <a:off x="192088" y="1090613"/>
            <a:ext cx="2892425" cy="838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Georgia" pitchFamily="18" charset="0"/>
              </a:rPr>
              <a:t>ГОРОД ПРОФЕССИЙ </a:t>
            </a:r>
            <a:r>
              <a:rPr lang="ru-RU" sz="2800" b="1" dirty="0" err="1" smtClean="0">
                <a:solidFill>
                  <a:srgbClr val="FFFF00"/>
                </a:solidFill>
                <a:latin typeface="Georgia" pitchFamily="18" charset="0"/>
              </a:rPr>
              <a:t>КидБург</a:t>
            </a:r>
            <a:r>
              <a:rPr lang="ru-RU" sz="2800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br>
              <a:rPr lang="ru-RU" sz="2800" b="1" dirty="0" smtClean="0">
                <a:solidFill>
                  <a:srgbClr val="FFFF00"/>
                </a:solidFill>
                <a:latin typeface="Georgia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Georgia" pitchFamily="18" charset="0"/>
              </a:rPr>
              <a:t>г. Воронеж</a:t>
            </a: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5638" y="0"/>
            <a:ext cx="4310062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675" y="490538"/>
            <a:ext cx="5624513" cy="20113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err="1" smtClean="0">
                <a:solidFill>
                  <a:srgbClr val="FFFF00"/>
                </a:solidFill>
                <a:latin typeface="Georgia" panose="02040502050405020303" pitchFamily="18" charset="0"/>
              </a:rPr>
              <a:t>квесты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, тренинги, </a:t>
            </a: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конкурсы, игры-путешествия, нравственно- 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этические </a:t>
            </a: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беседы, интеллектуальные </a:t>
            </a:r>
            <a:r>
              <a:rPr lang="ru-RU" sz="2800" b="1" dirty="0" smtClean="0">
                <a:solidFill>
                  <a:srgbClr val="FFFF00"/>
                </a:solidFill>
                <a:latin typeface="Georgia" panose="02040502050405020303" pitchFamily="18" charset="0"/>
              </a:rPr>
              <a:t>викторины, тематические </a:t>
            </a:r>
            <a:r>
              <a:rPr lang="ru-RU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мероприятия</a:t>
            </a:r>
            <a:endParaRPr lang="ru-RU" sz="28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29699" name="Рисунок 4"/>
          <p:cNvPicPr>
            <a:picLocks noChangeAspect="1"/>
          </p:cNvPicPr>
          <p:nvPr/>
        </p:nvPicPr>
        <p:blipFill>
          <a:blip r:embed="rId2"/>
          <a:srcRect r="-1328"/>
          <a:stretch>
            <a:fillRect/>
          </a:stretch>
        </p:blipFill>
        <p:spPr bwMode="auto">
          <a:xfrm>
            <a:off x="6443663" y="68263"/>
            <a:ext cx="5748337" cy="30400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9700" name="Рисунок 5"/>
          <p:cNvPicPr>
            <a:picLocks noChangeAspect="1"/>
          </p:cNvPicPr>
          <p:nvPr/>
        </p:nvPicPr>
        <p:blipFill>
          <a:blip r:embed="rId3"/>
          <a:srcRect r="-121"/>
          <a:stretch>
            <a:fillRect/>
          </a:stretch>
        </p:blipFill>
        <p:spPr bwMode="auto">
          <a:xfrm>
            <a:off x="193675" y="2501900"/>
            <a:ext cx="5973763" cy="39893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43663" y="3216604"/>
            <a:ext cx="5622213" cy="3547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6301</TotalTime>
  <Words>144</Words>
  <Application>Microsoft Office PowerPoint</Application>
  <PresentationFormat>Широкоэкранный</PresentationFormat>
  <Paragraphs>24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ТВОРЧЕСКИЕ ЗАНЯТИЯ – ПЛЕШКОВСКАЯ ИГРУШКА</vt:lpstr>
      <vt:lpstr>КОРРЕКЦИОННО-РАЗВИВАЮЩАЯ, ПРОФИЛАКТИЧЕСКАЯ РАБОТА С НЕСОВЕРШЕННОЛЕТНИМИ</vt:lpstr>
      <vt:lpstr>ПРОФОРИЕНТАЦИОННЫЕ ЭКСКУРСИИ</vt:lpstr>
      <vt:lpstr>ПОЗНАВАТЕЛЬНЫЕ ЭКСКУРСИИ</vt:lpstr>
      <vt:lpstr>ГОРОД ПРОФЕССИЙ КидБург  г. Воронеж</vt:lpstr>
      <vt:lpstr>квесты, тренинги, конкурсы, игры-путешествия, нравственно- этические беседы, интеллектуальные викторины, тематические мероприятия</vt:lpstr>
      <vt:lpstr>КОМАНДА ПРАКТИКИ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Владимирович Бывшев</dc:creator>
  <cp:lastModifiedBy>Татьяна</cp:lastModifiedBy>
  <cp:revision>618</cp:revision>
  <dcterms:created xsi:type="dcterms:W3CDTF">2016-02-07T07:17:29Z</dcterms:created>
  <dcterms:modified xsi:type="dcterms:W3CDTF">2023-10-23T18:25:54Z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956309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S10.0.0</vt:lpwstr>
  </property>
</Properties>
</file>