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443" r:id="rId3"/>
    <p:sldId id="258" r:id="rId4"/>
    <p:sldId id="445" r:id="rId5"/>
    <p:sldId id="259" r:id="rId6"/>
    <p:sldId id="260" r:id="rId7"/>
    <p:sldId id="272" r:id="rId8"/>
    <p:sldId id="448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7" initials="2" lastIdx="1" clrIdx="0"/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A78DC"/>
    <a:srgbClr val="333333"/>
    <a:srgbClr val="3B5998"/>
    <a:srgbClr val="45668E"/>
    <a:srgbClr val="49769C"/>
    <a:srgbClr val="6233B7"/>
    <a:srgbClr val="DF6B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15" autoAdjust="0"/>
  </p:normalViewPr>
  <p:slideViewPr>
    <p:cSldViewPr snapToGrid="0">
      <p:cViewPr varScale="1">
        <p:scale>
          <a:sx n="87" d="100"/>
          <a:sy n="87" d="100"/>
        </p:scale>
        <p:origin x="66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90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BFFF-EAB5-40C3-9A21-7FB379E8EFA1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048691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692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93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694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9CBC7-16C8-4DB5-A74A-0EBD10D072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1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9CBC7-16C8-4DB5-A74A-0EBD10D07253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60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04866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49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5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04865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9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04859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65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04866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70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71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7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04867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76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77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78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79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80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048681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2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4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04864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04860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0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84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85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8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04868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54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55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DCE-FB75-4F11-A1D2-5807DCD80C79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04865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993BF-DABC-4927-9D21-53E86ED26B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AADCE-FB75-4F11-A1D2-5807DCD80C79}" type="datetimeFigureOut">
              <a:rPr lang="ru-RU" smtClean="0"/>
              <a:t>14.02.2023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993BF-DABC-4927-9D21-53E86ED26B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hyperlink" Target="https://copp42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vk.com/copp42kuzbass" TargetMode="External"/><Relationship Id="rId4" Type="http://schemas.openxmlformats.org/officeDocument/2006/relationships/hyperlink" Target="https://platform.copp42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hyperlink" Target="https://copp42.ru/studentam/" TargetMode="External"/><Relationship Id="rId7" Type="http://schemas.openxmlformats.org/officeDocument/2006/relationships/hyperlink" Target="https://copp42.ru/shkola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hyperlink" Target="https://copp42.ru/rezidenta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tform.copp42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pp42.ru/vacanc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latform.copp42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hyperlink" Target="https://copp42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f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65B7308-3442-25C8-9C73-25FAC45635F8}"/>
              </a:ext>
            </a:extLst>
          </p:cNvPr>
          <p:cNvSpPr txBox="1"/>
          <p:nvPr/>
        </p:nvSpPr>
        <p:spPr>
          <a:xfrm>
            <a:off x="1162051" y="400049"/>
            <a:ext cx="10420350" cy="1876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b="1" dirty="0">
              <a:ea typeface="Open Sans" panose="020B0606030504020204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+mj-lt"/>
                <a:ea typeface="Tahoma" pitchFamily="34" charset="0"/>
                <a:cs typeface="Tahoma" pitchFamily="34" charset="0"/>
              </a:rPr>
              <a:t>Центр </a:t>
            </a:r>
            <a:r>
              <a:rPr lang="ru-RU" sz="2400" b="1" dirty="0">
                <a:solidFill>
                  <a:schemeClr val="accent1"/>
                </a:solidFill>
                <a:latin typeface="+mj-lt"/>
                <a:ea typeface="Tahoma" pitchFamily="34" charset="0"/>
                <a:cs typeface="Tahoma" pitchFamily="34" charset="0"/>
              </a:rPr>
              <a:t>опережающей профессиональной подготовки Кузбасса</a:t>
            </a:r>
          </a:p>
          <a:p>
            <a:pPr lvl="0" algn="ctr"/>
            <a:endParaRPr lang="ru-RU" sz="2400" b="1" dirty="0">
              <a:solidFill>
                <a:schemeClr val="accent1"/>
              </a:solidFill>
              <a:ea typeface="Open Sans" panose="020B0606030504020204" pitchFamily="34" charset="0"/>
              <a:cs typeface="Arial" pitchFamily="34" charset="0"/>
            </a:endParaRPr>
          </a:p>
          <a:p>
            <a:pPr lvl="0" algn="ctr"/>
            <a:endParaRPr lang="ru-RU" sz="2400" b="1" dirty="0">
              <a:ea typeface="Open Sans" panose="020B0606030504020204" pitchFamily="34" charset="0"/>
              <a:cs typeface="Arial" pitchFamily="34" charset="0"/>
            </a:endParaRPr>
          </a:p>
          <a:p>
            <a:pPr lvl="0" algn="ctr"/>
            <a:endParaRPr lang="ru-RU" sz="2400" dirty="0"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B1819E1-55E9-FEC1-8BAE-3A7BD2736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8861" y="1553378"/>
            <a:ext cx="8583263" cy="22915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dirty="0" smtClean="0">
                <a:solidFill>
                  <a:schemeClr val="accent1"/>
                </a:solidFill>
              </a:rPr>
              <a:t/>
            </a:r>
            <a:br>
              <a:rPr lang="ru-RU" sz="5400" b="1" dirty="0" smtClean="0">
                <a:solidFill>
                  <a:schemeClr val="accent1"/>
                </a:solidFill>
              </a:rPr>
            </a:br>
            <a:r>
              <a:rPr lang="ru-RU" sz="5400" b="1" dirty="0">
                <a:solidFill>
                  <a:schemeClr val="accent1"/>
                </a:solidFill>
              </a:rPr>
              <a:t/>
            </a:r>
            <a:br>
              <a:rPr lang="ru-RU" sz="5400" b="1" dirty="0">
                <a:solidFill>
                  <a:schemeClr val="accent1"/>
                </a:solidFill>
              </a:rPr>
            </a:br>
            <a:r>
              <a:rPr lang="ru-RU" sz="5400" b="1" dirty="0" smtClean="0">
                <a:solidFill>
                  <a:schemeClr val="accent1"/>
                </a:solidFill>
              </a:rPr>
              <a:t>Цифровая </a:t>
            </a:r>
            <a:r>
              <a:rPr lang="ru-RU" sz="5400" b="1" dirty="0">
                <a:solidFill>
                  <a:schemeClr val="accent1"/>
                </a:solidFill>
              </a:rPr>
              <a:t>навигация для особых </a:t>
            </a:r>
            <a:r>
              <a:rPr lang="ru-RU" sz="5400" b="1" dirty="0" smtClean="0">
                <a:solidFill>
                  <a:schemeClr val="accent1"/>
                </a:solidFill>
              </a:rPr>
              <a:t>категорий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4B0984-741A-481A-BB07-67572A6D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26" y="4810155"/>
            <a:ext cx="1511939" cy="2256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66" y="4810155"/>
            <a:ext cx="2012415" cy="20478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Прямоугольник 11"/>
          <p:cNvSpPr/>
          <p:nvPr/>
        </p:nvSpPr>
        <p:spPr>
          <a:xfrm>
            <a:off x="4092007" y="1539551"/>
            <a:ext cx="7291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/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опережающей профессиональной подготовки Кузбасса(ЦОПП)</a:t>
            </a:r>
          </a:p>
          <a:p>
            <a:pPr marL="266700" indent="-266700" algn="just"/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Кемерово, ул. Павленко, д. 1а,</a:t>
            </a:r>
          </a:p>
          <a:p>
            <a:pPr marL="266700" indent="-266700" algn="just"/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8 (3842) 57-11-20.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https://copp42.ru/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63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4961" y="1336316"/>
            <a:ext cx="1684087" cy="1684087"/>
          </a:xfrm>
          <a:prstGeom prst="rect">
            <a:avLst/>
          </a:prstGeom>
        </p:spPr>
      </p:pic>
      <p:sp>
        <p:nvSpPr>
          <p:cNvPr id="1048629" name="Прямоугольник 12"/>
          <p:cNvSpPr/>
          <p:nvPr/>
        </p:nvSpPr>
        <p:spPr>
          <a:xfrm>
            <a:off x="4226767" y="3270372"/>
            <a:ext cx="6653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Цифровая платформа </a:t>
            </a:r>
            <a:r>
              <a:rPr lang="en-US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https://platform.copp42.ru/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30" name="Прямоугольник 15"/>
          <p:cNvSpPr/>
          <p:nvPr/>
        </p:nvSpPr>
        <p:spPr>
          <a:xfrm>
            <a:off x="4357396" y="5206482"/>
            <a:ext cx="6522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 </a:t>
            </a:r>
            <a:r>
              <a:rPr lang="ru-RU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https://vk.com/copp42kuzbass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09716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1999" y="4596680"/>
            <a:ext cx="1850007" cy="1850007"/>
          </a:xfrm>
          <a:prstGeom prst="rect">
            <a:avLst/>
          </a:prstGeom>
        </p:spPr>
      </p:pic>
      <p:pic>
        <p:nvPicPr>
          <p:cNvPr id="2097166" name="Рисунок 2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2373092" y="3043686"/>
            <a:ext cx="1587823" cy="1587823"/>
          </a:xfrm>
          <a:prstGeom prst="rect">
            <a:avLst/>
          </a:prstGeom>
        </p:spPr>
      </p:pic>
      <p:sp>
        <p:nvSpPr>
          <p:cNvPr id="1048631" name="Заголовок 1"/>
          <p:cNvSpPr txBox="1"/>
          <p:nvPr/>
        </p:nvSpPr>
        <p:spPr>
          <a:xfrm>
            <a:off x="168267" y="182898"/>
            <a:ext cx="11855466" cy="456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200" b="1" dirty="0">
                <a:solidFill>
                  <a:schemeClr val="accent1"/>
                </a:solidFill>
                <a:latin typeface="+mn-lt"/>
              </a:rPr>
              <a:t>КОНТАКТЫ</a:t>
            </a:r>
            <a:endParaRPr lang="ru-RU" sz="3200" b="1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EA74FB1C-6466-476F-B5A6-441089D8EFA5}"/>
              </a:ext>
            </a:extLst>
          </p:cNvPr>
          <p:cNvSpPr txBox="1"/>
          <p:nvPr/>
        </p:nvSpPr>
        <p:spPr>
          <a:xfrm>
            <a:off x="479216" y="3176425"/>
            <a:ext cx="2130477" cy="1716263"/>
          </a:xfrm>
          <a:prstGeom prst="roundRect">
            <a:avLst/>
          </a:prstGeom>
          <a:solidFill>
            <a:srgbClr val="0070C0"/>
          </a:solidFill>
          <a:ln w="139700">
            <a:noFill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74FB1C-6466-476F-B5A6-441089D8EFA5}"/>
              </a:ext>
            </a:extLst>
          </p:cNvPr>
          <p:cNvSpPr txBox="1"/>
          <p:nvPr/>
        </p:nvSpPr>
        <p:spPr>
          <a:xfrm>
            <a:off x="9309815" y="3152446"/>
            <a:ext cx="2512071" cy="1701122"/>
          </a:xfrm>
          <a:prstGeom prst="roundRect">
            <a:avLst/>
          </a:prstGeom>
          <a:solidFill>
            <a:srgbClr val="0070C0"/>
          </a:solidFill>
          <a:ln w="139700">
            <a:noFill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2" name="Прямоугольник: скругленные углы 55">
            <a:extLst>
              <a:ext uri="{FF2B5EF4-FFF2-40B4-BE49-F238E27FC236}">
                <a16:creationId xmlns:a16="http://schemas.microsoft.com/office/drawing/2014/main" id="{C86A528D-B70C-45E2-B975-9B8D7308BA11}"/>
              </a:ext>
            </a:extLst>
          </p:cNvPr>
          <p:cNvSpPr/>
          <p:nvPr/>
        </p:nvSpPr>
        <p:spPr>
          <a:xfrm>
            <a:off x="2907258" y="1503647"/>
            <a:ext cx="6234889" cy="468342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6486" y="4420158"/>
            <a:ext cx="1411944" cy="521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01365" y="3024229"/>
            <a:ext cx="1458290" cy="512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76640" y="4330373"/>
            <a:ext cx="1458290" cy="5623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55">
            <a:extLst>
              <a:ext uri="{FF2B5EF4-FFF2-40B4-BE49-F238E27FC236}">
                <a16:creationId xmlns:a16="http://schemas.microsoft.com/office/drawing/2014/main" id="{C86A528D-B70C-45E2-B975-9B8D7308BA11}"/>
              </a:ext>
            </a:extLst>
          </p:cNvPr>
          <p:cNvSpPr/>
          <p:nvPr/>
        </p:nvSpPr>
        <p:spPr>
          <a:xfrm>
            <a:off x="4077050" y="2189592"/>
            <a:ext cx="3951213" cy="35640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Прямоугольник: скругленные углы 55">
            <a:extLst>
              <a:ext uri="{FF2B5EF4-FFF2-40B4-BE49-F238E27FC236}">
                <a16:creationId xmlns:a16="http://schemas.microsoft.com/office/drawing/2014/main" id="{C86A528D-B70C-45E2-B975-9B8D7308BA11}"/>
              </a:ext>
            </a:extLst>
          </p:cNvPr>
          <p:cNvSpPr/>
          <p:nvPr/>
        </p:nvSpPr>
        <p:spPr>
          <a:xfrm>
            <a:off x="4558777" y="2754612"/>
            <a:ext cx="2999704" cy="22200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31840" y="3140083"/>
            <a:ext cx="1059667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Arial" pitchFamily="34" charset="0"/>
                <a:ea typeface="Roboto Condensed" pitchFamily="2" charset="0"/>
                <a:cs typeface="Arial" pitchFamily="34" charset="0"/>
              </a:rPr>
              <a:t>Добор</a:t>
            </a:r>
            <a:br>
              <a:rPr lang="ru-RU" sz="1200" b="1" dirty="0">
                <a:solidFill>
                  <a:srgbClr val="0070C0"/>
                </a:solidFill>
                <a:latin typeface="Arial" pitchFamily="34" charset="0"/>
                <a:ea typeface="Roboto Condensed" pitchFamily="2" charset="0"/>
                <a:cs typeface="Arial" pitchFamily="34" charset="0"/>
              </a:rPr>
            </a:br>
            <a:r>
              <a:rPr lang="ru-RU" sz="1200" b="1" dirty="0">
                <a:solidFill>
                  <a:srgbClr val="0070C0"/>
                </a:solidFill>
                <a:latin typeface="Arial" pitchFamily="34" charset="0"/>
                <a:ea typeface="Roboto Condensed" pitchFamily="2" charset="0"/>
                <a:cs typeface="Arial" pitchFamily="34" charset="0"/>
              </a:rPr>
              <a:t>кадров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52692" y="2979389"/>
            <a:ext cx="2671203" cy="2769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Цифровые компетенции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67598" y="4357452"/>
            <a:ext cx="198181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-компетенции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0688" y="2301211"/>
            <a:ext cx="2992797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Оценка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Roboto Condensed" pitchFamily="2" charset="0"/>
                <a:cs typeface="Arial" pitchFamily="34" charset="0"/>
              </a:rPr>
              <a:t>, 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отбор модулей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67497" y="5108132"/>
            <a:ext cx="2735566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Обучение</a:t>
            </a: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Roboto Condensed" pitchFamily="2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(ДПО, ПО, СПО)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038713" y="4468362"/>
            <a:ext cx="1103090" cy="24622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600" b="1" dirty="0" err="1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Доучивание</a:t>
            </a:r>
            <a:endParaRPr lang="ru-RU" sz="1600" b="1" dirty="0">
              <a:solidFill>
                <a:srgbClr val="0070C0"/>
              </a:solidFill>
              <a:latin typeface="+mj-lt"/>
              <a:ea typeface="Roboto Condensed" pitchFamily="2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57299" y="4422681"/>
            <a:ext cx="1454488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МТБ ПОО, 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работодателей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1499" y="3487392"/>
            <a:ext cx="1861021" cy="92333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Roboto Condensed" pitchFamily="2" charset="0"/>
                <a:cs typeface="Arial" pitchFamily="34" charset="0"/>
              </a:rPr>
              <a:t>Заявка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Roboto Condensed" pitchFamily="2" charset="0"/>
                <a:cs typeface="Arial" pitchFamily="34" charset="0"/>
              </a:rPr>
              <a:t> на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Roboto Condensed" pitchFamily="2" charset="0"/>
                <a:cs typeface="Arial" pitchFamily="34" charset="0"/>
              </a:rPr>
              <a:t>обучение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68905" y="1546412"/>
            <a:ext cx="4588396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Реализация</a:t>
            </a:r>
            <a:r>
              <a:rPr lang="en-US" b="1" dirty="0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конфигуратора программ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(конструктора компетенций)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434701" y="3285049"/>
            <a:ext cx="2256557" cy="144655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Roboto Condensed" pitchFamily="2" charset="0"/>
                <a:cs typeface="Arial" pitchFamily="34" charset="0"/>
              </a:rPr>
              <a:t>Квалифицированные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Roboto Condensed" pitchFamily="2" charset="0"/>
                <a:cs typeface="Arial" pitchFamily="34" charset="0"/>
              </a:rPr>
              <a:t>кадры для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Roboto Condensed" pitchFamily="2" charset="0"/>
                <a:cs typeface="Arial" pitchFamily="34" charset="0"/>
              </a:rPr>
              <a:t>региональной	 экономики</a:t>
            </a:r>
            <a:r>
              <a:rPr lang="ru-RU" sz="1400" dirty="0">
                <a:solidFill>
                  <a:schemeClr val="bg1"/>
                </a:solidFill>
                <a:latin typeface="Arial Black" pitchFamily="34" charset="0"/>
                <a:ea typeface="Roboto Condensed" pitchFamily="2" charset="0"/>
                <a:cs typeface="Arial" pitchFamily="34" charset="0"/>
              </a:rPr>
              <a:t/>
            </a:r>
            <a:br>
              <a:rPr lang="ru-RU" sz="1400" dirty="0">
                <a:solidFill>
                  <a:schemeClr val="bg1"/>
                </a:solidFill>
                <a:latin typeface="Arial Black" pitchFamily="34" charset="0"/>
                <a:ea typeface="Roboto Condensed" pitchFamily="2" charset="0"/>
                <a:cs typeface="Arial" pitchFamily="34" charset="0"/>
              </a:rPr>
            </a:br>
            <a:endParaRPr lang="ru-RU" sz="1400" dirty="0">
              <a:solidFill>
                <a:schemeClr val="bg1"/>
              </a:solidFill>
              <a:latin typeface="Arial Black" pitchFamily="34" charset="0"/>
              <a:ea typeface="Roboto Condensed" pitchFamily="2" charset="0"/>
              <a:cs typeface="Arial" pitchFamily="34" charset="0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846A2BA1-E951-4D6C-A366-489333D24362}"/>
              </a:ext>
            </a:extLst>
          </p:cNvPr>
          <p:cNvCxnSpPr>
            <a:cxnSpLocks/>
          </p:cNvCxnSpPr>
          <p:nvPr/>
        </p:nvCxnSpPr>
        <p:spPr>
          <a:xfrm flipV="1">
            <a:off x="2504514" y="3830212"/>
            <a:ext cx="2378037" cy="346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2465AE7-BFD6-44E9-9848-7CC21B2BFAB1}"/>
              </a:ext>
            </a:extLst>
          </p:cNvPr>
          <p:cNvSpPr txBox="1"/>
          <p:nvPr/>
        </p:nvSpPr>
        <p:spPr>
          <a:xfrm>
            <a:off x="2217916" y="429806"/>
            <a:ext cx="8083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СРЕДСТВА И СПОСОБЫ РЕАЛИЗАЦИИ ПРАКТИКИ</a:t>
            </a:r>
          </a:p>
          <a:p>
            <a:pPr algn="ctr">
              <a:defRPr/>
            </a:pPr>
            <a:endParaRPr lang="ru-RU" sz="2800" b="1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ru-RU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74FB1C-6466-476F-B5A6-441089D8EFA5}"/>
              </a:ext>
            </a:extLst>
          </p:cNvPr>
          <p:cNvSpPr txBox="1"/>
          <p:nvPr/>
        </p:nvSpPr>
        <p:spPr>
          <a:xfrm>
            <a:off x="4882552" y="3423920"/>
            <a:ext cx="2346476" cy="882171"/>
          </a:xfrm>
          <a:prstGeom prst="roundRect">
            <a:avLst/>
          </a:prstGeom>
          <a:solidFill>
            <a:srgbClr val="0070C0"/>
          </a:solidFill>
          <a:ln w="139700">
            <a:noFill/>
            <a:miter lim="800000"/>
          </a:ln>
          <a:effectLst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+mj-lt"/>
                <a:ea typeface="Roboto Condensed" pitchFamily="2" charset="0"/>
                <a:cs typeface="Arial" pitchFamily="34" charset="0"/>
              </a:rPr>
              <a:t>ЦОПП</a:t>
            </a:r>
            <a:endParaRPr lang="ru-RU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3B2599D-E368-4429-9DCE-598AF189F85D}"/>
              </a:ext>
            </a:extLst>
          </p:cNvPr>
          <p:cNvSpPr/>
          <p:nvPr/>
        </p:nvSpPr>
        <p:spPr>
          <a:xfrm>
            <a:off x="2993318" y="3061837"/>
            <a:ext cx="1062119" cy="521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F46CB7A-D527-4469-BC2D-61DD970F6504}"/>
              </a:ext>
            </a:extLst>
          </p:cNvPr>
          <p:cNvSpPr/>
          <p:nvPr/>
        </p:nvSpPr>
        <p:spPr>
          <a:xfrm>
            <a:off x="2970383" y="3200506"/>
            <a:ext cx="1110213" cy="21544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+mj-lt"/>
                <a:ea typeface="Roboto Condensed" pitchFamily="2" charset="0"/>
                <a:cs typeface="Arial" pitchFamily="34" charset="0"/>
              </a:rPr>
              <a:t>Стандарты 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43D71F27-608E-48DF-96CB-8EA2B55DB6CC}"/>
              </a:ext>
            </a:extLst>
          </p:cNvPr>
          <p:cNvCxnSpPr>
            <a:cxnSpLocks/>
          </p:cNvCxnSpPr>
          <p:nvPr/>
        </p:nvCxnSpPr>
        <p:spPr>
          <a:xfrm>
            <a:off x="7146172" y="3830212"/>
            <a:ext cx="2190137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34B0984-741A-481A-BB07-67572A6D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" y="533113"/>
            <a:ext cx="1357821" cy="202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8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1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4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4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4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400"/>
                            </p:stCondLst>
                            <p:childTnLst>
                              <p:par>
                                <p:cTn id="7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7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5" grpId="0" animBg="1"/>
      <p:bldP spid="6" grpId="0" animBg="1"/>
      <p:bldP spid="7" grpId="0" animBg="1"/>
      <p:bldP spid="41" grpId="0" animBg="1"/>
      <p:bldP spid="40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39" grpId="0" animBg="1"/>
      <p:bldP spid="49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Объект 2"/>
          <p:cNvSpPr>
            <a:spLocks noGrp="1"/>
          </p:cNvSpPr>
          <p:nvPr>
            <p:ph idx="1"/>
          </p:nvPr>
        </p:nvSpPr>
        <p:spPr>
          <a:xfrm>
            <a:off x="557740" y="1678112"/>
            <a:ext cx="7649854" cy="724687"/>
          </a:xfrm>
          <a:solidFill>
            <a:srgbClr val="0070C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заявок на обучение по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dirty="0">
                <a:solidFill>
                  <a:schemeClr val="bg1"/>
                </a:solidFill>
                <a:effectLst/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размещенным программам и модулям</a:t>
            </a:r>
          </a:p>
        </p:txBody>
      </p:sp>
      <p:sp>
        <p:nvSpPr>
          <p:cNvPr id="1048595" name="Заголовок 1"/>
          <p:cNvSpPr txBox="1"/>
          <p:nvPr/>
        </p:nvSpPr>
        <p:spPr>
          <a:xfrm>
            <a:off x="2071396" y="255063"/>
            <a:ext cx="4926564" cy="107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200" b="1" dirty="0">
                <a:solidFill>
                  <a:schemeClr val="accent1"/>
                </a:solidFill>
                <a:latin typeface="+mn-lt"/>
              </a:rPr>
              <a:t>ФУНКЦИИ ЦИФРОВОЙ ПЛАТФОРМЫ </a:t>
            </a:r>
            <a:endParaRPr lang="ru-RU" sz="3200" b="1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Arial" pitchFamily="34" charset="0"/>
            </a:endParaRPr>
          </a:p>
        </p:txBody>
      </p:sp>
      <p:pic>
        <p:nvPicPr>
          <p:cNvPr id="2097154" name="Рисунок 10"/>
          <p:cNvPicPr>
            <a:picLocks noChangeAspect="1"/>
          </p:cNvPicPr>
          <p:nvPr/>
        </p:nvPicPr>
        <p:blipFill>
          <a:blip r:embed="rId2" cstate="hqprint"/>
          <a:stretch>
            <a:fillRect/>
          </a:stretch>
        </p:blipFill>
        <p:spPr>
          <a:xfrm>
            <a:off x="9239019" y="187315"/>
            <a:ext cx="1763170" cy="2631597"/>
          </a:xfrm>
          <a:prstGeom prst="rect">
            <a:avLst/>
          </a:prstGeom>
        </p:spPr>
      </p:pic>
      <p:sp>
        <p:nvSpPr>
          <p:cNvPr id="1048596" name="Объект 2"/>
          <p:cNvSpPr txBox="1"/>
          <p:nvPr/>
        </p:nvSpPr>
        <p:spPr>
          <a:xfrm>
            <a:off x="557741" y="2657795"/>
            <a:ext cx="7649855" cy="7246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индивидуальных образовательных</a:t>
            </a:r>
          </a:p>
          <a:p>
            <a:pPr marL="0" lvl="1" indent="0" algn="ctr">
              <a:lnSpc>
                <a:spcPct val="10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траекторий</a:t>
            </a:r>
          </a:p>
        </p:txBody>
      </p:sp>
      <p:sp>
        <p:nvSpPr>
          <p:cNvPr id="1048597" name="Объект 2"/>
          <p:cNvSpPr txBox="1"/>
          <p:nvPr/>
        </p:nvSpPr>
        <p:spPr>
          <a:xfrm>
            <a:off x="557742" y="3599457"/>
            <a:ext cx="7649854" cy="724689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записей молодежи для прохождения профориентационных мероприятий</a:t>
            </a:r>
          </a:p>
        </p:txBody>
      </p:sp>
      <p:sp>
        <p:nvSpPr>
          <p:cNvPr id="1048598" name="Объект 2"/>
          <p:cNvSpPr txBox="1"/>
          <p:nvPr/>
        </p:nvSpPr>
        <p:spPr>
          <a:xfrm>
            <a:off x="557740" y="4541121"/>
            <a:ext cx="7649855" cy="7246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Формирование, пополнение и ежедневная актуализация состояния базы данных </a:t>
            </a:r>
          </a:p>
        </p:txBody>
      </p:sp>
      <p:pic>
        <p:nvPicPr>
          <p:cNvPr id="2097155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33452" y="3020139"/>
            <a:ext cx="3141808" cy="3248786"/>
          </a:xfrm>
          <a:prstGeom prst="rect">
            <a:avLst/>
          </a:prstGeom>
        </p:spPr>
      </p:pic>
      <p:sp>
        <p:nvSpPr>
          <p:cNvPr id="9" name="Объект 2"/>
          <p:cNvSpPr txBox="1"/>
          <p:nvPr/>
        </p:nvSpPr>
        <p:spPr>
          <a:xfrm>
            <a:off x="557739" y="5480383"/>
            <a:ext cx="7649855" cy="724687"/>
          </a:xfrm>
          <a:prstGeom prst="rect">
            <a:avLst/>
          </a:prstGeom>
          <a:solidFill>
            <a:srgbClr val="0070C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в трудоустройстве. Истории успеха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E394D3-79C9-4374-A457-26B5EC8AD792}"/>
              </a:ext>
            </a:extLst>
          </p:cNvPr>
          <p:cNvSpPr/>
          <p:nvPr/>
        </p:nvSpPr>
        <p:spPr>
          <a:xfrm>
            <a:off x="644857" y="339568"/>
            <a:ext cx="10716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АДАПТИВНЫЕ ПРОГРАММЫ ДЛЯ МОЛОДЁЖИ</a:t>
            </a:r>
          </a:p>
        </p:txBody>
      </p:sp>
      <p:sp>
        <p:nvSpPr>
          <p:cNvPr id="18" name="Прямоугольник: скругленные углы 48">
            <a:extLst>
              <a:ext uri="{FF2B5EF4-FFF2-40B4-BE49-F238E27FC236}">
                <a16:creationId xmlns:a16="http://schemas.microsoft.com/office/drawing/2014/main" id="{4BA6ECAF-2BEE-473F-BDF3-39BEEC58B96E}"/>
              </a:ext>
            </a:extLst>
          </p:cNvPr>
          <p:cNvSpPr/>
          <p:nvPr/>
        </p:nvSpPr>
        <p:spPr>
          <a:xfrm>
            <a:off x="724091" y="1611159"/>
            <a:ext cx="6616531" cy="5483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ОБЛАЧНЫЕ ТЕХНОЛОГИИ</a:t>
            </a:r>
          </a:p>
        </p:txBody>
      </p:sp>
      <p:sp>
        <p:nvSpPr>
          <p:cNvPr id="24" name="Прямоугольник: скругленные углы 48">
            <a:extLst>
              <a:ext uri="{FF2B5EF4-FFF2-40B4-BE49-F238E27FC236}">
                <a16:creationId xmlns:a16="http://schemas.microsoft.com/office/drawing/2014/main" id="{DCF53E2F-7205-442B-B90F-DBA3554E5661}"/>
              </a:ext>
            </a:extLst>
          </p:cNvPr>
          <p:cNvSpPr/>
          <p:nvPr/>
        </p:nvSpPr>
        <p:spPr>
          <a:xfrm>
            <a:off x="723175" y="2117172"/>
            <a:ext cx="6617447" cy="5483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БРОШЮРОВКА И ПЕРЕПЛЁТНОЕ ДЕЛО</a:t>
            </a:r>
          </a:p>
        </p:txBody>
      </p:sp>
      <p:sp>
        <p:nvSpPr>
          <p:cNvPr id="25" name="Прямоугольник: скругленные углы 48">
            <a:extLst>
              <a:ext uri="{FF2B5EF4-FFF2-40B4-BE49-F238E27FC236}">
                <a16:creationId xmlns:a16="http://schemas.microsoft.com/office/drawing/2014/main" id="{589AF79A-CD89-46FA-ABF4-DA1BBDF4D895}"/>
              </a:ext>
            </a:extLst>
          </p:cNvPr>
          <p:cNvSpPr/>
          <p:nvPr/>
        </p:nvSpPr>
        <p:spPr>
          <a:xfrm>
            <a:off x="723175" y="2638764"/>
            <a:ext cx="6617446" cy="5483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ДИЗАЙН ПЕРСОНАЖЕЙ, АНИМАЦИЯ</a:t>
            </a:r>
          </a:p>
        </p:txBody>
      </p:sp>
      <p:sp>
        <p:nvSpPr>
          <p:cNvPr id="20" name="Прямоугольник: скругленные углы 48">
            <a:extLst>
              <a:ext uri="{FF2B5EF4-FFF2-40B4-BE49-F238E27FC236}">
                <a16:creationId xmlns:a16="http://schemas.microsoft.com/office/drawing/2014/main" id="{9AF6F41A-9EC3-4452-B736-106C6E20B8F7}"/>
              </a:ext>
            </a:extLst>
          </p:cNvPr>
          <p:cNvSpPr/>
          <p:nvPr/>
        </p:nvSpPr>
        <p:spPr>
          <a:xfrm>
            <a:off x="723632" y="3186600"/>
            <a:ext cx="6616989" cy="5483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ИНФОРМАЦИОННАЯ БЕЗОПАСНОСТЬ</a:t>
            </a:r>
            <a:endParaRPr lang="ru-RU" sz="1600" b="1" dirty="0">
              <a:solidFill>
                <a:schemeClr val="accent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E9840B-1FBE-44A5-902E-BE77956B31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17" y="2103176"/>
            <a:ext cx="2980325" cy="3936277"/>
          </a:xfrm>
          <a:prstGeom prst="rect">
            <a:avLst/>
          </a:prstGeom>
        </p:spPr>
      </p:pic>
      <p:sp>
        <p:nvSpPr>
          <p:cNvPr id="22" name="Прямоугольник: скругленные углы 48">
            <a:extLst>
              <a:ext uri="{FF2B5EF4-FFF2-40B4-BE49-F238E27FC236}">
                <a16:creationId xmlns:a16="http://schemas.microsoft.com/office/drawing/2014/main" id="{44DD126E-7630-4B39-B509-07150E9BEEE5}"/>
              </a:ext>
            </a:extLst>
          </p:cNvPr>
          <p:cNvSpPr/>
          <p:nvPr/>
        </p:nvSpPr>
        <p:spPr>
          <a:xfrm>
            <a:off x="723175" y="3734984"/>
            <a:ext cx="6616989" cy="5483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ВЕБ - РАЗРАБОТКА</a:t>
            </a:r>
            <a:endParaRPr lang="ru-RU" sz="1600" b="1" dirty="0">
              <a:solidFill>
                <a:schemeClr val="accent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48">
            <a:extLst>
              <a:ext uri="{FF2B5EF4-FFF2-40B4-BE49-F238E27FC236}">
                <a16:creationId xmlns:a16="http://schemas.microsoft.com/office/drawing/2014/main" id="{95C3BED3-E072-459D-B512-77129ED32379}"/>
              </a:ext>
            </a:extLst>
          </p:cNvPr>
          <p:cNvSpPr/>
          <p:nvPr/>
        </p:nvSpPr>
        <p:spPr>
          <a:xfrm>
            <a:off x="721801" y="4283368"/>
            <a:ext cx="6617447" cy="12694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ОБУЧЕНИЕ В РАМКАХ ЛЕТНЕЙ ПРОФ СМЕНЫ ПО ПРОГРАММАМ: ВЕБ – ДИЗАЙН И РАЗРАБОТКА, УПРАВЛЕНИЕ БЛА, ХИМИЧЕСКИЙ И ЭКОЛОГИЧЕСКИЙ КОНТРОЛЬ, ЦИФРОВЫЕ РЕСУРСЫ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0D69D7D-815B-41D5-A44A-54236F8365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4800">
            <a:off x="8508295" y="2875286"/>
            <a:ext cx="1299365" cy="538308"/>
          </a:xfrm>
          <a:prstGeom prst="rect">
            <a:avLst/>
          </a:prstGeom>
        </p:spPr>
      </p:pic>
      <p:sp>
        <p:nvSpPr>
          <p:cNvPr id="2" name="Прямоугольник: скругленные углы 48">
            <a:extLst>
              <a:ext uri="{FF2B5EF4-FFF2-40B4-BE49-F238E27FC236}">
                <a16:creationId xmlns:a16="http://schemas.microsoft.com/office/drawing/2014/main" id="{60249363-231D-0EA7-CC07-E0480AB4226B}"/>
              </a:ext>
            </a:extLst>
          </p:cNvPr>
          <p:cNvSpPr/>
          <p:nvPr/>
        </p:nvSpPr>
        <p:spPr>
          <a:xfrm>
            <a:off x="724091" y="1057547"/>
            <a:ext cx="6616531" cy="5483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ПРОМЫШЛЕННАЯ РОБОТОТЕХНИКА</a:t>
            </a:r>
          </a:p>
        </p:txBody>
      </p:sp>
      <p:sp>
        <p:nvSpPr>
          <p:cNvPr id="3" name="Прямоугольник: скругленные углы 48">
            <a:extLst>
              <a:ext uri="{FF2B5EF4-FFF2-40B4-BE49-F238E27FC236}">
                <a16:creationId xmlns:a16="http://schemas.microsoft.com/office/drawing/2014/main" id="{8555226C-F23F-A55D-3C95-F07B7A2101D0}"/>
              </a:ext>
            </a:extLst>
          </p:cNvPr>
          <p:cNvSpPr/>
          <p:nvPr/>
        </p:nvSpPr>
        <p:spPr>
          <a:xfrm>
            <a:off x="723175" y="3171569"/>
            <a:ext cx="6616989" cy="5483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ИНФОРМАЦИОННАЯ БЕЗОПАСНОСТЬ</a:t>
            </a:r>
            <a:endParaRPr lang="ru-RU" sz="1600" b="1" dirty="0">
              <a:solidFill>
                <a:schemeClr val="accent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48">
            <a:extLst>
              <a:ext uri="{FF2B5EF4-FFF2-40B4-BE49-F238E27FC236}">
                <a16:creationId xmlns:a16="http://schemas.microsoft.com/office/drawing/2014/main" id="{FCF00ED4-C10B-D5B5-96AE-99336C02A9CC}"/>
              </a:ext>
            </a:extLst>
          </p:cNvPr>
          <p:cNvSpPr/>
          <p:nvPr/>
        </p:nvSpPr>
        <p:spPr>
          <a:xfrm>
            <a:off x="721801" y="5592004"/>
            <a:ext cx="6616989" cy="1069975"/>
          </a:xfrm>
          <a:prstGeom prst="roundRect">
            <a:avLst>
              <a:gd name="adj" fmla="val 20070"/>
            </a:avLst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solidFill>
                  <a:schemeClr val="accent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– D </a:t>
            </a:r>
            <a:r>
              <a:rPr lang="ru-RU" sz="1600" b="1" dirty="0">
                <a:solidFill>
                  <a:schemeClr val="accent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МОДЕЛИРОВАНИЕ КОМПЬЮТЕРНЫХ ИГР, ЛАБОАТОРНЫЙ ХИМИЧЕСКИЙ АНАЛИЗ, РАЗРАБОТЧИК ВЕБ И МУЛЬТИМЕДИЙНЫХ ПРИЛОЖЕНИЙ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00021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 txBox="1"/>
          <p:nvPr/>
        </p:nvSpPr>
        <p:spPr>
          <a:xfrm>
            <a:off x="168267" y="301617"/>
            <a:ext cx="11855466" cy="456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200" b="1" dirty="0">
                <a:solidFill>
                  <a:schemeClr val="accent1"/>
                </a:solidFill>
                <a:latin typeface="+mn-lt"/>
              </a:rPr>
              <a:t>ЛИЧНЫЕ КАБИНЕТЫ</a:t>
            </a:r>
            <a:endParaRPr lang="ru-RU" sz="3200" b="1" dirty="0">
              <a:solidFill>
                <a:schemeClr val="accent1"/>
              </a:solidFill>
              <a:latin typeface="+mn-lt"/>
              <a:ea typeface="Open Sans" panose="020B0606030504020204" pitchFamily="34" charset="0"/>
              <a:cs typeface="Arial" pitchFamily="34" charset="0"/>
            </a:endParaRPr>
          </a:p>
        </p:txBody>
      </p:sp>
      <p:pic>
        <p:nvPicPr>
          <p:cNvPr id="2097156" name="Рисунок 10"/>
          <p:cNvPicPr>
            <a:picLocks noChangeAspect="1"/>
          </p:cNvPicPr>
          <p:nvPr/>
        </p:nvPicPr>
        <p:blipFill>
          <a:blip r:embed="rId2" cstate="hqprint"/>
          <a:stretch>
            <a:fillRect/>
          </a:stretch>
        </p:blipFill>
        <p:spPr>
          <a:xfrm>
            <a:off x="324471" y="148966"/>
            <a:ext cx="1996435" cy="2979754"/>
          </a:xfrm>
          <a:prstGeom prst="rect">
            <a:avLst/>
          </a:prstGeom>
        </p:spPr>
      </p:pic>
      <p:sp>
        <p:nvSpPr>
          <p:cNvPr id="1048600" name="Объект 2">
            <a:hlinkClick r:id="" action="ppaction://noaction"/>
          </p:cNvPr>
          <p:cNvSpPr txBox="1"/>
          <p:nvPr/>
        </p:nvSpPr>
        <p:spPr>
          <a:xfrm>
            <a:off x="4696876" y="2564170"/>
            <a:ext cx="6938430" cy="624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buNone/>
            </a:pPr>
            <a:r>
              <a:rPr lang="ru-RU" sz="2000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Профессиональные образовательные организации</a:t>
            </a:r>
          </a:p>
        </p:txBody>
      </p:sp>
      <p:sp>
        <p:nvSpPr>
          <p:cNvPr id="1048601" name="Объект 2">
            <a:hlinkClick r:id="rId3"/>
          </p:cNvPr>
          <p:cNvSpPr txBox="1"/>
          <p:nvPr/>
        </p:nvSpPr>
        <p:spPr>
          <a:xfrm>
            <a:off x="4696876" y="3393793"/>
            <a:ext cx="6938430" cy="624328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</a:t>
            </a:r>
          </a:p>
        </p:txBody>
      </p:sp>
      <p:sp>
        <p:nvSpPr>
          <p:cNvPr id="1048602" name="Объект 2">
            <a:hlinkClick r:id="rId4"/>
          </p:cNvPr>
          <p:cNvSpPr txBox="1"/>
          <p:nvPr/>
        </p:nvSpPr>
        <p:spPr>
          <a:xfrm>
            <a:off x="4696876" y="4223416"/>
            <a:ext cx="6938430" cy="624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002060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Резиденты</a:t>
            </a:r>
          </a:p>
        </p:txBody>
      </p:sp>
      <p:pic>
        <p:nvPicPr>
          <p:cNvPr id="2097157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485" y="2262562"/>
            <a:ext cx="3392320" cy="3511118"/>
          </a:xfrm>
          <a:prstGeom prst="rect">
            <a:avLst/>
          </a:prstGeom>
        </p:spPr>
      </p:pic>
      <p:sp>
        <p:nvSpPr>
          <p:cNvPr id="1048603" name="Объект 2">
            <a:hlinkClick r:id="rId7"/>
          </p:cNvPr>
          <p:cNvSpPr txBox="1"/>
          <p:nvPr/>
        </p:nvSpPr>
        <p:spPr>
          <a:xfrm>
            <a:off x="4696876" y="5046114"/>
            <a:ext cx="6938430" cy="624328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Школьники</a:t>
            </a:r>
          </a:p>
        </p:txBody>
      </p:sp>
      <p:sp>
        <p:nvSpPr>
          <p:cNvPr id="1048604" name="Объект 2">
            <a:hlinkClick r:id="rId8" action="ppaction://hlinksldjump"/>
          </p:cNvPr>
          <p:cNvSpPr txBox="1"/>
          <p:nvPr/>
        </p:nvSpPr>
        <p:spPr>
          <a:xfrm>
            <a:off x="4696876" y="1741474"/>
            <a:ext cx="6938430" cy="624328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bg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Работодатели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Прямоугольник 30"/>
          <p:cNvSpPr/>
          <p:nvPr/>
        </p:nvSpPr>
        <p:spPr>
          <a:xfrm>
            <a:off x="106212" y="5038340"/>
            <a:ext cx="11979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Myriad Pro" panose="020B0503030403020204" pitchFamily="34" charset="0"/>
              </a:rPr>
              <a:t>«Единое окно» - Цифровая платформа (</a:t>
            </a:r>
            <a:r>
              <a:rPr lang="en-US" sz="20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https://platform.copp42.ru/ </a:t>
            </a:r>
            <a:r>
              <a:rPr lang="ru-RU" sz="2000" dirty="0">
                <a:solidFill>
                  <a:srgbClr val="002060"/>
                </a:solidFill>
                <a:latin typeface="Myriad Pro" panose="020B0503030403020204" pitchFamily="34" charset="0"/>
              </a:rPr>
              <a:t>)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для запроса на получение образовательных программ и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Myriad Pro" panose="020B0503030403020204" pitchFamily="34" charset="0"/>
              </a:rPr>
              <a:t>их дальнейшего конструирования в режиме реального времени. 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Myriad Pro" panose="020B0503030403020204" pitchFamily="34" charset="0"/>
              </a:rPr>
              <a:t>Свидетельство о государственной регистрации программы для ЭВМ № 2022611389</a:t>
            </a:r>
            <a:r>
              <a:rPr lang="ru-RU" sz="1600" dirty="0">
                <a:solidFill>
                  <a:srgbClr val="002060"/>
                </a:solidFill>
                <a:latin typeface="Myriad Pro" panose="020B0503030403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048610" name="Заголовок 1"/>
          <p:cNvSpPr txBox="1"/>
          <p:nvPr/>
        </p:nvSpPr>
        <p:spPr>
          <a:xfrm>
            <a:off x="168267" y="255063"/>
            <a:ext cx="11855466" cy="456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3200" b="1" dirty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Arial" pitchFamily="34" charset="0"/>
              </a:rPr>
              <a:t>ЦИФРОВЫЕ ВОЗМОЖНОСТИ ПОЛЬЗОВАТЕЛЯ</a:t>
            </a:r>
          </a:p>
        </p:txBody>
      </p:sp>
      <p:sp>
        <p:nvSpPr>
          <p:cNvPr id="1048611" name="Блок-схема: знак завершения 2">
            <a:hlinkClick r:id="" action="ppaction://noaction"/>
          </p:cNvPr>
          <p:cNvSpPr/>
          <p:nvPr/>
        </p:nvSpPr>
        <p:spPr>
          <a:xfrm>
            <a:off x="266297" y="1765903"/>
            <a:ext cx="3720663" cy="119100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Подача заявок на обучение </a:t>
            </a:r>
          </a:p>
        </p:txBody>
      </p:sp>
      <p:sp>
        <p:nvSpPr>
          <p:cNvPr id="1048612" name="Блок-схема: знак завершения 40">
            <a:hlinkClick r:id="rId4"/>
          </p:cNvPr>
          <p:cNvSpPr/>
          <p:nvPr/>
        </p:nvSpPr>
        <p:spPr>
          <a:xfrm>
            <a:off x="4254911" y="1765903"/>
            <a:ext cx="3720663" cy="119100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Трудоустройство слушателей </a:t>
            </a:r>
          </a:p>
        </p:txBody>
      </p:sp>
      <p:sp>
        <p:nvSpPr>
          <p:cNvPr id="1048613" name="Блок-схема: знак завершения 43">
            <a:hlinkClick r:id="" action="ppaction://noaction"/>
          </p:cNvPr>
          <p:cNvSpPr/>
          <p:nvPr/>
        </p:nvSpPr>
        <p:spPr>
          <a:xfrm>
            <a:off x="8243525" y="1765903"/>
            <a:ext cx="3720663" cy="119100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Формирование запроса на обучение </a:t>
            </a:r>
          </a:p>
        </p:txBody>
      </p:sp>
      <p:sp>
        <p:nvSpPr>
          <p:cNvPr id="1048614" name="Блок-схема: знак завершения 46">
            <a:hlinkClick r:id="" action="ppaction://noaction"/>
          </p:cNvPr>
          <p:cNvSpPr/>
          <p:nvPr/>
        </p:nvSpPr>
        <p:spPr>
          <a:xfrm>
            <a:off x="2126629" y="3556039"/>
            <a:ext cx="3720663" cy="119100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Участие в мероприятиях</a:t>
            </a:r>
          </a:p>
        </p:txBody>
      </p:sp>
      <p:sp>
        <p:nvSpPr>
          <p:cNvPr id="1048615" name="Блок-схема: знак завершения 47">
            <a:hlinkClick r:id="" action="ppaction://noaction"/>
          </p:cNvPr>
          <p:cNvSpPr/>
          <p:nvPr/>
        </p:nvSpPr>
        <p:spPr>
          <a:xfrm>
            <a:off x="6344708" y="3558901"/>
            <a:ext cx="3720663" cy="119100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Бронирование аудиторий и оборудования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4440" y="94918"/>
            <a:ext cx="10796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ЦОПП – навигатор по образовательным ресурсам Кемеровской области - Кузбасса, 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направленным на профориентацию, профессиональное обучение, подготовку, переподготовку, повышение квалификации и трудоустройство всех категорий граждан, включая лиц с ОВЗ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29397" y="1250302"/>
            <a:ext cx="25291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r>
              <a:rPr lang="ru-RU" sz="1600" dirty="0">
                <a:solidFill>
                  <a:schemeClr val="accent1"/>
                </a:solidFill>
              </a:rPr>
              <a:t>Основной инструмент – цифровая платформа, содержащая информацию по образовательным ресурсам </a:t>
            </a:r>
            <a:r>
              <a:rPr lang="en-US" sz="16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https://platform.copp42.ru/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</a:p>
          <a:p>
            <a:pPr algn="ctr"/>
            <a:endParaRPr lang="ru-RU" dirty="0">
              <a:solidFill>
                <a:schemeClr val="accent1"/>
              </a:solidFill>
            </a:endParaRPr>
          </a:p>
          <a:p>
            <a:pPr algn="ctr"/>
            <a:endParaRPr lang="ru-RU" dirty="0">
              <a:solidFill>
                <a:schemeClr val="accent1"/>
              </a:solidFill>
            </a:endParaRPr>
          </a:p>
          <a:p>
            <a:pPr algn="ctr"/>
            <a:endParaRPr lang="ru-RU" dirty="0">
              <a:solidFill>
                <a:schemeClr val="accent1"/>
              </a:solidFill>
            </a:endParaRPr>
          </a:p>
          <a:p>
            <a:pPr algn="ctr"/>
            <a:r>
              <a:rPr lang="ru-RU" sz="1600" dirty="0">
                <a:solidFill>
                  <a:schemeClr val="accent1"/>
                </a:solidFill>
              </a:rPr>
              <a:t>Цифровой ресурс интеграции </a:t>
            </a:r>
            <a:r>
              <a:rPr lang="ru-RU" sz="1600" dirty="0" err="1">
                <a:solidFill>
                  <a:schemeClr val="accent1"/>
                </a:solidFill>
              </a:rPr>
              <a:t>коммуникационно</a:t>
            </a:r>
            <a:r>
              <a:rPr lang="ru-RU" sz="1600" dirty="0">
                <a:solidFill>
                  <a:schemeClr val="accent1"/>
                </a:solidFill>
              </a:rPr>
              <a:t>-образовательных и трудовых ресурсов системы среднего профессионального образования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3" y="1250302"/>
            <a:ext cx="7884439" cy="531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09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E394D3-79C9-4374-A457-26B5EC8AD792}"/>
              </a:ext>
            </a:extLst>
          </p:cNvPr>
          <p:cNvSpPr/>
          <p:nvPr/>
        </p:nvSpPr>
        <p:spPr>
          <a:xfrm>
            <a:off x="895739" y="443202"/>
            <a:ext cx="6444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Myriad Pro" panose="020B05030304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РАБОТЫ  ЦОПП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4B0984-741A-481A-BB07-67572A6D9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722" y="245043"/>
            <a:ext cx="1624729" cy="2424968"/>
          </a:xfrm>
          <a:prstGeom prst="rect">
            <a:avLst/>
          </a:prstGeom>
        </p:spPr>
      </p:pic>
      <p:sp>
        <p:nvSpPr>
          <p:cNvPr id="18" name="Прямоугольник: скругленные углы 48">
            <a:extLst>
              <a:ext uri="{FF2B5EF4-FFF2-40B4-BE49-F238E27FC236}">
                <a16:creationId xmlns:a16="http://schemas.microsoft.com/office/drawing/2014/main" id="{4BA6ECAF-2BEE-473F-BDF3-39BEEC58B96E}"/>
              </a:ext>
            </a:extLst>
          </p:cNvPr>
          <p:cNvSpPr/>
          <p:nvPr/>
        </p:nvSpPr>
        <p:spPr>
          <a:xfrm>
            <a:off x="724091" y="1855301"/>
            <a:ext cx="6616531" cy="5483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РАСПРЕДЕЛЕНИЕ МОЛОДЁЖИ ПО КАТЕГОРИЯМ</a:t>
            </a:r>
            <a:endParaRPr lang="ru-RU" sz="1600" b="1" dirty="0">
              <a:solidFill>
                <a:schemeClr val="accent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48">
            <a:extLst>
              <a:ext uri="{FF2B5EF4-FFF2-40B4-BE49-F238E27FC236}">
                <a16:creationId xmlns:a16="http://schemas.microsoft.com/office/drawing/2014/main" id="{DCF53E2F-7205-442B-B90F-DBA3554E5661}"/>
              </a:ext>
            </a:extLst>
          </p:cNvPr>
          <p:cNvSpPr/>
          <p:nvPr/>
        </p:nvSpPr>
        <p:spPr>
          <a:xfrm>
            <a:off x="724549" y="2504106"/>
            <a:ext cx="6617447" cy="5483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ВЕДЕНИЕ РЕЕСТРА МОЛОДЁЖИ ИЗ ЧИСЛА ВЫПУСКНИКОВ, ИМЕЮЩИХ ОГРАНИЧЕНИЯ ПО ЗДОРОВЬЮ</a:t>
            </a:r>
          </a:p>
        </p:txBody>
      </p:sp>
      <p:sp>
        <p:nvSpPr>
          <p:cNvPr id="25" name="Прямоугольник: скругленные углы 48">
            <a:extLst>
              <a:ext uri="{FF2B5EF4-FFF2-40B4-BE49-F238E27FC236}">
                <a16:creationId xmlns:a16="http://schemas.microsoft.com/office/drawing/2014/main" id="{589AF79A-CD89-46FA-ABF4-DA1BBDF4D895}"/>
              </a:ext>
            </a:extLst>
          </p:cNvPr>
          <p:cNvSpPr/>
          <p:nvPr/>
        </p:nvSpPr>
        <p:spPr>
          <a:xfrm>
            <a:off x="723634" y="3171569"/>
            <a:ext cx="6617446" cy="5483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ОПРЕДЕЛЕНИЕ РИСКОВ ПО КАЖДОЙ КАТЕГОРИИ</a:t>
            </a:r>
          </a:p>
        </p:txBody>
      </p:sp>
      <p:sp>
        <p:nvSpPr>
          <p:cNvPr id="20" name="Прямоугольник: скругленные углы 48">
            <a:extLst>
              <a:ext uri="{FF2B5EF4-FFF2-40B4-BE49-F238E27FC236}">
                <a16:creationId xmlns:a16="http://schemas.microsoft.com/office/drawing/2014/main" id="{9AF6F41A-9EC3-4452-B736-106C6E20B8F7}"/>
              </a:ext>
            </a:extLst>
          </p:cNvPr>
          <p:cNvSpPr/>
          <p:nvPr/>
        </p:nvSpPr>
        <p:spPr>
          <a:xfrm>
            <a:off x="723633" y="3822594"/>
            <a:ext cx="6616989" cy="5483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ПРОИЗВОДСТВЕННЫХ ПРАКТИК, СТАЖИРОВОК</a:t>
            </a:r>
            <a:endParaRPr lang="ru-RU" sz="1600" b="1" dirty="0">
              <a:solidFill>
                <a:schemeClr val="accent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48">
            <a:extLst>
              <a:ext uri="{FF2B5EF4-FFF2-40B4-BE49-F238E27FC236}">
                <a16:creationId xmlns:a16="http://schemas.microsoft.com/office/drawing/2014/main" id="{44DD126E-7630-4B39-B509-07150E9BEEE5}"/>
              </a:ext>
            </a:extLst>
          </p:cNvPr>
          <p:cNvSpPr/>
          <p:nvPr/>
        </p:nvSpPr>
        <p:spPr>
          <a:xfrm>
            <a:off x="725007" y="4493025"/>
            <a:ext cx="6616989" cy="5483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ОСНОВЫ ПРЕДПРИНИМАТЕЛЬСТВА И САМОЗАНЯТОСТИ</a:t>
            </a:r>
            <a:endParaRPr lang="ru-RU" sz="1600" b="1" dirty="0">
              <a:solidFill>
                <a:schemeClr val="accent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48">
            <a:extLst>
              <a:ext uri="{FF2B5EF4-FFF2-40B4-BE49-F238E27FC236}">
                <a16:creationId xmlns:a16="http://schemas.microsoft.com/office/drawing/2014/main" id="{95C3BED3-E072-459D-B512-77129ED32379}"/>
              </a:ext>
            </a:extLst>
          </p:cNvPr>
          <p:cNvSpPr/>
          <p:nvPr/>
        </p:nvSpPr>
        <p:spPr>
          <a:xfrm>
            <a:off x="723633" y="5111111"/>
            <a:ext cx="6616989" cy="5483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ЦЕЛЕВОЕ ОБУЧЕНИЕ</a:t>
            </a:r>
          </a:p>
        </p:txBody>
      </p:sp>
      <p:sp>
        <p:nvSpPr>
          <p:cNvPr id="28" name="Прямоугольник: скругленные углы 48">
            <a:extLst>
              <a:ext uri="{FF2B5EF4-FFF2-40B4-BE49-F238E27FC236}">
                <a16:creationId xmlns:a16="http://schemas.microsoft.com/office/drawing/2014/main" id="{144DAF01-D31C-455A-A0CE-0E9C768744D9}"/>
              </a:ext>
            </a:extLst>
          </p:cNvPr>
          <p:cNvSpPr/>
          <p:nvPr/>
        </p:nvSpPr>
        <p:spPr>
          <a:xfrm>
            <a:off x="723633" y="5809308"/>
            <a:ext cx="6616989" cy="5483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ОРГАНИЗАЦИЯ ИНКЛЮЗИВНЫХ ВОЛОНТЁРСКИХ ПРАКТИК</a:t>
            </a:r>
          </a:p>
        </p:txBody>
      </p:sp>
      <p:sp>
        <p:nvSpPr>
          <p:cNvPr id="2" name="Прямоугольник: скругленные углы 48">
            <a:extLst>
              <a:ext uri="{FF2B5EF4-FFF2-40B4-BE49-F238E27FC236}">
                <a16:creationId xmlns:a16="http://schemas.microsoft.com/office/drawing/2014/main" id="{C1AB7B1B-B59E-D8BF-5357-AA91419456FA}"/>
              </a:ext>
            </a:extLst>
          </p:cNvPr>
          <p:cNvSpPr/>
          <p:nvPr/>
        </p:nvSpPr>
        <p:spPr>
          <a:xfrm>
            <a:off x="723633" y="1183335"/>
            <a:ext cx="6616989" cy="5483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ПОЛУЧЕНИЕ ДОПОЛНИТЕЛЬНОЙ КВАЛИФИКАЦИЯ В ПЕРИОД ОБУЧЕНИЯ</a:t>
            </a:r>
            <a:r>
              <a:rPr lang="en-US" sz="1600" b="1" dirty="0">
                <a:solidFill>
                  <a:schemeClr val="accent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accent1"/>
                </a:solidFill>
                <a:effectLst/>
                <a:latin typeface="Myriad Pro" panose="020B0503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ПОО И ВУЗЕ</a:t>
            </a:r>
            <a:endParaRPr lang="ru-RU" sz="1600" b="1" dirty="0">
              <a:solidFill>
                <a:schemeClr val="accent1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7267F2-0E36-C3EB-ABFB-0C292E5A9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474" y="294605"/>
            <a:ext cx="2066474" cy="17082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4EA70A-9799-0145-2ABF-6162470D4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20" y="3632247"/>
            <a:ext cx="3571287" cy="27117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4C2944-C311-9C72-AAAE-5F52428D4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894" y="2328442"/>
            <a:ext cx="2230124" cy="10315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2879C2-605D-0DEF-4E70-5D9D22940A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095" y="2051196"/>
            <a:ext cx="1367232" cy="13672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ED6BE5-076E-473B-58A7-CE0EA3D33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70" y="4833967"/>
            <a:ext cx="11049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3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Блок-схема: знак завершения 15"/>
          <p:cNvSpPr/>
          <p:nvPr/>
        </p:nvSpPr>
        <p:spPr>
          <a:xfrm>
            <a:off x="311107" y="820679"/>
            <a:ext cx="3223674" cy="109209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Мастер классы «Мир профессий будущего» в рамках проекта «Все дороги ведут в ЦОПП</a:t>
            </a:r>
          </a:p>
        </p:txBody>
      </p:sp>
      <p:sp>
        <p:nvSpPr>
          <p:cNvPr id="1048622" name="Блок-схема: знак завершения 17"/>
          <p:cNvSpPr/>
          <p:nvPr/>
        </p:nvSpPr>
        <p:spPr>
          <a:xfrm>
            <a:off x="4305317" y="301389"/>
            <a:ext cx="3581366" cy="306820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600" b="1" dirty="0"/>
              <a:t>Реализация федеральных проектов (ФП «Содействие занятости», «</a:t>
            </a:r>
            <a:r>
              <a:rPr lang="ru-RU" sz="1600" b="1" dirty="0" err="1"/>
              <a:t>БвБ</a:t>
            </a:r>
            <a:r>
              <a:rPr lang="ru-RU" sz="1600" b="1" dirty="0"/>
              <a:t>», «Повышение уровня обеспеченности инвалидов и детей-инвалидов реабилитационными и </a:t>
            </a:r>
            <a:r>
              <a:rPr lang="ru-RU" sz="1600" b="1" dirty="0" err="1"/>
              <a:t>абилитационными</a:t>
            </a:r>
            <a:r>
              <a:rPr lang="ru-RU" sz="1600" b="1" dirty="0"/>
              <a:t> услугами, а также уровня профессионального развития»)</a:t>
            </a:r>
          </a:p>
        </p:txBody>
      </p:sp>
      <p:sp>
        <p:nvSpPr>
          <p:cNvPr id="1048624" name="Блок-схема: знак завершения 19"/>
          <p:cNvSpPr/>
          <p:nvPr/>
        </p:nvSpPr>
        <p:spPr>
          <a:xfrm>
            <a:off x="8314183" y="2009702"/>
            <a:ext cx="3324624" cy="114151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/>
              <a:t>Сторителлинги</a:t>
            </a:r>
            <a:r>
              <a:rPr lang="ru-RU" sz="1600" b="1" dirty="0"/>
              <a:t>, круглые столы, митапы, офлайн и онлайн профориентационные </a:t>
            </a:r>
            <a:r>
              <a:rPr lang="ru-RU" sz="1600" b="1" dirty="0" err="1"/>
              <a:t>квизы</a:t>
            </a:r>
            <a:endParaRPr lang="ru-RU" sz="1600" b="1" dirty="0"/>
          </a:p>
        </p:txBody>
      </p:sp>
      <p:sp>
        <p:nvSpPr>
          <p:cNvPr id="1048625" name="Блок-схема: знак завершения 23"/>
          <p:cNvSpPr/>
          <p:nvPr/>
        </p:nvSpPr>
        <p:spPr>
          <a:xfrm>
            <a:off x="8314183" y="519405"/>
            <a:ext cx="3223674" cy="114151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 Реализация региональных проектов в качестве БПОО </a:t>
            </a:r>
          </a:p>
        </p:txBody>
      </p:sp>
      <p:sp>
        <p:nvSpPr>
          <p:cNvPr id="1048626" name="Прямоугольник 1"/>
          <p:cNvSpPr/>
          <p:nvPr/>
        </p:nvSpPr>
        <p:spPr>
          <a:xfrm>
            <a:off x="1819469" y="6137081"/>
            <a:ext cx="8462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hlinkClick r:id="rId2"/>
              </a:rPr>
              <a:t>Горячая линия по вопросам профориентации и трудоустройства лиц с инвалидностью и ОВЗ</a:t>
            </a:r>
            <a:r>
              <a:rPr lang="ru-RU" b="1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https://copp42.ru/</a:t>
            </a:r>
            <a:endParaRPr lang="ru-RU" b="1" i="0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3074" name="Picture 2" descr="https://sun9-22.userapi.com/impg/F1U_W_zdnT8W-Wmj2q6AoJWl3jOetpiHrkCgCQ/JjS1Igc6UcU.jpg?size=1440x1920&amp;quality=95&amp;sign=66062142fbd5a938410c3bc14e0f308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62" y="3564481"/>
            <a:ext cx="1865158" cy="248687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4.userapi.com/impg/1CgrleoCV9m5DVTgm9ZtDhT0krHb5Pg7uEuBKQ/Q9_4T-EnaDI.jpg?size=2358x2160&amp;quality=96&amp;sign=d28597c21a36dbe0cad9391ee412dd7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13" y="3488402"/>
            <a:ext cx="2441478" cy="257554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811F09-EE99-6321-83B2-1173C43EB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6" y="3419136"/>
            <a:ext cx="2416313" cy="27460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84B921-4011-D50C-0D82-9D7AA90DE0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49" y="3475810"/>
            <a:ext cx="2048906" cy="2641765"/>
          </a:xfrm>
          <a:prstGeom prst="rect">
            <a:avLst/>
          </a:prstGeom>
        </p:spPr>
      </p:pic>
      <p:sp>
        <p:nvSpPr>
          <p:cNvPr id="2" name="Блок-схема: знак завершения 15">
            <a:extLst>
              <a:ext uri="{FF2B5EF4-FFF2-40B4-BE49-F238E27FC236}">
                <a16:creationId xmlns:a16="http://schemas.microsoft.com/office/drawing/2014/main" id="{D99777B2-65A3-4538-57D5-A2DFC733C2EC}"/>
              </a:ext>
            </a:extLst>
          </p:cNvPr>
          <p:cNvSpPr/>
          <p:nvPr/>
        </p:nvSpPr>
        <p:spPr>
          <a:xfrm>
            <a:off x="311107" y="2181328"/>
            <a:ext cx="3223674" cy="10382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Ярмарки вакансий, введение должности </a:t>
            </a:r>
            <a:r>
              <a:rPr lang="ru-RU" sz="1600" b="1" dirty="0" err="1" smtClean="0"/>
              <a:t>тьюторов</a:t>
            </a:r>
            <a:r>
              <a:rPr lang="ru-RU" sz="1600" b="1" dirty="0"/>
              <a:t>, разработка и введение чат – бота в </a:t>
            </a:r>
            <a:r>
              <a:rPr lang="ru-RU" sz="1600" b="1" dirty="0" err="1"/>
              <a:t>телеграм</a:t>
            </a:r>
            <a:endParaRPr lang="ru-RU" sz="16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BDA792-5E0D-F943-B6A4-F95DCCD106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04" y="3488402"/>
            <a:ext cx="2357425" cy="25435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451</Words>
  <Application>Microsoft Office PowerPoint</Application>
  <PresentationFormat>Широкоэкранный</PresentationFormat>
  <Paragraphs>88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Myriad Pro</vt:lpstr>
      <vt:lpstr>Open Sans</vt:lpstr>
      <vt:lpstr>Roboto Condensed</vt:lpstr>
      <vt:lpstr>Symbol</vt:lpstr>
      <vt:lpstr>Tahoma</vt:lpstr>
      <vt:lpstr>Times New Roman</vt:lpstr>
      <vt:lpstr>Тема Office</vt:lpstr>
      <vt:lpstr>  Цифровая навигация для особых категорий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27</dc:creator>
  <cp:lastModifiedBy>User</cp:lastModifiedBy>
  <cp:revision>16</cp:revision>
  <dcterms:created xsi:type="dcterms:W3CDTF">2020-01-21T16:44:36Z</dcterms:created>
  <dcterms:modified xsi:type="dcterms:W3CDTF">2023-02-13T17:29:00Z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bf78f865415a4a6086de1a00f5d9bc3a</vt:lpwstr>
  </property>
</Properties>
</file>