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dp" ContentType="image/vnd.ms-photo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4044" r:id="rId1"/>
    <p:sldMasterId id="2147484056" r:id="rId2"/>
    <p:sldMasterId id="2147484059" r:id="rId3"/>
  </p:sldMasterIdLst>
  <p:notesMasterIdLst>
    <p:notesMasterId r:id="rId4"/>
  </p:notesMasterIdLst>
  <p:sldIdLst>
    <p:sldId id="338" r:id="rId5"/>
    <p:sldId id="531" r:id="rId6"/>
    <p:sldId id="479" r:id="rId7"/>
    <p:sldId id="487" r:id="rId8"/>
    <p:sldId id="467" r:id="rId9"/>
    <p:sldId id="465" r:id="rId10"/>
    <p:sldId id="548" r:id="rId11"/>
    <p:sldId id="547" r:id="rId12"/>
    <p:sldId id="546" r:id="rId13"/>
    <p:sldId id="532" r:id="rId14"/>
    <p:sldId id="541" r:id="rId15"/>
    <p:sldId id="539" r:id="rId16"/>
    <p:sldId id="542" r:id="rId17"/>
    <p:sldId id="533" r:id="rId18"/>
    <p:sldId id="543" r:id="rId19"/>
    <p:sldId id="534" r:id="rId20"/>
    <p:sldId id="544" r:id="rId21"/>
    <p:sldId id="536" r:id="rId22"/>
    <p:sldId id="545" r:id="rId23"/>
    <p:sldId id="538" r:id="rId24"/>
    <p:sldId id="501" r:id="rId25"/>
    <p:sldId id="493" r:id="rId26"/>
    <p:sldId id="497" r:id="rId27"/>
    <p:sldId id="483" r:id="rId28"/>
    <p:sldId id="494" r:id="rId29"/>
    <p:sldId id="470" r:id="rId30"/>
    <p:sldId id="540" r:id="rId31"/>
  </p:sldIdLst>
  <p:sldSz cx="9144000" cy="6858000" type="screen4x3"/>
  <p:notesSz cx="6858000" cy="9144000"/>
  <p:custDataLst>
    <p:tags r:id="rId3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66FF33"/>
    <a:srgbClr val="F6862A"/>
    <a:srgbClr val="000099"/>
    <a:srgbClr val="800000"/>
    <a:srgbClr val="00339A"/>
    <a:srgbClr val="990033"/>
    <a:srgbClr val="000066"/>
    <a:srgbClr val="00FF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85636" autoAdjust="0"/>
  </p:normalViewPr>
  <p:slideViewPr>
    <p:cSldViewPr>
      <p:cViewPr varScale="1">
        <p:scale>
          <a:sx n="81" d="100"/>
          <a:sy n="81" d="100"/>
        </p:scale>
        <p:origin x="114" y="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slideMaster" Target="slideMasters/slideMaster3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tags" Target="tags/tag1.xml" /><Relationship Id="rId33" Type="http://schemas.openxmlformats.org/officeDocument/2006/relationships/presProps" Target="presProps.xml" /><Relationship Id="rId34" Type="http://schemas.openxmlformats.org/officeDocument/2006/relationships/viewProps" Target="viewProps.xml" /><Relationship Id="rId35" Type="http://schemas.openxmlformats.org/officeDocument/2006/relationships/theme" Target="theme/theme1.xml" /><Relationship Id="rId36" Type="http://schemas.openxmlformats.org/officeDocument/2006/relationships/tableStyles" Target="tableStyles.xml" /><Relationship Id="rId4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diagrams/colors1.xml><?xml version="1.0" encoding="utf-8"?>
<dgm:colorsDef xmlns:a="http://schemas.openxmlformats.org/drawingml/2006/main" xmlns:dgm="http://schemas.openxmlformats.org/drawingml/2006/diagram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a="http://schemas.openxmlformats.org/drawingml/2006/main" xmlns:dgm="http://schemas.openxmlformats.org/drawingml/2006/diagram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a="http://schemas.openxmlformats.org/drawingml/2006/main" xmlns:r="http://schemas.openxmlformats.org/officeDocument/2006/relationships" xmlns:dgm="http://schemas.openxmlformats.org/drawingml/2006/diagram">
  <dgm:ptLst>
    <dgm:pt modelId="{8A1FECC6-0DBE-4CCD-923A-7E553226E2B0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/>
      </dgm:t>
    </dgm:pt>
    <dgm:pt modelId="{36013E72-2298-4CD0-B56C-982F6C48BF4D}" type="parTrans" cxnId="{B3B8FB8E-06F7-4BB0-84C4-53A7C90D417A}">
      <dgm:prSet/>
      <dgm:spPr/>
      <dgm:t>
        <a:bodyPr/>
        <a:lstStyle/>
        <a:p>
          <a:endParaRPr lang="ru-RU"/>
        </a:p>
      </dgm:t>
    </dgm:pt>
    <dgm:pt modelId="{67C085B1-EEC9-464A-977B-7423D86AC4F1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/>
            <a:t>3</a:t>
          </a:r>
        </a:p>
      </dgm:t>
    </dgm:pt>
    <dgm:pt modelId="{BA86A05A-86AF-43DF-939A-D82BB967B51C}" type="sibTrans" cxnId="{B3B8FB8E-06F7-4BB0-84C4-53A7C90D417A}">
      <dgm:prSet/>
      <dgm:spPr/>
      <dgm:t>
        <a:bodyPr/>
        <a:lstStyle/>
        <a:p>
          <a:endParaRPr lang="ru-RU"/>
        </a:p>
      </dgm:t>
    </dgm:pt>
    <dgm:pt modelId="{B559027B-8314-4235-9D21-A46A5224FF14}" type="parTrans" cxnId="{80F1BA78-6492-4C4D-86DE-C19D0D1D639B}">
      <dgm:prSet/>
      <dgm:spPr/>
      <dgm:t>
        <a:bodyPr/>
        <a:lstStyle/>
        <a:p>
          <a:endParaRPr lang="ru-RU"/>
        </a:p>
      </dgm:t>
    </dgm:pt>
    <dgm:pt modelId="{EF0DB227-11EE-4E79-9223-363D3AC84D97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/>
            <a:t>1</a:t>
          </a:r>
        </a:p>
      </dgm:t>
    </dgm:pt>
    <dgm:pt modelId="{9D8A3CBB-C60E-4F23-A47D-3EF2A5216070}" type="sibTrans" cxnId="{80F1BA78-6492-4C4D-86DE-C19D0D1D639B}">
      <dgm:prSet/>
      <dgm:spPr/>
      <dgm:t>
        <a:bodyPr/>
        <a:lstStyle/>
        <a:p>
          <a:endParaRPr lang="ru-RU"/>
        </a:p>
      </dgm:t>
    </dgm:pt>
    <dgm:pt modelId="{F9AFAB7C-FA4E-4F56-AFB7-391A3D79EA5E}" type="parTrans" cxnId="{5B342E6B-FB52-4B4E-B2C4-E849907AF8E2}">
      <dgm:prSet/>
      <dgm:spPr/>
      <dgm:t>
        <a:bodyPr/>
        <a:lstStyle/>
        <a:p>
          <a:endParaRPr lang="ru-RU"/>
        </a:p>
      </dgm:t>
    </dgm:pt>
    <dgm:pt modelId="{CE9C0707-1814-414E-8CAA-764B5289BAE6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/>
            <a:t>2</a:t>
          </a:r>
        </a:p>
      </dgm:t>
    </dgm:pt>
    <dgm:pt modelId="{56CD32ED-0DF3-4A25-8DBB-A911ADE298D8}" type="sibTrans" cxnId="{5B342E6B-FB52-4B4E-B2C4-E849907AF8E2}">
      <dgm:prSet/>
      <dgm:spPr/>
      <dgm:t>
        <a:bodyPr/>
        <a:lstStyle/>
        <a:p>
          <a:endParaRPr lang="ru-RU"/>
        </a:p>
      </dgm:t>
    </dgm:pt>
    <dgm:pt modelId="{CE63BF40-3F1C-40CB-97CC-FDD68E9438E4}" type="pres">
      <dgm:prSet presAssocID="{8A1FECC6-0DBE-4CCD-923A-7E553226E2B0}" presName="composite">
        <dgm:presLayoutVars>
          <dgm:chMax val="3"/>
          <dgm:animLvl val="lvl"/>
          <dgm:resizeHandles val="exact"/>
        </dgm:presLayoutVars>
      </dgm:prSet>
      <dgm:spPr/>
      <dgm:t>
        <a:bodyPr/>
        <a:lstStyle/>
        <a:p/>
      </dgm:t>
    </dgm:pt>
    <dgm:pt modelId="{118DD26A-00E5-40FD-946D-EE371B9B3DAD}" type="pres">
      <dgm:prSet presAssocID="{67C085B1-EEC9-464A-977B-7423D86AC4F1}" presName="gear1" presStyleLbl="node1" presStyleCnt="3">
        <dgm:presLayoutVars>
          <dgm:chMax val="1"/>
          <dgm:bulletEnabled val="1"/>
        </dgm:presLayoutVars>
      </dgm:prSet>
      <dgm:spPr/>
      <dgm:t>
        <a:bodyPr/>
        <a:lstStyle/>
        <a:p/>
      </dgm:t>
    </dgm:pt>
    <dgm:pt modelId="{6D313B59-A05B-4C4E-8728-082253729A7A}" type="pres">
      <dgm:prSet presAssocID="{67C085B1-EEC9-464A-977B-7423D86AC4F1}" presName="gear1srcNode" presStyleLbl="node1" presStyleCnt="3"/>
      <dgm:spPr/>
      <dgm:t>
        <a:bodyPr/>
        <a:lstStyle/>
        <a:p/>
      </dgm:t>
    </dgm:pt>
    <dgm:pt modelId="{4AA78AE4-455F-4532-8AC9-466C3F61162F}" type="pres">
      <dgm:prSet presAssocID="{67C085B1-EEC9-464A-977B-7423D86AC4F1}" presName="gear1dstNode" presStyleLbl="node1" presStyleCnt="3"/>
      <dgm:spPr/>
      <dgm:t>
        <a:bodyPr/>
        <a:lstStyle/>
        <a:p/>
      </dgm:t>
    </dgm:pt>
    <dgm:pt modelId="{FC13DD72-B27B-48ED-A6DF-71C1DDAEF899}" type="pres">
      <dgm:prSet presAssocID="{EF0DB227-11EE-4E79-9223-363D3AC84D9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/>
      </dgm:t>
    </dgm:pt>
    <dgm:pt modelId="{A13511C3-B2CA-4D7C-9835-417B72889157}" type="pres">
      <dgm:prSet presAssocID="{EF0DB227-11EE-4E79-9223-363D3AC84D97}" presName="gear2srcNode" presStyleLbl="node1" presStyleIdx="1" presStyleCnt="3"/>
      <dgm:spPr/>
      <dgm:t>
        <a:bodyPr/>
        <a:lstStyle/>
        <a:p/>
      </dgm:t>
    </dgm:pt>
    <dgm:pt modelId="{D2F8BA99-34DE-4820-9585-06943272F7AD}" type="pres">
      <dgm:prSet presAssocID="{EF0DB227-11EE-4E79-9223-363D3AC84D97}" presName="gear2dstNode" presStyleLbl="node1" presStyleIdx="1" presStyleCnt="3"/>
      <dgm:spPr/>
      <dgm:t>
        <a:bodyPr/>
        <a:lstStyle/>
        <a:p/>
      </dgm:t>
    </dgm:pt>
    <dgm:pt modelId="{F3B29630-88F9-4053-B055-5D5F33064FC8}" type="pres">
      <dgm:prSet presAssocID="{CE9C0707-1814-414E-8CAA-764B5289BAE6}" presName="gear3" presStyleLbl="node1" presStyleIdx="2" presStyleCnt="3"/>
      <dgm:spPr/>
      <dgm:t>
        <a:bodyPr/>
        <a:lstStyle/>
        <a:p/>
      </dgm:t>
    </dgm:pt>
    <dgm:pt modelId="{81151330-D177-4ED1-84C9-5FE534708011}" type="pres">
      <dgm:prSet presAssocID="{CE9C0707-1814-414E-8CAA-764B5289BAE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/>
      </dgm:t>
    </dgm:pt>
    <dgm:pt modelId="{A62BE9C1-F6F8-437E-BA85-5BBB698E1739}" type="pres">
      <dgm:prSet presAssocID="{CE9C0707-1814-414E-8CAA-764B5289BAE6}" presName="gear3srcNode" presStyleLbl="node1" presStyleIdx="2" presStyleCnt="3"/>
      <dgm:spPr/>
      <dgm:t>
        <a:bodyPr/>
        <a:lstStyle/>
        <a:p/>
      </dgm:t>
    </dgm:pt>
    <dgm:pt modelId="{9ADB4C89-2407-42D3-A636-A697323D3C44}" type="pres">
      <dgm:prSet presAssocID="{CE9C0707-1814-414E-8CAA-764B5289BAE6}" presName="gear3dstNode" presStyleLbl="node1" presStyleIdx="2" presStyleCnt="3"/>
      <dgm:spPr/>
      <dgm:t>
        <a:bodyPr/>
        <a:lstStyle/>
        <a:p/>
      </dgm:t>
    </dgm:pt>
    <dgm:pt modelId="{3897D430-7D46-4CA5-A06F-9D19A0285FDD}" type="pres">
      <dgm:prSet presAssocID="{BA86A05A-86AF-43DF-939A-D82BB967B51C}" presName="connector1" presStyleLbl="sibTrans2D1" presStyleCnt="3"/>
      <dgm:spPr/>
      <dgm:t>
        <a:bodyPr/>
        <a:lstStyle/>
        <a:p/>
      </dgm:t>
    </dgm:pt>
    <dgm:pt modelId="{D2AD595F-9C3A-4FC0-8EE8-D9B927B13822}" type="pres">
      <dgm:prSet presAssocID="{9D8A3CBB-C60E-4F23-A47D-3EF2A5216070}" presName="connector2" presStyleLbl="sibTrans2D1" presStyleIdx="1" presStyleCnt="3"/>
      <dgm:spPr/>
      <dgm:t>
        <a:bodyPr/>
        <a:lstStyle/>
        <a:p/>
      </dgm:t>
    </dgm:pt>
    <dgm:pt modelId="{56E7A4D2-400F-4534-89EA-1883EA448943}" type="pres">
      <dgm:prSet presAssocID="{56CD32ED-0DF3-4A25-8DBB-A911ADE298D8}" presName="connector3" presStyleLbl="sibTrans2D1" presStyleIdx="2" presStyleCnt="3"/>
      <dgm:spPr/>
      <dgm:t>
        <a:bodyPr/>
        <a:lstStyle/>
        <a:p/>
      </dgm:t>
    </dgm:pt>
  </dgm:ptLst>
  <dgm:cxnLst>
    <dgm:cxn modelId="{B3B8FB8E-06F7-4BB0-84C4-53A7C90D417A}" srcId="{8A1FECC6-0DBE-4CCD-923A-7E553226E2B0}" destId="{67C085B1-EEC9-464A-977B-7423D86AC4F1}" srcOrd="0" destOrd="0" parTransId="{36013E72-2298-4CD0-B56C-982F6C48BF4D}" sibTransId="{BA86A05A-86AF-43DF-939A-D82BB967B51C}"/>
    <dgm:cxn modelId="{80F1BA78-6492-4C4D-86DE-C19D0D1D639B}" srcId="{8A1FECC6-0DBE-4CCD-923A-7E553226E2B0}" destId="{EF0DB227-11EE-4E79-9223-363D3AC84D97}" srcOrd="1" destOrd="0" parTransId="{B559027B-8314-4235-9D21-A46A5224FF14}" sibTransId="{9D8A3CBB-C60E-4F23-A47D-3EF2A5216070}"/>
    <dgm:cxn modelId="{5B342E6B-FB52-4B4E-B2C4-E849907AF8E2}" srcId="{8A1FECC6-0DBE-4CCD-923A-7E553226E2B0}" destId="{CE9C0707-1814-414E-8CAA-764B5289BAE6}" srcOrd="2" destOrd="0" parTransId="{F9AFAB7C-FA4E-4F56-AFB7-391A3D79EA5E}" sibTransId="{56CD32ED-0DF3-4A25-8DBB-A911ADE298D8}"/>
    <dgm:cxn modelId="{53658487-A47C-458B-9B76-F0B394F391E6}" type="presOf" srcId="{8A1FECC6-0DBE-4CCD-923A-7E553226E2B0}" destId="{CE63BF40-3F1C-40CB-97CC-FDD68E9438E4}" srcOrd="0" destOrd="0" presId="urn:microsoft.com/office/officeart/2005/8/layout/gear1"/>
    <dgm:cxn modelId="{C9C63293-A3F8-46A0-81F0-25A394CA2F9D}" type="presParOf" srcId="{CE63BF40-3F1C-40CB-97CC-FDD68E9438E4}" destId="{118DD26A-00E5-40FD-946D-EE371B9B3DAD}" srcOrd="0" destOrd="0" presId="urn:microsoft.com/office/officeart/2005/8/layout/gear1"/>
    <dgm:cxn modelId="{473F0F38-9E1D-4D00-8AEA-27FC33F029C9}" type="presOf" srcId="{67C085B1-EEC9-464A-977B-7423D86AC4F1}" destId="{118DD26A-00E5-40FD-946D-EE371B9B3DAD}" srcOrd="0" destOrd="0" presId="urn:microsoft.com/office/officeart/2005/8/layout/gear1"/>
    <dgm:cxn modelId="{726BC74A-1F4B-4767-98D4-C7B9002BB70D}" type="presParOf" srcId="{CE63BF40-3F1C-40CB-97CC-FDD68E9438E4}" destId="{6D313B59-A05B-4C4E-8728-082253729A7A}" srcOrd="1" destOrd="0" presId="urn:microsoft.com/office/officeart/2005/8/layout/gear1"/>
    <dgm:cxn modelId="{04C1A419-FAC1-43B7-A806-55D24B6B03CF}" type="presOf" srcId="{67C085B1-EEC9-464A-977B-7423D86AC4F1}" destId="{6D313B59-A05B-4C4E-8728-082253729A7A}" srcOrd="1" destOrd="0" presId="urn:microsoft.com/office/officeart/2005/8/layout/gear1"/>
    <dgm:cxn modelId="{90AFDB2C-E6A6-4D12-9545-AF9CF5CEC912}" type="presParOf" srcId="{CE63BF40-3F1C-40CB-97CC-FDD68E9438E4}" destId="{4AA78AE4-455F-4532-8AC9-466C3F61162F}" srcOrd="2" destOrd="0" presId="urn:microsoft.com/office/officeart/2005/8/layout/gear1"/>
    <dgm:cxn modelId="{84F09BF9-6C88-43ED-B068-F2F7CBEDAD1C}" type="presOf" srcId="{67C085B1-EEC9-464A-977B-7423D86AC4F1}" destId="{4AA78AE4-455F-4532-8AC9-466C3F61162F}" srcOrd="2" destOrd="0" presId="urn:microsoft.com/office/officeart/2005/8/layout/gear1"/>
    <dgm:cxn modelId="{37B0B95E-E8C1-459B-83C0-3C6A0D6E5C09}" type="presParOf" srcId="{CE63BF40-3F1C-40CB-97CC-FDD68E9438E4}" destId="{FC13DD72-B27B-48ED-A6DF-71C1DDAEF899}" srcOrd="3" destOrd="0" presId="urn:microsoft.com/office/officeart/2005/8/layout/gear1"/>
    <dgm:cxn modelId="{E5D617BC-F8ED-4885-9FDB-15B568643DA1}" type="presOf" srcId="{EF0DB227-11EE-4E79-9223-363D3AC84D97}" destId="{FC13DD72-B27B-48ED-A6DF-71C1DDAEF899}" srcOrd="0" destOrd="0" presId="urn:microsoft.com/office/officeart/2005/8/layout/gear1"/>
    <dgm:cxn modelId="{3F8641B0-D689-4F21-A737-7AAD0CA65521}" type="presParOf" srcId="{CE63BF40-3F1C-40CB-97CC-FDD68E9438E4}" destId="{A13511C3-B2CA-4D7C-9835-417B72889157}" srcOrd="4" destOrd="0" presId="urn:microsoft.com/office/officeart/2005/8/layout/gear1"/>
    <dgm:cxn modelId="{37FC2C61-37A0-47BC-BDE7-686260B074B2}" type="presOf" srcId="{EF0DB227-11EE-4E79-9223-363D3AC84D97}" destId="{A13511C3-B2CA-4D7C-9835-417B72889157}" srcOrd="1" destOrd="0" presId="urn:microsoft.com/office/officeart/2005/8/layout/gear1"/>
    <dgm:cxn modelId="{EB5DA757-576C-4873-9AB0-392C56C67C67}" type="presParOf" srcId="{CE63BF40-3F1C-40CB-97CC-FDD68E9438E4}" destId="{D2F8BA99-34DE-4820-9585-06943272F7AD}" srcOrd="5" destOrd="0" presId="urn:microsoft.com/office/officeart/2005/8/layout/gear1"/>
    <dgm:cxn modelId="{5117CFB8-E56B-4693-8E7B-3A81AE564B6C}" type="presOf" srcId="{EF0DB227-11EE-4E79-9223-363D3AC84D97}" destId="{D2F8BA99-34DE-4820-9585-06943272F7AD}" srcOrd="2" destOrd="0" presId="urn:microsoft.com/office/officeart/2005/8/layout/gear1"/>
    <dgm:cxn modelId="{CCB1A52D-C8E7-44AF-9C21-5E9D1325D2F6}" type="presParOf" srcId="{CE63BF40-3F1C-40CB-97CC-FDD68E9438E4}" destId="{F3B29630-88F9-4053-B055-5D5F33064FC8}" srcOrd="6" destOrd="0" presId="urn:microsoft.com/office/officeart/2005/8/layout/gear1"/>
    <dgm:cxn modelId="{73B8179C-E9EC-4FC2-8F03-92EDBC3D2EA8}" type="presOf" srcId="{CE9C0707-1814-414E-8CAA-764B5289BAE6}" destId="{F3B29630-88F9-4053-B055-5D5F33064FC8}" srcOrd="0" destOrd="0" presId="urn:microsoft.com/office/officeart/2005/8/layout/gear1"/>
    <dgm:cxn modelId="{6E9CF1D6-2887-41E7-93D5-89B00EF8BB0C}" type="presParOf" srcId="{CE63BF40-3F1C-40CB-97CC-FDD68E9438E4}" destId="{81151330-D177-4ED1-84C9-5FE534708011}" srcOrd="7" destOrd="0" presId="urn:microsoft.com/office/officeart/2005/8/layout/gear1"/>
    <dgm:cxn modelId="{A495E5B4-AC3F-48BA-A923-00034528915B}" type="presOf" srcId="{CE9C0707-1814-414E-8CAA-764B5289BAE6}" destId="{81151330-D177-4ED1-84C9-5FE534708011}" srcOrd="1" destOrd="0" presId="urn:microsoft.com/office/officeart/2005/8/layout/gear1"/>
    <dgm:cxn modelId="{F4051C58-A370-4BC0-A434-B37A6CD14E8B}" type="presParOf" srcId="{CE63BF40-3F1C-40CB-97CC-FDD68E9438E4}" destId="{A62BE9C1-F6F8-437E-BA85-5BBB698E1739}" srcOrd="8" destOrd="0" presId="urn:microsoft.com/office/officeart/2005/8/layout/gear1"/>
    <dgm:cxn modelId="{17B6343D-BC8F-4923-B5E9-BF633C33DF96}" type="presOf" srcId="{CE9C0707-1814-414E-8CAA-764B5289BAE6}" destId="{A62BE9C1-F6F8-437E-BA85-5BBB698E1739}" srcOrd="2" destOrd="0" presId="urn:microsoft.com/office/officeart/2005/8/layout/gear1"/>
    <dgm:cxn modelId="{AF6F05FB-BEFF-46FB-A3CA-CE85170F9375}" type="presParOf" srcId="{CE63BF40-3F1C-40CB-97CC-FDD68E9438E4}" destId="{9ADB4C89-2407-42D3-A636-A697323D3C44}" srcOrd="9" destOrd="0" presId="urn:microsoft.com/office/officeart/2005/8/layout/gear1"/>
    <dgm:cxn modelId="{41C78EDA-01E4-41A8-9655-51AAB92E563A}" type="presOf" srcId="{CE9C0707-1814-414E-8CAA-764B5289BAE6}" destId="{9ADB4C89-2407-42D3-A636-A697323D3C44}" srcOrd="3" destOrd="0" presId="urn:microsoft.com/office/officeart/2005/8/layout/gear1"/>
    <dgm:cxn modelId="{D01429CE-5953-4FF8-986C-6CE7B7491939}" type="presParOf" srcId="{CE63BF40-3F1C-40CB-97CC-FDD68E9438E4}" destId="{3897D430-7D46-4CA5-A06F-9D19A0285FDD}" srcOrd="10" destOrd="0" presId="urn:microsoft.com/office/officeart/2005/8/layout/gear1"/>
    <dgm:cxn modelId="{2DB33635-9891-4818-B918-4F6803A5918F}" type="presOf" srcId="{BA86A05A-86AF-43DF-939A-D82BB967B51C}" destId="{3897D430-7D46-4CA5-A06F-9D19A0285FDD}" srcOrd="0" destOrd="0" presId="urn:microsoft.com/office/officeart/2005/8/layout/gear1"/>
    <dgm:cxn modelId="{1844FD3D-2A07-41B7-84C1-1E511A8294A2}" type="presParOf" srcId="{CE63BF40-3F1C-40CB-97CC-FDD68E9438E4}" destId="{D2AD595F-9C3A-4FC0-8EE8-D9B927B13822}" srcOrd="11" destOrd="0" presId="urn:microsoft.com/office/officeart/2005/8/layout/gear1"/>
    <dgm:cxn modelId="{30AEB354-3506-4830-8257-272B51241978}" type="presOf" srcId="{9D8A3CBB-C60E-4F23-A47D-3EF2A5216070}" destId="{D2AD595F-9C3A-4FC0-8EE8-D9B927B13822}" srcOrd="0" destOrd="0" presId="urn:microsoft.com/office/officeart/2005/8/layout/gear1"/>
    <dgm:cxn modelId="{67644AC3-1ED0-450D-99ED-4A6C03B538E4}" type="presParOf" srcId="{CE63BF40-3F1C-40CB-97CC-FDD68E9438E4}" destId="{56E7A4D2-400F-4534-89EA-1883EA448943}" srcOrd="12" destOrd="0" presId="urn:microsoft.com/office/officeart/2005/8/layout/gear1"/>
    <dgm:cxn modelId="{0520A564-40F9-40AA-9466-166621D20898}" type="presOf" srcId="{56CD32ED-0DF3-4A25-8DBB-A911ADE298D8}" destId="{56E7A4D2-400F-4534-89EA-1883EA448943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" minVer="http://schemas.openxmlformats.org/drawingml/2006/main"/>
    </a:ext>
  </dgm:extLst>
</dgm:dataModel>
</file>

<file path=ppt/diagrams/data2.xml><?xml version="1.0" encoding="utf-8"?>
<dgm:dataModel xmlns:a="http://schemas.openxmlformats.org/drawingml/2006/main" xmlns:r="http://schemas.openxmlformats.org/officeDocument/2006/relationships" xmlns:dgm="http://schemas.openxmlformats.org/drawingml/2006/diagram">
  <dgm:ptLst>
    <dgm:pt modelId="{D9AB55E9-86C0-4C11-906C-E3352A59017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1D7594-6665-4846-BFDE-5F46F5D3631D}" type="parTrans" cxnId="{87D00594-8F10-42EA-A573-1A3DEC8EFFC8}">
      <dgm:prSet custT="1"/>
      <dgm:spPr/>
      <dgm:t>
        <a:bodyPr/>
        <a:lstStyle/>
        <a:p>
          <a:endParaRPr lang="ru-RU" sz="2000"/>
        </a:p>
      </dgm:t>
    </dgm:pt>
    <dgm:pt modelId="{60FF006F-5310-4C65-9BFB-116FFD4E84C5}">
      <dgm:prSet phldrT="[Текст]" custT="1"/>
      <dgm:spPr/>
      <dgm:t>
        <a:bodyPr/>
        <a:lstStyle/>
        <a:p>
          <a:r>
            <a:rPr lang="ru-RU" sz="3200"/>
            <a:t>1</a:t>
          </a:r>
        </a:p>
      </dgm:t>
    </dgm:pt>
    <dgm:pt modelId="{442E4D17-6C1F-4ACF-9D1F-AB4A24C3F988}" type="parTrans" cxnId="{AB54DAB3-0ECC-4090-95A9-6519C3C90055}">
      <dgm:prSet custT="1"/>
      <dgm:spPr/>
      <dgm:t>
        <a:bodyPr/>
        <a:lstStyle/>
        <a:p>
          <a:endParaRPr lang="ru-RU" sz="2000"/>
        </a:p>
      </dgm:t>
    </dgm:pt>
    <dgm:pt modelId="{92D540DF-7917-4EDD-898A-697C03792C7F}">
      <dgm:prSet phldrT="[Текст]" custT="1"/>
      <dgm:spPr/>
      <dgm:t>
        <a:bodyPr/>
        <a:lstStyle/>
        <a:p>
          <a:r>
            <a:rPr kumimoji="0" lang="ru-RU" sz="18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rPr>
            <a:t>Модель системы формирования основ финансовой грамотности детей старшего дошкольного возраста в условиях игрового образовательного тренажёра</a:t>
          </a:r>
          <a:endParaRPr lang="ru-RU" sz="1800"/>
        </a:p>
      </dgm:t>
    </dgm:pt>
    <dgm:pt modelId="{16CAA9FD-9F72-4263-A582-5BD7E6FD840A}" type="sibTrans" cxnId="{AB54DAB3-0ECC-4090-95A9-6519C3C90055}">
      <dgm:prSet custT="1"/>
      <dgm:spPr/>
      <dgm:t>
        <a:bodyPr/>
        <a:lstStyle/>
        <a:p>
          <a:endParaRPr lang="ru-RU" sz="2000"/>
        </a:p>
      </dgm:t>
    </dgm:pt>
    <dgm:pt modelId="{7FBE72DE-7ABE-4C1E-8427-EF1427B9C40F}" type="sibTrans" cxnId="{87D00594-8F10-42EA-A573-1A3DEC8EFFC8}">
      <dgm:prSet custT="1"/>
      <dgm:spPr/>
      <dgm:t>
        <a:bodyPr/>
        <a:lstStyle/>
        <a:p>
          <a:endParaRPr lang="ru-RU" sz="2000"/>
        </a:p>
      </dgm:t>
    </dgm:pt>
    <dgm:pt modelId="{A3B2A7CE-DCC0-463D-9169-FD8B31515AB6}" type="parTrans" cxnId="{38F1820C-C181-4C92-B6B4-09E0A0623F51}">
      <dgm:prSet custT="1"/>
      <dgm:spPr/>
      <dgm:t>
        <a:bodyPr/>
        <a:lstStyle/>
        <a:p>
          <a:endParaRPr lang="ru-RU" sz="2000"/>
        </a:p>
      </dgm:t>
    </dgm:pt>
    <dgm:pt modelId="{259A5C43-50F9-4EA1-BCC4-5CB59D1FCD7E}">
      <dgm:prSet phldrT="[Текст]" custT="1"/>
      <dgm:spPr/>
      <dgm:t>
        <a:bodyPr/>
        <a:lstStyle/>
        <a:p>
          <a:r>
            <a:rPr lang="ru-RU" sz="3200"/>
            <a:t>2</a:t>
          </a:r>
        </a:p>
      </dgm:t>
    </dgm:pt>
    <dgm:pt modelId="{E05BDD05-50FC-4C81-8111-4854534710D0}" type="parTrans" cxnId="{359ACE3F-938E-4288-B369-61212BE43CF5}">
      <dgm:prSet custT="1"/>
      <dgm:spPr/>
      <dgm:t>
        <a:bodyPr/>
        <a:lstStyle/>
        <a:p>
          <a:endParaRPr lang="ru-RU" sz="2000"/>
        </a:p>
      </dgm:t>
    </dgm:pt>
    <dgm:pt modelId="{EEB7EB3F-6C5C-4C1A-B158-F3F1BC937C5D}">
      <dgm:prSet phldrT="[Текст]" custT="1"/>
      <dgm:spPr/>
      <dgm:t>
        <a:bodyPr/>
        <a:lstStyle/>
        <a:p>
          <a:r>
            <a:rPr kumimoji="0" lang="ru-RU" sz="18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rPr>
            <a:t>Методическая разработка «Перспективное планирование по формированию основ финансовой грамотности детей 5-7 лет»</a:t>
          </a:r>
          <a:endParaRPr lang="ru-RU" sz="1800"/>
        </a:p>
      </dgm:t>
    </dgm:pt>
    <dgm:pt modelId="{1B27EB72-BC18-4A68-9FC4-A9B8B949ED23}" type="sibTrans" cxnId="{359ACE3F-938E-4288-B369-61212BE43CF5}">
      <dgm:prSet custT="1"/>
      <dgm:spPr/>
      <dgm:t>
        <a:bodyPr/>
        <a:lstStyle/>
        <a:p>
          <a:endParaRPr lang="ru-RU" sz="2000"/>
        </a:p>
      </dgm:t>
    </dgm:pt>
    <dgm:pt modelId="{4D8B9EEA-DDCC-47B5-A28B-562BC2318B97}" type="sibTrans" cxnId="{38F1820C-C181-4C92-B6B4-09E0A0623F51}">
      <dgm:prSet custT="1"/>
      <dgm:spPr/>
      <dgm:t>
        <a:bodyPr/>
        <a:lstStyle/>
        <a:p>
          <a:endParaRPr lang="ru-RU" sz="2000"/>
        </a:p>
      </dgm:t>
    </dgm:pt>
    <dgm:pt modelId="{BDF63537-CD74-45DE-A175-65FB31A30340}" type="parTrans" cxnId="{D9B69266-CCB1-4F11-91EF-20947174323F}">
      <dgm:prSet custT="1"/>
      <dgm:spPr/>
      <dgm:t>
        <a:bodyPr/>
        <a:lstStyle/>
        <a:p>
          <a:endParaRPr lang="ru-RU" sz="2000"/>
        </a:p>
      </dgm:t>
    </dgm:pt>
    <dgm:pt modelId="{F5050510-4991-41F3-A006-6B30DA05E466}">
      <dgm:prSet phldrT="[Текст]" custT="1"/>
      <dgm:spPr/>
      <dgm:t>
        <a:bodyPr/>
        <a:lstStyle/>
        <a:p>
          <a:r>
            <a:rPr lang="ru-RU" sz="3200"/>
            <a:t>3</a:t>
          </a:r>
        </a:p>
      </dgm:t>
    </dgm:pt>
    <dgm:pt modelId="{4BFF9426-AC27-4A3D-9E1F-832716028A36}" type="parTrans" cxnId="{E4D2225F-EF9D-4E9B-BE29-9D0ECBD2CF14}">
      <dgm:prSet custT="1"/>
      <dgm:spPr/>
      <dgm:t>
        <a:bodyPr/>
        <a:lstStyle/>
        <a:p>
          <a:endParaRPr lang="ru-RU" sz="2000"/>
        </a:p>
      </dgm:t>
    </dgm:pt>
    <dgm:pt modelId="{5BFF9962-1135-45C7-A572-CF8B2585A971}">
      <dgm:prSet phldrT="[Текст]" custT="1"/>
      <dgm:spPr/>
      <dgm:t>
        <a:bodyPr/>
        <a:lstStyle/>
        <a:p>
          <a:r>
            <a:rPr kumimoji="0" lang="ru-RU" sz="18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rPr>
            <a:t>Сборник диагностического инструментария</a:t>
          </a:r>
          <a:endParaRPr lang="ru-RU" sz="1800"/>
        </a:p>
      </dgm:t>
    </dgm:pt>
    <dgm:pt modelId="{EEDD13C7-8FD5-4F3A-828C-33995A4C6A38}" type="sibTrans" cxnId="{E4D2225F-EF9D-4E9B-BE29-9D0ECBD2CF14}">
      <dgm:prSet custT="1"/>
      <dgm:spPr/>
      <dgm:t>
        <a:bodyPr/>
        <a:lstStyle/>
        <a:p>
          <a:endParaRPr lang="ru-RU" sz="2000"/>
        </a:p>
      </dgm:t>
    </dgm:pt>
    <dgm:pt modelId="{B62E5D87-5814-4F55-875B-5B5059BC2659}" type="sibTrans" cxnId="{D9B69266-CCB1-4F11-91EF-20947174323F}">
      <dgm:prSet custT="1"/>
      <dgm:spPr/>
      <dgm:t>
        <a:bodyPr/>
        <a:lstStyle/>
        <a:p>
          <a:endParaRPr lang="ru-RU" sz="2000"/>
        </a:p>
      </dgm:t>
    </dgm:pt>
    <dgm:pt modelId="{1002FE74-0331-464A-BB1F-96ACE2F15DC8}" type="parTrans" cxnId="{B79C49F9-46B9-4B8B-94BC-C12492ACCD2B}">
      <dgm:prSet custT="1"/>
      <dgm:spPr/>
      <dgm:t>
        <a:bodyPr/>
        <a:lstStyle/>
        <a:p>
          <a:endParaRPr lang="ru-RU" sz="2000"/>
        </a:p>
      </dgm:t>
    </dgm:pt>
    <dgm:pt modelId="{0DE40E00-7BCA-4E98-9589-D5E713F5C559}">
      <dgm:prSet custT="1"/>
      <dgm:spPr/>
      <dgm:t>
        <a:bodyPr/>
        <a:lstStyle/>
        <a:p>
          <a:r>
            <a:rPr lang="ru-RU" sz="3200"/>
            <a:t>4</a:t>
          </a:r>
        </a:p>
      </dgm:t>
    </dgm:pt>
    <dgm:pt modelId="{8296E639-A19D-4658-BD7A-E5E635982E99}" type="parTrans" cxnId="{3E93B579-ACBC-4E7C-AE71-46EDD427B381}">
      <dgm:prSet custT="1"/>
      <dgm:spPr/>
      <dgm:t>
        <a:bodyPr/>
        <a:lstStyle/>
        <a:p>
          <a:endParaRPr lang="ru-RU" sz="2000"/>
        </a:p>
      </dgm:t>
    </dgm:pt>
    <dgm:pt modelId="{D9416F87-C47B-475C-80F4-CCDF88377735}">
      <dgm:prSet custT="1"/>
      <dgm:spPr/>
      <dgm:t>
        <a:bodyPr/>
        <a:lstStyle/>
        <a:p>
          <a:r>
            <a:rPr kumimoji="0" lang="ru-RU" sz="18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rPr>
            <a:t>Сборник авторских экономических частушек для детей 5-7 лет «Про финансы»</a:t>
          </a:r>
          <a:endParaRPr lang="ru-RU" sz="1800"/>
        </a:p>
      </dgm:t>
    </dgm:pt>
    <dgm:pt modelId="{67BA920C-B4DF-4CD9-AFE3-FAB241C81599}" type="sibTrans" cxnId="{3E93B579-ACBC-4E7C-AE71-46EDD427B381}">
      <dgm:prSet custT="1"/>
      <dgm:spPr/>
      <dgm:t>
        <a:bodyPr/>
        <a:lstStyle/>
        <a:p>
          <a:endParaRPr lang="ru-RU" sz="2000"/>
        </a:p>
      </dgm:t>
    </dgm:pt>
    <dgm:pt modelId="{C303CAD1-8D99-44C1-88D2-B7FA6633B305}" type="sibTrans" cxnId="{B79C49F9-46B9-4B8B-94BC-C12492ACCD2B}">
      <dgm:prSet custT="1"/>
      <dgm:spPr/>
      <dgm:t>
        <a:bodyPr/>
        <a:lstStyle/>
        <a:p>
          <a:endParaRPr lang="ru-RU" sz="2000"/>
        </a:p>
      </dgm:t>
    </dgm:pt>
    <dgm:pt modelId="{0826F7EC-5035-4877-8820-E0B588A804DD}" type="parTrans" cxnId="{767E246F-31E4-4570-AB9B-054BC245E720}">
      <dgm:prSet/>
      <dgm:spPr/>
      <dgm:t>
        <a:bodyPr/>
        <a:lstStyle/>
        <a:p>
          <a:endParaRPr lang="ru-RU"/>
        </a:p>
      </dgm:t>
    </dgm:pt>
    <dgm:pt modelId="{6E44BFC5-13FB-45C7-B60E-89D58D7A8F20}">
      <dgm:prSet custT="1"/>
      <dgm:spPr/>
      <dgm:t>
        <a:bodyPr/>
        <a:lstStyle/>
        <a:p>
          <a:r>
            <a:rPr lang="ru-RU" sz="3200"/>
            <a:t>5</a:t>
          </a:r>
        </a:p>
      </dgm:t>
    </dgm:pt>
    <dgm:pt modelId="{CF478E72-75DB-4BA6-BD5A-7EF6FA5CB6A2}" type="parTrans" cxnId="{71CFAF3C-A38A-415C-984B-C431132DF560}">
      <dgm:prSet/>
      <dgm:spPr/>
      <dgm:t>
        <a:bodyPr/>
        <a:lstStyle/>
        <a:p>
          <a:endParaRPr lang="ru-RU"/>
        </a:p>
      </dgm:t>
    </dgm:pt>
    <dgm:pt modelId="{FBC537A1-3006-4EF6-BD52-25CDD1AEF057}">
      <dgm:prSet custT="1"/>
      <dgm:spPr/>
      <dgm:t>
        <a:bodyPr/>
        <a:lstStyle/>
        <a:p>
          <a:r>
            <a:rPr kumimoji="0" lang="ru-RU" sz="18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rPr>
            <a:t>Методическая разработка «Финансовая грамотность как составляющая нравственного воспитания дошкольника»</a:t>
          </a:r>
        </a:p>
      </dgm:t>
    </dgm:pt>
    <dgm:pt modelId="{30F8A613-ECA6-444C-96FA-D1214AA06977}" type="sibTrans" cxnId="{71CFAF3C-A38A-415C-984B-C431132DF560}">
      <dgm:prSet/>
      <dgm:spPr/>
      <dgm:t>
        <a:bodyPr/>
        <a:lstStyle/>
        <a:p>
          <a:endParaRPr lang="ru-RU"/>
        </a:p>
      </dgm:t>
    </dgm:pt>
    <dgm:pt modelId="{452000D2-1874-4794-A126-16AC7106589C}" type="sibTrans" cxnId="{767E246F-31E4-4570-AB9B-054BC245E720}">
      <dgm:prSet/>
      <dgm:spPr/>
      <dgm:t>
        <a:bodyPr/>
        <a:lstStyle/>
        <a:p>
          <a:endParaRPr lang="ru-RU"/>
        </a:p>
      </dgm:t>
    </dgm:pt>
    <dgm:pt modelId="{719F0E64-BC8F-4078-AC43-3BBC308ED1B6}" type="pres">
      <dgm:prSet presAssocID="{D9AB55E9-86C0-4C11-906C-E3352A590176}" presName="linearFlow">
        <dgm:presLayoutVars>
          <dgm:dir/>
          <dgm:animLvl val="lvl"/>
          <dgm:resizeHandles val="exact"/>
        </dgm:presLayoutVars>
      </dgm:prSet>
      <dgm:spPr/>
      <dgm:t>
        <a:bodyPr/>
        <a:lstStyle/>
        <a:p/>
      </dgm:t>
    </dgm:pt>
    <dgm:pt modelId="{FA4C2B01-07D2-409C-94EE-D9C0D8D7E1DF}" type="pres">
      <dgm:prSet presAssocID="{60FF006F-5310-4C65-9BFB-116FFD4E84C5}" presName="composite"/>
      <dgm:spPr/>
      <dgm:t>
        <a:bodyPr/>
        <a:lstStyle/>
        <a:p/>
      </dgm:t>
    </dgm:pt>
    <dgm:pt modelId="{87F70520-DF1F-4BCB-87C8-C3FF516697A1}" type="pres">
      <dgm:prSet presAssocID="{60FF006F-5310-4C65-9BFB-116FFD4E84C5}" presName="parentText" presStyleLbl="alignNode1" presStyleCnt="5">
        <dgm:presLayoutVars>
          <dgm:chMax val="1"/>
          <dgm:bulletEnabled val="1"/>
        </dgm:presLayoutVars>
      </dgm:prSet>
      <dgm:spPr/>
      <dgm:t>
        <a:bodyPr/>
        <a:lstStyle/>
        <a:p/>
      </dgm:t>
    </dgm:pt>
    <dgm:pt modelId="{53EE4DA5-DFB2-4999-8875-472B17FCCC6B}" type="pres">
      <dgm:prSet presAssocID="{60FF006F-5310-4C65-9BFB-116FFD4E84C5}" presName="descendantText" presStyleLbl="alignAcc1" presStyleCnt="5" custScaleY="154367">
        <dgm:presLayoutVars>
          <dgm:bulletEnabled val="1"/>
        </dgm:presLayoutVars>
      </dgm:prSet>
      <dgm:spPr/>
      <dgm:t>
        <a:bodyPr/>
        <a:lstStyle/>
        <a:p/>
      </dgm:t>
    </dgm:pt>
    <dgm:pt modelId="{CC77524E-1F55-4D44-A5BC-3A05B96735CD}" type="pres">
      <dgm:prSet presAssocID="{7FBE72DE-7ABE-4C1E-8427-EF1427B9C40F}" presName="sp"/>
      <dgm:spPr/>
      <dgm:t>
        <a:bodyPr/>
        <a:lstStyle/>
        <a:p/>
      </dgm:t>
    </dgm:pt>
    <dgm:pt modelId="{85F98DEE-E6CB-480F-8FFD-8798BAA7C7AF}" type="pres">
      <dgm:prSet presAssocID="{259A5C43-50F9-4EA1-BCC4-5CB59D1FCD7E}" presName="composite"/>
      <dgm:spPr/>
      <dgm:t>
        <a:bodyPr/>
        <a:lstStyle/>
        <a:p/>
      </dgm:t>
    </dgm:pt>
    <dgm:pt modelId="{C63C9176-BEB8-4EFD-8658-484264DA9645}" type="pres">
      <dgm:prSet presAssocID="{259A5C43-50F9-4EA1-BCC4-5CB59D1FCD7E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/>
      </dgm:t>
    </dgm:pt>
    <dgm:pt modelId="{7F88EF93-01A4-454F-A9D6-52C1710A54EA}" type="pres">
      <dgm:prSet presAssocID="{259A5C43-50F9-4EA1-BCC4-5CB59D1FCD7E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/>
      </dgm:t>
    </dgm:pt>
    <dgm:pt modelId="{FA4B5F24-D4DB-4516-93DF-50D2E4DE6AAF}" type="pres">
      <dgm:prSet presAssocID="{4D8B9EEA-DDCC-47B5-A28B-562BC2318B97}" presName="sp"/>
      <dgm:spPr/>
      <dgm:t>
        <a:bodyPr/>
        <a:lstStyle/>
        <a:p/>
      </dgm:t>
    </dgm:pt>
    <dgm:pt modelId="{8CEAB1ED-AFE1-42D8-B2D2-6C66E7200737}" type="pres">
      <dgm:prSet presAssocID="{F5050510-4991-41F3-A006-6B30DA05E466}" presName="composite"/>
      <dgm:spPr/>
      <dgm:t>
        <a:bodyPr/>
        <a:lstStyle/>
        <a:p/>
      </dgm:t>
    </dgm:pt>
    <dgm:pt modelId="{4456CAAE-BDB1-4B15-A74E-ACB2BC990DA1}" type="pres">
      <dgm:prSet presAssocID="{F5050510-4991-41F3-A006-6B30DA05E466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/>
      </dgm:t>
    </dgm:pt>
    <dgm:pt modelId="{E47B5500-35F6-459D-B2FB-A0096D5B3535}" type="pres">
      <dgm:prSet presAssocID="{F5050510-4991-41F3-A006-6B30DA05E466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/>
      </dgm:t>
    </dgm:pt>
    <dgm:pt modelId="{EB967965-9B84-477C-84B9-5BAEF970A9D0}" type="pres">
      <dgm:prSet presAssocID="{B62E5D87-5814-4F55-875B-5B5059BC2659}" presName="sp"/>
      <dgm:spPr/>
      <dgm:t>
        <a:bodyPr/>
        <a:lstStyle/>
        <a:p/>
      </dgm:t>
    </dgm:pt>
    <dgm:pt modelId="{B5AA34D2-5BF1-46D8-8147-F3E85E5DB67E}" type="pres">
      <dgm:prSet presAssocID="{0DE40E00-7BCA-4E98-9589-D5E713F5C559}" presName="composite"/>
      <dgm:spPr/>
      <dgm:t>
        <a:bodyPr/>
        <a:lstStyle/>
        <a:p/>
      </dgm:t>
    </dgm:pt>
    <dgm:pt modelId="{2FA43A96-929C-4532-8B4C-4051FB5CEF41}" type="pres">
      <dgm:prSet presAssocID="{0DE40E00-7BCA-4E98-9589-D5E713F5C559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/>
      </dgm:t>
    </dgm:pt>
    <dgm:pt modelId="{0677C13D-6E7F-4126-B210-FD416FE4C18F}" type="pres">
      <dgm:prSet presAssocID="{0DE40E00-7BCA-4E98-9589-D5E713F5C559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/>
      </dgm:t>
    </dgm:pt>
    <dgm:pt modelId="{91191949-1CF7-4C74-AD16-B636B073C3BC}" type="pres">
      <dgm:prSet presAssocID="{C303CAD1-8D99-44C1-88D2-B7FA6633B305}" presName="sp"/>
      <dgm:spPr/>
      <dgm:t>
        <a:bodyPr/>
        <a:lstStyle/>
        <a:p/>
      </dgm:t>
    </dgm:pt>
    <dgm:pt modelId="{3C4267E6-47BF-4F9B-B982-E6D12F09E97E}" type="pres">
      <dgm:prSet presAssocID="{6E44BFC5-13FB-45C7-B60E-89D58D7A8F20}" presName="composite"/>
      <dgm:spPr/>
      <dgm:t>
        <a:bodyPr/>
        <a:lstStyle/>
        <a:p/>
      </dgm:t>
    </dgm:pt>
    <dgm:pt modelId="{AFFFC3D2-5E83-45A8-B428-D17DAAB95C47}" type="pres">
      <dgm:prSet presAssocID="{6E44BFC5-13FB-45C7-B60E-89D58D7A8F20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/>
      </dgm:t>
    </dgm:pt>
    <dgm:pt modelId="{72FECC2F-4C90-4141-9ABE-5957FFC0A027}" type="pres">
      <dgm:prSet presAssocID="{6E44BFC5-13FB-45C7-B60E-89D58D7A8F20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/>
      </dgm:t>
    </dgm:pt>
  </dgm:ptLst>
  <dgm:cxnLst>
    <dgm:cxn modelId="{87D00594-8F10-42EA-A573-1A3DEC8EFFC8}" srcId="{D9AB55E9-86C0-4C11-906C-E3352A590176}" destId="{60FF006F-5310-4C65-9BFB-116FFD4E84C5}" srcOrd="0" destOrd="0" parTransId="{871D7594-6665-4846-BFDE-5F46F5D3631D}" sibTransId="{7FBE72DE-7ABE-4C1E-8427-EF1427B9C40F}"/>
    <dgm:cxn modelId="{AB54DAB3-0ECC-4090-95A9-6519C3C90055}" srcId="{60FF006F-5310-4C65-9BFB-116FFD4E84C5}" destId="{92D540DF-7917-4EDD-898A-697C03792C7F}" srcOrd="0" destOrd="0" parTransId="{442E4D17-6C1F-4ACF-9D1F-AB4A24C3F988}" sibTransId="{16CAA9FD-9F72-4263-A582-5BD7E6FD840A}"/>
    <dgm:cxn modelId="{38F1820C-C181-4C92-B6B4-09E0A0623F51}" srcId="{D9AB55E9-86C0-4C11-906C-E3352A590176}" destId="{259A5C43-50F9-4EA1-BCC4-5CB59D1FCD7E}" srcOrd="1" destOrd="0" parTransId="{A3B2A7CE-DCC0-463D-9169-FD8B31515AB6}" sibTransId="{4D8B9EEA-DDCC-47B5-A28B-562BC2318B97}"/>
    <dgm:cxn modelId="{359ACE3F-938E-4288-B369-61212BE43CF5}" srcId="{259A5C43-50F9-4EA1-BCC4-5CB59D1FCD7E}" destId="{EEB7EB3F-6C5C-4C1A-B158-F3F1BC937C5D}" srcOrd="0" destOrd="0" parTransId="{E05BDD05-50FC-4C81-8111-4854534710D0}" sibTransId="{1B27EB72-BC18-4A68-9FC4-A9B8B949ED23}"/>
    <dgm:cxn modelId="{D9B69266-CCB1-4F11-91EF-20947174323F}" srcId="{D9AB55E9-86C0-4C11-906C-E3352A590176}" destId="{F5050510-4991-41F3-A006-6B30DA05E466}" srcOrd="2" destOrd="0" parTransId="{BDF63537-CD74-45DE-A175-65FB31A30340}" sibTransId="{B62E5D87-5814-4F55-875B-5B5059BC2659}"/>
    <dgm:cxn modelId="{E4D2225F-EF9D-4E9B-BE29-9D0ECBD2CF14}" srcId="{F5050510-4991-41F3-A006-6B30DA05E466}" destId="{5BFF9962-1135-45C7-A572-CF8B2585A971}" srcOrd="0" destOrd="0" parTransId="{4BFF9426-AC27-4A3D-9E1F-832716028A36}" sibTransId="{EEDD13C7-8FD5-4F3A-828C-33995A4C6A38}"/>
    <dgm:cxn modelId="{B79C49F9-46B9-4B8B-94BC-C12492ACCD2B}" srcId="{D9AB55E9-86C0-4C11-906C-E3352A590176}" destId="{0DE40E00-7BCA-4E98-9589-D5E713F5C559}" srcOrd="3" destOrd="0" parTransId="{1002FE74-0331-464A-BB1F-96ACE2F15DC8}" sibTransId="{C303CAD1-8D99-44C1-88D2-B7FA6633B305}"/>
    <dgm:cxn modelId="{3E93B579-ACBC-4E7C-AE71-46EDD427B381}" srcId="{0DE40E00-7BCA-4E98-9589-D5E713F5C559}" destId="{D9416F87-C47B-475C-80F4-CCDF88377735}" srcOrd="0" destOrd="0" parTransId="{8296E639-A19D-4658-BD7A-E5E635982E99}" sibTransId="{67BA920C-B4DF-4CD9-AFE3-FAB241C81599}"/>
    <dgm:cxn modelId="{767E246F-31E4-4570-AB9B-054BC245E720}" srcId="{D9AB55E9-86C0-4C11-906C-E3352A590176}" destId="{6E44BFC5-13FB-45C7-B60E-89D58D7A8F20}" srcOrd="4" destOrd="0" parTransId="{0826F7EC-5035-4877-8820-E0B588A804DD}" sibTransId="{452000D2-1874-4794-A126-16AC7106589C}"/>
    <dgm:cxn modelId="{71CFAF3C-A38A-415C-984B-C431132DF560}" srcId="{6E44BFC5-13FB-45C7-B60E-89D58D7A8F20}" destId="{FBC537A1-3006-4EF6-BD52-25CDD1AEF057}" srcOrd="0" destOrd="0" parTransId="{CF478E72-75DB-4BA6-BD5A-7EF6FA5CB6A2}" sibTransId="{30F8A613-ECA6-444C-96FA-D1214AA06977}"/>
    <dgm:cxn modelId="{1E891190-BB89-45FA-8810-F0D1F345CB80}" type="presOf" srcId="{D9AB55E9-86C0-4C11-906C-E3352A590176}" destId="{719F0E64-BC8F-4078-AC43-3BBC308ED1B6}" srcOrd="0" destOrd="0" presId="urn:microsoft.com/office/officeart/2005/8/layout/chevron2"/>
    <dgm:cxn modelId="{1E0DFD6B-FF61-46A8-8ABB-278F8DA0647E}" type="presParOf" srcId="{719F0E64-BC8F-4078-AC43-3BBC308ED1B6}" destId="{FA4C2B01-07D2-409C-94EE-D9C0D8D7E1DF}" srcOrd="0" destOrd="0" presId="urn:microsoft.com/office/officeart/2005/8/layout/chevron2"/>
    <dgm:cxn modelId="{410BB19A-BB1E-4B93-BDD1-538BD84CE9F8}" type="presParOf" srcId="{FA4C2B01-07D2-409C-94EE-D9C0D8D7E1DF}" destId="{87F70520-DF1F-4BCB-87C8-C3FF516697A1}" srcOrd="0" destOrd="0" presId="urn:microsoft.com/office/officeart/2005/8/layout/chevron2"/>
    <dgm:cxn modelId="{2C499231-1970-4FA5-85E4-633E2774CC2C}" type="presOf" srcId="{60FF006F-5310-4C65-9BFB-116FFD4E84C5}" destId="{87F70520-DF1F-4BCB-87C8-C3FF516697A1}" srcOrd="0" destOrd="0" presId="urn:microsoft.com/office/officeart/2005/8/layout/chevron2"/>
    <dgm:cxn modelId="{F500257D-5908-4F37-A55E-B3A199AF4EC5}" type="presParOf" srcId="{FA4C2B01-07D2-409C-94EE-D9C0D8D7E1DF}" destId="{53EE4DA5-DFB2-4999-8875-472B17FCCC6B}" srcOrd="1" destOrd="0" presId="urn:microsoft.com/office/officeart/2005/8/layout/chevron2"/>
    <dgm:cxn modelId="{A2B98FE9-666A-445E-9399-03DE7D294EC5}" type="presOf" srcId="{92D540DF-7917-4EDD-898A-697C03792C7F}" destId="{53EE4DA5-DFB2-4999-8875-472B17FCCC6B}" srcOrd="0" destOrd="0" presId="urn:microsoft.com/office/officeart/2005/8/layout/chevron2"/>
    <dgm:cxn modelId="{8DB69DA3-7F0D-4839-94C7-2490B5C5E71F}" type="presParOf" srcId="{719F0E64-BC8F-4078-AC43-3BBC308ED1B6}" destId="{CC77524E-1F55-4D44-A5BC-3A05B96735CD}" srcOrd="1" destOrd="0" presId="urn:microsoft.com/office/officeart/2005/8/layout/chevron2"/>
    <dgm:cxn modelId="{A57C6BF9-BD5C-47FA-8393-5AFAC2967189}" type="presParOf" srcId="{719F0E64-BC8F-4078-AC43-3BBC308ED1B6}" destId="{85F98DEE-E6CB-480F-8FFD-8798BAA7C7AF}" srcOrd="2" destOrd="0" presId="urn:microsoft.com/office/officeart/2005/8/layout/chevron2"/>
    <dgm:cxn modelId="{4F495FF9-DDD9-45AE-93E7-42D1F5EC4447}" type="presParOf" srcId="{85F98DEE-E6CB-480F-8FFD-8798BAA7C7AF}" destId="{C63C9176-BEB8-4EFD-8658-484264DA9645}" srcOrd="0" destOrd="0" presId="urn:microsoft.com/office/officeart/2005/8/layout/chevron2"/>
    <dgm:cxn modelId="{07C5F992-4E66-4A13-B64A-3ACD4BCD9FC7}" type="presOf" srcId="{259A5C43-50F9-4EA1-BCC4-5CB59D1FCD7E}" destId="{C63C9176-BEB8-4EFD-8658-484264DA9645}" srcOrd="0" destOrd="0" presId="urn:microsoft.com/office/officeart/2005/8/layout/chevron2"/>
    <dgm:cxn modelId="{6F5CF23A-BB7B-4BF8-9F85-6476613DE3F1}" type="presParOf" srcId="{85F98DEE-E6CB-480F-8FFD-8798BAA7C7AF}" destId="{7F88EF93-01A4-454F-A9D6-52C1710A54EA}" srcOrd="1" destOrd="0" presId="urn:microsoft.com/office/officeart/2005/8/layout/chevron2"/>
    <dgm:cxn modelId="{7E453432-0F2D-4A82-8331-51CA11560ED1}" type="presOf" srcId="{EEB7EB3F-6C5C-4C1A-B158-F3F1BC937C5D}" destId="{7F88EF93-01A4-454F-A9D6-52C1710A54EA}" srcOrd="0" destOrd="0" presId="urn:microsoft.com/office/officeart/2005/8/layout/chevron2"/>
    <dgm:cxn modelId="{6B600B0C-CE67-4D8B-AE2C-0387D7A98B58}" type="presParOf" srcId="{719F0E64-BC8F-4078-AC43-3BBC308ED1B6}" destId="{FA4B5F24-D4DB-4516-93DF-50D2E4DE6AAF}" srcOrd="3" destOrd="0" presId="urn:microsoft.com/office/officeart/2005/8/layout/chevron2"/>
    <dgm:cxn modelId="{4DA931CD-AED1-4F34-A4A9-A6265189D7AA}" type="presParOf" srcId="{719F0E64-BC8F-4078-AC43-3BBC308ED1B6}" destId="{8CEAB1ED-AFE1-42D8-B2D2-6C66E7200737}" srcOrd="4" destOrd="0" presId="urn:microsoft.com/office/officeart/2005/8/layout/chevron2"/>
    <dgm:cxn modelId="{C338B14C-3598-4408-9B44-58C426D91E7E}" type="presParOf" srcId="{8CEAB1ED-AFE1-42D8-B2D2-6C66E7200737}" destId="{4456CAAE-BDB1-4B15-A74E-ACB2BC990DA1}" srcOrd="0" destOrd="0" presId="urn:microsoft.com/office/officeart/2005/8/layout/chevron2"/>
    <dgm:cxn modelId="{103CE9E8-519E-4F6E-902F-D41C63AD963D}" type="presOf" srcId="{F5050510-4991-41F3-A006-6B30DA05E466}" destId="{4456CAAE-BDB1-4B15-A74E-ACB2BC990DA1}" srcOrd="0" destOrd="0" presId="urn:microsoft.com/office/officeart/2005/8/layout/chevron2"/>
    <dgm:cxn modelId="{C2CF36B5-5EA3-41FD-9BC6-2F6E463BE211}" type="presParOf" srcId="{8CEAB1ED-AFE1-42D8-B2D2-6C66E7200737}" destId="{E47B5500-35F6-459D-B2FB-A0096D5B3535}" srcOrd="1" destOrd="0" presId="urn:microsoft.com/office/officeart/2005/8/layout/chevron2"/>
    <dgm:cxn modelId="{486A5ADF-67E5-4FDF-8A81-CCFD5174E680}" type="presOf" srcId="{5BFF9962-1135-45C7-A572-CF8B2585A971}" destId="{E47B5500-35F6-459D-B2FB-A0096D5B3535}" srcOrd="0" destOrd="0" presId="urn:microsoft.com/office/officeart/2005/8/layout/chevron2"/>
    <dgm:cxn modelId="{995E64AD-A286-43A8-AA8F-0527E3AE70E5}" type="presParOf" srcId="{719F0E64-BC8F-4078-AC43-3BBC308ED1B6}" destId="{EB967965-9B84-477C-84B9-5BAEF970A9D0}" srcOrd="5" destOrd="0" presId="urn:microsoft.com/office/officeart/2005/8/layout/chevron2"/>
    <dgm:cxn modelId="{511C14E2-F335-44A9-9825-1922BD97E377}" type="presParOf" srcId="{719F0E64-BC8F-4078-AC43-3BBC308ED1B6}" destId="{B5AA34D2-5BF1-46D8-8147-F3E85E5DB67E}" srcOrd="6" destOrd="0" presId="urn:microsoft.com/office/officeart/2005/8/layout/chevron2"/>
    <dgm:cxn modelId="{C289E8DC-17EB-4916-A55A-BA3D20212D42}" type="presParOf" srcId="{B5AA34D2-5BF1-46D8-8147-F3E85E5DB67E}" destId="{2FA43A96-929C-4532-8B4C-4051FB5CEF41}" srcOrd="0" destOrd="0" presId="urn:microsoft.com/office/officeart/2005/8/layout/chevron2"/>
    <dgm:cxn modelId="{B4E4D7B0-8A78-4F0B-8493-04693476A36C}" type="presOf" srcId="{0DE40E00-7BCA-4E98-9589-D5E713F5C559}" destId="{2FA43A96-929C-4532-8B4C-4051FB5CEF41}" srcOrd="0" destOrd="0" presId="urn:microsoft.com/office/officeart/2005/8/layout/chevron2"/>
    <dgm:cxn modelId="{14CDF006-C1F2-46E8-ACB8-B13A2691C3E1}" type="presParOf" srcId="{B5AA34D2-5BF1-46D8-8147-F3E85E5DB67E}" destId="{0677C13D-6E7F-4126-B210-FD416FE4C18F}" srcOrd="1" destOrd="0" presId="urn:microsoft.com/office/officeart/2005/8/layout/chevron2"/>
    <dgm:cxn modelId="{4B10CDE7-1A2A-4B8B-9A65-94A20458DB22}" type="presOf" srcId="{D9416F87-C47B-475C-80F4-CCDF88377735}" destId="{0677C13D-6E7F-4126-B210-FD416FE4C18F}" srcOrd="0" destOrd="0" presId="urn:microsoft.com/office/officeart/2005/8/layout/chevron2"/>
    <dgm:cxn modelId="{6C928EDA-C5F0-4599-9CFD-557E27A6D460}" type="presParOf" srcId="{719F0E64-BC8F-4078-AC43-3BBC308ED1B6}" destId="{91191949-1CF7-4C74-AD16-B636B073C3BC}" srcOrd="7" destOrd="0" presId="urn:microsoft.com/office/officeart/2005/8/layout/chevron2"/>
    <dgm:cxn modelId="{A9CCC3A2-AD4E-4A8E-926A-80F945AE1AAD}" type="presParOf" srcId="{719F0E64-BC8F-4078-AC43-3BBC308ED1B6}" destId="{3C4267E6-47BF-4F9B-B982-E6D12F09E97E}" srcOrd="8" destOrd="0" presId="urn:microsoft.com/office/officeart/2005/8/layout/chevron2"/>
    <dgm:cxn modelId="{3E7FCE67-4AB9-40AB-92C1-B5A100CCDEBF}" type="presParOf" srcId="{3C4267E6-47BF-4F9B-B982-E6D12F09E97E}" destId="{AFFFC3D2-5E83-45A8-B428-D17DAAB95C47}" srcOrd="0" destOrd="0" presId="urn:microsoft.com/office/officeart/2005/8/layout/chevron2"/>
    <dgm:cxn modelId="{31E17741-4466-4A9B-B24D-8DFB2EDA250A}" type="presOf" srcId="{6E44BFC5-13FB-45C7-B60E-89D58D7A8F20}" destId="{AFFFC3D2-5E83-45A8-B428-D17DAAB95C47}" srcOrd="0" destOrd="0" presId="urn:microsoft.com/office/officeart/2005/8/layout/chevron2"/>
    <dgm:cxn modelId="{6BFC73EF-5FDB-4CE3-8C94-1754305727CF}" type="presParOf" srcId="{3C4267E6-47BF-4F9B-B982-E6D12F09E97E}" destId="{72FECC2F-4C90-4141-9ABE-5957FFC0A027}" srcOrd="1" destOrd="0" presId="urn:microsoft.com/office/officeart/2005/8/layout/chevron2"/>
    <dgm:cxn modelId="{301E2243-9DB9-441C-BB92-C1F18081BC28}" type="presOf" srcId="{FBC537A1-3006-4EF6-BD52-25CDD1AEF057}" destId="{72FECC2F-4C90-4141-9ABE-5957FFC0A027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main"/>
    </a:ext>
  </dgm:extLst>
</dgm:dataModel>
</file>

<file path=ppt/diagrams/drawing1.xml><?xml version="1.0" encoding="utf-8"?>
<dsp:drawing xmlns:a="http://schemas.openxmlformats.org/drawingml/2006/main" xmlns:r="http://schemas.openxmlformats.org/officeDocument/2006/relationships" xmlns:dsp="http://schemas.microsoft.com/office/drawing/2008/diagram">
  <dsp:spTree>
    <dsp:nvGrpSpPr>
      <dsp:cNvPr id="38" name=""/>
      <dsp:cNvGrpSpPr/>
    </dsp:nvGrpSpPr>
    <dsp:grpSpPr/>
    <dsp:sp modelId="{118DD26A-00E5-40FD-946D-EE371B9B3DAD}">
      <dsp:nvSpPr>
        <dsp:cNvPr id="39" name=""/>
        <dsp:cNvSpPr/>
      </dsp:nvSpPr>
      <dsp:spPr>
        <a:xfrm>
          <a:off x="1956761" y="2383038"/>
          <a:ext cx="2391596" cy="2391596"/>
        </a:xfrm>
        <a:prstGeom prst="gear9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200" kern="1200"/>
            <a:t>3</a:t>
          </a:r>
        </a:p>
      </dsp:txBody>
      <dsp:txXfrm>
        <a:off x="2437578" y="2943258"/>
        <a:ext cx="1429962" cy="1229330"/>
      </dsp:txXfrm>
    </dsp:sp>
    <dsp:sp modelId="{FC13DD72-B27B-48ED-A6DF-71C1DDAEF899}">
      <dsp:nvSpPr>
        <dsp:cNvPr id="40" name=""/>
        <dsp:cNvSpPr/>
      </dsp:nvSpPr>
      <dsp:spPr>
        <a:xfrm>
          <a:off x="565286" y="1817751"/>
          <a:ext cx="1739343" cy="1739343"/>
        </a:xfrm>
        <a:prstGeom prst="gear6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200" kern="1200"/>
            <a:t>1</a:t>
          </a:r>
        </a:p>
      </dsp:txBody>
      <dsp:txXfrm>
        <a:off x="1003171" y="2258282"/>
        <a:ext cx="863573" cy="858280"/>
      </dsp:txXfrm>
    </dsp:sp>
    <dsp:sp modelId="{F3B29630-88F9-4053-B055-5D5F33064FC8}">
      <dsp:nvSpPr>
        <dsp:cNvPr id="41" name=""/>
        <dsp:cNvSpPr/>
      </dsp:nvSpPr>
      <dsp:spPr>
        <a:xfrm rot="20700000">
          <a:off x="1539496" y="617782"/>
          <a:ext cx="1704201" cy="1704201"/>
        </a:xfrm>
        <a:prstGeom prst="gear6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200" kern="1200"/>
            <a:t>2</a:t>
          </a:r>
        </a:p>
      </dsp:txBody>
      <dsp:txXfrm rot="-20700000">
        <a:off x="1913277" y="991563"/>
        <a:ext cx="956638" cy="956638"/>
      </dsp:txXfrm>
    </dsp:sp>
    <dsp:sp modelId="{3897D430-7D46-4CA5-A06F-9D19A0285FDD}">
      <dsp:nvSpPr>
        <dsp:cNvPr id="42" name=""/>
        <dsp:cNvSpPr/>
      </dsp:nvSpPr>
      <dsp:spPr>
        <a:xfrm>
          <a:off x="1774555" y="2021188"/>
          <a:ext cx="3061244" cy="3061244"/>
        </a:xfrm>
        <a:prstGeom prst="circularArrow">
          <a:avLst>
            <a:gd name="adj1" fmla="val 4688"/>
            <a:gd name="adj2" fmla="val 299029"/>
            <a:gd name="adj3" fmla="val 2519771"/>
            <a:gd name="adj4" fmla="val 1585353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/>
        <a:lstStyle/>
        <a:p/>
      </dsp:txBody>
    </dsp:sp>
    <dsp:sp modelId="{D2AD595F-9C3A-4FC0-8EE8-D9B927B13822}">
      <dsp:nvSpPr>
        <dsp:cNvPr id="43" name=""/>
        <dsp:cNvSpPr/>
      </dsp:nvSpPr>
      <dsp:spPr>
        <a:xfrm>
          <a:off x="257252" y="1432239"/>
          <a:ext cx="2224185" cy="222418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/>
        <a:lstStyle/>
        <a:p/>
      </dsp:txBody>
    </dsp:sp>
    <dsp:sp modelId="{56E7A4D2-400F-4534-89EA-1883EA448943}">
      <dsp:nvSpPr>
        <dsp:cNvPr id="44" name=""/>
        <dsp:cNvSpPr/>
      </dsp:nvSpPr>
      <dsp:spPr>
        <a:xfrm>
          <a:off x="1145296" y="243836"/>
          <a:ext cx="2398119" cy="239811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/>
        <a:lstStyle/>
        <a:p/>
      </dsp:txBody>
    </dsp:sp>
  </dsp:spTree>
</dsp:drawing>
</file>

<file path=ppt/diagrams/drawing2.xml><?xml version="1.0" encoding="utf-8"?>
<dsp:drawing xmlns:a="http://schemas.openxmlformats.org/drawingml/2006/main" xmlns:r="http://schemas.openxmlformats.org/officeDocument/2006/relationships" xmlns:dsp="http://schemas.microsoft.com/office/drawing/2008/diagram">
  <dsp:spTree>
    <dsp:nvGrpSpPr>
      <dsp:cNvPr id="7" name=""/>
      <dsp:cNvGrpSpPr/>
    </dsp:nvGrpSpPr>
    <dsp:grpSpPr/>
    <dsp:sp modelId="{87F70520-DF1F-4BCB-87C8-C3FF516697A1}">
      <dsp:nvSpPr>
        <dsp:cNvPr id="8" name=""/>
        <dsp:cNvSpPr/>
      </dsp:nvSpPr>
      <dsp:spPr>
        <a:xfrm rot="5400000">
          <a:off x="-185095" y="446884"/>
          <a:ext cx="1233967" cy="8637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1</a:t>
          </a:r>
        </a:p>
      </dsp:txBody>
      <dsp:txXfrm rot="-5400000">
        <a:off x="0" y="693678"/>
        <a:ext cx="863777" cy="370190"/>
      </dsp:txXfrm>
    </dsp:sp>
    <dsp:sp modelId="{53EE4DA5-DFB2-4999-8875-472B17FCCC6B}">
      <dsp:nvSpPr>
        <dsp:cNvPr id="9" name=""/>
        <dsp:cNvSpPr/>
      </dsp:nvSpPr>
      <dsp:spPr>
        <a:xfrm rot="5400000">
          <a:off x="2808363" y="-1900945"/>
          <a:ext cx="1238796" cy="51279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ru-RU" sz="1800" i="0" u="none" strike="noStrike" kern="120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rPr>
            <a:t>Модель системы формирования основ финансовой грамотности детей старшего дошкольного возраста в условиях игрового образовательного тренажёра</a:t>
          </a:r>
          <a:endParaRPr lang="ru-RU" sz="1800" kern="1200"/>
        </a:p>
      </dsp:txBody>
      <dsp:txXfrm rot="-5400000">
        <a:off x="863776" y="104115"/>
        <a:ext cx="5067496" cy="1117850"/>
      </dsp:txXfrm>
    </dsp:sp>
    <dsp:sp modelId="{C63C9176-BEB8-4EFD-8658-484264DA9645}">
      <dsp:nvSpPr>
        <dsp:cNvPr id="10" name=""/>
        <dsp:cNvSpPr/>
      </dsp:nvSpPr>
      <dsp:spPr>
        <a:xfrm rot="5400000">
          <a:off x="-185095" y="1571364"/>
          <a:ext cx="1233967" cy="8637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2</a:t>
          </a:r>
        </a:p>
      </dsp:txBody>
      <dsp:txXfrm rot="-5400000">
        <a:off x="0" y="1818158"/>
        <a:ext cx="863777" cy="370190"/>
      </dsp:txXfrm>
    </dsp:sp>
    <dsp:sp modelId="{7F88EF93-01A4-454F-A9D6-52C1710A54EA}">
      <dsp:nvSpPr>
        <dsp:cNvPr id="11" name=""/>
        <dsp:cNvSpPr/>
      </dsp:nvSpPr>
      <dsp:spPr>
        <a:xfrm rot="5400000">
          <a:off x="3026722" y="-776675"/>
          <a:ext cx="802079" cy="51279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ru-RU" sz="1800" i="0" u="none" strike="noStrike" kern="120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rPr>
            <a:t>Методическая разработка «Перспективное планирование по формированию основ финансовой грамотности детей 5-7 лет»</a:t>
          </a:r>
          <a:endParaRPr lang="ru-RU" sz="1800" kern="1200"/>
        </a:p>
      </dsp:txBody>
      <dsp:txXfrm rot="-5400000">
        <a:off x="863777" y="1425425"/>
        <a:ext cx="5088815" cy="723771"/>
      </dsp:txXfrm>
    </dsp:sp>
    <dsp:sp modelId="{4456CAAE-BDB1-4B15-A74E-ACB2BC990DA1}">
      <dsp:nvSpPr>
        <dsp:cNvPr id="12" name=""/>
        <dsp:cNvSpPr/>
      </dsp:nvSpPr>
      <dsp:spPr>
        <a:xfrm rot="5400000">
          <a:off x="-185095" y="2695844"/>
          <a:ext cx="1233967" cy="8637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3</a:t>
          </a:r>
        </a:p>
      </dsp:txBody>
      <dsp:txXfrm rot="-5400000">
        <a:off x="0" y="2942638"/>
        <a:ext cx="863777" cy="370190"/>
      </dsp:txXfrm>
    </dsp:sp>
    <dsp:sp modelId="{E47B5500-35F6-459D-B2FB-A0096D5B3535}">
      <dsp:nvSpPr>
        <dsp:cNvPr id="13" name=""/>
        <dsp:cNvSpPr/>
      </dsp:nvSpPr>
      <dsp:spPr>
        <a:xfrm rot="5400000">
          <a:off x="3026722" y="347804"/>
          <a:ext cx="802079" cy="51279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ru-RU" sz="1800" i="0" u="none" strike="noStrike" kern="120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rPr>
            <a:t>Сборник диагностического инструментария</a:t>
          </a:r>
          <a:endParaRPr lang="ru-RU" sz="1800" kern="1200"/>
        </a:p>
      </dsp:txBody>
      <dsp:txXfrm rot="-5400000">
        <a:off x="863777" y="2549904"/>
        <a:ext cx="5088815" cy="723771"/>
      </dsp:txXfrm>
    </dsp:sp>
    <dsp:sp modelId="{2FA43A96-929C-4532-8B4C-4051FB5CEF41}">
      <dsp:nvSpPr>
        <dsp:cNvPr id="14" name=""/>
        <dsp:cNvSpPr/>
      </dsp:nvSpPr>
      <dsp:spPr>
        <a:xfrm rot="5400000">
          <a:off x="-185095" y="3820324"/>
          <a:ext cx="1233967" cy="8637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4</a:t>
          </a:r>
        </a:p>
      </dsp:txBody>
      <dsp:txXfrm rot="-5400000">
        <a:off x="0" y="4067118"/>
        <a:ext cx="863777" cy="370190"/>
      </dsp:txXfrm>
    </dsp:sp>
    <dsp:sp modelId="{0677C13D-6E7F-4126-B210-FD416FE4C18F}">
      <dsp:nvSpPr>
        <dsp:cNvPr id="15" name=""/>
        <dsp:cNvSpPr/>
      </dsp:nvSpPr>
      <dsp:spPr>
        <a:xfrm rot="5400000">
          <a:off x="3026722" y="1472284"/>
          <a:ext cx="802079" cy="51279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ru-RU" sz="1800" i="0" u="none" strike="noStrike" kern="120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rPr>
            <a:t>Сборник авторских экономических частушек для детей 5-7 лет «Про финансы»</a:t>
          </a:r>
          <a:endParaRPr lang="ru-RU" sz="1800" kern="1200"/>
        </a:p>
      </dsp:txBody>
      <dsp:txXfrm rot="-5400000">
        <a:off x="863777" y="3674383"/>
        <a:ext cx="5088815" cy="723771"/>
      </dsp:txXfrm>
    </dsp:sp>
    <dsp:sp modelId="{AFFFC3D2-5E83-45A8-B428-D17DAAB95C47}">
      <dsp:nvSpPr>
        <dsp:cNvPr id="16" name=""/>
        <dsp:cNvSpPr/>
      </dsp:nvSpPr>
      <dsp:spPr>
        <a:xfrm rot="5400000">
          <a:off x="-185095" y="4944805"/>
          <a:ext cx="1233967" cy="8637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5</a:t>
          </a:r>
        </a:p>
      </dsp:txBody>
      <dsp:txXfrm rot="-5400000">
        <a:off x="0" y="5191599"/>
        <a:ext cx="863777" cy="370190"/>
      </dsp:txXfrm>
    </dsp:sp>
    <dsp:sp modelId="{72FECC2F-4C90-4141-9ABE-5957FFC0A027}">
      <dsp:nvSpPr>
        <dsp:cNvPr id="17" name=""/>
        <dsp:cNvSpPr/>
      </dsp:nvSpPr>
      <dsp:spPr>
        <a:xfrm rot="5400000">
          <a:off x="3026722" y="2596764"/>
          <a:ext cx="802079" cy="51279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ru-RU" sz="1800" i="0" u="none" strike="noStrike" kern="120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rPr>
            <a:t>Методическая разработка «Финансовая грамотность как составляющая нравственного воспитания дошкольника»</a:t>
          </a:r>
        </a:p>
      </dsp:txBody>
      <dsp:txXfrm rot="-5400000">
        <a:off x="863777" y="4798864"/>
        <a:ext cx="5088815" cy="723771"/>
      </dsp:txXfrm>
    </dsp:sp>
  </dsp:spTree>
</dsp:drawing>
</file>

<file path=ppt/diagrams/layout1.xml><?xml version="1.0" encoding="utf-8"?>
<dgm:layoutDef xmlns:a="http://schemas.openxmlformats.org/drawingml/2006/main" xmlns:r="http://schemas.openxmlformats.org/officeDocument/2006/relationships" xmlns:dgm="http://schemas.openxmlformats.org/drawingml/2006/diagram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/>
        </dgm:ruleLst>
      </dgm:layoutNode>
      <dgm:layoutNode name="gear1srcNode">
        <dgm:alg type="sp"/>
        <dgm:shape type="rect" r:blip="" hideGeom="1">
          <dgm:adjLst/>
        </dgm:shape>
        <dgm:presOf axis="self"/>
        <dgm:constrLst/>
        <dgm:ruleLst/>
      </dgm:layoutNode>
      <dgm:layoutNode name="gear1dstNode">
        <dgm:alg type="sp"/>
        <dgm:shape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/>
        </dgm:ruleLst>
      </dgm:layoutNode>
      <dgm:layoutNode name="gear2srcNode">
        <dgm:alg type="sp"/>
        <dgm:shape type="rect" r:blip="" hideGeom="1">
          <dgm:adjLst/>
        </dgm:shape>
        <dgm:presOf axis="self"/>
        <dgm:constrLst/>
        <dgm:ruleLst/>
      </dgm:layoutNode>
      <dgm:layoutNode name="gear2dstNode">
        <dgm:alg type="sp"/>
        <dgm:shape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/>
        </dgm:ruleLst>
      </dgm:layoutNode>
      <dgm:layoutNode name="gear3srcNode">
        <dgm:alg type="sp"/>
        <dgm:shape type="rect" r:blip="" hideGeom="1">
          <dgm:adjLst/>
        </dgm:shape>
        <dgm:presOf axis="self"/>
        <dgm:constrLst/>
        <dgm:ruleLst/>
      </dgm:layoutNode>
      <dgm:layoutNode name="gear3dstNode">
        <dgm:alg type="sp"/>
        <dgm:shape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a="http://schemas.openxmlformats.org/drawingml/2006/main" xmlns:r="http://schemas.openxmlformats.org/officeDocument/2006/relationships" xmlns:dgm="http://schemas.openxmlformats.org/drawingml/2006/diagram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/>
            <dgm:rule type="primFontSz" val="24"/>
            <dgm:rule type="h" val="110"/>
            <dgm:rule type="primFontSz" val="18"/>
            <dgm:rule type="h" val="INF"/>
            <dgm:rule type="primFontSz" val="5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/>
          </dgm:ruleLst>
        </dgm:layoutNode>
      </dgm:layoutNode>
      <dgm:forEach name="Name10" axis="followSib" ptType="sibTrans" cnt="1">
        <dgm:layoutNode name="sp">
          <dgm:alg type="sp"/>
          <dgm:shape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a="http://schemas.openxmlformats.org/drawingml/2006/main" xmlns:dgm="http://schemas.openxmlformats.org/drawingml/2006/diagram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a="http://schemas.openxmlformats.org/drawingml/2006/main" xmlns:dgm="http://schemas.openxmlformats.org/drawingml/2006/diagram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71250-4F6B-442D-A599-61F9807284FC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C5D64-E090-45DE-8545-A3192CA7E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356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4C5D64-E090-45DE-8545-A3192CA7EC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934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4C5D64-E090-45DE-8545-A3192CA7EC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4346746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0269-5DD5-4A0B-B73B-FF81D7375F6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4294-8CED-4617-9187-1647D328B4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853785"/>
      </p:ext>
    </p:extLst>
  </p:cSld>
  <p:clrMapOvr>
    <a:masterClrMapping/>
  </p:clrMapOvr>
  <p:transition spd="slow">
    <p:wipe/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0269-5DD5-4A0B-B73B-FF81D7375F6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4294-8CED-4617-9187-1647D328B4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630698"/>
      </p:ext>
    </p:extLst>
  </p:cSld>
  <p:clrMapOvr>
    <a:masterClrMapping/>
  </p:clrMapOvr>
  <p:transition spd="slow">
    <p:wipe/>
  </p:transition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677C0269-5DD5-4A0B-B73B-FF81D7375F6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E0814294-8CED-4617-9187-1647D328B4A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79512" y="1988840"/>
            <a:ext cx="72008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666699"/>
                </a:solidFill>
              </a:defRPr>
            </a:lvl1pPr>
            <a:lvl2pPr>
              <a:defRPr>
                <a:solidFill>
                  <a:srgbClr val="666699"/>
                </a:solidFill>
              </a:defRPr>
            </a:lvl2pPr>
            <a:lvl3pPr>
              <a:defRPr>
                <a:solidFill>
                  <a:srgbClr val="666699"/>
                </a:solidFill>
              </a:defRPr>
            </a:lvl3pPr>
            <a:lvl4pPr>
              <a:defRPr>
                <a:solidFill>
                  <a:srgbClr val="666699"/>
                </a:solidFill>
              </a:defRPr>
            </a:lvl4pPr>
            <a:lvl5pPr>
              <a:defRPr>
                <a:solidFill>
                  <a:srgbClr val="666699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8272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666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666699"/>
                </a:solidFill>
              </a:defRPr>
            </a:lvl1pPr>
            <a:lvl2pPr>
              <a:defRPr sz="2000">
                <a:solidFill>
                  <a:srgbClr val="666699"/>
                </a:solidFill>
              </a:defRPr>
            </a:lvl2pPr>
            <a:lvl3pPr>
              <a:defRPr sz="1800">
                <a:solidFill>
                  <a:srgbClr val="666699"/>
                </a:solidFill>
              </a:defRPr>
            </a:lvl3pPr>
            <a:lvl4pPr>
              <a:defRPr sz="1600">
                <a:solidFill>
                  <a:srgbClr val="666699"/>
                </a:solidFill>
              </a:defRPr>
            </a:lvl4pPr>
            <a:lvl5pPr>
              <a:defRPr sz="1600">
                <a:solidFill>
                  <a:srgbClr val="66669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666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666699"/>
                </a:solidFill>
              </a:defRPr>
            </a:lvl1pPr>
            <a:lvl2pPr>
              <a:defRPr sz="2000">
                <a:solidFill>
                  <a:srgbClr val="666699"/>
                </a:solidFill>
              </a:defRPr>
            </a:lvl2pPr>
            <a:lvl3pPr>
              <a:defRPr sz="1800">
                <a:solidFill>
                  <a:srgbClr val="666699"/>
                </a:solidFill>
              </a:defRPr>
            </a:lvl3pPr>
            <a:lvl4pPr>
              <a:defRPr sz="1600">
                <a:solidFill>
                  <a:srgbClr val="666699"/>
                </a:solidFill>
              </a:defRPr>
            </a:lvl4pPr>
            <a:lvl5pPr>
              <a:defRPr sz="1600">
                <a:solidFill>
                  <a:srgbClr val="66669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677C0269-5DD5-4A0B-B73B-FF81D7375F6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E0814294-8CED-4617-9187-1647D328B4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11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677C0269-5DD5-4A0B-B73B-FF81D7375F6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E0814294-8CED-4617-9187-1647D328B4A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79512" y="1988840"/>
            <a:ext cx="72008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666699"/>
                </a:solidFill>
              </a:defRPr>
            </a:lvl1pPr>
            <a:lvl2pPr>
              <a:defRPr>
                <a:solidFill>
                  <a:srgbClr val="666699"/>
                </a:solidFill>
              </a:defRPr>
            </a:lvl2pPr>
            <a:lvl3pPr>
              <a:defRPr>
                <a:solidFill>
                  <a:srgbClr val="666699"/>
                </a:solidFill>
              </a:defRPr>
            </a:lvl3pPr>
            <a:lvl4pPr>
              <a:defRPr>
                <a:solidFill>
                  <a:srgbClr val="666699"/>
                </a:solidFill>
              </a:defRPr>
            </a:lvl4pPr>
            <a:lvl5pPr>
              <a:defRPr>
                <a:solidFill>
                  <a:srgbClr val="666699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10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666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666699"/>
                </a:solidFill>
              </a:defRPr>
            </a:lvl1pPr>
            <a:lvl2pPr>
              <a:defRPr sz="2000">
                <a:solidFill>
                  <a:srgbClr val="666699"/>
                </a:solidFill>
              </a:defRPr>
            </a:lvl2pPr>
            <a:lvl3pPr>
              <a:defRPr sz="1800">
                <a:solidFill>
                  <a:srgbClr val="666699"/>
                </a:solidFill>
              </a:defRPr>
            </a:lvl3pPr>
            <a:lvl4pPr>
              <a:defRPr sz="1600">
                <a:solidFill>
                  <a:srgbClr val="666699"/>
                </a:solidFill>
              </a:defRPr>
            </a:lvl4pPr>
            <a:lvl5pPr>
              <a:defRPr sz="1600">
                <a:solidFill>
                  <a:srgbClr val="66669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666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666699"/>
                </a:solidFill>
              </a:defRPr>
            </a:lvl1pPr>
            <a:lvl2pPr>
              <a:defRPr sz="2000">
                <a:solidFill>
                  <a:srgbClr val="666699"/>
                </a:solidFill>
              </a:defRPr>
            </a:lvl2pPr>
            <a:lvl3pPr>
              <a:defRPr sz="1800">
                <a:solidFill>
                  <a:srgbClr val="666699"/>
                </a:solidFill>
              </a:defRPr>
            </a:lvl3pPr>
            <a:lvl4pPr>
              <a:defRPr sz="1600">
                <a:solidFill>
                  <a:srgbClr val="666699"/>
                </a:solidFill>
              </a:defRPr>
            </a:lvl4pPr>
            <a:lvl5pPr>
              <a:defRPr sz="1600">
                <a:solidFill>
                  <a:srgbClr val="66669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677C0269-5DD5-4A0B-B73B-FF81D7375F6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E0814294-8CED-4617-9187-1647D328B4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55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image" Target="../media/image1.jpeg" /><Relationship Id="rId4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slideLayout" Target="../slideLayouts/slideLayout4.xml" /><Relationship Id="rId3" Type="http://schemas.openxmlformats.org/officeDocument/2006/relationships/image" Target="../media/image2.png" /><Relationship Id="rId4" Type="http://schemas.openxmlformats.org/officeDocument/2006/relationships/hyperlink" Target="https://presentation-creation.ru/" TargetMode="External" /><Relationship Id="rId5" Type="http://schemas.openxmlformats.org/officeDocument/2006/relationships/image" Target="../media/image3.jpeg" /><Relationship Id="rId6" Type="http://schemas.openxmlformats.org/officeDocument/2006/relationships/theme" Target="../theme/theme2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slideLayout" Target="../slideLayouts/slideLayout6.xml" /><Relationship Id="rId3" Type="http://schemas.openxmlformats.org/officeDocument/2006/relationships/image" Target="../media/image4.png" /><Relationship Id="rId4" Type="http://schemas.openxmlformats.org/officeDocument/2006/relationships/hyperlink" Target="https://presentation-creation.ru/" TargetMode="External" /><Relationship Id="rId5" Type="http://schemas.openxmlformats.org/officeDocument/2006/relationships/image" Target="../media/image5.jpeg" /><Relationship Id="rId6" Type="http://schemas.openxmlformats.org/officeDocument/2006/relationships/theme" Target="../theme/theme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3">
            <a:lum/>
          </a:blip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54837-515C-43F7-9D65-DEE51EF94161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980A5-D827-4D04-B2AA-ACA3F58AB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3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9" r:id="rId2"/>
  </p:sldLayoutIdLst>
  <p:transition spd="slow">
    <p:wipe/>
  </p:transition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5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88840"/>
            <a:ext cx="72008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66699"/>
                </a:solidFill>
              </a:defRPr>
            </a:lvl1pPr>
          </a:lstStyle>
          <a:p>
            <a:fld id="{33954837-515C-43F7-9D65-DEE51EF94161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66699"/>
                </a:solidFill>
              </a:defRPr>
            </a:lvl1pPr>
          </a:lstStyle>
          <a:p>
            <a:fld id="{1D6980A5-D827-4D04-B2AA-ACA3F58AB4AC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4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9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66669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66669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66669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66669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66669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6666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5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88840"/>
            <a:ext cx="72008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66699"/>
                </a:solidFill>
              </a:defRPr>
            </a:lvl1pPr>
          </a:lstStyle>
          <a:p>
            <a:fld id="{33954837-515C-43F7-9D65-DEE51EF94161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66699"/>
                </a:solidFill>
              </a:defRPr>
            </a:lvl1pPr>
          </a:lstStyle>
          <a:p>
            <a:fld id="{1D6980A5-D827-4D04-B2AA-ACA3F58AB4AC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4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9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4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66669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66669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66669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66669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66669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6666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2.jpeg" /><Relationship Id="rId11" Type="http://schemas.microsoft.com/office/2007/relationships/hdphoto" Target="../media/image33.wdp" /><Relationship Id="rId12" Type="http://schemas.openxmlformats.org/officeDocument/2006/relationships/image" Target="../media/image34.jpeg" /><Relationship Id="rId13" Type="http://schemas.microsoft.com/office/2007/relationships/hdphoto" Target="../media/image35.wdp" /><Relationship Id="rId2" Type="http://schemas.openxmlformats.org/officeDocument/2006/relationships/image" Target="../media/image24.jpeg" /><Relationship Id="rId3" Type="http://schemas.microsoft.com/office/2007/relationships/hdphoto" Target="../media/image25.wdp" /><Relationship Id="rId4" Type="http://schemas.openxmlformats.org/officeDocument/2006/relationships/image" Target="../media/image26.jpeg" /><Relationship Id="rId5" Type="http://schemas.microsoft.com/office/2007/relationships/hdphoto" Target="../media/image27.wdp" /><Relationship Id="rId6" Type="http://schemas.openxmlformats.org/officeDocument/2006/relationships/image" Target="../media/image28.jpeg" /><Relationship Id="rId7" Type="http://schemas.microsoft.com/office/2007/relationships/hdphoto" Target="../media/image29.wdp" /><Relationship Id="rId8" Type="http://schemas.openxmlformats.org/officeDocument/2006/relationships/image" Target="../media/image30.jpeg" /><Relationship Id="rId9" Type="http://schemas.microsoft.com/office/2007/relationships/hdphoto" Target="../media/image31.wdp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4.jpeg" /><Relationship Id="rId2" Type="http://schemas.openxmlformats.org/officeDocument/2006/relationships/image" Target="../media/image36.jpeg" /><Relationship Id="rId3" Type="http://schemas.microsoft.com/office/2007/relationships/hdphoto" Target="../media/image37.wdp" /><Relationship Id="rId4" Type="http://schemas.openxmlformats.org/officeDocument/2006/relationships/image" Target="../media/image38.jpeg" /><Relationship Id="rId5" Type="http://schemas.microsoft.com/office/2007/relationships/hdphoto" Target="../media/image39.wdp" /><Relationship Id="rId6" Type="http://schemas.openxmlformats.org/officeDocument/2006/relationships/image" Target="../media/image40.jpeg" /><Relationship Id="rId7" Type="http://schemas.microsoft.com/office/2007/relationships/hdphoto" Target="../media/image41.wdp" /><Relationship Id="rId8" Type="http://schemas.openxmlformats.org/officeDocument/2006/relationships/image" Target="../media/image42.jpeg" /><Relationship Id="rId9" Type="http://schemas.microsoft.com/office/2007/relationships/hdphoto" Target="../media/image43.wdp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hdphoto" Target="../media/image53.wdp" /><Relationship Id="rId11" Type="http://schemas.openxmlformats.org/officeDocument/2006/relationships/image" Target="../media/image54.jpeg" /><Relationship Id="rId12" Type="http://schemas.microsoft.com/office/2007/relationships/hdphoto" Target="../media/image55.wdp" /><Relationship Id="rId13" Type="http://schemas.openxmlformats.org/officeDocument/2006/relationships/image" Target="../media/image56.jpeg" /><Relationship Id="rId14" Type="http://schemas.microsoft.com/office/2007/relationships/hdphoto" Target="../media/image57.wdp" /><Relationship Id="rId15" Type="http://schemas.openxmlformats.org/officeDocument/2006/relationships/image" Target="../media/image58.jpeg" /><Relationship Id="rId16" Type="http://schemas.microsoft.com/office/2007/relationships/hdphoto" Target="../media/image59.wdp" /><Relationship Id="rId2" Type="http://schemas.openxmlformats.org/officeDocument/2006/relationships/image" Target="../media/image45.jpeg" /><Relationship Id="rId3" Type="http://schemas.microsoft.com/office/2007/relationships/hdphoto" Target="../media/image46.wdp" /><Relationship Id="rId4" Type="http://schemas.openxmlformats.org/officeDocument/2006/relationships/image" Target="../media/image47.jpeg" /><Relationship Id="rId5" Type="http://schemas.openxmlformats.org/officeDocument/2006/relationships/image" Target="../media/image48.jpeg" /><Relationship Id="rId6" Type="http://schemas.microsoft.com/office/2007/relationships/hdphoto" Target="../media/image49.wdp" /><Relationship Id="rId7" Type="http://schemas.openxmlformats.org/officeDocument/2006/relationships/image" Target="../media/image50.jpeg" /><Relationship Id="rId8" Type="http://schemas.microsoft.com/office/2007/relationships/hdphoto" Target="../media/image51.wdp" /><Relationship Id="rId9" Type="http://schemas.openxmlformats.org/officeDocument/2006/relationships/image" Target="../media/image52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0.jpeg" /><Relationship Id="rId3" Type="http://schemas.microsoft.com/office/2007/relationships/hdphoto" Target="../media/image61.wdp" /><Relationship Id="rId4" Type="http://schemas.openxmlformats.org/officeDocument/2006/relationships/image" Target="../media/image62.jpeg" /><Relationship Id="rId5" Type="http://schemas.microsoft.com/office/2007/relationships/hdphoto" Target="../media/image63.wdp" /><Relationship Id="rId6" Type="http://schemas.openxmlformats.org/officeDocument/2006/relationships/image" Target="../media/image64.jpeg" /><Relationship Id="rId7" Type="http://schemas.openxmlformats.org/officeDocument/2006/relationships/image" Target="../media/image65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6.jpeg" /><Relationship Id="rId3" Type="http://schemas.openxmlformats.org/officeDocument/2006/relationships/image" Target="../media/image67.jpeg" /><Relationship Id="rId4" Type="http://schemas.openxmlformats.org/officeDocument/2006/relationships/image" Target="../media/image68.jpeg" /><Relationship Id="rId5" Type="http://schemas.openxmlformats.org/officeDocument/2006/relationships/image" Target="../media/image69.jpeg" /><Relationship Id="rId6" Type="http://schemas.openxmlformats.org/officeDocument/2006/relationships/image" Target="../media/image70.jpeg" /><Relationship Id="rId7" Type="http://schemas.openxmlformats.org/officeDocument/2006/relationships/image" Target="../media/image71.jpeg" /><Relationship Id="rId8" Type="http://schemas.openxmlformats.org/officeDocument/2006/relationships/image" Target="../media/image72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3.jpeg" /><Relationship Id="rId3" Type="http://schemas.microsoft.com/office/2007/relationships/hdphoto" Target="../media/image74.wdp" /><Relationship Id="rId4" Type="http://schemas.openxmlformats.org/officeDocument/2006/relationships/image" Target="../media/image75.jpeg" /><Relationship Id="rId5" Type="http://schemas.openxmlformats.org/officeDocument/2006/relationships/image" Target="../media/image76.jpeg" /><Relationship Id="rId6" Type="http://schemas.openxmlformats.org/officeDocument/2006/relationships/image" Target="../media/image77.jpeg" /><Relationship Id="rId7" Type="http://schemas.openxmlformats.org/officeDocument/2006/relationships/image" Target="../media/image78.jpeg" /><Relationship Id="rId8" Type="http://schemas.openxmlformats.org/officeDocument/2006/relationships/image" Target="../media/image79.jpeg" /><Relationship Id="rId9" Type="http://schemas.openxmlformats.org/officeDocument/2006/relationships/image" Target="../media/image80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1.jpeg" /><Relationship Id="rId3" Type="http://schemas.microsoft.com/office/2007/relationships/hdphoto" Target="../media/image82.wdp" /><Relationship Id="rId4" Type="http://schemas.openxmlformats.org/officeDocument/2006/relationships/image" Target="../media/image83.jpeg" /><Relationship Id="rId5" Type="http://schemas.openxmlformats.org/officeDocument/2006/relationships/image" Target="../media/image84.jpeg" /><Relationship Id="rId6" Type="http://schemas.microsoft.com/office/2007/relationships/hdphoto" Target="../media/image85.wdp" /><Relationship Id="rId7" Type="http://schemas.openxmlformats.org/officeDocument/2006/relationships/image" Target="../media/image86.jpeg" /><Relationship Id="rId8" Type="http://schemas.openxmlformats.org/officeDocument/2006/relationships/image" Target="../media/image87.jpeg" /><Relationship Id="rId9" Type="http://schemas.openxmlformats.org/officeDocument/2006/relationships/image" Target="../media/image88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9.jpeg" /><Relationship Id="rId3" Type="http://schemas.openxmlformats.org/officeDocument/2006/relationships/image" Target="../media/image90.jpeg" /><Relationship Id="rId4" Type="http://schemas.openxmlformats.org/officeDocument/2006/relationships/image" Target="../media/image91.jpeg" /><Relationship Id="rId5" Type="http://schemas.openxmlformats.org/officeDocument/2006/relationships/image" Target="../media/image92.jpeg" /><Relationship Id="rId6" Type="http://schemas.openxmlformats.org/officeDocument/2006/relationships/image" Target="../media/image93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4.jpeg" /><Relationship Id="rId3" Type="http://schemas.openxmlformats.org/officeDocument/2006/relationships/image" Target="../media/image95.jpeg" /><Relationship Id="rId4" Type="http://schemas.openxmlformats.org/officeDocument/2006/relationships/image" Target="../media/image96.jpeg" /><Relationship Id="rId5" Type="http://schemas.openxmlformats.org/officeDocument/2006/relationships/image" Target="../media/image97.jpeg" /><Relationship Id="rId6" Type="http://schemas.openxmlformats.org/officeDocument/2006/relationships/image" Target="../media/image98.jpeg" /><Relationship Id="rId7" Type="http://schemas.openxmlformats.org/officeDocument/2006/relationships/image" Target="../media/image99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0.jpeg" /><Relationship Id="rId3" Type="http://schemas.microsoft.com/office/2007/relationships/hdphoto" Target="../media/image101.wdp" /><Relationship Id="rId4" Type="http://schemas.openxmlformats.org/officeDocument/2006/relationships/image" Target="../media/image102.jpeg" /><Relationship Id="rId5" Type="http://schemas.microsoft.com/office/2007/relationships/hdphoto" Target="../media/image103.wdp" /><Relationship Id="rId6" Type="http://schemas.openxmlformats.org/officeDocument/2006/relationships/image" Target="../media/image104.jpeg" /><Relationship Id="rId7" Type="http://schemas.openxmlformats.org/officeDocument/2006/relationships/image" Target="../media/image105.jpeg" /><Relationship Id="rId8" Type="http://schemas.openxmlformats.org/officeDocument/2006/relationships/image" Target="../media/image106.jpeg" /><Relationship Id="rId9" Type="http://schemas.openxmlformats.org/officeDocument/2006/relationships/image" Target="../media/image107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7.jpeg" /><Relationship Id="rId4" Type="http://schemas.openxmlformats.org/officeDocument/2006/relationships/image" Target="../media/image8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16.jpeg" /><Relationship Id="rId11" Type="http://schemas.microsoft.com/office/2007/relationships/hdphoto" Target="../media/image117.wdp" /><Relationship Id="rId12" Type="http://schemas.openxmlformats.org/officeDocument/2006/relationships/image" Target="../media/image118.jpeg" /><Relationship Id="rId13" Type="http://schemas.microsoft.com/office/2007/relationships/hdphoto" Target="../media/image119.wdp" /><Relationship Id="rId2" Type="http://schemas.openxmlformats.org/officeDocument/2006/relationships/image" Target="../media/image108.jpeg" /><Relationship Id="rId3" Type="http://schemas.microsoft.com/office/2007/relationships/hdphoto" Target="../media/image109.wdp" /><Relationship Id="rId4" Type="http://schemas.openxmlformats.org/officeDocument/2006/relationships/image" Target="../media/image110.jpeg" /><Relationship Id="rId5" Type="http://schemas.microsoft.com/office/2007/relationships/hdphoto" Target="../media/image111.wdp" /><Relationship Id="rId6" Type="http://schemas.openxmlformats.org/officeDocument/2006/relationships/image" Target="../media/image112.jpeg" /><Relationship Id="rId7" Type="http://schemas.microsoft.com/office/2007/relationships/hdphoto" Target="../media/image113.wdp" /><Relationship Id="rId8" Type="http://schemas.openxmlformats.org/officeDocument/2006/relationships/image" Target="../media/image114.jpeg" /><Relationship Id="rId9" Type="http://schemas.microsoft.com/office/2007/relationships/hdphoto" Target="../media/image115.wdp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0.jpeg" /><Relationship Id="rId3" Type="http://schemas.microsoft.com/office/2007/relationships/hdphoto" Target="../media/image121.wdp" /><Relationship Id="rId4" Type="http://schemas.openxmlformats.org/officeDocument/2006/relationships/image" Target="../media/image122.jpeg" /><Relationship Id="rId5" Type="http://schemas.microsoft.com/office/2007/relationships/hdphoto" Target="../media/image123.wdp" /><Relationship Id="rId6" Type="http://schemas.openxmlformats.org/officeDocument/2006/relationships/image" Target="../media/image124.jpeg" /><Relationship Id="rId7" Type="http://schemas.microsoft.com/office/2007/relationships/hdphoto" Target="../media/image125.wdp" /><Relationship Id="rId8" Type="http://schemas.openxmlformats.org/officeDocument/2006/relationships/image" Target="../media/image126.jpeg" /><Relationship Id="rId9" Type="http://schemas.microsoft.com/office/2007/relationships/hdphoto" Target="../media/image127.wdp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136.jpeg" /><Relationship Id="rId11" Type="http://schemas.microsoft.com/office/2007/relationships/hdphoto" Target="../media/image137.wdp" /><Relationship Id="rId12" Type="http://schemas.openxmlformats.org/officeDocument/2006/relationships/image" Target="../media/image138.jpeg" /><Relationship Id="rId13" Type="http://schemas.microsoft.com/office/2007/relationships/hdphoto" Target="../media/image139.wdp" /><Relationship Id="rId2" Type="http://schemas.openxmlformats.org/officeDocument/2006/relationships/image" Target="../media/image128.jpeg" /><Relationship Id="rId3" Type="http://schemas.microsoft.com/office/2007/relationships/hdphoto" Target="../media/image129.wdp" /><Relationship Id="rId4" Type="http://schemas.openxmlformats.org/officeDocument/2006/relationships/image" Target="../media/image130.jpeg" /><Relationship Id="rId5" Type="http://schemas.microsoft.com/office/2007/relationships/hdphoto" Target="../media/image131.wdp" /><Relationship Id="rId6" Type="http://schemas.openxmlformats.org/officeDocument/2006/relationships/image" Target="../media/image132.jpeg" /><Relationship Id="rId7" Type="http://schemas.microsoft.com/office/2007/relationships/hdphoto" Target="../media/image133.wdp" /><Relationship Id="rId8" Type="http://schemas.openxmlformats.org/officeDocument/2006/relationships/image" Target="../media/image134.jpeg" /><Relationship Id="rId9" Type="http://schemas.microsoft.com/office/2007/relationships/hdphoto" Target="../media/image135.wdp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40.jpeg" /><Relationship Id="rId3" Type="http://schemas.openxmlformats.org/officeDocument/2006/relationships/image" Target="../media/image141.jpeg" /><Relationship Id="rId4" Type="http://schemas.openxmlformats.org/officeDocument/2006/relationships/image" Target="../media/image142.jpeg" /><Relationship Id="rId5" Type="http://schemas.openxmlformats.org/officeDocument/2006/relationships/image" Target="../media/image143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144.jpeg" /><Relationship Id="rId3" Type="http://schemas.microsoft.com/office/2007/relationships/hdphoto" Target="../media/image145.wdp" /><Relationship Id="rId4" Type="http://schemas.openxmlformats.org/officeDocument/2006/relationships/image" Target="../media/image146.jpeg" /><Relationship Id="rId5" Type="http://schemas.microsoft.com/office/2007/relationships/hdphoto" Target="../media/image147.wdp" /><Relationship Id="rId6" Type="http://schemas.openxmlformats.org/officeDocument/2006/relationships/image" Target="../media/image148.jpeg" /><Relationship Id="rId7" Type="http://schemas.microsoft.com/office/2007/relationships/hdphoto" Target="../media/image149.wdp" /><Relationship Id="rId8" Type="http://schemas.openxmlformats.org/officeDocument/2006/relationships/image" Target="../media/image150.jpeg" /><Relationship Id="rId9" Type="http://schemas.microsoft.com/office/2007/relationships/hdphoto" Target="../media/image151.wdp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52.jpeg" /><Relationship Id="rId3" Type="http://schemas.microsoft.com/office/2007/relationships/hdphoto" Target="../media/image153.wdp" /><Relationship Id="rId4" Type="http://schemas.openxmlformats.org/officeDocument/2006/relationships/image" Target="../media/image154.jpeg" /><Relationship Id="rId5" Type="http://schemas.microsoft.com/office/2007/relationships/hdphoto" Target="../media/image155.wdp" /><Relationship Id="rId6" Type="http://schemas.openxmlformats.org/officeDocument/2006/relationships/image" Target="../media/image156.jpeg" /><Relationship Id="rId7" Type="http://schemas.microsoft.com/office/2007/relationships/hdphoto" Target="../media/image157.wdp" /><Relationship Id="rId8" Type="http://schemas.openxmlformats.org/officeDocument/2006/relationships/image" Target="../media/image158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59.jpeg" /><Relationship Id="rId3" Type="http://schemas.microsoft.com/office/2007/relationships/diagramDrawing" Target="../diagrams/drawing2.xml" /><Relationship Id="rId4" Type="http://schemas.openxmlformats.org/officeDocument/2006/relationships/diagramData" Target="../diagrams/data2.xml" /><Relationship Id="rId5" Type="http://schemas.openxmlformats.org/officeDocument/2006/relationships/diagramLayout" Target="../diagrams/layout2.xml" /><Relationship Id="rId6" Type="http://schemas.openxmlformats.org/officeDocument/2006/relationships/diagramQuickStyle" Target="../diagrams/quickStyle2.xml" /><Relationship Id="rId7" Type="http://schemas.openxmlformats.org/officeDocument/2006/relationships/diagramColors" Target="../diagrams/colors2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2.xml" /><Relationship Id="rId3" Type="http://schemas.openxmlformats.org/officeDocument/2006/relationships/hyperlink" Target="https://ds85.centerstart.ru/node/609" TargetMode="External" /><Relationship Id="rId4" Type="http://schemas.openxmlformats.org/officeDocument/2006/relationships/hyperlink" Target="https://ds85.centerstart.ru/node/752" TargetMode="Ex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microsoft.com/office/2007/relationships/diagramDrawing" Target="../diagrams/drawing1.xml" /><Relationship Id="rId3" Type="http://schemas.openxmlformats.org/officeDocument/2006/relationships/diagramData" Target="../diagrams/data1.xml" /><Relationship Id="rId4" Type="http://schemas.openxmlformats.org/officeDocument/2006/relationships/diagramLayout" Target="../diagrams/layout1.xml" /><Relationship Id="rId5" Type="http://schemas.openxmlformats.org/officeDocument/2006/relationships/diagramQuickStyle" Target="../diagrams/quickStyle1.xml" /><Relationship Id="rId6" Type="http://schemas.openxmlformats.org/officeDocument/2006/relationships/diagramColors" Target="../diagrams/colors1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.jpeg" /><Relationship Id="rId3" Type="http://schemas.openxmlformats.org/officeDocument/2006/relationships/image" Target="../media/image10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image" Target="../media/image12.jpeg" /><Relationship Id="rId4" Type="http://schemas.microsoft.com/office/2007/relationships/hdphoto" Target="../media/image13.wdp" /><Relationship Id="rId5" Type="http://schemas.openxmlformats.org/officeDocument/2006/relationships/image" Target="../media/image14.jpeg" /><Relationship Id="rId6" Type="http://schemas.microsoft.com/office/2007/relationships/hdphoto" Target="../media/image15.wdp" /><Relationship Id="rId7" Type="http://schemas.openxmlformats.org/officeDocument/2006/relationships/image" Target="../media/image16.jpeg" /><Relationship Id="rId8" Type="http://schemas.openxmlformats.org/officeDocument/2006/relationships/image" Target="../media/image17.jpeg" /><Relationship Id="rId9" Type="http://schemas.microsoft.com/office/2007/relationships/hdphoto" Target="../media/image18.wdp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9.jpeg" /><Relationship Id="rId3" Type="http://schemas.openxmlformats.org/officeDocument/2006/relationships/image" Target="../media/image20.jpeg" /><Relationship Id="rId4" Type="http://schemas.openxmlformats.org/officeDocument/2006/relationships/image" Target="../media/image21.jpeg" /><Relationship Id="rId5" Type="http://schemas.openxmlformats.org/officeDocument/2006/relationships/image" Target="../media/image22.jpeg" /><Relationship Id="rId6" Type="http://schemas.openxmlformats.org/officeDocument/2006/relationships/image" Target="../media/image23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Прямоугольник 8"/>
          <p:cNvSpPr/>
          <p:nvPr/>
        </p:nvSpPr>
        <p:spPr>
          <a:xfrm>
            <a:off x="899592" y="3212976"/>
            <a:ext cx="7597352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«Формирование основ финансовой грамотности детей старшего дошкольного возраста посредством игрового образовательного тренажёра»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55776" y="836712"/>
            <a:ext cx="60841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Муниципальное бюджетное дошкольное образовательное учреждение муниципального образования город Краснодар </a:t>
            </a:r>
          </a:p>
          <a:p>
            <a:pPr algn="ctr"/>
            <a:r>
              <a:rPr lang="ru-RU" sz="2000" b="1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«Детский сад комбинированного вида № 85» </a:t>
            </a:r>
            <a:endParaRPr lang="ru-RU" sz="200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1972"/>
            <a:ext cx="2232248" cy="2220622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3FB4C4-D3B9-D170-2A9B-B47DD5C0F44A}"/>
              </a:ext>
            </a:extLst>
          </p:cNvPr>
          <p:cNvSpPr/>
          <p:nvPr/>
        </p:nvSpPr>
        <p:spPr>
          <a:xfrm>
            <a:off x="888397" y="5589240"/>
            <a:ext cx="759735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Заведующий Ермилова Елена Григорьевна</a:t>
            </a:r>
          </a:p>
          <a:p>
            <a:pPr algn="ctr"/>
            <a:r>
              <a:rPr lang="ru-RU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Заместитель заведующего Шурубова Альбина Константиновна</a:t>
            </a:r>
          </a:p>
        </p:txBody>
      </p:sp>
    </p:spTree>
  </p:cSld>
  <p:clrMapOvr>
    <a:masterClrMapping/>
  </p:clrMapOvr>
  <p:transition spd="slow">
    <p:wipe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039824-1D9D-4053-B4A7-9F99966E2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43" b="61"/>
          <a:stretch>
            <a:fillRect/>
          </a:stretch>
        </p:blipFill>
        <p:spPr>
          <a:xfrm>
            <a:off x="6084391" y="2759827"/>
            <a:ext cx="2975041" cy="3504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7408DA-2031-4C84-A632-413E3615E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" y="2550477"/>
            <a:ext cx="3024500" cy="3769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A691A6-40CF-40BA-9B71-177BA36129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499" b="32"/>
          <a:stretch>
            <a:fillRect/>
          </a:stretch>
        </p:blipFill>
        <p:spPr>
          <a:xfrm>
            <a:off x="6235868" y="164150"/>
            <a:ext cx="2911440" cy="2374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946543-B8FF-42E5-964F-98B186FDF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485"/>
          <a:stretch>
            <a:fillRect/>
          </a:stretch>
        </p:blipFill>
        <p:spPr>
          <a:xfrm>
            <a:off x="3156405" y="3688666"/>
            <a:ext cx="2876338" cy="2904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8D2C8C5-31C0-4D9F-BCAF-9F9C7AE7F98D}"/>
              </a:ext>
            </a:extLst>
          </p:cNvPr>
          <p:cNvSpPr/>
          <p:nvPr/>
        </p:nvSpPr>
        <p:spPr>
          <a:xfrm>
            <a:off x="3406247" y="2759827"/>
            <a:ext cx="2304258" cy="722125"/>
          </a:xfrm>
          <a:prstGeom prst="roundRect">
            <a:avLst/>
          </a:prstGeom>
          <a:solidFill>
            <a:srgbClr val="F68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Хлебозавод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755809-9254-4FE1-8AC6-318F343EF9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" y="167111"/>
            <a:ext cx="2852341" cy="2139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D677BA-C339-4212-B405-F86491EC5A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30" y="171122"/>
            <a:ext cx="2955861" cy="2392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8559990"/>
      </p:ext>
    </p:extLst>
  </p:cSld>
  <p:clrMapOvr>
    <a:masterClrMapping/>
  </p:clrMapOvr>
  <p:transition spd="slow">
    <p:wipe/>
  </p:transition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06" y="246251"/>
            <a:ext cx="3505256" cy="2966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09" y="3716992"/>
            <a:ext cx="4049731" cy="3037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3974991" cy="2981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4" r="20792"/>
          <a:stretch>
            <a:fillRect/>
          </a:stretch>
        </p:blipFill>
        <p:spPr>
          <a:xfrm rot="5400000">
            <a:off x="6648744" y="340976"/>
            <a:ext cx="2287552" cy="2702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8D2C8C5-31C0-4D9F-BCAF-9F9C7AE7F98D}"/>
              </a:ext>
            </a:extLst>
          </p:cNvPr>
          <p:cNvSpPr/>
          <p:nvPr/>
        </p:nvSpPr>
        <p:spPr>
          <a:xfrm>
            <a:off x="3347864" y="3071764"/>
            <a:ext cx="2632884" cy="857013"/>
          </a:xfrm>
          <a:prstGeom prst="roundRect">
            <a:avLst/>
          </a:prstGeom>
          <a:solidFill>
            <a:srgbClr val="F68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Хлебозавод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" y="618429"/>
            <a:ext cx="2864072" cy="2148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37513929"/>
      </p:ext>
    </p:extLst>
  </p:cSld>
  <p:clrMapOvr>
    <a:masterClrMapping/>
  </p:clrMapOvr>
  <p:transition spd="slow">
    <p:wipe/>
  </p:transition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3329A8D-16EE-4FBB-AF03-B384E8420383}"/>
              </a:ext>
            </a:extLst>
          </p:cNvPr>
          <p:cNvSpPr/>
          <p:nvPr/>
        </p:nvSpPr>
        <p:spPr>
          <a:xfrm>
            <a:off x="3214658" y="2330380"/>
            <a:ext cx="2826314" cy="86409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Агропромышленный комплекс Кубань</a:t>
            </a: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959305-B8FC-4390-88ED-F9DFB1508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37" y="118585"/>
            <a:ext cx="2699555" cy="2024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6F3130-1835-4D5A-AF62-167F69E44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06" y="97490"/>
            <a:ext cx="2928972" cy="2196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9CDAB1-6629-4DE9-9DD4-FB0482C6A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23" y="2353928"/>
            <a:ext cx="2915636" cy="2186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8" y="4675052"/>
            <a:ext cx="3056951" cy="2097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Альбина\Desktop\ИРО Совет\Фото\IMG_20210310_140353.jpg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3683" y="116632"/>
            <a:ext cx="2972266" cy="2097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Альбина\Desktop\ИРО Совет\Фото\IMG_2632.JPG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7978" y="3415502"/>
            <a:ext cx="2898804" cy="2196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Альбина\Desktop\ИРО Совет\Фото\IMG_1576.JPG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58" y="2393892"/>
            <a:ext cx="3016839" cy="2043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59" y="4715910"/>
            <a:ext cx="3095328" cy="2056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6679876"/>
      </p:ext>
    </p:extLst>
  </p:cSld>
  <p:clrMapOvr>
    <a:masterClrMapping/>
  </p:clrMapOvr>
  <p:transition spd="slow">
    <p:wipe/>
  </p:transition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3803915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3899925" cy="292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: скругленные углы 3">
            <a:extLst>
              <a:ext uri="{FF2B5EF4-FFF2-40B4-BE49-F238E27FC236}">
                <a16:creationId xmlns:a16="http://schemas.microsoft.com/office/drawing/2014/main" id="{03329A8D-16EE-4FBB-AF03-B384E8420383}"/>
              </a:ext>
            </a:extLst>
          </p:cNvPr>
          <p:cNvSpPr/>
          <p:nvPr/>
        </p:nvSpPr>
        <p:spPr>
          <a:xfrm>
            <a:off x="3188311" y="2852936"/>
            <a:ext cx="2826314" cy="86409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Агрокомплекс «Кубань»</a:t>
            </a: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0745" y="3576085"/>
            <a:ext cx="3728893" cy="2796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11" y="3789040"/>
            <a:ext cx="5940152" cy="2855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: скругленные углы 3">
            <a:extLst>
              <a:ext uri="{FF2B5EF4-FFF2-40B4-BE49-F238E27FC236}">
                <a16:creationId xmlns:a16="http://schemas.microsoft.com/office/drawing/2014/main" id="{E7CA397F-DDD8-6E14-18DF-B5853A1638FD}"/>
              </a:ext>
            </a:extLst>
          </p:cNvPr>
          <p:cNvSpPr/>
          <p:nvPr/>
        </p:nvSpPr>
        <p:spPr>
          <a:xfrm>
            <a:off x="3188311" y="2880321"/>
            <a:ext cx="2826314" cy="86409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Агрокомплекс «Кубань»</a:t>
            </a: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262045"/>
      </p:ext>
    </p:extLst>
  </p:cSld>
  <p:clrMapOvr>
    <a:masterClrMapping/>
  </p:clrMapOvr>
  <p:transition spd="slow">
    <p:wipe/>
  </p:transition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F38760-416D-48EE-B27B-4DE4BC19A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0" y="2582577"/>
            <a:ext cx="3045712" cy="1835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B95036-7D63-4A7F-9FC2-CE3531C4E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22" y="4534372"/>
            <a:ext cx="3694486" cy="2295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AF72CE-D51C-4D73-97BE-0A6ADF0C7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40" y="102302"/>
            <a:ext cx="3204358" cy="2246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7005C4-C65C-49A5-BAC7-0582DA42F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9" y="4561671"/>
            <a:ext cx="3654627" cy="2296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CC5253-C3CB-4FB0-8B28-518BB4657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" b="5"/>
          <a:stretch>
            <a:fillRect/>
          </a:stretch>
        </p:blipFill>
        <p:spPr>
          <a:xfrm>
            <a:off x="5964382" y="2458900"/>
            <a:ext cx="3045712" cy="1968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124B244-227C-4C5D-8E73-52505559584D}"/>
              </a:ext>
            </a:extLst>
          </p:cNvPr>
          <p:cNvSpPr/>
          <p:nvPr/>
        </p:nvSpPr>
        <p:spPr>
          <a:xfrm>
            <a:off x="3366942" y="3416335"/>
            <a:ext cx="2520280" cy="72212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Супермаркет «Магнит»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518F11-38E7-4565-8997-34E18D8F0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67" y="136135"/>
            <a:ext cx="2294814" cy="3059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97" y="136135"/>
            <a:ext cx="3142131" cy="2356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41143810"/>
      </p:ext>
    </p:extLst>
  </p:cSld>
  <p:clrMapOvr>
    <a:masterClrMapping/>
  </p:clrMapOvr>
  <p:transition spd="slow">
    <p:wipe/>
  </p:transition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" y="77716"/>
            <a:ext cx="3283243" cy="2462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86" y="77716"/>
            <a:ext cx="3283242" cy="2462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r="26415"/>
          <a:stretch>
            <a:fillRect/>
          </a:stretch>
        </p:blipFill>
        <p:spPr>
          <a:xfrm rot="5400000">
            <a:off x="3525036" y="292972"/>
            <a:ext cx="2052226" cy="2265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82" y="3819993"/>
            <a:ext cx="3630653" cy="2722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124B244-227C-4C5D-8E73-52505559584D}"/>
              </a:ext>
            </a:extLst>
          </p:cNvPr>
          <p:cNvSpPr/>
          <p:nvPr/>
        </p:nvSpPr>
        <p:spPr>
          <a:xfrm>
            <a:off x="3384546" y="2807633"/>
            <a:ext cx="2520280" cy="72212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Супермаркет «Магнит»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9487" y="3567900"/>
            <a:ext cx="3415440" cy="2561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" y="2575726"/>
            <a:ext cx="2722531" cy="2041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" y="4659208"/>
            <a:ext cx="2708292" cy="2031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8100488"/>
      </p:ext>
    </p:extLst>
  </p:cSld>
  <p:clrMapOvr>
    <a:masterClrMapping/>
  </p:clrMapOvr>
  <p:transition spd="slow">
    <p:wipe/>
  </p:transition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747A54-53B8-4EC8-A2D7-EA99198E8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87" y="2898594"/>
            <a:ext cx="2951708" cy="2213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824C82-ABDD-47F7-B00E-3D3137E46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632" y="175465"/>
            <a:ext cx="2836636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044603-8432-494E-AF5C-CE68D955B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528" y="302648"/>
            <a:ext cx="2596572" cy="2596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9D6E1D-ED93-443E-B637-83938A2C5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3" y="3068960"/>
            <a:ext cx="3078053" cy="2308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468BCBB-57A1-4E57-8A6D-2DFD54C59AA0}"/>
              </a:ext>
            </a:extLst>
          </p:cNvPr>
          <p:cNvSpPr/>
          <p:nvPr/>
        </p:nvSpPr>
        <p:spPr>
          <a:xfrm>
            <a:off x="3275049" y="3715816"/>
            <a:ext cx="2772308" cy="73843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«Краснодар-Лекраспром» </a:t>
            </a:r>
            <a:endParaRPr kumimoji="0" lang="ru-RU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16128" y="4797152"/>
            <a:ext cx="3163844" cy="1988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65" y="23087"/>
            <a:ext cx="2675431" cy="3557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8561978"/>
      </p:ext>
    </p:extLst>
  </p:cSld>
  <p:clrMapOvr>
    <a:masterClrMapping/>
  </p:clrMapOvr>
  <p:transition spd="slow">
    <p:wipe/>
  </p:transition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4990" y="513842"/>
            <a:ext cx="3341821" cy="2506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6" y="3636403"/>
            <a:ext cx="4118046" cy="3088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36404"/>
            <a:ext cx="4118046" cy="3088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6136" y="522176"/>
            <a:ext cx="3408484" cy="2556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711" y="295552"/>
            <a:ext cx="3697877" cy="2773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468BCBB-57A1-4E57-8A6D-2DFD54C59AA0}"/>
              </a:ext>
            </a:extLst>
          </p:cNvPr>
          <p:cNvSpPr/>
          <p:nvPr/>
        </p:nvSpPr>
        <p:spPr>
          <a:xfrm>
            <a:off x="3046242" y="3068960"/>
            <a:ext cx="2772308" cy="73843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«Краснодар-Лекраспром» </a:t>
            </a:r>
            <a:endParaRPr kumimoji="0" lang="ru-RU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30862"/>
      </p:ext>
    </p:extLst>
  </p:cSld>
  <p:clrMapOvr>
    <a:masterClrMapping/>
  </p:clrMapOvr>
  <p:transition spd="slow">
    <p:wipe/>
  </p:transition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1C4F19B-FCDE-401F-B2DB-211EB8AEC1EB}"/>
              </a:ext>
            </a:extLst>
          </p:cNvPr>
          <p:cNvSpPr/>
          <p:nvPr/>
        </p:nvSpPr>
        <p:spPr>
          <a:xfrm>
            <a:off x="3213726" y="174116"/>
            <a:ext cx="2520280" cy="79819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Туристическое агентство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BCF4E8-ACE6-4317-89C4-BB4AF7B0B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146" y="49458"/>
            <a:ext cx="2887999" cy="2389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A0F4C8-8CC9-406B-96F1-B613DC783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55" y="2924944"/>
            <a:ext cx="2850455" cy="2997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375B68-2F68-4B12-AB08-4CC6921E3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 b="9"/>
          <a:stretch>
            <a:fillRect/>
          </a:stretch>
        </p:blipFill>
        <p:spPr>
          <a:xfrm>
            <a:off x="3049026" y="4005064"/>
            <a:ext cx="2803700" cy="2759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BD3533-292D-4848-8761-AFB8B8C4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" b="-39"/>
          <a:stretch>
            <a:fillRect/>
          </a:stretch>
        </p:blipFill>
        <p:spPr>
          <a:xfrm>
            <a:off x="121004" y="2852936"/>
            <a:ext cx="2658221" cy="2975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G:\2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9457"/>
            <a:ext cx="2816637" cy="2389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" b="19508"/>
          <a:stretch>
            <a:fillRect/>
          </a:stretch>
        </p:blipFill>
        <p:spPr>
          <a:xfrm>
            <a:off x="3031866" y="1071124"/>
            <a:ext cx="2884000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69926714"/>
      </p:ext>
    </p:extLst>
  </p:cSld>
  <p:clrMapOvr>
    <a:masterClrMapping/>
  </p:clrMapOvr>
  <p:transition spd="slow">
    <p:wipe/>
  </p:transition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50" r="21650"/>
          <a:stretch>
            <a:fillRect/>
          </a:stretch>
        </p:blipFill>
        <p:spPr>
          <a:xfrm rot="5400000">
            <a:off x="6445030" y="58116"/>
            <a:ext cx="2482256" cy="2859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9805" y="3371371"/>
            <a:ext cx="3780419" cy="2835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1C4F19B-FCDE-401F-B2DB-211EB8AEC1EB}"/>
              </a:ext>
            </a:extLst>
          </p:cNvPr>
          <p:cNvSpPr/>
          <p:nvPr/>
        </p:nvSpPr>
        <p:spPr>
          <a:xfrm>
            <a:off x="3563888" y="2924944"/>
            <a:ext cx="2520280" cy="79819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Туристическое агентство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2" y="391497"/>
            <a:ext cx="2924027" cy="2193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0547" y="3343300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74" y="80930"/>
            <a:ext cx="3725757" cy="2794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79" y="3862205"/>
            <a:ext cx="3803915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7783152"/>
      </p:ext>
    </p:extLst>
  </p:cSld>
  <p:clrMapOvr>
    <a:masterClrMapping/>
  </p:clrMapOvr>
  <p:transition spd="slow">
    <p:wipe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1988840"/>
            <a:ext cx="4248472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Модель системы формирования основ финансовой грамотности детей старшего дошкольного возраста посредством игрового образовательного тренажёра</a:t>
            </a:r>
            <a:endParaRPr kumimoji="0" lang="ru-RU" sz="2400" b="1" i="0" u="none" strike="noStrike" kern="1200" cap="none" spc="0" normalizeH="0" baseline="0" noProof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99003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6632"/>
            <a:ext cx="4637845" cy="6640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41168"/>
            <a:ext cx="1256755" cy="125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19814"/>
      </p:ext>
    </p:extLst>
  </p:cSld>
  <p:clrMapOvr>
    <a:masterClrMapping/>
  </p:clrMapOvr>
  <p:transition spd="slow">
    <p:wipe/>
  </p:transition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359" y="352784"/>
            <a:ext cx="8229600" cy="513616"/>
          </a:xfrm>
        </p:spPr>
        <p:txBody>
          <a:bodyPr>
            <a:normAutofit fontScale="90000"/>
          </a:bodyPr>
          <a:lstStyle/>
          <a:p>
            <a:r>
              <a:rPr lang="ru-RU"/>
              <a:t>Недели и дни финансовой грамотности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95566"/>
            <a:ext cx="2951671" cy="2573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61" y="866400"/>
            <a:ext cx="2355726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1" y="841574"/>
            <a:ext cx="237626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88" b="16882"/>
          <a:stretch>
            <a:fillRect/>
          </a:stretch>
        </p:blipFill>
        <p:spPr>
          <a:xfrm>
            <a:off x="3159868" y="3682470"/>
            <a:ext cx="2896925" cy="2986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92" y="3650035"/>
            <a:ext cx="2749154" cy="3146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09" y="625809"/>
            <a:ext cx="4032301" cy="3024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0037891"/>
      </p:ext>
    </p:extLst>
  </p:cSld>
  <p:clrMapOvr>
    <a:masterClrMapping/>
  </p:clrMapOvr>
  <p:transition spd="slow">
    <p:wipe/>
  </p:transition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err="1"/>
              <a:t>Тетрализация экономических сказок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39" y="832696"/>
            <a:ext cx="3767743" cy="2825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37316"/>
            <a:ext cx="3761582" cy="2821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38" y="3789039"/>
            <a:ext cx="3767743" cy="2825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" b="-27"/>
          <a:stretch>
            <a:fillRect/>
          </a:stretch>
        </p:blipFill>
        <p:spPr>
          <a:xfrm>
            <a:off x="4427984" y="3789039"/>
            <a:ext cx="4126845" cy="2825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0068823"/>
      </p:ext>
    </p:extLst>
  </p:cSld>
  <p:clrMapOvr>
    <a:masterClrMapping/>
  </p:clrMapOvr>
  <p:transition spd="slow">
    <p:wipe/>
  </p:transition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679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>
                <a:solidFill>
                  <a:srgbClr val="002B82"/>
                </a:solidFill>
                <a:effectLst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Конкурс экономических частушек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95" r="32074" b="11314"/>
          <a:stretch>
            <a:fillRect/>
          </a:stretch>
        </p:blipFill>
        <p:spPr>
          <a:xfrm>
            <a:off x="240664" y="907304"/>
            <a:ext cx="2387120" cy="2903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04" y="3958801"/>
            <a:ext cx="3029599" cy="2511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99" y="927789"/>
            <a:ext cx="3865897" cy="2882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1" r="29887"/>
          <a:stretch>
            <a:fillRect/>
          </a:stretch>
        </p:blipFill>
        <p:spPr>
          <a:xfrm>
            <a:off x="6605412" y="907304"/>
            <a:ext cx="2387648" cy="29030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40" r="17906"/>
          <a:stretch>
            <a:fillRect/>
          </a:stretch>
        </p:blipFill>
        <p:spPr>
          <a:xfrm>
            <a:off x="6225703" y="3936676"/>
            <a:ext cx="2905681" cy="25338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73" r="18280"/>
          <a:stretch>
            <a:fillRect/>
          </a:stretch>
        </p:blipFill>
        <p:spPr>
          <a:xfrm>
            <a:off x="90314" y="3958801"/>
            <a:ext cx="2906390" cy="251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3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70023" y="116632"/>
            <a:ext cx="8229600" cy="52679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>
                <a:solidFill>
                  <a:srgbClr val="002B82"/>
                </a:solidFill>
                <a:effectLst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Конкурс авторской монетки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9480">
            <a:off x="179512" y="964846"/>
            <a:ext cx="4393941" cy="2746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590">
            <a:off x="223228" y="3599358"/>
            <a:ext cx="4393941" cy="2746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458">
            <a:off x="4477305" y="1097213"/>
            <a:ext cx="4434365" cy="2771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130">
            <a:off x="4466357" y="3804631"/>
            <a:ext cx="4361521" cy="2725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858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A2C5FB-DD4C-4C4F-BD44-9266F05E1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8704">
            <a:off x="290022" y="693704"/>
            <a:ext cx="3949365" cy="2615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171D08-111D-4415-9FAD-2A9DC8D70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484">
            <a:off x="567488" y="3346273"/>
            <a:ext cx="4242765" cy="2960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B35006-E974-47C2-94C2-C86C95F65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785">
            <a:off x="4772630" y="723666"/>
            <a:ext cx="3968989" cy="2787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Скругленный прямоугольник 6">
            <a:extLst>
              <a:ext uri="{FF2B5EF4-FFF2-40B4-BE49-F238E27FC236}">
                <a16:creationId xmlns:a16="http://schemas.microsoft.com/office/drawing/2014/main" id="{AFCE0174-D9D6-4B18-A9E6-081723131BB7}"/>
              </a:ext>
            </a:extLst>
          </p:cNvPr>
          <p:cNvSpPr/>
          <p:nvPr/>
        </p:nvSpPr>
        <p:spPr>
          <a:xfrm>
            <a:off x="962466" y="45347"/>
            <a:ext cx="6844963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>
                <a:solidFill>
                  <a:srgbClr val="002B82"/>
                </a:solidFill>
                <a:latin typeface="Times New Roman" panose="02020603050405020304" pitchFamily="18" charset="0"/>
                <a:cs typeface="Times New Roman" pitchFamily="18" charset="0"/>
              </a:rPr>
              <a:t>Развивающая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2B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среда в группах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06D1C6-3E67-4E4F-9375-CA305A880E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9451">
            <a:off x="4592661" y="3472747"/>
            <a:ext cx="4147455" cy="2847919"/>
          </a:xfrm>
          <a:prstGeom prst="round2DiagRect">
            <a:avLst>
              <a:gd name="adj1" fmla="val 16667"/>
              <a:gd name="adj2" fmla="val 490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1885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768">
            <a:off x="188026" y="918594"/>
            <a:ext cx="4245356" cy="28052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327">
            <a:off x="4694016" y="903571"/>
            <a:ext cx="4061701" cy="2835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2306">
            <a:off x="560987" y="3719034"/>
            <a:ext cx="4133351" cy="2742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5429">
            <a:off x="4511632" y="3759119"/>
            <a:ext cx="4019132" cy="2818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AFCE0174-D9D6-4B18-A9E6-081723131BB7}"/>
              </a:ext>
            </a:extLst>
          </p:cNvPr>
          <p:cNvSpPr/>
          <p:nvPr/>
        </p:nvSpPr>
        <p:spPr>
          <a:xfrm>
            <a:off x="1115616" y="51262"/>
            <a:ext cx="6844963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2B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Развивающая среда в группах</a:t>
            </a:r>
          </a:p>
        </p:txBody>
      </p:sp>
    </p:spTree>
    <p:extLst>
      <p:ext uri="{BB962C8B-B14F-4D97-AF65-F5344CB8AC3E}">
        <p14:creationId xmlns:p14="http://schemas.microsoft.com/office/powerpoint/2010/main" val="3154055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7584" y="72886"/>
            <a:ext cx="7560840" cy="5005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>
                <a:solidFill>
                  <a:srgbClr val="002B82"/>
                </a:solidFill>
                <a:effectLst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Инновационные продукты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73244" t="29329" r="6279" b="11610"/>
          <a:stretch>
            <a:fillRect/>
          </a:stretch>
        </p:blipFill>
        <p:spPr>
          <a:xfrm>
            <a:off x="6192928" y="759506"/>
            <a:ext cx="2875894" cy="5916756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/>
        </p:nvGraphicFramePr>
        <p:xfrm>
          <a:off x="92421" y="638943"/>
          <a:ext cx="5991747" cy="6037319"/>
        </p:xfrm>
        <a:graphic>
          <a:graphicData uri="http://schemas.openxmlformats.org/drawingml/2006/diagram">
            <dgm:relIds xmlns:dgm="http://schemas.openxmlformats.org/drawingml/2006/diagram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2912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4581128"/>
            <a:ext cx="7113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5400" b="1" i="0" u="none" strike="noStrike" kern="1200" cap="none" spc="0" normalizeH="0" baseline="0" noProof="0">
                <a:ln w="12700" cmpd="sng">
                  <a:solidFill>
                    <a:srgbClr val="B77BB4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E620A6-F7BA-E0AD-12CA-E3EB6C1A7FCC}"/>
              </a:ext>
            </a:extLst>
          </p:cNvPr>
          <p:cNvSpPr txBox="1"/>
          <p:nvPr/>
        </p:nvSpPr>
        <p:spPr>
          <a:xfrm>
            <a:off x="1683995" y="1410129"/>
            <a:ext cx="612068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hlinkClick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ЖДЁМ ВАС НА СТРАНИЦАХ САЙТА НАШЕГО ДЕТСКОГО САДА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Times New Roman" pitchFamily="18" charset="0"/>
              <a:cs typeface="Times New Roman" panose="02020603050405020304" pitchFamily="18" charset="0"/>
              <a:hlinkClick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Инновационная деятельность ДОО | МБДОУ МО Г.КРАСНОДАР "ДЕТСКИЙ САД № 85" (centerstart.ru)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КИП 2021-2023 | МБДОУ МО Г.КРАСНОДАР "ДЕТСКИЙ САД № 85" (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centerstart.ru)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80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57612"/>
              </p:ext>
            </p:extLst>
          </p:nvPr>
        </p:nvGraphicFramePr>
        <p:xfrm>
          <a:off x="4378797" y="683308"/>
          <a:ext cx="4348358" cy="5200912"/>
        </p:xfrm>
        <a:graphic>
          <a:graphicData uri="http://schemas.openxmlformats.org/drawingml/2006/diagram">
            <dgm:relIds xmlns:dgm="http://schemas.openxmlformats.org/drawingml/2006/diagram" r:dm="rId3" r:lo="rId4" r:qs="rId5" r:cs="rId6"/>
          </a:graphicData>
        </a:graphic>
      </p:graphicFrame>
      <p:sp>
        <p:nvSpPr>
          <p:cNvPr id="16" name="Пятиугольник 15"/>
          <p:cNvSpPr/>
          <p:nvPr/>
        </p:nvSpPr>
        <p:spPr>
          <a:xfrm>
            <a:off x="934237" y="1241961"/>
            <a:ext cx="3888432" cy="1267052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Парциальная программа «Экономическое воспитание детей дошкольного возраста»  </a:t>
            </a:r>
          </a:p>
        </p:txBody>
      </p:sp>
      <p:sp>
        <p:nvSpPr>
          <p:cNvPr id="17" name="Пятиугольник 16"/>
          <p:cNvSpPr/>
          <p:nvPr/>
        </p:nvSpPr>
        <p:spPr>
          <a:xfrm>
            <a:off x="934237" y="2944288"/>
            <a:ext cx="3888432" cy="1321957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Интерактивные методики (мини-проекты, интерактивные мастерские, ИОС, ТРИЗ) Диалоговое обучение</a:t>
            </a:r>
          </a:p>
        </p:txBody>
      </p:sp>
      <p:sp>
        <p:nvSpPr>
          <p:cNvPr id="18" name="Пятиугольник 17"/>
          <p:cNvSpPr/>
          <p:nvPr/>
        </p:nvSpPr>
        <p:spPr>
          <a:xfrm>
            <a:off x="899592" y="4742382"/>
            <a:ext cx="3888432" cy="1166677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Игровой образовательный тренажёр</a:t>
            </a:r>
          </a:p>
        </p:txBody>
      </p:sp>
      <p:sp>
        <p:nvSpPr>
          <p:cNvPr id="19" name="Левая фигурная скобка 18"/>
          <p:cNvSpPr/>
          <p:nvPr/>
        </p:nvSpPr>
        <p:spPr>
          <a:xfrm>
            <a:off x="269776" y="1346722"/>
            <a:ext cx="539552" cy="4478395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2608533" y="2509013"/>
            <a:ext cx="13726" cy="4352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7" idx="2"/>
          </p:cNvCxnSpPr>
          <p:nvPr/>
        </p:nvCxnSpPr>
        <p:spPr>
          <a:xfrm>
            <a:off x="2547964" y="4266245"/>
            <a:ext cx="31628" cy="4761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кругленная прямоугольная выноска 1"/>
          <p:cNvSpPr/>
          <p:nvPr/>
        </p:nvSpPr>
        <p:spPr>
          <a:xfrm>
            <a:off x="2841432" y="193482"/>
            <a:ext cx="3549080" cy="772279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Механизм работы модели</a:t>
            </a:r>
          </a:p>
        </p:txBody>
      </p:sp>
      <p:sp>
        <p:nvSpPr>
          <p:cNvPr id="4" name="Блок-схема: узел 3"/>
          <p:cNvSpPr/>
          <p:nvPr/>
        </p:nvSpPr>
        <p:spPr>
          <a:xfrm>
            <a:off x="932027" y="1218956"/>
            <a:ext cx="457200" cy="4572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1</a:t>
            </a:r>
          </a:p>
        </p:txBody>
      </p:sp>
      <p:sp>
        <p:nvSpPr>
          <p:cNvPr id="20" name="Блок-схема: узел 19"/>
          <p:cNvSpPr/>
          <p:nvPr/>
        </p:nvSpPr>
        <p:spPr>
          <a:xfrm>
            <a:off x="941228" y="3818513"/>
            <a:ext cx="457200" cy="4572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2</a:t>
            </a:r>
          </a:p>
        </p:txBody>
      </p:sp>
      <p:sp>
        <p:nvSpPr>
          <p:cNvPr id="21" name="Блок-схема: узел 20"/>
          <p:cNvSpPr/>
          <p:nvPr/>
        </p:nvSpPr>
        <p:spPr>
          <a:xfrm>
            <a:off x="906371" y="5451859"/>
            <a:ext cx="457200" cy="4572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79895501"/>
      </p:ext>
    </p:extLst>
  </p:cSld>
  <p:clrMapOvr>
    <a:masterClrMapping/>
  </p:clrMapOvr>
  <p:transition spd="slow">
    <p:wipe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r="34" b="-89"/>
          <a:stretch>
            <a:fillRect/>
          </a:stretch>
        </p:blipFill>
        <p:spPr>
          <a:xfrm>
            <a:off x="3829589" y="1196752"/>
            <a:ext cx="5314411" cy="5236369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r="-86" b="-79"/>
          <a:stretch>
            <a:fillRect/>
          </a:stretch>
        </p:blipFill>
        <p:spPr>
          <a:xfrm>
            <a:off x="107504" y="1700808"/>
            <a:ext cx="3696973" cy="4885284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335850" y="260648"/>
            <a:ext cx="4668197" cy="1267052"/>
            <a:chOff x="335851" y="260648"/>
            <a:chExt cx="3888432" cy="1267052"/>
          </a:xfrm>
        </p:grpSpPr>
        <p:sp>
          <p:nvSpPr>
            <p:cNvPr id="8" name="Пятиугольник 7"/>
            <p:cNvSpPr/>
            <p:nvPr/>
          </p:nvSpPr>
          <p:spPr>
            <a:xfrm>
              <a:off x="335851" y="260648"/>
              <a:ext cx="3888432" cy="1267052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Парциальная программа «Экономическое воспитание детей дошкольного возраста»  </a:t>
              </a:r>
            </a:p>
          </p:txBody>
        </p:sp>
        <p:sp>
          <p:nvSpPr>
            <p:cNvPr id="9" name="Блок-схема: узел 8"/>
            <p:cNvSpPr/>
            <p:nvPr/>
          </p:nvSpPr>
          <p:spPr>
            <a:xfrm>
              <a:off x="335851" y="260648"/>
              <a:ext cx="457200" cy="457200"/>
            </a:xfrm>
            <a:prstGeom prst="flowChartConnector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022675"/>
      </p:ext>
    </p:extLst>
  </p:cSld>
  <p:clrMapOvr>
    <a:masterClrMapping/>
  </p:clrMapOvr>
  <p:transition spd="slow">
    <p:wipe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Группа 3"/>
          <p:cNvGrpSpPr/>
          <p:nvPr/>
        </p:nvGrpSpPr>
        <p:grpSpPr>
          <a:xfrm>
            <a:off x="560108" y="1744599"/>
            <a:ext cx="7880916" cy="4959474"/>
            <a:chOff x="560108" y="1744599"/>
            <a:chExt cx="7880916" cy="4959474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560108" y="1744599"/>
              <a:ext cx="7880916" cy="3369939"/>
              <a:chOff x="1329357" y="1204052"/>
              <a:chExt cx="5840036" cy="3927389"/>
            </a:xfrm>
          </p:grpSpPr>
          <p:grpSp>
            <p:nvGrpSpPr>
              <p:cNvPr id="9" name="Группа 8"/>
              <p:cNvGrpSpPr/>
              <p:nvPr/>
            </p:nvGrpSpPr>
            <p:grpSpPr>
              <a:xfrm>
                <a:off x="1329357" y="1204052"/>
                <a:ext cx="5495456" cy="3927389"/>
                <a:chOff x="349562" y="1500062"/>
                <a:chExt cx="8042131" cy="4920636"/>
              </a:xfrm>
            </p:grpSpPr>
            <p:sp>
              <p:nvSpPr>
                <p:cNvPr id="13" name="Скругленный прямоугольник 12"/>
                <p:cNvSpPr/>
                <p:nvPr/>
              </p:nvSpPr>
              <p:spPr>
                <a:xfrm>
                  <a:off x="3275856" y="3180509"/>
                  <a:ext cx="2736304" cy="1368152"/>
                </a:xfrm>
                <a:prstGeom prst="roundRect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ru-RU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itchFamily="18" charset="0"/>
                    </a:rPr>
                    <a:t>Интерактивное</a:t>
                  </a:r>
                  <a:r>
                    <a:rPr kumimoji="0" lang="ru-RU" b="1" i="0" u="none" strike="noStrike" kern="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itchFamily="18" charset="0"/>
                    </a:rPr>
                    <a:t> образование</a:t>
                  </a:r>
                  <a:endParaRPr kumimoji="0" lang="ru-RU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Скругленный прямоугольник 13"/>
                <p:cNvSpPr/>
                <p:nvPr/>
              </p:nvSpPr>
              <p:spPr>
                <a:xfrm>
                  <a:off x="357082" y="2386039"/>
                  <a:ext cx="2016224" cy="864095"/>
                </a:xfrm>
                <a:prstGeom prst="roundRect">
                  <a:avLst/>
                </a:prstGeom>
                <a:solidFill>
                  <a:srgbClr val="54A021">
                    <a:lumMod val="20000"/>
                    <a:lumOff val="80000"/>
                  </a:srgbClr>
                </a:solidFill>
                <a:ln w="19050" cap="rnd" cmpd="sng" algn="ctr">
                  <a:solidFill>
                    <a:srgbClr val="90C226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ru-RU" sz="16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itchFamily="18" charset="0"/>
                    </a:rPr>
                    <a:t>Мультмарафон</a:t>
                  </a:r>
                </a:p>
              </p:txBody>
            </p:sp>
            <p:sp>
              <p:nvSpPr>
                <p:cNvPr id="15" name="Скругленный прямоугольник 14"/>
                <p:cNvSpPr/>
                <p:nvPr/>
              </p:nvSpPr>
              <p:spPr>
                <a:xfrm>
                  <a:off x="1415239" y="5423590"/>
                  <a:ext cx="2376263" cy="864095"/>
                </a:xfrm>
                <a:prstGeom prst="roundRect">
                  <a:avLst/>
                </a:prstGeom>
                <a:solidFill>
                  <a:srgbClr val="E76618">
                    <a:lumMod val="20000"/>
                    <a:lumOff val="80000"/>
                  </a:srgbClr>
                </a:solidFill>
                <a:ln w="19050" cap="rnd" cmpd="sng" algn="ctr">
                  <a:solidFill>
                    <a:srgbClr val="90C226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ru-RU" sz="16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itchFamily="18" charset="0"/>
                    </a:rPr>
                    <a:t>Диалоговое обучение</a:t>
                  </a:r>
                </a:p>
              </p:txBody>
            </p:sp>
            <p:sp>
              <p:nvSpPr>
                <p:cNvPr id="16" name="Скругленный прямоугольник 15"/>
                <p:cNvSpPr/>
                <p:nvPr/>
              </p:nvSpPr>
              <p:spPr>
                <a:xfrm>
                  <a:off x="2551133" y="1524134"/>
                  <a:ext cx="2016224" cy="1130666"/>
                </a:xfrm>
                <a:prstGeom prst="roundRect">
                  <a:avLst/>
                </a:prstGeom>
                <a:solidFill>
                  <a:srgbClr val="90C226">
                    <a:lumMod val="20000"/>
                    <a:lumOff val="80000"/>
                  </a:srgbClr>
                </a:solidFill>
                <a:ln w="19050" cap="rnd" cmpd="sng" algn="ctr">
                  <a:solidFill>
                    <a:srgbClr val="90C226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ru-RU" sz="16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itchFamily="18" charset="0"/>
                    </a:rPr>
                    <a:t>Мини-проекты</a:t>
                  </a:r>
                </a:p>
              </p:txBody>
            </p:sp>
            <p:sp>
              <p:nvSpPr>
                <p:cNvPr id="17" name="Скругленный прямоугольник 16"/>
                <p:cNvSpPr/>
                <p:nvPr/>
              </p:nvSpPr>
              <p:spPr>
                <a:xfrm>
                  <a:off x="3904075" y="5263497"/>
                  <a:ext cx="2016224" cy="1157201"/>
                </a:xfrm>
                <a:prstGeom prst="roundRect">
                  <a:avLst/>
                </a:prstGeom>
                <a:solidFill>
                  <a:srgbClr val="E76618">
                    <a:lumMod val="40000"/>
                    <a:lumOff val="60000"/>
                  </a:srgbClr>
                </a:solidFill>
                <a:ln w="19050" cap="rnd" cmpd="sng" algn="ctr">
                  <a:solidFill>
                    <a:srgbClr val="90C226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ru-RU" sz="16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itchFamily="18" charset="0"/>
                    </a:rPr>
                    <a:t>Решение финансовых задач</a:t>
                  </a:r>
                </a:p>
              </p:txBody>
            </p:sp>
            <p:sp>
              <p:nvSpPr>
                <p:cNvPr id="18" name="Скругленный прямоугольник 17"/>
                <p:cNvSpPr/>
                <p:nvPr/>
              </p:nvSpPr>
              <p:spPr>
                <a:xfrm>
                  <a:off x="6122964" y="5386036"/>
                  <a:ext cx="2268729" cy="864095"/>
                </a:xfrm>
                <a:prstGeom prst="round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ru-RU" sz="16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itchFamily="18" charset="0"/>
                    </a:rPr>
                    <a:t>Дидактические игры</a:t>
                  </a:r>
                </a:p>
              </p:txBody>
            </p:sp>
            <p:sp>
              <p:nvSpPr>
                <p:cNvPr id="19" name="Скругленный прямоугольник 18"/>
                <p:cNvSpPr/>
                <p:nvPr/>
              </p:nvSpPr>
              <p:spPr>
                <a:xfrm>
                  <a:off x="4636732" y="1500062"/>
                  <a:ext cx="2016224" cy="1172663"/>
                </a:xfrm>
                <a:prstGeom prst="roundRect">
                  <a:avLst/>
                </a:prstGeom>
                <a:solidFill>
                  <a:srgbClr val="90C226">
                    <a:lumMod val="40000"/>
                    <a:lumOff val="60000"/>
                  </a:srgbClr>
                </a:solidFill>
                <a:ln w="19050" cap="rnd" cmpd="sng" algn="ctr">
                  <a:solidFill>
                    <a:srgbClr val="90C226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ru-RU" sz="16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cs typeface="Times New Roman" pitchFamily="18" charset="0"/>
                    </a:rPr>
                    <a:t>Интерактивные мастерские</a:t>
                  </a:r>
                </a:p>
              </p:txBody>
            </p:sp>
            <p:sp>
              <p:nvSpPr>
                <p:cNvPr id="21" name="Скругленный прямоугольник 20"/>
                <p:cNvSpPr/>
                <p:nvPr/>
              </p:nvSpPr>
              <p:spPr>
                <a:xfrm>
                  <a:off x="349562" y="3697116"/>
                  <a:ext cx="2016224" cy="1332855"/>
                </a:xfrm>
                <a:prstGeom prst="roundRect">
                  <a:avLst/>
                </a:prstGeom>
                <a:solidFill>
                  <a:srgbClr val="54A021">
                    <a:lumMod val="40000"/>
                    <a:lumOff val="60000"/>
                  </a:srgbClr>
                </a:solidFill>
                <a:ln w="19050" cap="rnd" cmpd="sng" algn="ctr">
                  <a:solidFill>
                    <a:srgbClr val="90C226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ru-RU" sz="16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itchFamily="18" charset="0"/>
                    </a:rPr>
                    <a:t>Игровые проблемные ситуации</a:t>
                  </a:r>
                </a:p>
              </p:txBody>
            </p:sp>
            <p:cxnSp>
              <p:nvCxnSpPr>
                <p:cNvPr id="22" name="Прямая со стрелкой 21"/>
                <p:cNvCxnSpPr/>
                <p:nvPr/>
              </p:nvCxnSpPr>
              <p:spPr>
                <a:xfrm flipH="1" flipV="1">
                  <a:off x="2554448" y="2871125"/>
                  <a:ext cx="520824" cy="294914"/>
                </a:xfrm>
                <a:prstGeom prst="straightConnector1">
                  <a:avLst/>
                </a:prstGeom>
                <a:noFill/>
                <a:ln w="38100" cap="rnd" cmpd="tri" algn="ctr">
                  <a:solidFill>
                    <a:srgbClr val="2C3C43">
                      <a:lumMod val="75000"/>
                    </a:srgbClr>
                  </a:solidFill>
                  <a:prstDash val="solid"/>
                  <a:headEnd type="none"/>
                  <a:tailEnd type="arrow"/>
                </a:ln>
                <a:effectLst/>
              </p:spPr>
            </p:cxnSp>
            <p:cxnSp>
              <p:nvCxnSpPr>
                <p:cNvPr id="23" name="Прямая со стрелкой 22"/>
                <p:cNvCxnSpPr/>
                <p:nvPr/>
              </p:nvCxnSpPr>
              <p:spPr>
                <a:xfrm flipH="1">
                  <a:off x="2495554" y="3946844"/>
                  <a:ext cx="540060" cy="1"/>
                </a:xfrm>
                <a:prstGeom prst="straightConnector1">
                  <a:avLst/>
                </a:prstGeom>
                <a:noFill/>
                <a:ln w="38100" cap="rnd" cmpd="tri" algn="ctr">
                  <a:solidFill>
                    <a:srgbClr val="2C3C43">
                      <a:lumMod val="75000"/>
                    </a:srgbClr>
                  </a:solidFill>
                  <a:prstDash val="solid"/>
                  <a:headEnd type="none"/>
                  <a:tailEnd type="arrow"/>
                </a:ln>
                <a:effectLst/>
              </p:spPr>
            </p:cxnSp>
            <p:cxnSp>
              <p:nvCxnSpPr>
                <p:cNvPr id="24" name="Прямая со стрелкой 23"/>
                <p:cNvCxnSpPr/>
                <p:nvPr/>
              </p:nvCxnSpPr>
              <p:spPr>
                <a:xfrm>
                  <a:off x="6006104" y="4576765"/>
                  <a:ext cx="440132" cy="440771"/>
                </a:xfrm>
                <a:prstGeom prst="straightConnector1">
                  <a:avLst/>
                </a:prstGeom>
                <a:noFill/>
                <a:ln w="38100" cap="rnd" cmpd="tri" algn="ctr">
                  <a:solidFill>
                    <a:srgbClr val="2C3C43">
                      <a:lumMod val="75000"/>
                    </a:srgbClr>
                  </a:solidFill>
                  <a:prstDash val="solid"/>
                  <a:headEnd type="none"/>
                  <a:tailEnd type="arrow"/>
                </a:ln>
                <a:effectLst/>
              </p:spPr>
            </p:cxnSp>
            <p:cxnSp>
              <p:nvCxnSpPr>
                <p:cNvPr id="25" name="Прямая со стрелкой 24"/>
                <p:cNvCxnSpPr/>
                <p:nvPr/>
              </p:nvCxnSpPr>
              <p:spPr>
                <a:xfrm flipH="1">
                  <a:off x="2867812" y="4635488"/>
                  <a:ext cx="520824" cy="377485"/>
                </a:xfrm>
                <a:prstGeom prst="straightConnector1">
                  <a:avLst/>
                </a:prstGeom>
                <a:noFill/>
                <a:ln w="38100" cap="rnd" cmpd="tri" algn="ctr">
                  <a:solidFill>
                    <a:srgbClr val="2C3C43">
                      <a:lumMod val="75000"/>
                    </a:srgbClr>
                  </a:solidFill>
                  <a:prstDash val="solid"/>
                  <a:headEnd type="none"/>
                  <a:tailEnd type="arrow"/>
                </a:ln>
                <a:effectLst/>
              </p:spPr>
            </p:cxnSp>
            <p:cxnSp>
              <p:nvCxnSpPr>
                <p:cNvPr id="26" name="Прямая со стрелкой 25"/>
                <p:cNvCxnSpPr/>
                <p:nvPr/>
              </p:nvCxnSpPr>
              <p:spPr>
                <a:xfrm flipH="1">
                  <a:off x="4644008" y="4640051"/>
                  <a:ext cx="0" cy="445133"/>
                </a:xfrm>
                <a:prstGeom prst="straightConnector1">
                  <a:avLst/>
                </a:prstGeom>
                <a:noFill/>
                <a:ln w="38100" cap="rnd" cmpd="tri" algn="ctr">
                  <a:solidFill>
                    <a:srgbClr val="2C3C43">
                      <a:lumMod val="75000"/>
                    </a:srgbClr>
                  </a:solidFill>
                  <a:prstDash val="solid"/>
                  <a:headEnd type="none"/>
                  <a:tailEnd type="arrow"/>
                </a:ln>
                <a:effectLst/>
              </p:spPr>
            </p:cxnSp>
            <p:cxnSp>
              <p:nvCxnSpPr>
                <p:cNvPr id="27" name="Прямая со стрелкой 26"/>
                <p:cNvCxnSpPr/>
                <p:nvPr/>
              </p:nvCxnSpPr>
              <p:spPr>
                <a:xfrm flipV="1">
                  <a:off x="6116630" y="3874440"/>
                  <a:ext cx="441417" cy="1"/>
                </a:xfrm>
                <a:prstGeom prst="straightConnector1">
                  <a:avLst/>
                </a:prstGeom>
                <a:noFill/>
                <a:ln w="38100" cap="rnd" cmpd="tri" algn="ctr">
                  <a:solidFill>
                    <a:srgbClr val="2C3C43">
                      <a:lumMod val="75000"/>
                    </a:srgbClr>
                  </a:solidFill>
                  <a:prstDash val="solid"/>
                  <a:headEnd type="none"/>
                  <a:tailEnd type="arrow"/>
                </a:ln>
                <a:effectLst/>
              </p:spPr>
            </p:cxnSp>
            <p:cxnSp>
              <p:nvCxnSpPr>
                <p:cNvPr id="28" name="Прямая со стрелкой 27"/>
                <p:cNvCxnSpPr/>
                <p:nvPr/>
              </p:nvCxnSpPr>
              <p:spPr>
                <a:xfrm flipV="1">
                  <a:off x="6121078" y="2902676"/>
                  <a:ext cx="531879" cy="294914"/>
                </a:xfrm>
                <a:prstGeom prst="straightConnector1">
                  <a:avLst/>
                </a:prstGeom>
                <a:noFill/>
                <a:ln w="38100" cap="rnd" cmpd="tri" algn="ctr">
                  <a:solidFill>
                    <a:srgbClr val="2C3C43">
                      <a:lumMod val="75000"/>
                    </a:srgbClr>
                  </a:solidFill>
                  <a:prstDash val="solid"/>
                  <a:headEnd type="none"/>
                  <a:tailEnd type="arrow"/>
                </a:ln>
                <a:effectLst/>
              </p:spPr>
            </p:cxnSp>
            <p:cxnSp>
              <p:nvCxnSpPr>
                <p:cNvPr id="29" name="Прямая со стрелкой 28"/>
                <p:cNvCxnSpPr/>
                <p:nvPr/>
              </p:nvCxnSpPr>
              <p:spPr>
                <a:xfrm flipH="1" flipV="1">
                  <a:off x="4636732" y="2654800"/>
                  <a:ext cx="7276" cy="415041"/>
                </a:xfrm>
                <a:prstGeom prst="straightConnector1">
                  <a:avLst/>
                </a:prstGeom>
                <a:noFill/>
                <a:ln w="38100" cap="rnd" cmpd="tri" algn="ctr">
                  <a:solidFill>
                    <a:srgbClr val="2C3C43">
                      <a:lumMod val="75000"/>
                    </a:srgbClr>
                  </a:solidFill>
                  <a:prstDash val="solid"/>
                  <a:headEnd type="none"/>
                  <a:tailEnd type="arrow"/>
                </a:ln>
                <a:effectLst/>
              </p:spPr>
            </p:cxnSp>
          </p:grpSp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5791640" y="2849885"/>
                <a:ext cx="1377753" cy="1061055"/>
              </a:xfrm>
              <a:prstGeom prst="roundRect">
                <a:avLst/>
              </a:prstGeom>
              <a:solidFill>
                <a:srgbClr val="918655">
                  <a:lumMod val="20000"/>
                  <a:lumOff val="80000"/>
                </a:srgbClr>
              </a:solidFill>
              <a:ln w="19050" cap="rnd" cmpd="sng" algn="ctr">
                <a:solidFill>
                  <a:srgbClr val="90C226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ru-RU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itchFamily="18" charset="0"/>
                  </a:rPr>
                  <a:t>Ситуационные задачи</a:t>
                </a:r>
              </a:p>
            </p:txBody>
          </p:sp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5791640" y="1934294"/>
                <a:ext cx="1377753" cy="689675"/>
              </a:xfrm>
              <a:prstGeom prst="roundRect">
                <a:avLst/>
              </a:prstGeom>
              <a:solidFill>
                <a:srgbClr val="99FF66"/>
              </a:solidFill>
              <a:ln w="19050" cap="rnd" cmpd="sng" algn="ctr">
                <a:solidFill>
                  <a:srgbClr val="90C226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ru-RU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itchFamily="18" charset="0"/>
                  </a:rPr>
                  <a:t>Сказкодром</a:t>
                </a:r>
              </a:p>
            </p:txBody>
          </p:sp>
        </p:grpSp>
        <p:grpSp>
          <p:nvGrpSpPr>
            <p:cNvPr id="2" name="Группа 1"/>
            <p:cNvGrpSpPr/>
            <p:nvPr/>
          </p:nvGrpSpPr>
          <p:grpSpPr>
            <a:xfrm>
              <a:off x="855100" y="5114538"/>
              <a:ext cx="7443901" cy="1589535"/>
              <a:chOff x="878724" y="4714488"/>
              <a:chExt cx="7443901" cy="1589535"/>
            </a:xfrm>
          </p:grpSpPr>
          <p:sp>
            <p:nvSpPr>
              <p:cNvPr id="30" name="Скругленный прямоугольник 29"/>
              <p:cNvSpPr/>
              <p:nvPr/>
            </p:nvSpPr>
            <p:spPr>
              <a:xfrm>
                <a:off x="1785871" y="5643081"/>
                <a:ext cx="1243038" cy="648072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ru-RU" sz="135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itchFamily="18" charset="0"/>
                  </a:rPr>
                  <a:t>Воспитатель</a:t>
                </a:r>
              </a:p>
            </p:txBody>
          </p:sp>
          <p:sp>
            <p:nvSpPr>
              <p:cNvPr id="31" name="Скругленный прямоугольник 30"/>
              <p:cNvSpPr/>
              <p:nvPr/>
            </p:nvSpPr>
            <p:spPr>
              <a:xfrm>
                <a:off x="3281152" y="5655951"/>
                <a:ext cx="1243038" cy="648072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ru-RU" sz="135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itchFamily="18" charset="0"/>
                  </a:rPr>
                  <a:t>Ребёнок</a:t>
                </a:r>
              </a:p>
            </p:txBody>
          </p:sp>
          <p:sp>
            <p:nvSpPr>
              <p:cNvPr id="32" name="Скругленный прямоугольник 31"/>
              <p:cNvSpPr/>
              <p:nvPr/>
            </p:nvSpPr>
            <p:spPr>
              <a:xfrm>
                <a:off x="1839536" y="4915822"/>
                <a:ext cx="5477084" cy="60260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600" b="1" kern="0">
                    <a:solidFill>
                      <a:prstClr val="black"/>
                    </a:solidFill>
                    <a:latin typeface="+mj-lt"/>
                    <a:cs typeface="Times New Roman" pitchFamily="18" charset="0"/>
                  </a:rPr>
                  <a:t>Развивающая предметно пространственная среда</a:t>
                </a:r>
                <a:endParaRPr kumimoji="0" lang="ru-RU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Выгнутая влево стрелка 32"/>
              <p:cNvSpPr/>
              <p:nvPr/>
            </p:nvSpPr>
            <p:spPr>
              <a:xfrm>
                <a:off x="878724" y="4714488"/>
                <a:ext cx="875633" cy="1563639"/>
              </a:xfrm>
              <a:prstGeom prst="curvedRightArrow">
                <a:avLst/>
              </a:prstGeom>
              <a:solidFill>
                <a:srgbClr val="90C226"/>
              </a:solidFill>
              <a:ln w="19050" cap="rnd" cmpd="sng" algn="ctr">
                <a:solidFill>
                  <a:srgbClr val="90C226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4" name="Выгнутая влево стрелка 33"/>
              <p:cNvSpPr/>
              <p:nvPr/>
            </p:nvSpPr>
            <p:spPr>
              <a:xfrm flipH="1">
                <a:off x="7446992" y="4732838"/>
                <a:ext cx="875633" cy="1571185"/>
              </a:xfrm>
              <a:prstGeom prst="curvedRightArrow">
                <a:avLst/>
              </a:prstGeom>
              <a:solidFill>
                <a:srgbClr val="90C226"/>
              </a:solidFill>
              <a:ln w="19050" cap="rnd" cmpd="sng" algn="ctr">
                <a:solidFill>
                  <a:srgbClr val="90C226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6" name="Скругленный прямоугольник 35"/>
              <p:cNvSpPr/>
              <p:nvPr/>
            </p:nvSpPr>
            <p:spPr>
              <a:xfrm>
                <a:off x="4776433" y="5643081"/>
                <a:ext cx="1243038" cy="648072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ru-RU" sz="135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itchFamily="18" charset="0"/>
                  </a:rPr>
                  <a:t>Ребёнок</a:t>
                </a:r>
              </a:p>
            </p:txBody>
          </p:sp>
          <p:sp>
            <p:nvSpPr>
              <p:cNvPr id="38" name="Скругленный прямоугольник 37"/>
              <p:cNvSpPr/>
              <p:nvPr/>
            </p:nvSpPr>
            <p:spPr>
              <a:xfrm>
                <a:off x="6203954" y="5643081"/>
                <a:ext cx="1243038" cy="648072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ru-RU" sz="135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itchFamily="18" charset="0"/>
                  </a:rPr>
                  <a:t>Родители</a:t>
                </a:r>
              </a:p>
            </p:txBody>
          </p:sp>
          <p:cxnSp>
            <p:nvCxnSpPr>
              <p:cNvPr id="46" name="Прямая со стрелкой 45"/>
              <p:cNvCxnSpPr/>
              <p:nvPr/>
            </p:nvCxnSpPr>
            <p:spPr>
              <a:xfrm>
                <a:off x="3027328" y="5979987"/>
                <a:ext cx="366385" cy="66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 стрелкой 46"/>
              <p:cNvCxnSpPr/>
              <p:nvPr/>
            </p:nvCxnSpPr>
            <p:spPr>
              <a:xfrm>
                <a:off x="5940887" y="5976503"/>
                <a:ext cx="373122" cy="348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 стрелкой 47"/>
              <p:cNvCxnSpPr/>
              <p:nvPr/>
            </p:nvCxnSpPr>
            <p:spPr>
              <a:xfrm>
                <a:off x="4468051" y="5967117"/>
                <a:ext cx="366385" cy="66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Группа 2"/>
          <p:cNvGrpSpPr/>
          <p:nvPr/>
        </p:nvGrpSpPr>
        <p:grpSpPr>
          <a:xfrm>
            <a:off x="271234" y="138930"/>
            <a:ext cx="4876830" cy="1116107"/>
            <a:chOff x="271234" y="138930"/>
            <a:chExt cx="4876830" cy="1116107"/>
          </a:xfrm>
        </p:grpSpPr>
        <p:sp>
          <p:nvSpPr>
            <p:cNvPr id="35" name="Пятиугольник 34"/>
            <p:cNvSpPr/>
            <p:nvPr/>
          </p:nvSpPr>
          <p:spPr>
            <a:xfrm>
              <a:off x="271234" y="138930"/>
              <a:ext cx="4876830" cy="1116107"/>
            </a:xfrm>
            <a:prstGeom prst="homePlat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Интерактивные методики </a:t>
              </a:r>
            </a:p>
          </p:txBody>
        </p:sp>
        <p:sp>
          <p:nvSpPr>
            <p:cNvPr id="37" name="Блок-схема: узел 36"/>
            <p:cNvSpPr/>
            <p:nvPr/>
          </p:nvSpPr>
          <p:spPr>
            <a:xfrm>
              <a:off x="467544" y="684446"/>
              <a:ext cx="457200" cy="457200"/>
            </a:xfrm>
            <a:prstGeom prst="flowChartConnector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5247992"/>
      </p:ext>
    </p:extLst>
  </p:cSld>
  <p:clrMapOvr>
    <a:masterClrMapping/>
  </p:clrMapOvr>
  <p:transition spd="slow">
    <p:wipe/>
  </p:transition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" y="4306188"/>
            <a:ext cx="3252235" cy="2439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85750" y="70162"/>
            <a:ext cx="2293922" cy="6775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Супермаркет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«МАГНИТ»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91672" y="43738"/>
            <a:ext cx="2291244" cy="6778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Турагентство</a:t>
            </a:r>
            <a:r>
              <a:rPr kumimoji="0" lang="ru-RU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«ЮЖНОЕ»</a:t>
            </a: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25412" y="1802947"/>
            <a:ext cx="2171539" cy="52440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ХЛЕБОЗАВОД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2393" y="3496575"/>
            <a:ext cx="2557279" cy="57440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Краснодар ЛЕКРАСПРОМ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96061" y="3477508"/>
            <a:ext cx="2504059" cy="63685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Агрокомплекс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«КУБАНЬ»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2883019" y="28424"/>
            <a:ext cx="3619832" cy="762454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Игровой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образовательный тренажёр</a:t>
            </a:r>
          </a:p>
        </p:txBody>
      </p:sp>
      <p:sp>
        <p:nvSpPr>
          <p:cNvPr id="23" name="Блок-схема: узел 22"/>
          <p:cNvSpPr/>
          <p:nvPr/>
        </p:nvSpPr>
        <p:spPr>
          <a:xfrm>
            <a:off x="2971840" y="104811"/>
            <a:ext cx="370346" cy="30484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3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76" y="4293410"/>
            <a:ext cx="3335080" cy="2501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" y="904218"/>
            <a:ext cx="3142866" cy="2357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47" y="904218"/>
            <a:ext cx="3338637" cy="2503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18" y="2479291"/>
            <a:ext cx="3142989" cy="2660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2733154"/>
      </p:ext>
    </p:extLst>
  </p:cSld>
  <p:clrMapOvr>
    <a:masterClrMapping/>
  </p:clrMapOvr>
  <p:transition spd="slow">
    <p:wipe/>
  </p:transition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88F8E7C-80D4-EE23-2E74-D87E347984EC}"/>
              </a:ext>
            </a:extLst>
          </p:cNvPr>
          <p:cNvSpPr txBox="1"/>
          <p:nvPr/>
        </p:nvSpPr>
        <p:spPr>
          <a:xfrm>
            <a:off x="107504" y="44624"/>
            <a:ext cx="8928992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Интерактивная площадка «Туристическое агентство»</a:t>
            </a:r>
            <a:br>
              <a:rPr kumimoji="0" lang="ru-RU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</a:br>
            <a:r>
              <a:rPr kumimoji="0" lang="ru-RU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Задачи: закреплять представление дошкольников о том, что такое туристическое агентство и чем оно занимается, расширять представления детей о профессиях, о значимости их деятельности для человека: директор турфирмы, туроператор, экскурсовод, менеджер по туризму, турист; вызвать у детей интерес к туризму по родному краю, развивать у детей творческое воображение, способность совместно развертывать игру, коммуникативные способности; воспитывать вежливость, доброжелательное отношение друг к другу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FE7A9230-038F-7F61-701A-AD37174C9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06571"/>
              </p:ext>
            </p:extLst>
          </p:nvPr>
        </p:nvGraphicFramePr>
        <p:xfrm>
          <a:off x="179512" y="1412776"/>
          <a:ext cx="8784976" cy="5400599"/>
        </p:xfrm>
        <a:graphic>
          <a:graphicData uri="http://schemas.openxmlformats.org/drawingml/2006/table">
            <a:tbl>
              <a:tblPr firstRow="1" firstCol="1" bandRow="1"/>
              <a:tblGrid>
                <a:gridCol w="1862415">
                  <a:extLst>
                    <a:ext uri="{9D8B030D-6E8A-4147-A177-3AD203B41FA5}">
                      <a16:colId xmlns:a16="http://schemas.microsoft.com/office/drawing/2014/main" val="863713831"/>
                    </a:ext>
                  </a:extLst>
                </a:gridCol>
                <a:gridCol w="6922561">
                  <a:extLst>
                    <a:ext uri="{9D8B030D-6E8A-4147-A177-3AD203B41FA5}">
                      <a16:colId xmlns:a16="http://schemas.microsoft.com/office/drawing/2014/main" val="1333773130"/>
                    </a:ext>
                  </a:extLst>
                </a:gridCol>
              </a:tblGrid>
              <a:tr h="211452">
                <a:tc>
                  <a:txBody>
                    <a:bodyPr vert="horz" wrap="square"/>
                    <a:lstStyle/>
                    <a:p>
                      <a:pPr algn="ctr" eaLnBrk="0" fontAlgn="base" hangingPunct="0"/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Роли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/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Ролевые действия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710620"/>
                  </a:ext>
                </a:extLst>
              </a:tr>
              <a:tr h="474338">
                <a:tc>
                  <a:txBody>
                    <a:bodyPr vert="horz" wrap="square"/>
                    <a:lstStyle/>
                    <a:p>
                      <a:pPr algn="ctr" eaLnBrk="0" fontAlgn="base" hangingPunct="0"/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Директор турагентства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eaLnBrk="0" fontAlgn="base" hangingPunct="0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организует работу персонала, контролирует качество обслуживания, решает организационные вопросы, возможные конфликтные ситуации, проверяет и оформляет необходимые документы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037862"/>
                  </a:ext>
                </a:extLst>
              </a:tr>
              <a:tr h="868667">
                <a:tc>
                  <a:txBody>
                    <a:bodyPr vert="horz" wrap="square"/>
                    <a:lstStyle/>
                    <a:p>
                      <a:pPr algn="ctr" eaLnBrk="0" fontAlgn="base" hangingPunct="0"/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Менеджер по туризму и рекламе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eaLnBrk="0" fontAlgn="base" hangingPunct="0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встречает клиентов, проводит рекламу выбранного для отдыха места, решает возможные конфликтные ситуации, предлагает чай или кофе, создает хорошее настроение посетителям, предлагает клиенту варианты проведения отдыха, предоставляет путеводитель, схемы и карты, план местности</a:t>
                      </a: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Franklin Gothic Book" panose="020b0503020102020204" pitchFamily="34" charset="0"/>
                        </a:rPr>
                        <a:t>; налаживает контакты с туроператорами в других городах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8436175"/>
                  </a:ext>
                </a:extLst>
              </a:tr>
              <a:tr h="422904">
                <a:tc>
                  <a:txBody>
                    <a:bodyPr vert="horz" wrap="square"/>
                    <a:lstStyle/>
                    <a:p>
                      <a:pPr algn="ctr" eaLnBrk="0" fontAlgn="base" hangingPunct="0"/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Туроператор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eaLnBrk="0" fontAlgn="base" hangingPunct="0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предлагает клиентам посмотреть на компьютере слайды с фотографиями отелей, бронирует места в отели, заказывает и затем выдает билеты на самолет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886229"/>
                  </a:ext>
                </a:extLst>
              </a:tr>
              <a:tr h="680077">
                <a:tc>
                  <a:txBody>
                    <a:bodyPr vert="horz" wrap="square"/>
                    <a:lstStyle/>
                    <a:p>
                      <a:pPr algn="ctr" eaLnBrk="0" fontAlgn="base" hangingPunct="0"/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Турист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eaLnBrk="0" fontAlgn="base" hangingPunct="0"/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интересуются направлениями туристического путешествия, рассматривает буклеты и журналы, выбирает маршрут поездки, гостиницу, транспорт, готовится к путешествию, путешествует по выбранному маршруту (посещают экскурсии, купаются в море, фотографируются, покупают сувениры и т. д.).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015465"/>
                  </a:ext>
                </a:extLst>
              </a:tr>
              <a:tr h="211452">
                <a:tc gridSpan="2">
                  <a:txBody>
                    <a:bodyPr vert="horz" wrap="square"/>
                    <a:lstStyle/>
                    <a:p>
                      <a:pPr algn="ctr" eaLnBrk="0" fontAlgn="base" hangingPunct="0"/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Роли второго плана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700692"/>
                  </a:ext>
                </a:extLst>
              </a:tr>
              <a:tr h="474338">
                <a:tc>
                  <a:txBody>
                    <a:bodyPr vert="horz" wrap="square"/>
                    <a:lstStyle/>
                    <a:p>
                      <a:pPr algn="ctr" eaLnBrk="0" fontAlgn="base" hangingPunct="0"/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Экскурсовод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eaLnBrk="0" fontAlgn="base" hangingPunct="0"/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предлагает туристам отправиться на экскурсию по городу, в музей, рассказывает о городе и его достопримечательностях, отвечает на вопросы туристов, раздаёт рекламные буклеты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309154"/>
                  </a:ext>
                </a:extLst>
              </a:tr>
              <a:tr h="422904">
                <a:tc>
                  <a:txBody>
                    <a:bodyPr vert="horz" wrap="square"/>
                    <a:lstStyle/>
                    <a:p>
                      <a:pPr algn="ctr" eaLnBrk="0" fontAlgn="base" hangingPunct="0"/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Работники транспорта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eaLnBrk="0" fontAlgn="base" hangingPunct="0"/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доставляют туристов к месту отдыха и домой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424373"/>
                  </a:ext>
                </a:extLst>
              </a:tr>
              <a:tr h="422904">
                <a:tc>
                  <a:txBody>
                    <a:bodyPr vert="horz" wrap="square"/>
                    <a:lstStyle/>
                    <a:p>
                      <a:pPr algn="ctr" eaLnBrk="0" fontAlgn="base" hangingPunct="0"/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Стюардесса, проводник 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eaLnBrk="0" fontAlgn="base" hangingPunct="0"/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обслуживают туристов во время полёта и поездки: рассказывают о правилах полёта или поездки, предлагают напитки, еду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515298"/>
                  </a:ext>
                </a:extLst>
              </a:tr>
              <a:tr h="268602">
                <a:tc>
                  <a:txBody>
                    <a:bodyPr vert="horz" wrap="square"/>
                    <a:lstStyle/>
                    <a:p>
                      <a:pPr algn="ctr" eaLnBrk="0" fontAlgn="base" hangingPunct="0"/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Администратор отеля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eaLnBrk="0" fontAlgn="base" hangingPunct="0"/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встречает и провожает туристов, записывает в журнал, выдаёт ключи от номеров, решает конфликтные ситуации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18333"/>
                  </a:ext>
                </a:extLst>
              </a:tr>
              <a:tr h="211452">
                <a:tc>
                  <a:txBody>
                    <a:bodyPr vert="horz" wrap="square"/>
                    <a:lstStyle/>
                    <a:p>
                      <a:pPr algn="ctr" eaLnBrk="0" fontAlgn="base" hangingPunct="0"/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Горничная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eaLnBrk="0" fontAlgn="base" hangingPunct="0"/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наводит порядок в номерах отеля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961217"/>
                  </a:ext>
                </a:extLst>
              </a:tr>
              <a:tr h="211452">
                <a:tc>
                  <a:txBody>
                    <a:bodyPr vert="horz" wrap="square"/>
                    <a:lstStyle/>
                    <a:p>
                      <a:pPr algn="ctr" eaLnBrk="0" fontAlgn="base" hangingPunct="0"/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Повар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eaLnBrk="0" fontAlgn="base" hangingPunct="0"/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готовит пищу для туристов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91405"/>
                  </a:ext>
                </a:extLst>
              </a:tr>
              <a:tr h="211452">
                <a:tc>
                  <a:txBody>
                    <a:bodyPr vert="horz" wrap="square"/>
                    <a:lstStyle/>
                    <a:p>
                      <a:pPr algn="ctr" eaLnBrk="0" fontAlgn="base" hangingPunct="0"/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Официант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eaLnBrk="0" fontAlgn="base" hangingPunct="0"/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обслуживает туристов в ресторане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1161032"/>
                  </a:ext>
                </a:extLst>
              </a:tr>
              <a:tr h="308605">
                <a:tc>
                  <a:txBody>
                    <a:bodyPr vert="horz" wrap="square"/>
                    <a:lstStyle/>
                    <a:p>
                      <a:pPr algn="ctr" eaLnBrk="0" fontAlgn="base" hangingPunct="0"/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Воспитатель, аниматор</a:t>
                      </a:r>
                      <a:endParaRPr lang="ru-RU" sz="1100" b="1">
                        <a:effectLst/>
                        <a:latin typeface="Times New Roman" pitchFamily="18" charset="0"/>
                        <a:ea typeface="Times New Roman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eaLnBrk="0" fontAlgn="base" hangingPunct="0"/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Играет с детьми в отеле на детской площадке, устраивает развлечения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 pitchFamily="18" charset="0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742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291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02970EA-156D-DDD4-0E29-DCE6F1C9D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072375"/>
              </p:ext>
            </p:extLst>
          </p:nvPr>
        </p:nvGraphicFramePr>
        <p:xfrm>
          <a:off x="251520" y="908720"/>
          <a:ext cx="8784976" cy="5793367"/>
        </p:xfrm>
        <a:graphic>
          <a:graphicData uri="http://schemas.openxmlformats.org/drawingml/2006/table">
            <a:tbl>
              <a:tblPr firstRow="1" firstCol="1" bandRow="1"/>
              <a:tblGrid>
                <a:gridCol w="2016224">
                  <a:extLst>
                    <a:ext uri="{9D8B030D-6E8A-4147-A177-3AD203B41FA5}">
                      <a16:colId xmlns:a16="http://schemas.microsoft.com/office/drawing/2014/main" val="2193575819"/>
                    </a:ext>
                  </a:extLst>
                </a:gridCol>
                <a:gridCol w="6768752">
                  <a:extLst>
                    <a:ext uri="{9D8B030D-6E8A-4147-A177-3AD203B41FA5}">
                      <a16:colId xmlns:a16="http://schemas.microsoft.com/office/drawing/2014/main" val="350204815"/>
                    </a:ext>
                  </a:extLst>
                </a:gridCol>
              </a:tblGrid>
              <a:tr h="456903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Наименование игровой площадки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636" marR="39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Наименование оборудования, атрибутов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636" marR="39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339058"/>
                  </a:ext>
                </a:extLst>
              </a:tr>
              <a:tr h="972088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«Хлебозавод»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636" marR="39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Таблички «Хлебозавод», с названием цехов, спецодежда (для кондитеров и пекарей), мука, соль, вода, фартуки, дощечки для лепки; готовое тесто, влажные салфетки, стеки, тазики с водой для мытья рук; полотенца; иллюстрации, образцы из соленого теста (хлебобулочные изделия : калачи, рогалики, батоны, торт, пирожные), схемы изготовления калачей, рогаликов, батонов; программируемый мини-робот Bee-Bot Умная Пчёлка с полями по теме интерактивной площадки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636" marR="39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343187"/>
                  </a:ext>
                </a:extLst>
              </a:tr>
              <a:tr h="112408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«Турагентство Южное»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636" marR="39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Табличка «Турагентство Южное», костюмы сотрудников турагентства, телефоны, бейджики, глобус, карта России и Краснодарского края, рекламные журналы путешествий, путёвки, ноутбуки с презентацией маршрутов направления и маршрутов туристического отдыха, сувенирная лавка, сувениры, буклеты, мобильные телефоны, камера, фотоаппарат, деньги, банковские карты, кассовый аппарат, иллюстрации достопримечательностей города и Краснодарского края; программируемый мини-робот Bee-Bot Умная Пчёлка с полями по теме интерактивной площадки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636" marR="39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024051"/>
                  </a:ext>
                </a:extLst>
              </a:tr>
              <a:tr h="1134104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«Супермаркет «Магнит»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636" marR="39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Таблички «Магнит»,  с названием отделов; телефоны, рации, микрофоны; упаковка, спецодежда для продавцов, кассиров, менеджеров; мебель: полки и прилавки; одежда: фартуки и шапочки; атрибуты: касса, весы, деньги, чеки, ценники, банкомат, банковские карты, камера хранения, руль, фуражка для водителя; корзинки и пакеты для покупателей, тележка для перевозки товара, муляжи овощей, фруктов, кондитерских изделий и других товаров банковские карты, сумки, кошельки; программируемый мини-робот Bee-Bot Умная Пчёлка с полями по теме интерактивной площадки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636" marR="39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1631288"/>
                  </a:ext>
                </a:extLst>
              </a:tr>
              <a:tr h="1134104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«Агрокомплекс Кубань»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636" marR="39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Табличка «Агрокомплекс «Кубань». Различные машины (грузовые, легковые, трактора, комбайны, молоковозы); атрибуты для механизаторов: инструменты для ремонта машин, бензоколонка, шланги для заправки автотранспорта бензином, канистры, спецодежда; атрибуты для агронома: папки с разными зерновыми культурами, гербарии зерновых культур и трав; коллекция зёрен разных зерновых культур, лупы, микроскопы; садово-огородный инвентарь; муляжи овощей, фруктов; программируемый мини-робот Bee-Bot Умная Пчёлка с полями по теме интерактивной площадки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636" marR="39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789393"/>
                  </a:ext>
                </a:extLst>
              </a:tr>
              <a:tr h="97208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«Краснодар-Лекраспром»</a:t>
                      </a:r>
                      <a:endParaRPr lang="ru-RU" sz="1400" b="1">
                        <a:effectLst/>
                        <a:latin typeface="Times New Roman" pitchFamily="18" charset="0"/>
                        <a:ea typeface="Times New Roman" pitchFamily="18" charset="0"/>
                      </a:endParaRPr>
                    </a:p>
                  </a:txBody>
                  <a:tcPr marL="39636" marR="39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Таблички «Краснодар Лекраспром», с названием растений, атрибуты для агронома: папки с разными лекарственными растениями, гербарии лекарственных культур и трав; коллекция семян разных лекарственных культур, лупы, микроскопы; для эколога: пробирки, колбочки, пробы земли, воды; транспорт, спецодежда для растениеводов и водителей; садово-огородный инвентарь, корзины, упаковка; программируемый мини-робот Bee-Bot Умная Пчёлка с полями по теме интерактивной площадки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636" marR="39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0284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717154-4597-2B60-CADF-1E05F9D53F11}"/>
              </a:ext>
            </a:extLst>
          </p:cNvPr>
          <p:cNvSpPr txBox="1"/>
          <p:nvPr/>
        </p:nvSpPr>
        <p:spPr>
          <a:xfrm>
            <a:off x="251520" y="155913"/>
            <a:ext cx="8784976" cy="786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Развивающая предметно-пространственная среда игровых площадок</a:t>
            </a:r>
            <a:endParaRPr lang="ru-RU" sz="1600" u="sng">
              <a:effectLst/>
              <a:latin typeface="Times New Roman" pitchFamily="18" charset="0"/>
              <a:ea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образовательного тренажёра</a:t>
            </a:r>
            <a:endParaRPr lang="ru-RU" sz="16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179553"/>
      </p:ext>
    </p:extLst>
  </p:cSld>
  <p:clrMapOvr>
    <a:masterClrMapping/>
  </p:clrMapOvr>
  <p:transition spd="slow">
    <p:wipe/>
  </p:transition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Скругленный прямоугольник 12">
            <a:extLst>
              <a:ext uri="{FF2B5EF4-FFF2-40B4-BE49-F238E27FC236}">
                <a16:creationId xmlns:a16="http://schemas.microsoft.com/office/drawing/2014/main" id="{1BCBBCCE-D07D-BD89-B6E3-22CF3C40885A}"/>
              </a:ext>
            </a:extLst>
          </p:cNvPr>
          <p:cNvSpPr/>
          <p:nvPr/>
        </p:nvSpPr>
        <p:spPr>
          <a:xfrm>
            <a:off x="2817158" y="328937"/>
            <a:ext cx="3339463" cy="7801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Нравственные качества</a:t>
            </a:r>
          </a:p>
        </p:txBody>
      </p:sp>
      <p:sp>
        <p:nvSpPr>
          <p:cNvPr id="2" name="Скругленный прямоугольник 31">
            <a:extLst>
              <a:ext uri="{FF2B5EF4-FFF2-40B4-BE49-F238E27FC236}">
                <a16:creationId xmlns:a16="http://schemas.microsoft.com/office/drawing/2014/main" id="{92761CD2-3DB4-C5C3-E3CF-AD215C76EB71}"/>
              </a:ext>
            </a:extLst>
          </p:cNvPr>
          <p:cNvSpPr/>
          <p:nvPr/>
        </p:nvSpPr>
        <p:spPr>
          <a:xfrm>
            <a:off x="1619672" y="5277874"/>
            <a:ext cx="6093004" cy="602608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Игровой образовательный тренажёр</a:t>
            </a:r>
          </a:p>
        </p:txBody>
      </p:sp>
      <p:sp>
        <p:nvSpPr>
          <p:cNvPr id="3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id="{91487255-3719-E80C-EDA2-847F195874E5}"/>
              </a:ext>
            </a:extLst>
          </p:cNvPr>
          <p:cNvSpPr/>
          <p:nvPr/>
        </p:nvSpPr>
        <p:spPr>
          <a:xfrm>
            <a:off x="175555" y="501085"/>
            <a:ext cx="2119429" cy="435838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Бережливость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9458BE-CF9F-E833-905C-2B258E52D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7" y="1017373"/>
            <a:ext cx="2451442" cy="183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C83FD88A-3482-BF44-7EB3-9F00B0721828}"/>
              </a:ext>
            </a:extLst>
          </p:cNvPr>
          <p:cNvSpPr/>
          <p:nvPr/>
        </p:nvSpPr>
        <p:spPr>
          <a:xfrm>
            <a:off x="6444208" y="481153"/>
            <a:ext cx="2346046" cy="435838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Трудолюбие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89F742-10E2-06E3-BA4B-F8ECE0254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861" y="1019751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1D60F733-402E-E765-96E0-5ED0158E2DAD}"/>
              </a:ext>
            </a:extLst>
          </p:cNvPr>
          <p:cNvSpPr/>
          <p:nvPr/>
        </p:nvSpPr>
        <p:spPr>
          <a:xfrm>
            <a:off x="175555" y="2831510"/>
            <a:ext cx="2641603" cy="447010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Ответственность</a:t>
            </a:r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E1DC1257-DAA4-B133-3DBB-86C3BF15528E}"/>
              </a:ext>
            </a:extLst>
          </p:cNvPr>
          <p:cNvSpPr/>
          <p:nvPr/>
        </p:nvSpPr>
        <p:spPr>
          <a:xfrm>
            <a:off x="6363921" y="2903983"/>
            <a:ext cx="2411195" cy="387859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Аккуратность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758D7F-4B36-A6D3-07BD-49D6FB95A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7" y="3391764"/>
            <a:ext cx="2438054" cy="1828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B3AB00-0E02-457E-B9EB-BE2C6AC8F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72" y="3429000"/>
            <a:ext cx="2527299" cy="1895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C9FE7C-B374-7E1C-8A7E-8B1379D93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94" y="2507642"/>
            <a:ext cx="1943611" cy="2549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ECEC0A3B-BD0D-B2D7-4F91-4399E8E18112}"/>
              </a:ext>
            </a:extLst>
          </p:cNvPr>
          <p:cNvSpPr/>
          <p:nvPr/>
        </p:nvSpPr>
        <p:spPr>
          <a:xfrm>
            <a:off x="3150721" y="1732389"/>
            <a:ext cx="2672336" cy="602608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Уважение к труду взрослых</a:t>
            </a:r>
          </a:p>
        </p:txBody>
      </p:sp>
      <p:sp>
        <p:nvSpPr>
          <p:cNvPr id="14" name="Скругленный прямоугольник 29">
            <a:extLst>
              <a:ext uri="{FF2B5EF4-FFF2-40B4-BE49-F238E27FC236}">
                <a16:creationId xmlns:a16="http://schemas.microsoft.com/office/drawing/2014/main" id="{F78B3964-0C0A-E681-EE8C-9634FD978BFE}"/>
              </a:ext>
            </a:extLst>
          </p:cNvPr>
          <p:cNvSpPr/>
          <p:nvPr/>
        </p:nvSpPr>
        <p:spPr>
          <a:xfrm>
            <a:off x="850376" y="6053127"/>
            <a:ext cx="1282984" cy="59611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Супермаркет «Магнит»</a:t>
            </a:r>
          </a:p>
        </p:txBody>
      </p:sp>
      <p:sp>
        <p:nvSpPr>
          <p:cNvPr id="15" name="Скругленный прямоугольник 29">
            <a:extLst>
              <a:ext uri="{FF2B5EF4-FFF2-40B4-BE49-F238E27FC236}">
                <a16:creationId xmlns:a16="http://schemas.microsoft.com/office/drawing/2014/main" id="{2375BC0E-9787-7C92-DF57-54F4C9400FFB}"/>
              </a:ext>
            </a:extLst>
          </p:cNvPr>
          <p:cNvSpPr/>
          <p:nvPr/>
        </p:nvSpPr>
        <p:spPr>
          <a:xfrm>
            <a:off x="2528289" y="6049879"/>
            <a:ext cx="1214024" cy="5993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35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Турагенство «Южное»</a:t>
            </a:r>
          </a:p>
        </p:txBody>
      </p:sp>
      <p:sp>
        <p:nvSpPr>
          <p:cNvPr id="16" name="Скругленный прямоугольник 30">
            <a:extLst>
              <a:ext uri="{FF2B5EF4-FFF2-40B4-BE49-F238E27FC236}">
                <a16:creationId xmlns:a16="http://schemas.microsoft.com/office/drawing/2014/main" id="{C3CE203E-F381-580C-7361-6CE408576F9A}"/>
              </a:ext>
            </a:extLst>
          </p:cNvPr>
          <p:cNvSpPr/>
          <p:nvPr/>
        </p:nvSpPr>
        <p:spPr>
          <a:xfrm>
            <a:off x="4002783" y="6040329"/>
            <a:ext cx="1241326" cy="6089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Хлебозавод «Каравай Кубани»</a:t>
            </a:r>
          </a:p>
        </p:txBody>
      </p:sp>
      <p:sp>
        <p:nvSpPr>
          <p:cNvPr id="17" name="Скругленный прямоугольник 35">
            <a:extLst>
              <a:ext uri="{FF2B5EF4-FFF2-40B4-BE49-F238E27FC236}">
                <a16:creationId xmlns:a16="http://schemas.microsoft.com/office/drawing/2014/main" id="{19C59356-8A58-D385-564A-DEE2E1993CB4}"/>
              </a:ext>
            </a:extLst>
          </p:cNvPr>
          <p:cNvSpPr/>
          <p:nvPr/>
        </p:nvSpPr>
        <p:spPr>
          <a:xfrm>
            <a:off x="5549609" y="6046237"/>
            <a:ext cx="1214024" cy="6193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Краснодар Лекраспром</a:t>
            </a:r>
          </a:p>
        </p:txBody>
      </p:sp>
      <p:sp>
        <p:nvSpPr>
          <p:cNvPr id="19" name="Скругленный прямоугольник 37">
            <a:extLst>
              <a:ext uri="{FF2B5EF4-FFF2-40B4-BE49-F238E27FC236}">
                <a16:creationId xmlns:a16="http://schemas.microsoft.com/office/drawing/2014/main" id="{F283195A-1077-D3A6-C692-6E97D0DBE2D9}"/>
              </a:ext>
            </a:extLst>
          </p:cNvPr>
          <p:cNvSpPr/>
          <p:nvPr/>
        </p:nvSpPr>
        <p:spPr>
          <a:xfrm>
            <a:off x="6924920" y="6049879"/>
            <a:ext cx="1368704" cy="565525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Агрокомплекс «Кубань»</a:t>
            </a:r>
          </a:p>
        </p:txBody>
      </p:sp>
      <p:sp>
        <p:nvSpPr>
          <p:cNvPr id="21" name="Выгнутая влево стрелка 32">
            <a:extLst>
              <a:ext uri="{FF2B5EF4-FFF2-40B4-BE49-F238E27FC236}">
                <a16:creationId xmlns:a16="http://schemas.microsoft.com/office/drawing/2014/main" id="{B82AD5FE-099C-46B0-026F-65D653C7B618}"/>
              </a:ext>
            </a:extLst>
          </p:cNvPr>
          <p:cNvSpPr/>
          <p:nvPr/>
        </p:nvSpPr>
        <p:spPr>
          <a:xfrm>
            <a:off x="149246" y="5488705"/>
            <a:ext cx="612205" cy="1036640"/>
          </a:xfrm>
          <a:prstGeom prst="curvedRightArrow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0" name="Выгнутая влево стрелка 33">
            <a:extLst>
              <a:ext uri="{FF2B5EF4-FFF2-40B4-BE49-F238E27FC236}">
                <a16:creationId xmlns:a16="http://schemas.microsoft.com/office/drawing/2014/main" id="{3721F004-E239-DA46-C831-CA9F8CC974F6}"/>
              </a:ext>
            </a:extLst>
          </p:cNvPr>
          <p:cNvSpPr/>
          <p:nvPr/>
        </p:nvSpPr>
        <p:spPr>
          <a:xfrm flipH="1">
            <a:off x="8271766" y="5488706"/>
            <a:ext cx="722987" cy="1036640"/>
          </a:xfrm>
          <a:prstGeom prst="curvedRightArrow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741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sine-zelenie-formi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3.xml><?xml version="1.0" encoding="utf-8"?>
<a:theme xmlns:r="http://schemas.openxmlformats.org/officeDocument/2006/relationships" xmlns:a="http://schemas.openxmlformats.org/drawingml/2006/main" name="1_sine-zelenie-formi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4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93</Paragraphs>
  <Slides>27</Slides>
  <Notes>2</Notes>
  <TotalTime>9637</TotalTime>
  <HiddenSlides>0</HiddenSlides>
  <MMClips>0</MMClips>
  <ScaleCrop>0</ScaleCrop>
  <HeadingPairs>
    <vt:vector baseType="variant" size="6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baseType="lpstr" size="32">
      <vt:lpstr>Arial</vt:lpstr>
      <vt:lpstr>Calibri</vt:lpstr>
      <vt:lpstr>Times New Roman</vt:lpstr>
      <vt:lpstr>Franklin Gothic Book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Недели и дни финансовой грамотности</vt:lpstr>
      <vt:lpstr>Тетрализация экономических сказок</vt:lpstr>
      <vt:lpstr>Конкурс экономических частушек</vt:lpstr>
      <vt:lpstr>Конкурс авторской монетки</vt:lpstr>
      <vt:lpstr>PowerPoint Presentation</vt:lpstr>
      <vt:lpstr>PowerPoint Presentation</vt:lpstr>
      <vt:lpstr>Инновационные продукты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"Равные возможности образования"</dc:title>
  <dc:creator>ПМПК</dc:creator>
  <cp:lastModifiedBy>Admin</cp:lastModifiedBy>
  <cp:revision>838</cp:revision>
  <cp:lastPrinted>2014-12-08T11:49:37.000</cp:lastPrinted>
  <dcterms:created xsi:type="dcterms:W3CDTF">2014-11-13T11:50:42Z</dcterms:created>
  <dcterms:modified xsi:type="dcterms:W3CDTF">2023-02-08T08:00:19Z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NXPowerLiteLastOptimized">
    <vt:lpwstr>2790287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S9.1.4</vt:lpwstr>
  </property>
</Properties>
</file>