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648" r:id="rId2"/>
    <p:sldId id="763" r:id="rId3"/>
    <p:sldId id="782" r:id="rId4"/>
    <p:sldId id="781" r:id="rId5"/>
    <p:sldId id="783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8514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870" y="0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60E03D-CFE7-4C00-B87A-1466C57BF3DE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705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870" y="9430705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64DF68-7628-47A8-ACE6-EC3AE0A21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350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870" y="0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835D24-341C-482C-BDDA-AEC75F42CE57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0" tIns="45603" rIns="91210" bIns="4560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937"/>
            <a:ext cx="5438140" cy="4466592"/>
          </a:xfrm>
          <a:prstGeom prst="rect">
            <a:avLst/>
          </a:prstGeom>
        </p:spPr>
        <p:txBody>
          <a:bodyPr vert="horz" lIns="91210" tIns="45603" rIns="91210" bIns="45603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705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870" y="9430705"/>
            <a:ext cx="2947233" cy="495936"/>
          </a:xfrm>
          <a:prstGeom prst="rect">
            <a:avLst/>
          </a:prstGeom>
        </p:spPr>
        <p:txBody>
          <a:bodyPr vert="horz" lIns="91210" tIns="45603" rIns="91210" bIns="456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06AC9B-63CE-486A-B63E-95EB3580A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599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128" indent="-28274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0966" indent="-2261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3350" indent="-2261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5737" indent="-2261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8122" indent="-2261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0508" indent="-2261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2896" indent="-2261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5280" indent="-2261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BB80280-82BF-4EB7-B9AA-28C919F2CDD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965E-CE51-4A70-B2D6-215B8754EE7B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1A296-3718-4FF4-BF85-F8A150A27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9F3E-9058-46B8-96CA-41BC360F5C69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80E1-AF3F-4540-99FE-D17091E53C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790ED-0826-4368-B327-B2D750095A95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C0E8-5F5E-46DD-BB0E-340898F2F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29150" y="4076702"/>
            <a:ext cx="3886200" cy="2100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42DF-0B33-4067-A335-B661A76AF908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7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2E81-F2C6-4CE9-8714-34B109DABE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0068-47D8-41A4-8A70-E260017F3CF8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3F8F1B-D293-481A-9E52-8FFC31AAB3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F0A54-AFE3-43E7-B309-6A35F8911677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40B85-F883-4E9D-8E31-A00B3ACB4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99547-D6E0-4A53-BF85-5C75B98ED57E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8D79-8298-46D5-9BA1-63C5F1334A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7D83-5B33-4DEF-BBA1-7F3CA363973F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4EA65-633F-461A-ACAB-562F517B8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50E0-4185-48D5-AE60-51B01FB59F1C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47279905-1837-44AE-9886-BC0A8C3EB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5CF2-00B8-47DE-9DF8-89F040373AE5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AA0A8-ACF6-4284-975B-ABFCE7717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7AC09-A4BA-4683-B2FF-55A1C14B2B85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5A15-A189-4048-8BDA-953AF5012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75F6-EA0C-45BA-AC0D-04D1E4BFF293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A98-04A1-4FE3-A776-DA64485EF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3F5E67-9E63-49AE-A7E2-14333131E104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B39D85-FD29-4BDA-AF87-D1A9015ED4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4" r:id="rId12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458200" cy="1222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Трудоустройство студентов профессиональных образовательных организаций области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8313" y="1789113"/>
            <a:ext cx="8458200" cy="4556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/>
              <a:t>Департамент образования Белгородской области</a:t>
            </a:r>
          </a:p>
        </p:txBody>
      </p:sp>
      <p:pic>
        <p:nvPicPr>
          <p:cNvPr id="16387" name="Рисунок 5" descr="Герб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428625"/>
            <a:ext cx="11430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5229200"/>
            <a:ext cx="5727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Начальник управления профессионального образования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Шаповалова Людмила Тимофеевна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6165304"/>
            <a:ext cx="67865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19 апреля 2021 года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2" name="Group 7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34210634"/>
              </p:ext>
            </p:extLst>
          </p:nvPr>
        </p:nvGraphicFramePr>
        <p:xfrm>
          <a:off x="323528" y="1340767"/>
          <a:ext cx="5688632" cy="542699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39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Фактическое трудоустройство (официальное трудоустройство)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2 453 человека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(49 %) 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Призыв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в Вооруженные Силы РФ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1 557 человек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(31 %)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Обучение на следующем уровне образования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871 человек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(17,5 %) 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Самозанятые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kern="1200" dirty="0">
                          <a:effectLst/>
                        </a:rPr>
                        <a:t>11 человек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kern="1200" dirty="0">
                          <a:effectLst/>
                        </a:rPr>
                        <a:t>(0,22 %) 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Отпуск по уходу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ребенком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68 человек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(1,36 %)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Риск </a:t>
                      </a:r>
                      <a:r>
                        <a:rPr kumimoji="0" lang="ru-RU" sz="18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нетрудоустройства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20 человек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(0,40 %) 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Итого </a:t>
                      </a:r>
                      <a:endParaRPr kumimoji="0" lang="ru-RU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4 980 человек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 txBox="1">
            <a:spLocks noGrp="1"/>
          </p:cNvSpPr>
          <p:nvPr/>
        </p:nvSpPr>
        <p:spPr>
          <a:xfrm>
            <a:off x="8823987" y="6556495"/>
            <a:ext cx="328612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19B34D-B78B-4C7C-B5A7-4520BA222628}" type="slidenum">
              <a:rPr lang="ru-RU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400" dirty="0">
              <a:solidFill>
                <a:schemeClr val="accent1">
                  <a:shade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51" name="Picture 3" descr="C:\Users\zamulina\Downloads\17-09-2020_08-01-38\Dpetho1TiQ4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56992"/>
            <a:ext cx="2987824" cy="215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43255"/>
            <a:ext cx="6480720" cy="79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100" b="1" dirty="0">
              <a:solidFill>
                <a:srgbClr val="2DA2BF">
                  <a:lumMod val="75000"/>
                </a:srgbClr>
              </a:solidFill>
              <a:latin typeface="Calibri Light"/>
            </a:endParaRPr>
          </a:p>
          <a:p>
            <a:pPr lvl="0">
              <a:lnSpc>
                <a:spcPct val="90000"/>
              </a:lnSpc>
            </a:pPr>
            <a:r>
              <a:rPr lang="ru-RU" sz="20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Прогноз занятости выпускников </a:t>
            </a:r>
          </a:p>
          <a:p>
            <a:pPr lvl="0">
              <a:lnSpc>
                <a:spcPct val="90000"/>
              </a:lnSpc>
            </a:pPr>
            <a:r>
              <a:rPr lang="ru-RU" sz="20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очной формы обучения в 2021 году</a:t>
            </a:r>
          </a:p>
        </p:txBody>
      </p:sp>
      <p:pic>
        <p:nvPicPr>
          <p:cNvPr id="1028" name="Picture 4" descr="C:\Users\Владислав\Desktop\tcC-htDrGuY.jpg"/>
          <p:cNvPicPr>
            <a:picLocks noChangeAspect="1" noChangeArrowheads="1"/>
          </p:cNvPicPr>
          <p:nvPr/>
        </p:nvPicPr>
        <p:blipFill rotWithShape="1">
          <a:blip r:embed="rId3" cstate="print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4" b="5847"/>
          <a:stretch/>
        </p:blipFill>
        <p:spPr bwMode="auto">
          <a:xfrm>
            <a:off x="6156176" y="5301208"/>
            <a:ext cx="2987824" cy="226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Владислав\Desktop\0226.jpg"/>
          <p:cNvPicPr>
            <a:picLocks noChangeAspect="1" noChangeArrowheads="1"/>
          </p:cNvPicPr>
          <p:nvPr/>
        </p:nvPicPr>
        <p:blipFill rotWithShape="1">
          <a:blip r:embed="rId4" cstate="print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6"/>
          <a:stretch/>
        </p:blipFill>
        <p:spPr bwMode="auto">
          <a:xfrm>
            <a:off x="6173587" y="1556792"/>
            <a:ext cx="2970413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amulina\Downloads\17-09-2020_08-01-38\SzogQPy5Gok.jpg"/>
          <p:cNvPicPr>
            <a:picLocks noChangeAspect="1" noChangeArrowheads="1"/>
          </p:cNvPicPr>
          <p:nvPr/>
        </p:nvPicPr>
        <p:blipFill>
          <a:blip r:embed="rId5" cstate="print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3"/>
          <a:stretch>
            <a:fillRect/>
          </a:stretch>
        </p:blipFill>
        <p:spPr bwMode="auto">
          <a:xfrm>
            <a:off x="6172732" y="0"/>
            <a:ext cx="2971268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90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260648"/>
            <a:ext cx="8658708" cy="79208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Летнее трудоустройство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на рабочие места по  </a:t>
            </a:r>
            <a:r>
              <a:rPr lang="ru-RU" sz="2800" b="1" dirty="0" err="1">
                <a:solidFill>
                  <a:schemeClr val="bg1"/>
                </a:solidFill>
              </a:rPr>
              <a:t>професси</a:t>
            </a:r>
            <a:r>
              <a:rPr lang="ru-RU" sz="2800" b="1" dirty="0">
                <a:solidFill>
                  <a:schemeClr val="bg1"/>
                </a:solidFill>
              </a:rPr>
              <a:t>/специальности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97802" y="1921383"/>
            <a:ext cx="2712590" cy="56917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Предприятие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7302" y="332655"/>
            <a:ext cx="8686800" cy="55031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br>
              <a:rPr lang="ru-RU" sz="2800" dirty="0"/>
            </a:br>
            <a:endParaRPr lang="ru-RU" sz="2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51674" y="3818618"/>
            <a:ext cx="2062621" cy="63131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студент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3217403" y="4509120"/>
            <a:ext cx="3731166" cy="120635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C:\Users\MGW\Desktop\depositphotos_97859364-stock-illustration-industrial-plant-flat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18" y="1423761"/>
            <a:ext cx="575776" cy="57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Скругленный прямоугольник 26"/>
          <p:cNvSpPr/>
          <p:nvPr/>
        </p:nvSpPr>
        <p:spPr>
          <a:xfrm>
            <a:off x="3673021" y="5872971"/>
            <a:ext cx="2835210" cy="79208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Образовательная организация</a:t>
            </a:r>
          </a:p>
        </p:txBody>
      </p:sp>
      <p:sp>
        <p:nvSpPr>
          <p:cNvPr id="21" name="Стрелка вверх 20"/>
          <p:cNvSpPr/>
          <p:nvPr/>
        </p:nvSpPr>
        <p:spPr>
          <a:xfrm>
            <a:off x="3046172" y="2564904"/>
            <a:ext cx="3902397" cy="108012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MGW\Desktop\379ea5bc65b748ad96a761df905770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842" y="5318078"/>
            <a:ext cx="790293" cy="79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MGW\Desktop\icono-redondo-licenciada-azu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939" y="3193389"/>
            <a:ext cx="797017" cy="79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гнутая вправо стрелка 1"/>
          <p:cNvSpPr/>
          <p:nvPr/>
        </p:nvSpPr>
        <p:spPr>
          <a:xfrm>
            <a:off x="6444208" y="2134186"/>
            <a:ext cx="1377907" cy="2374933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 rot="10800000">
            <a:off x="1691680" y="1999537"/>
            <a:ext cx="1692024" cy="4269478"/>
          </a:xfrm>
          <a:prstGeom prst="curvedLeftArrow">
            <a:avLst>
              <a:gd name="adj1" fmla="val 25000"/>
              <a:gd name="adj2" fmla="val 44997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636912"/>
            <a:ext cx="2376264" cy="5018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Стаж трудовой деятельности по профессии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54892" y="4724780"/>
            <a:ext cx="1656184" cy="7046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Индивидуальный график обучения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83568" y="3429000"/>
            <a:ext cx="2160240" cy="135989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Заключение договора дуального обучения </a:t>
            </a:r>
          </a:p>
        </p:txBody>
      </p:sp>
      <p:sp>
        <p:nvSpPr>
          <p:cNvPr id="26" name="Вертикальный свиток 25"/>
          <p:cNvSpPr/>
          <p:nvPr/>
        </p:nvSpPr>
        <p:spPr>
          <a:xfrm>
            <a:off x="6948568" y="2204864"/>
            <a:ext cx="2195432" cy="150776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Заключение трудового договора</a:t>
            </a:r>
          </a:p>
        </p:txBody>
      </p:sp>
      <p:sp>
        <p:nvSpPr>
          <p:cNvPr id="18" name="Номер слайда 1"/>
          <p:cNvSpPr txBox="1">
            <a:spLocks noGrp="1"/>
          </p:cNvSpPr>
          <p:nvPr/>
        </p:nvSpPr>
        <p:spPr>
          <a:xfrm>
            <a:off x="8676456" y="6492875"/>
            <a:ext cx="467544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19B34D-B78B-4C7C-B5A7-4520BA222628}" type="slidenum">
              <a:rPr lang="ru-RU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400" dirty="0">
              <a:solidFill>
                <a:schemeClr val="accent1">
                  <a:shade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026362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763688" y="404664"/>
            <a:ext cx="5724495" cy="6480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Трудоустройство во </a:t>
            </a:r>
            <a:r>
              <a:rPr lang="ru-RU" sz="2000" b="1" dirty="0" err="1">
                <a:solidFill>
                  <a:schemeClr val="bg1"/>
                </a:solidFill>
              </a:rPr>
              <a:t>внеучебное</a:t>
            </a:r>
            <a:r>
              <a:rPr lang="ru-RU" sz="2000" b="1" dirty="0">
                <a:solidFill>
                  <a:schemeClr val="bg1"/>
                </a:solidFill>
              </a:rPr>
              <a:t> время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3" y="1340768"/>
            <a:ext cx="2736304" cy="59934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Студенты</a:t>
            </a:r>
            <a:r>
              <a:rPr lang="en-US" sz="1600" dirty="0">
                <a:solidFill>
                  <a:schemeClr val="tx1"/>
                </a:solidFill>
              </a:rPr>
              <a:t>    </a:t>
            </a:r>
            <a:r>
              <a:rPr lang="ru-RU" sz="1600" dirty="0">
                <a:solidFill>
                  <a:schemeClr val="tx1"/>
                </a:solidFill>
              </a:rPr>
              <a:t>Школьники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                            (14 лет и старше)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22094" y="4293096"/>
            <a:ext cx="1548484" cy="86409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БО «Российские студенческие отряды»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Колл-центр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38552" y="6168316"/>
            <a:ext cx="1728192" cy="604086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Центры занятости населения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8388" y="1349240"/>
            <a:ext cx="1718562" cy="5824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Работодатель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59321" y="5289854"/>
            <a:ext cx="1728192" cy="1307498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Связывается с работодателем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Связывается со студентом/школьником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483768" y="2527511"/>
            <a:ext cx="4657493" cy="1791040"/>
            <a:chOff x="2411760" y="2339177"/>
            <a:chExt cx="4510848" cy="1791040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779912" y="2351091"/>
              <a:ext cx="1656184" cy="79896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3886219" y="3393121"/>
              <a:ext cx="1296144" cy="628783"/>
            </a:xfrm>
            <a:prstGeom prst="round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База вакансий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2411760" y="2491944"/>
              <a:ext cx="1368152" cy="606750"/>
            </a:xfrm>
            <a:prstGeom prst="round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Личный кабинет работодателя</a:t>
              </a: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5247095" y="2442533"/>
              <a:ext cx="1584176" cy="681743"/>
            </a:xfrm>
            <a:prstGeom prst="round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Личный кабинет студента, школьника</a:t>
              </a:r>
            </a:p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(14 лет и старше)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411760" y="2348880"/>
              <a:ext cx="4392488" cy="178133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5204046" y="3460905"/>
              <a:ext cx="1718562" cy="599344"/>
            </a:xfrm>
            <a:prstGeom prst="round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Администрирование базы данных студентов, школьников</a:t>
              </a:r>
            </a:p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(14 лет и старше)</a:t>
              </a:r>
            </a:p>
            <a:p>
              <a:pPr algn="ctr"/>
              <a:endParaRPr lang="ru-RU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Прямая соединительная линия 7"/>
            <p:cNvCxnSpPr>
              <a:stCxn id="5" idx="1"/>
            </p:cNvCxnSpPr>
            <p:nvPr/>
          </p:nvCxnSpPr>
          <p:spPr>
            <a:xfrm>
              <a:off x="2411760" y="3239549"/>
              <a:ext cx="439248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779912" y="2348880"/>
              <a:ext cx="0" cy="8906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292080" y="2339177"/>
              <a:ext cx="0" cy="8884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5292080" y="3191372"/>
              <a:ext cx="0" cy="9366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3779912" y="3227634"/>
              <a:ext cx="0" cy="8884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Соединительная линия уступом 17"/>
          <p:cNvCxnSpPr>
            <a:stCxn id="5" idx="2"/>
            <a:endCxn id="35" idx="1"/>
          </p:cNvCxnSpPr>
          <p:nvPr/>
        </p:nvCxnSpPr>
        <p:spPr>
          <a:xfrm rot="16200000" flipH="1">
            <a:off x="5583456" y="3486505"/>
            <a:ext cx="406593" cy="20706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585781" y="1323824"/>
            <a:ext cx="0" cy="5993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2446059" y="3475937"/>
            <a:ext cx="1512168" cy="851155"/>
          </a:xfrm>
          <a:prstGeom prst="round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Администрирова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ние</a:t>
            </a:r>
            <a:r>
              <a:rPr lang="ru-RU" sz="1200" b="1" dirty="0">
                <a:solidFill>
                  <a:schemeClr val="tx1"/>
                </a:solidFill>
              </a:rPr>
              <a:t> базы данных вакансий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990463" y="1931640"/>
            <a:ext cx="1493305" cy="1050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096953" y="1490862"/>
            <a:ext cx="1754967" cy="9002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4" name="Picture 9" descr="C:\Users\MGW\Desktop\noroo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6" y="1751684"/>
            <a:ext cx="360040" cy="35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19" descr="C:\Users\MGW\Desktop\images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439" y="2192564"/>
            <a:ext cx="409940" cy="3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 стрелкой 24"/>
          <p:cNvCxnSpPr>
            <a:stCxn id="21" idx="1"/>
          </p:cNvCxnSpPr>
          <p:nvPr/>
        </p:nvCxnSpPr>
        <p:spPr>
          <a:xfrm flipH="1">
            <a:off x="7019053" y="2087455"/>
            <a:ext cx="649291" cy="895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7" idx="1"/>
          </p:cNvCxnSpPr>
          <p:nvPr/>
        </p:nvCxnSpPr>
        <p:spPr>
          <a:xfrm flipV="1">
            <a:off x="5148064" y="1648458"/>
            <a:ext cx="963127" cy="742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7" name="Picture 17" descr="C:\Users\MGW\Desktop\easytou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3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377" y="2302094"/>
            <a:ext cx="360040" cy="37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9" descr="C:\Users\MGW\Desktop\noroo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1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136" y="1807894"/>
            <a:ext cx="367070" cy="36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Соединительная линия уступом 42"/>
          <p:cNvCxnSpPr>
            <a:stCxn id="35" idx="0"/>
          </p:cNvCxnSpPr>
          <p:nvPr/>
        </p:nvCxnSpPr>
        <p:spPr>
          <a:xfrm rot="16200000" flipV="1">
            <a:off x="7109070" y="3805830"/>
            <a:ext cx="397250" cy="577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614862" y="4009968"/>
            <a:ext cx="1691881" cy="86701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41408" y="4976696"/>
            <a:ext cx="2922480" cy="89622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55" name="Соединительная линия уступом 54"/>
          <p:cNvCxnSpPr/>
          <p:nvPr/>
        </p:nvCxnSpPr>
        <p:spPr>
          <a:xfrm flipV="1">
            <a:off x="2285226" y="4316339"/>
            <a:ext cx="1062638" cy="280437"/>
          </a:xfrm>
          <a:prstGeom prst="bentConnector3">
            <a:avLst>
              <a:gd name="adj1" fmla="val 9960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7" name="Picture 19" descr="C:\Users\MGW\Desktop\images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75" y="4440235"/>
            <a:ext cx="409940" cy="3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Скругленный прямоугольник 77"/>
          <p:cNvSpPr/>
          <p:nvPr/>
        </p:nvSpPr>
        <p:spPr>
          <a:xfrm>
            <a:off x="642273" y="4071204"/>
            <a:ext cx="1642954" cy="75673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 труду и занятости населения области</a:t>
            </a:r>
          </a:p>
        </p:txBody>
      </p:sp>
      <p:grpSp>
        <p:nvGrpSpPr>
          <p:cNvPr id="70" name="Группа 69"/>
          <p:cNvGrpSpPr/>
          <p:nvPr/>
        </p:nvGrpSpPr>
        <p:grpSpPr>
          <a:xfrm>
            <a:off x="666418" y="5051607"/>
            <a:ext cx="2825462" cy="723175"/>
            <a:chOff x="3474077" y="5248033"/>
            <a:chExt cx="2825462" cy="723175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3703496" y="5248033"/>
              <a:ext cx="2249143" cy="238708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Сверка вакансий</a:t>
              </a:r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3612827" y="5491938"/>
              <a:ext cx="2403189" cy="238708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Актуализация вакансий</a:t>
              </a:r>
            </a:p>
          </p:txBody>
        </p:sp>
        <p:sp>
          <p:nvSpPr>
            <p:cNvPr id="81" name="Скругленный прямоугольник 80"/>
            <p:cNvSpPr/>
            <p:nvPr/>
          </p:nvSpPr>
          <p:spPr>
            <a:xfrm>
              <a:off x="3474077" y="5732500"/>
              <a:ext cx="2825462" cy="238708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Загрузка вакансий на портал</a:t>
              </a:r>
            </a:p>
          </p:txBody>
        </p:sp>
      </p:grpSp>
      <p:cxnSp>
        <p:nvCxnSpPr>
          <p:cNvPr id="84" name="Прямая соединительная линия 83"/>
          <p:cNvCxnSpPr/>
          <p:nvPr/>
        </p:nvCxnSpPr>
        <p:spPr>
          <a:xfrm>
            <a:off x="6759321" y="5872916"/>
            <a:ext cx="17281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95"/>
          <p:cNvGrpSpPr/>
          <p:nvPr/>
        </p:nvGrpSpPr>
        <p:grpSpPr>
          <a:xfrm>
            <a:off x="395533" y="4440235"/>
            <a:ext cx="270885" cy="1225877"/>
            <a:chOff x="395533" y="4440235"/>
            <a:chExt cx="270885" cy="1225877"/>
          </a:xfrm>
        </p:grpSpPr>
        <p:cxnSp>
          <p:nvCxnSpPr>
            <p:cNvPr id="95" name="Прямая со стрелкой 94"/>
            <p:cNvCxnSpPr/>
            <p:nvPr/>
          </p:nvCxnSpPr>
          <p:spPr>
            <a:xfrm>
              <a:off x="395535" y="5666112"/>
              <a:ext cx="27088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 стрелкой 96"/>
            <p:cNvCxnSpPr/>
            <p:nvPr/>
          </p:nvCxnSpPr>
          <p:spPr>
            <a:xfrm>
              <a:off x="395534" y="5423431"/>
              <a:ext cx="27088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 стрелкой 97"/>
            <p:cNvCxnSpPr/>
            <p:nvPr/>
          </p:nvCxnSpPr>
          <p:spPr>
            <a:xfrm>
              <a:off x="395533" y="5182137"/>
              <a:ext cx="27088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Соединительная линия уступом 88"/>
            <p:cNvCxnSpPr/>
            <p:nvPr/>
          </p:nvCxnSpPr>
          <p:spPr>
            <a:xfrm rot="16200000" flipV="1">
              <a:off x="-215782" y="5054793"/>
              <a:ext cx="1222636" cy="2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>
              <a:endCxn id="64" idx="1"/>
            </p:cNvCxnSpPr>
            <p:nvPr/>
          </p:nvCxnSpPr>
          <p:spPr>
            <a:xfrm>
              <a:off x="395533" y="4440235"/>
              <a:ext cx="219329" cy="32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Группа 106"/>
          <p:cNvGrpSpPr/>
          <p:nvPr/>
        </p:nvGrpSpPr>
        <p:grpSpPr>
          <a:xfrm>
            <a:off x="8370578" y="5051607"/>
            <a:ext cx="377886" cy="1257714"/>
            <a:chOff x="8370578" y="5051607"/>
            <a:chExt cx="377886" cy="1257714"/>
          </a:xfrm>
        </p:grpSpPr>
        <p:cxnSp>
          <p:nvCxnSpPr>
            <p:cNvPr id="100" name="Прямая со стрелкой 99"/>
            <p:cNvCxnSpPr/>
            <p:nvPr/>
          </p:nvCxnSpPr>
          <p:spPr>
            <a:xfrm flipH="1">
              <a:off x="8487514" y="5652149"/>
              <a:ext cx="26095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 стрелкой 109"/>
            <p:cNvCxnSpPr/>
            <p:nvPr/>
          </p:nvCxnSpPr>
          <p:spPr>
            <a:xfrm flipH="1">
              <a:off x="8487514" y="6309320"/>
              <a:ext cx="26095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flipV="1">
              <a:off x="8748464" y="5051607"/>
              <a:ext cx="0" cy="125771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flipH="1">
              <a:off x="8370578" y="5051607"/>
              <a:ext cx="3778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Скругленный прямоугольник 56"/>
          <p:cNvSpPr/>
          <p:nvPr/>
        </p:nvSpPr>
        <p:spPr>
          <a:xfrm>
            <a:off x="2915816" y="1844824"/>
            <a:ext cx="3062389" cy="327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Портал 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«Заяви о себе»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789542" y="2639234"/>
            <a:ext cx="1718562" cy="599344"/>
          </a:xfrm>
          <a:prstGeom prst="round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База студентов, школьников</a:t>
            </a: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6111191" y="1356803"/>
            <a:ext cx="211210" cy="5833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7594673" y="656736"/>
            <a:ext cx="147342" cy="2714095"/>
          </a:xfrm>
          <a:prstGeom prst="rightBrace">
            <a:avLst>
              <a:gd name="adj1" fmla="val 1435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02648" y="5872916"/>
            <a:ext cx="0" cy="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Номер слайда 1"/>
          <p:cNvSpPr txBox="1">
            <a:spLocks noGrp="1"/>
          </p:cNvSpPr>
          <p:nvPr/>
        </p:nvSpPr>
        <p:spPr>
          <a:xfrm>
            <a:off x="8617989" y="6492875"/>
            <a:ext cx="526011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19B34D-B78B-4C7C-B5A7-4520BA222628}" type="slidenum">
              <a:rPr lang="ru-RU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400" dirty="0">
              <a:solidFill>
                <a:schemeClr val="accent1">
                  <a:shade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4" name="AutoShape 2" descr="https://thumb.cloud.mail.ru/thumb/xw1/%D1%84%D0%BE%D1%82%D0%BE%20%D0%9F%D0%9E%D0%9E%20%D1%85%D0%BE%D1%80%D0%BE%D1%88%D0%B8%D0%B5/PnisRModM2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thumb.cloud.mail.ru/thumb/xw1/%D1%84%D0%BE%D1%82%D0%BE%20%D0%9F%D0%9E%D0%9E%20%D1%85%D0%BE%D1%80%D0%BE%D1%88%D0%B8%D0%B5/PnisRModM2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29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AA0A8-ACF6-4284-975B-ABFCE771703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0648"/>
            <a:ext cx="9001000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69035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31922</TotalTime>
  <Words>218</Words>
  <Application>Microsoft Office PowerPoint</Application>
  <PresentationFormat>Экран (4:3)</PresentationFormat>
  <Paragraphs>70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Medium</vt:lpstr>
      <vt:lpstr>Wingdings 2</vt:lpstr>
      <vt:lpstr>Трек</vt:lpstr>
      <vt:lpstr>Трудоустройство студентов профессиональных образовательных организаций области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Екатерина Квашенкова</cp:lastModifiedBy>
  <cp:revision>1746</cp:revision>
  <cp:lastPrinted>2021-04-15T08:55:40Z</cp:lastPrinted>
  <dcterms:created xsi:type="dcterms:W3CDTF">2010-02-20T13:06:54Z</dcterms:created>
  <dcterms:modified xsi:type="dcterms:W3CDTF">2021-04-19T08:48:31Z</dcterms:modified>
</cp:coreProperties>
</file>