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</p:sldMasterIdLst>
  <p:notesMasterIdLst>
    <p:notesMasterId r:id="rId29"/>
  </p:notesMasterIdLst>
  <p:sldIdLst>
    <p:sldId id="347" r:id="rId4"/>
    <p:sldId id="263" r:id="rId5"/>
    <p:sldId id="286" r:id="rId6"/>
    <p:sldId id="348" r:id="rId7"/>
    <p:sldId id="349" r:id="rId8"/>
    <p:sldId id="355" r:id="rId9"/>
    <p:sldId id="352" r:id="rId10"/>
    <p:sldId id="354" r:id="rId11"/>
    <p:sldId id="369" r:id="rId12"/>
    <p:sldId id="363" r:id="rId13"/>
    <p:sldId id="356" r:id="rId14"/>
    <p:sldId id="367" r:id="rId15"/>
    <p:sldId id="364" r:id="rId16"/>
    <p:sldId id="357" r:id="rId17"/>
    <p:sldId id="358" r:id="rId18"/>
    <p:sldId id="371" r:id="rId19"/>
    <p:sldId id="359" r:id="rId20"/>
    <p:sldId id="360" r:id="rId21"/>
    <p:sldId id="372" r:id="rId22"/>
    <p:sldId id="361" r:id="rId23"/>
    <p:sldId id="370" r:id="rId24"/>
    <p:sldId id="366" r:id="rId25"/>
    <p:sldId id="365" r:id="rId26"/>
    <p:sldId id="368" r:id="rId27"/>
    <p:sldId id="3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B0F0"/>
    <a:srgbClr val="0091EA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111" d="100"/>
          <a:sy n="111" d="100"/>
        </p:scale>
        <p:origin x="-17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bars@list.ru" TargetMode="External"/><Relationship Id="rId2" Type="http://schemas.openxmlformats.org/officeDocument/2006/relationships/hyperlink" Target="http://arslastochka.ucoz.ru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0999" y="4724400"/>
            <a:ext cx="8763001" cy="2133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1"/>
                </a:solidFill>
              </a:rPr>
              <a:t>«Профориентационный центр «Твой выбор»</a:t>
            </a:r>
          </a:p>
          <a:p>
            <a:pPr algn="r"/>
            <a:endParaRPr lang="ru-RU" sz="1800" dirty="0">
              <a:solidFill>
                <a:srgbClr val="C00000"/>
              </a:solidFill>
            </a:endParaRPr>
          </a:p>
          <a:p>
            <a:pPr algn="r"/>
            <a:r>
              <a:rPr lang="ru-RU" sz="1800" dirty="0" err="1">
                <a:solidFill>
                  <a:srgbClr val="C00000"/>
                </a:solidFill>
              </a:rPr>
              <a:t>Белоцерковец</a:t>
            </a:r>
            <a:r>
              <a:rPr lang="ru-RU" sz="1800" dirty="0">
                <a:solidFill>
                  <a:srgbClr val="C00000"/>
                </a:solidFill>
              </a:rPr>
              <a:t> Инна Святославовна,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</a:rPr>
              <a:t>директор КГАУСО «</a:t>
            </a:r>
            <a:r>
              <a:rPr lang="ru-RU" sz="1800" dirty="0" err="1">
                <a:solidFill>
                  <a:srgbClr val="C00000"/>
                </a:solidFill>
              </a:rPr>
              <a:t>Арсеньевский</a:t>
            </a:r>
            <a:r>
              <a:rPr lang="ru-RU" sz="1800" dirty="0">
                <a:solidFill>
                  <a:srgbClr val="C00000"/>
                </a:solidFill>
              </a:rPr>
              <a:t> СРЦН «Ласточка»</a:t>
            </a: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886201" y="4648200"/>
            <a:ext cx="4876800" cy="11736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2800" dirty="0">
                <a:solidFill>
                  <a:srgbClr val="C00000"/>
                </a:solidFill>
              </a:rPr>
              <a:t>СОЦИАЛЬНАЯ ПРАКТИКА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0AC87D-FF77-43F9-95E1-8268A77DBC3D}"/>
              </a:ext>
            </a:extLst>
          </p:cNvPr>
          <p:cNvSpPr txBox="1"/>
          <p:nvPr/>
        </p:nvSpPr>
        <p:spPr>
          <a:xfrm>
            <a:off x="2667000" y="17975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Министерство труда и социальной политики </a:t>
            </a:r>
          </a:p>
          <a:p>
            <a:r>
              <a:rPr lang="ru-RU" dirty="0"/>
              <a:t>                             Приморского края </a:t>
            </a:r>
          </a:p>
        </p:txBody>
      </p:sp>
      <p:pic>
        <p:nvPicPr>
          <p:cNvPr id="1026" name="Picture 2" descr="https://www.tambov.gov.ru/assets/images/press/molodezh/2Ro1pl_mq78.jpg">
            <a:extLst>
              <a:ext uri="{FF2B5EF4-FFF2-40B4-BE49-F238E27FC236}">
                <a16:creationId xmlns:a16="http://schemas.microsoft.com/office/drawing/2014/main" xmlns="" id="{417FA793-0A30-4D97-B882-07757B99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" y="225035"/>
            <a:ext cx="1182147" cy="12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bali.ru/wp-content/uploads/2013/03/paradnij_gerb_primorskogo_kraya.png">
            <a:extLst>
              <a:ext uri="{FF2B5EF4-FFF2-40B4-BE49-F238E27FC236}">
                <a16:creationId xmlns:a16="http://schemas.microsoft.com/office/drawing/2014/main" xmlns="" id="{7685652D-5D38-462C-A1B3-5E488080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1318" y="91322"/>
            <a:ext cx="1207938" cy="133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6EA82C-0D20-4301-A858-33085BDBC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0500"/>
            <a:ext cx="8636000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006EAA-4572-472E-A7E4-AF8CBE336C3A}"/>
              </a:ext>
            </a:extLst>
          </p:cNvPr>
          <p:cNvSpPr txBox="1"/>
          <p:nvPr/>
        </p:nvSpPr>
        <p:spPr>
          <a:xfrm>
            <a:off x="3886200" y="6096000"/>
            <a:ext cx="429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Парикмахерское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362255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319672-A0A4-479A-80A5-F3E83223B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842A18-15A3-48AC-8B58-91A69F97A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1450"/>
            <a:ext cx="87122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15AD7D-A1EB-4548-B37C-D9A03DC74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4B985-85EA-4831-9935-82634F3A5547}"/>
              </a:ext>
            </a:extLst>
          </p:cNvPr>
          <p:cNvSpPr txBox="1"/>
          <p:nvPr/>
        </p:nvSpPr>
        <p:spPr>
          <a:xfrm>
            <a:off x="4845132" y="5818334"/>
            <a:ext cx="429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Издательская мастерская</a:t>
            </a:r>
          </a:p>
        </p:txBody>
      </p:sp>
    </p:spTree>
    <p:extLst>
      <p:ext uri="{BB962C8B-B14F-4D97-AF65-F5344CB8AC3E}">
        <p14:creationId xmlns:p14="http://schemas.microsoft.com/office/powerpoint/2010/main" val="2783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C788D4-CCF7-4070-BB24-D4E9F5A31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81000"/>
            <a:ext cx="85725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6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87E213-18B3-4D0B-94AB-A5BE0B0DA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3048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2C4249-5542-4483-B6B5-DFDCC6911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763000" cy="49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8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B6A30E-55B4-4F1D-8302-23444CA82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5134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B19027-75CF-4BFE-8D7B-F6533BA6311A}"/>
              </a:ext>
            </a:extLst>
          </p:cNvPr>
          <p:cNvSpPr txBox="1"/>
          <p:nvPr/>
        </p:nvSpPr>
        <p:spPr>
          <a:xfrm>
            <a:off x="3581400" y="5943600"/>
            <a:ext cx="4984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2800" dirty="0">
                <a:solidFill>
                  <a:schemeClr val="tx2"/>
                </a:solidFill>
              </a:rPr>
              <a:t>Мультипликационная студия</a:t>
            </a:r>
          </a:p>
        </p:txBody>
      </p:sp>
    </p:spTree>
    <p:extLst>
      <p:ext uri="{BB962C8B-B14F-4D97-AF65-F5344CB8AC3E}">
        <p14:creationId xmlns:p14="http://schemas.microsoft.com/office/powerpoint/2010/main" val="41355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8BDA55-9586-403D-B063-9FD6FE290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68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91863B-B55B-42CB-A4F6-675D06402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1930400"/>
            <a:ext cx="8153400" cy="4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ru-RU" altLang="ko-KR" sz="16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Актуальность профориентационной помощи детям очевидна. Формирование полноценных граждан своей страны, во многом зависит от того, чем будут заниматься повзрослевшие дети, какую профессию они изберут и где будут работать. Кроме того, грамотно построенная профориентационная работа позволяет решать и   многие насущные проблемы воспитания, особенно детей подросткового возраста. </a:t>
            </a:r>
          </a:p>
          <a:p>
            <a:pPr algn="just">
              <a:lnSpc>
                <a:spcPct val="160000"/>
              </a:lnSpc>
            </a:pPr>
            <a:endParaRPr lang="ru-RU" altLang="ko-KR" sz="1600" dirty="0">
              <a:solidFill>
                <a:schemeClr val="bg1"/>
              </a:solidFill>
              <a:latin typeface="Arial" charset="0"/>
              <a:ea typeface="굴림" pitchFamily="34" charset="-127"/>
            </a:endParaRPr>
          </a:p>
          <a:p>
            <a:pPr>
              <a:lnSpc>
                <a:spcPct val="160000"/>
              </a:lnSpc>
            </a:pPr>
            <a:r>
              <a:rPr lang="ru-RU" altLang="ko-KR" sz="16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Профориентационная работа с несовершеннолетними детьми – это вклад в решение острых социальных проблем.</a:t>
            </a: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1066800" y="1066800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r>
              <a:rPr kumimoji="1" lang="ru-RU" altLang="ko-KR" sz="3500" dirty="0">
                <a:solidFill>
                  <a:schemeClr val="bg1"/>
                </a:solidFill>
                <a:ea typeface="굴림" pitchFamily="34" charset="-127"/>
              </a:rPr>
              <a:t>Решаемая задача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6FF65A-7FE2-422E-A843-8229B6B13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0025"/>
            <a:ext cx="8610600" cy="645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D14772-9FFE-4D18-84F1-7523B55C0328}"/>
              </a:ext>
            </a:extLst>
          </p:cNvPr>
          <p:cNvSpPr txBox="1"/>
          <p:nvPr/>
        </p:nvSpPr>
        <p:spPr>
          <a:xfrm>
            <a:off x="4419600" y="58674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Швейная мастерская</a:t>
            </a:r>
          </a:p>
        </p:txBody>
      </p:sp>
    </p:spTree>
    <p:extLst>
      <p:ext uri="{BB962C8B-B14F-4D97-AF65-F5344CB8AC3E}">
        <p14:creationId xmlns:p14="http://schemas.microsoft.com/office/powerpoint/2010/main" val="152991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87F101-E349-46CC-B662-5ED0C58FF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9" y="304800"/>
            <a:ext cx="8792261" cy="46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1DD642-015E-402B-B937-568CD2908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6553200" cy="655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DDB4BE-671F-4A65-8B46-84EDD2CF6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" y="152400"/>
            <a:ext cx="2133600" cy="16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D60C17-B986-4B78-B9FC-76756DA4D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5690" y="2480071"/>
            <a:ext cx="3200402" cy="20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3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29E93D-1086-4D65-B636-A54A70F6C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69CECC-94ED-483F-BC2A-BDA546C931D7}"/>
              </a:ext>
            </a:extLst>
          </p:cNvPr>
          <p:cNvSpPr txBox="1"/>
          <p:nvPr/>
        </p:nvSpPr>
        <p:spPr>
          <a:xfrm>
            <a:off x="3810000" y="6019800"/>
            <a:ext cx="429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Кулинарное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228620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529B71-520A-4BAA-AEF8-8B95BC66F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714375" y="327949"/>
            <a:ext cx="3857625" cy="579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6FCEF9-2158-402A-AD9D-CC451BF6E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-1266" r="-1497" b="15372"/>
          <a:stretch/>
        </p:blipFill>
        <p:spPr>
          <a:xfrm>
            <a:off x="5029200" y="228600"/>
            <a:ext cx="3857625" cy="58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8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8DE11C-3C96-46E2-8CD1-0E0B2A213CBB}"/>
              </a:ext>
            </a:extLst>
          </p:cNvPr>
          <p:cNvSpPr txBox="1"/>
          <p:nvPr/>
        </p:nvSpPr>
        <p:spPr>
          <a:xfrm>
            <a:off x="1219200" y="1905000"/>
            <a:ext cx="7543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Спасибо за внимание!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КГАУСО «</a:t>
            </a:r>
            <a:r>
              <a:rPr lang="ru-RU" sz="2400" dirty="0" err="1"/>
              <a:t>Арсеньевский</a:t>
            </a:r>
            <a:r>
              <a:rPr lang="ru-RU" sz="2400" dirty="0"/>
              <a:t> СРЦН «Ласточка» </a:t>
            </a:r>
          </a:p>
          <a:p>
            <a:pPr algn="ctr"/>
            <a:r>
              <a:rPr lang="ru-RU" sz="2400" dirty="0"/>
              <a:t>Директор: </a:t>
            </a:r>
            <a:r>
              <a:rPr lang="ru-RU" sz="2400" dirty="0" err="1"/>
              <a:t>Белоцерковец</a:t>
            </a:r>
            <a:r>
              <a:rPr lang="ru-RU" sz="2400" dirty="0"/>
              <a:t> Инна Святославовна</a:t>
            </a:r>
          </a:p>
          <a:p>
            <a:pPr algn="ctr"/>
            <a:r>
              <a:rPr lang="en-US" sz="2400" dirty="0">
                <a:hlinkClick r:id="rId2"/>
              </a:rPr>
              <a:t>http://arslastochka.ucoz.ru</a:t>
            </a:r>
            <a:endParaRPr lang="ru-RU" sz="2400" dirty="0"/>
          </a:p>
          <a:p>
            <a:pPr algn="ctr"/>
            <a:r>
              <a:rPr lang="en-US" sz="2400" dirty="0"/>
              <a:t>E-mail</a:t>
            </a:r>
            <a:r>
              <a:rPr lang="ru-RU" sz="2400" dirty="0"/>
              <a:t>: </a:t>
            </a:r>
            <a:r>
              <a:rPr lang="en-US" sz="2400" dirty="0">
                <a:hlinkClick r:id="rId3"/>
              </a:rPr>
              <a:t>Cbars@list.ru</a:t>
            </a:r>
            <a:endParaRPr lang="en-US" sz="2400" dirty="0"/>
          </a:p>
          <a:p>
            <a:pPr algn="ctr"/>
            <a:r>
              <a:rPr lang="ru-RU" sz="2400" dirty="0"/>
              <a:t>Телефон: 8(42361) 3-24-48</a:t>
            </a:r>
          </a:p>
        </p:txBody>
      </p:sp>
    </p:spTree>
    <p:extLst>
      <p:ext uri="{BB962C8B-B14F-4D97-AF65-F5344CB8AC3E}">
        <p14:creationId xmlns:p14="http://schemas.microsoft.com/office/powerpoint/2010/main" val="178145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6553200" cy="715963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Условия внедрения практики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075" y="1066800"/>
            <a:ext cx="693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Реализация практики профориентационного центра «Твой выбор» осуществляется по направлениям: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Швейное мастерство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Кулинарное искусство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Гончарное дело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Парикмахерская студия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Мультипликационная школа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Издательское  дело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Столярное дело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5195"/>
            <a:ext cx="2438400" cy="179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32" y="5070485"/>
            <a:ext cx="2397198" cy="178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30" y="5081371"/>
            <a:ext cx="2387360" cy="178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91" y="5081371"/>
            <a:ext cx="1952710" cy="178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5065195"/>
            <a:ext cx="91440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6553200" cy="715963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Целевая группа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6354" y="1143000"/>
            <a:ext cx="70747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Воспитанники социального реабилитационного Центра </a:t>
            </a:r>
          </a:p>
          <a:p>
            <a:pPr algn="ctr"/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12 до 18 лет: </a:t>
            </a:r>
          </a:p>
          <a:p>
            <a:pPr algn="just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дети из неблагополучных, асоциальных семей;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дети, оставшиеся без попечения родителей;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дети из семей, нуждающихся в социально-экономической и социально-психологической помощи и поддержке (низкий социально-культурный уровень);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дети с проявлениями социальной и психолого-педагогической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дезадаптации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дети с проблемами в развитии;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несовершеннолетние, находящиеся в конфликте с законом.</a:t>
            </a:r>
          </a:p>
        </p:txBody>
      </p:sp>
    </p:spTree>
    <p:extLst>
      <p:ext uri="{BB962C8B-B14F-4D97-AF65-F5344CB8AC3E}">
        <p14:creationId xmlns:p14="http://schemas.microsoft.com/office/powerpoint/2010/main" val="407456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1955" y="76200"/>
            <a:ext cx="6252890" cy="715963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Необходимые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7963" y="762000"/>
            <a:ext cx="5676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успешной реализации профцентр </a:t>
            </a:r>
          </a:p>
          <a:p>
            <a:pPr algn="ctr"/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«Твой выбор» имеет ресурсное обеспечение: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6" t="9819" r="17372" b="20076"/>
          <a:stretch/>
        </p:blipFill>
        <p:spPr>
          <a:xfrm>
            <a:off x="3962400" y="1905000"/>
            <a:ext cx="914400" cy="47533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/>
          <a:stretch/>
        </p:blipFill>
        <p:spPr bwMode="auto">
          <a:xfrm>
            <a:off x="0" y="4182977"/>
            <a:ext cx="3358008" cy="267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"/>
            <a:ext cx="3358008" cy="206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6" y="2071791"/>
            <a:ext cx="3389614" cy="211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943" y="3360494"/>
            <a:ext cx="7086604" cy="2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6799" y="4800600"/>
            <a:ext cx="6145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- организационное и управленческое;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5132" y="5818334"/>
            <a:ext cx="4298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- кадровое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799" y="3782866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- материальное;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579431"/>
            <a:ext cx="429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информационно-методическое;</a:t>
            </a:r>
          </a:p>
        </p:txBody>
      </p:sp>
    </p:spTree>
    <p:extLst>
      <p:ext uri="{BB962C8B-B14F-4D97-AF65-F5344CB8AC3E}">
        <p14:creationId xmlns:p14="http://schemas.microsoft.com/office/powerpoint/2010/main" val="3497872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7086600" cy="7159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Этапы реализации практики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27860"/>
          <a:stretch/>
        </p:blipFill>
        <p:spPr>
          <a:xfrm>
            <a:off x="1840673" y="685800"/>
            <a:ext cx="3930735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2863" y="1209764"/>
            <a:ext cx="3531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Подготовительный.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Выявление предпочтений участников программы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67200" y="1255931"/>
            <a:ext cx="1316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этап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98271" y="2667000"/>
            <a:ext cx="1454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этап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42550" y="2649625"/>
            <a:ext cx="3501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Диагностический.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Знакомство с профессиями, тестирование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78728" y="4038600"/>
            <a:ext cx="159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этап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31664" y="3946267"/>
            <a:ext cx="3512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Практический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Личный профессиональный план работы с подростком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09987" y="5410200"/>
            <a:ext cx="15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этап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12863" y="5408704"/>
            <a:ext cx="3531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Аналитический.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Определение количественных и качественных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2298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Качественные результаты реализации практики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мероприятий, предусмотренных в рамках работы профцентра, позволило: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повысить мотивацию подростков к труду;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формировать и развивать общетрудовые умения и навыки;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получить воспитанникам индивидуальную психологическую помощь в осознанном выборе будущей профессии;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повысить интерес у несовершеннолетних к проблеме осознанного выбора профессии, через пропаганду наиболее востребованных профессий;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50" y="4178320"/>
            <a:ext cx="3538135" cy="26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26" y="4171392"/>
            <a:ext cx="3186490" cy="26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320"/>
            <a:ext cx="2498550" cy="26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08" y="4071712"/>
            <a:ext cx="9304616" cy="27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90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Качественные результаты реализации практики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повысить интерес у несовершеннолетних к проблеме осознанного выбора профессии, через пропаганду наиболее востребованных профессий;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расширить знания о многообразии профессий;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обучить подростков основным принципам построения профессиональной карьеры и навыкам поведения на рынке труда;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сориентировать воспитанников на реализацию собственных профессиональных предпочтений в реальных социальных условиях;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поступить участникам программы в профессиональные учебные заведения;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активизировать родителей в профориентации 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профвыборе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детей, для успешной социальной адаптации и интеграции в общество.</a:t>
            </a:r>
          </a:p>
        </p:txBody>
      </p:sp>
    </p:spTree>
    <p:extLst>
      <p:ext uri="{BB962C8B-B14F-4D97-AF65-F5344CB8AC3E}">
        <p14:creationId xmlns:p14="http://schemas.microsoft.com/office/powerpoint/2010/main" val="281917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D1313-B086-43F6-B5F5-EA4A4377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Добро пожаловать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29DCA3E-A7D4-4C25-8407-D30B9AEF4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598709" cy="4949032"/>
          </a:xfrm>
        </p:spPr>
      </p:pic>
    </p:spTree>
    <p:extLst>
      <p:ext uri="{BB962C8B-B14F-4D97-AF65-F5344CB8AC3E}">
        <p14:creationId xmlns:p14="http://schemas.microsoft.com/office/powerpoint/2010/main" val="1739191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0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2285C8"/>
      </a:accent1>
      <a:accent2>
        <a:srgbClr val="289FE8"/>
      </a:accent2>
      <a:accent3>
        <a:srgbClr val="54C0E2"/>
      </a:accent3>
      <a:accent4>
        <a:srgbClr val="37CBFF"/>
      </a:accent4>
      <a:accent5>
        <a:srgbClr val="00ACE8"/>
      </a:accent5>
      <a:accent6>
        <a:srgbClr val="00729B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50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2285C8"/>
      </a:accent1>
      <a:accent2>
        <a:srgbClr val="289FE8"/>
      </a:accent2>
      <a:accent3>
        <a:srgbClr val="54C0E2"/>
      </a:accent3>
      <a:accent4>
        <a:srgbClr val="37CBFF"/>
      </a:accent4>
      <a:accent5>
        <a:srgbClr val="00ACE8"/>
      </a:accent5>
      <a:accent6>
        <a:srgbClr val="00729B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50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2285C8"/>
      </a:accent1>
      <a:accent2>
        <a:srgbClr val="289FE8"/>
      </a:accent2>
      <a:accent3>
        <a:srgbClr val="54C0E2"/>
      </a:accent3>
      <a:accent4>
        <a:srgbClr val="37CBFF"/>
      </a:accent4>
      <a:accent5>
        <a:srgbClr val="00ACE8"/>
      </a:accent5>
      <a:accent6>
        <a:srgbClr val="00729B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432</Words>
  <Application>Microsoft Office PowerPoint</Application>
  <PresentationFormat>Экран (4:3)</PresentationFormat>
  <Paragraphs>78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15_Office Theme</vt:lpstr>
      <vt:lpstr>Презентация PowerPoint</vt:lpstr>
      <vt:lpstr>Презентация PowerPoint</vt:lpstr>
      <vt:lpstr>Условия внедрения практики</vt:lpstr>
      <vt:lpstr>Целевая группа</vt:lpstr>
      <vt:lpstr>Необходимые ресурсы</vt:lpstr>
      <vt:lpstr>Этапы реализации практики</vt:lpstr>
      <vt:lpstr>Качественные результаты реализации практики </vt:lpstr>
      <vt:lpstr>Качественные результаты реализации практики </vt:lpstr>
      <vt:lpstr>Добро пожаловать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Инна</cp:lastModifiedBy>
  <cp:revision>278</cp:revision>
  <dcterms:created xsi:type="dcterms:W3CDTF">2012-04-26T17:06:14Z</dcterms:created>
  <dcterms:modified xsi:type="dcterms:W3CDTF">2020-10-13T23:03:45Z</dcterms:modified>
</cp:coreProperties>
</file>