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59" r:id="rId3"/>
    <p:sldId id="260" r:id="rId4"/>
    <p:sldId id="1066" r:id="rId5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4271" userDrawn="1">
          <p15:clr>
            <a:srgbClr val="A4A3A4"/>
          </p15:clr>
        </p15:guide>
        <p15:guide id="8" pos="189" userDrawn="1">
          <p15:clr>
            <a:srgbClr val="A4A3A4"/>
          </p15:clr>
        </p15:guide>
        <p15:guide id="9" pos="2887" userDrawn="1">
          <p15:clr>
            <a:srgbClr val="A4A3A4"/>
          </p15:clr>
        </p15:guide>
        <p15:guide id="10" pos="347" userDrawn="1">
          <p15:clr>
            <a:srgbClr val="A4A3A4"/>
          </p15:clr>
        </p15:guide>
        <p15:guide id="11" pos="73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insv@gmail.com" initials="d" lastIdx="2" clrIdx="0">
    <p:extLst>
      <p:ext uri="{19B8F6BF-5375-455C-9EA6-DF929625EA0E}">
        <p15:presenceInfo xmlns:p15="http://schemas.microsoft.com/office/powerpoint/2012/main" userId="9f9bf8efdf8b0e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CE8"/>
    <a:srgbClr val="305778"/>
    <a:srgbClr val="C99071"/>
    <a:srgbClr val="FBF2E9"/>
    <a:srgbClr val="F2CFAC"/>
    <a:srgbClr val="FBF0E5"/>
    <a:srgbClr val="F9E9D9"/>
    <a:srgbClr val="003A63"/>
    <a:srgbClr val="CDDBE5"/>
    <a:srgbClr val="D7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7" autoAdjust="0"/>
    <p:restoredTop sz="94753"/>
  </p:normalViewPr>
  <p:slideViewPr>
    <p:cSldViewPr snapToGrid="0">
      <p:cViewPr varScale="1">
        <p:scale>
          <a:sx n="109" d="100"/>
          <a:sy n="109" d="100"/>
        </p:scale>
        <p:origin x="960" y="192"/>
      </p:cViewPr>
      <p:guideLst>
        <p:guide orient="horz" pos="4110"/>
        <p:guide pos="665"/>
        <p:guide orient="horz" pos="436"/>
        <p:guide pos="7469"/>
        <p:guide pos="3840"/>
        <p:guide pos="4271"/>
        <p:guide pos="189"/>
        <p:guide pos="2887"/>
        <p:guide pos="347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D723596A-1BDD-4B1B-842F-15C37D06FD56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8649073D-430E-4C1E-99D4-F5109D56CE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31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62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44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-19277" y="0"/>
            <a:ext cx="12211276" cy="5556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35361" y="5610750"/>
            <a:ext cx="8928992" cy="4105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0"/>
          </p:nvPr>
        </p:nvSpPr>
        <p:spPr>
          <a:xfrm>
            <a:off x="335360" y="6021289"/>
            <a:ext cx="8928992" cy="6480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08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30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9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0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9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47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29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6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98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17EB-FACC-42BE-89A2-4148DFBEFCA1}" type="datetimeFigureOut">
              <a:rPr lang="ru-RU" smtClean="0"/>
              <a:t>31.08.2020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403F-0F0C-446D-971B-FB9A1DEE13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76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iding on the back of a motorcycle&#10;&#10;Description automatically generated">
            <a:extLst>
              <a:ext uri="{FF2B5EF4-FFF2-40B4-BE49-F238E27FC236}">
                <a16:creationId xmlns:a16="http://schemas.microsoft.com/office/drawing/2014/main" id="{D7B8040D-F013-A94F-9347-26015E5D4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1" r="9605" b="1610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E7F32-D94A-DD4E-BE3F-562BC78EB3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-4" y="-3200400"/>
            <a:ext cx="12192003" cy="10058400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/>
        </p:nvSpPr>
        <p:spPr>
          <a:xfrm>
            <a:off x="1524000" y="6093297"/>
            <a:ext cx="7380312" cy="6985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4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05A496-2EE5-7D4A-A85C-425C0DA041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5400000">
            <a:off x="2629615" y="-2704382"/>
            <a:ext cx="6932764" cy="1219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6600" y="3548395"/>
            <a:ext cx="693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05778"/>
                </a:solidFill>
                <a:latin typeface="PT Sans Narrow" panose="020B0506020203020204" pitchFamily="34" charset="-52"/>
                <a:ea typeface="PT Sans Narrow" panose="020B0506020203020204" pitchFamily="34" charset="-52"/>
              </a:rPr>
              <a:t>СИСТЕМА ДОЛГОВРЕМЕННОГО УХОДА В РФ</a:t>
            </a:r>
            <a:endParaRPr lang="ru-RU" sz="3200" dirty="0">
              <a:solidFill>
                <a:srgbClr val="305778"/>
              </a:solidFill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8FFD5310-B419-D44E-BEE1-CDA3ECE36F76}"/>
              </a:ext>
            </a:extLst>
          </p:cNvPr>
          <p:cNvSpPr/>
          <p:nvPr/>
        </p:nvSpPr>
        <p:spPr>
          <a:xfrm>
            <a:off x="0" y="-64996"/>
            <a:ext cx="12192000" cy="125506"/>
          </a:xfrm>
          <a:prstGeom prst="rect">
            <a:avLst/>
          </a:prstGeom>
          <a:solidFill>
            <a:srgbClr val="98C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DDD5C7-3C98-D644-B098-7BAB24535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2047" r="32059"/>
          <a:stretch/>
        </p:blipFill>
        <p:spPr>
          <a:xfrm>
            <a:off x="10324218" y="75199"/>
            <a:ext cx="1582691" cy="144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8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C3A6A9-2E0F-D84D-B9E7-E9B00886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F800A9D0-D224-4648-9AF9-D7CF1B2E1140}"/>
              </a:ext>
            </a:extLst>
          </p:cNvPr>
          <p:cNvSpPr txBox="1">
            <a:spLocks/>
          </p:cNvSpPr>
          <p:nvPr/>
        </p:nvSpPr>
        <p:spPr>
          <a:xfrm>
            <a:off x="11497159" y="6480929"/>
            <a:ext cx="491251" cy="363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517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A9AE27-E048-B34C-8D4C-D84598BB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8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5506"/>
          </a:xfrm>
          <a:prstGeom prst="rect">
            <a:avLst/>
          </a:prstGeom>
          <a:solidFill>
            <a:srgbClr val="98CC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Заголовок 1"/>
          <p:cNvSpPr>
            <a:spLocks noGrp="1"/>
          </p:cNvSpPr>
          <p:nvPr>
            <p:ph type="title"/>
          </p:nvPr>
        </p:nvSpPr>
        <p:spPr>
          <a:xfrm>
            <a:off x="178128" y="314276"/>
            <a:ext cx="11176871" cy="234108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rgbClr val="003A63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Tahoma" panose="020B0604030504040204" pitchFamily="34" charset="0"/>
              </a:rPr>
              <a:t>ЦЕЛЕВАЯ АУДИТОРИЯ СДУ: </a:t>
            </a:r>
            <a:r>
              <a:rPr lang="ru-RU" sz="1900" dirty="0">
                <a:solidFill>
                  <a:srgbClr val="003A63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Tahoma" panose="020B0604030504040204" pitchFamily="34" charset="0"/>
              </a:rPr>
              <a:t>люди с ограничениями жизнедеятельности, приводящими к зависимости от посторонней помощи</a:t>
            </a: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EBA3CB51-8CEC-46E1-8B85-B87BC5772AD7}"/>
              </a:ext>
            </a:extLst>
          </p:cNvPr>
          <p:cNvSpPr/>
          <p:nvPr/>
        </p:nvSpPr>
        <p:spPr>
          <a:xfrm rot="5400000">
            <a:off x="1839891" y="434188"/>
            <a:ext cx="3876718" cy="5727700"/>
          </a:xfrm>
          <a:prstGeom prst="rect">
            <a:avLst/>
          </a:prstGeom>
          <a:solidFill>
            <a:srgbClr val="B5D9B7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650" b="1" dirty="0">
              <a:solidFill>
                <a:srgbClr val="385A3C"/>
              </a:solidFill>
              <a:latin typeface="PT Sans Narrow" panose="020B0506020203020204" pitchFamily="34" charset="-52"/>
              <a:ea typeface="PT Sans Narrow" panose="020B0506020203020204" pitchFamily="34" charset="-52"/>
              <a:cs typeface="Tahoma" panose="020B0604030504040204" pitchFamily="34" charset="0"/>
            </a:endParaRPr>
          </a:p>
        </p:txBody>
      </p:sp>
      <p:sp>
        <p:nvSpPr>
          <p:cNvPr id="208" name="Номер слайда 2">
            <a:extLst>
              <a:ext uri="{FF2B5EF4-FFF2-40B4-BE49-F238E27FC236}">
                <a16:creationId xmlns:a16="http://schemas.microsoft.com/office/drawing/2014/main" id="{6517982D-C4BA-486A-A08D-431D3CBACBB6}"/>
              </a:ext>
            </a:extLst>
          </p:cNvPr>
          <p:cNvSpPr txBox="1">
            <a:spLocks/>
          </p:cNvSpPr>
          <p:nvPr/>
        </p:nvSpPr>
        <p:spPr>
          <a:xfrm>
            <a:off x="11497159" y="6493455"/>
            <a:ext cx="491251" cy="363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FF29936-31E7-4F4A-8A14-8C9A26242D0F}"/>
              </a:ext>
            </a:extLst>
          </p:cNvPr>
          <p:cNvSpPr txBox="1"/>
          <p:nvPr/>
        </p:nvSpPr>
        <p:spPr>
          <a:xfrm>
            <a:off x="524912" y="710228"/>
            <a:ext cx="46036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317">
              <a:spcBef>
                <a:spcPts val="1200"/>
              </a:spcBef>
              <a:buSzPct val="75000"/>
            </a:pPr>
            <a:r>
              <a:rPr lang="ru-RU" sz="1200" b="1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МКФ (ВОЗ) классифицирует ограничения жизнедеятельности</a:t>
            </a:r>
          </a:p>
        </p:txBody>
      </p:sp>
      <p:sp>
        <p:nvSpPr>
          <p:cNvPr id="210" name="Прямоугольник 209">
            <a:extLst>
              <a:ext uri="{FF2B5EF4-FFF2-40B4-BE49-F238E27FC236}">
                <a16:creationId xmlns:a16="http://schemas.microsoft.com/office/drawing/2014/main" id="{A63F7814-805C-452C-BB2F-EB7A06F34785}"/>
              </a:ext>
            </a:extLst>
          </p:cNvPr>
          <p:cNvSpPr/>
          <p:nvPr/>
        </p:nvSpPr>
        <p:spPr>
          <a:xfrm rot="16200000">
            <a:off x="-2304634" y="3556411"/>
            <a:ext cx="5502911" cy="40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Tahoma" panose="020B0604030504040204" pitchFamily="34" charset="0"/>
              </a:rPr>
              <a:t>Международная шкала функционирования (ВОЗ)</a:t>
            </a:r>
          </a:p>
        </p:txBody>
      </p:sp>
      <p:sp>
        <p:nvSpPr>
          <p:cNvPr id="211" name="Прямоугольник 210">
            <a:extLst>
              <a:ext uri="{FF2B5EF4-FFF2-40B4-BE49-F238E27FC236}">
                <a16:creationId xmlns:a16="http://schemas.microsoft.com/office/drawing/2014/main" id="{2967B942-F00B-43E5-AB87-2A4DC05E1D62}"/>
              </a:ext>
            </a:extLst>
          </p:cNvPr>
          <p:cNvSpPr/>
          <p:nvPr/>
        </p:nvSpPr>
        <p:spPr>
          <a:xfrm>
            <a:off x="714377" y="1013169"/>
            <a:ext cx="2193923" cy="54000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Обучение и применение знаний</a:t>
            </a:r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2859CFAB-F70C-4A77-92EB-F4F3AD90B20D}"/>
              </a:ext>
            </a:extLst>
          </p:cNvPr>
          <p:cNvSpPr/>
          <p:nvPr/>
        </p:nvSpPr>
        <p:spPr>
          <a:xfrm>
            <a:off x="2933700" y="957124"/>
            <a:ext cx="33401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Навыки при обучении</a:t>
            </a:r>
          </a:p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Применение знаний </a:t>
            </a:r>
          </a:p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Использование органов чувств </a:t>
            </a:r>
          </a:p>
        </p:txBody>
      </p:sp>
      <p:sp>
        <p:nvSpPr>
          <p:cNvPr id="213" name="Прямоугольник 212">
            <a:extLst>
              <a:ext uri="{FF2B5EF4-FFF2-40B4-BE49-F238E27FC236}">
                <a16:creationId xmlns:a16="http://schemas.microsoft.com/office/drawing/2014/main" id="{1739147B-5058-4290-BF88-D4476D49FF4A}"/>
              </a:ext>
            </a:extLst>
          </p:cNvPr>
          <p:cNvSpPr/>
          <p:nvPr/>
        </p:nvSpPr>
        <p:spPr>
          <a:xfrm>
            <a:off x="714377" y="1643366"/>
            <a:ext cx="2193923" cy="40011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Общие задачи и требования</a:t>
            </a:r>
          </a:p>
        </p:txBody>
      </p:sp>
      <p:sp>
        <p:nvSpPr>
          <p:cNvPr id="214" name="Прямоугольник 213">
            <a:extLst>
              <a:ext uri="{FF2B5EF4-FFF2-40B4-BE49-F238E27FC236}">
                <a16:creationId xmlns:a16="http://schemas.microsoft.com/office/drawing/2014/main" id="{E7FB4943-0E16-4DEE-993F-2E5B6944C1B4}"/>
              </a:ext>
            </a:extLst>
          </p:cNvPr>
          <p:cNvSpPr/>
          <p:nvPr/>
        </p:nvSpPr>
        <p:spPr>
          <a:xfrm>
            <a:off x="2933700" y="1600849"/>
            <a:ext cx="33401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Выполнение задач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Преодоление стресса</a:t>
            </a:r>
          </a:p>
        </p:txBody>
      </p: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id="{791EBFEB-27F1-427F-84C4-C8151B3B4582}"/>
              </a:ext>
            </a:extLst>
          </p:cNvPr>
          <p:cNvSpPr/>
          <p:nvPr/>
        </p:nvSpPr>
        <p:spPr>
          <a:xfrm>
            <a:off x="714377" y="2139978"/>
            <a:ext cx="2193923" cy="628782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Мобильность</a:t>
            </a:r>
          </a:p>
        </p:txBody>
      </p:sp>
      <p:sp>
        <p:nvSpPr>
          <p:cNvPr id="216" name="Прямоугольник 215">
            <a:extLst>
              <a:ext uri="{FF2B5EF4-FFF2-40B4-BE49-F238E27FC236}">
                <a16:creationId xmlns:a16="http://schemas.microsoft.com/office/drawing/2014/main" id="{F75ECC65-C891-455B-B35F-0950526FDD3D}"/>
              </a:ext>
            </a:extLst>
          </p:cNvPr>
          <p:cNvSpPr/>
          <p:nvPr/>
        </p:nvSpPr>
        <p:spPr>
          <a:xfrm>
            <a:off x="2933700" y="2039385"/>
            <a:ext cx="3708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Изменение и поддержание положения тела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Перенос и манипулирование объектами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Ходьба и передвижение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Передвижение с использованием транспорта </a:t>
            </a:r>
          </a:p>
        </p:txBody>
      </p:sp>
      <p:sp>
        <p:nvSpPr>
          <p:cNvPr id="217" name="Прямоугольник 216">
            <a:extLst>
              <a:ext uri="{FF2B5EF4-FFF2-40B4-BE49-F238E27FC236}">
                <a16:creationId xmlns:a16="http://schemas.microsoft.com/office/drawing/2014/main" id="{54FCC189-6CD1-4E32-B1E2-8CC973DC3A48}"/>
              </a:ext>
            </a:extLst>
          </p:cNvPr>
          <p:cNvSpPr/>
          <p:nvPr/>
        </p:nvSpPr>
        <p:spPr>
          <a:xfrm>
            <a:off x="714377" y="2858043"/>
            <a:ext cx="2193923" cy="63000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Самообслуживание</a:t>
            </a:r>
          </a:p>
        </p:txBody>
      </p:sp>
      <p:sp>
        <p:nvSpPr>
          <p:cNvPr id="218" name="Прямоугольник 217">
            <a:extLst>
              <a:ext uri="{FF2B5EF4-FFF2-40B4-BE49-F238E27FC236}">
                <a16:creationId xmlns:a16="http://schemas.microsoft.com/office/drawing/2014/main" id="{05EE3FC9-E2AB-45AE-8EE0-76F2AF05401C}"/>
              </a:ext>
            </a:extLst>
          </p:cNvPr>
          <p:cNvSpPr/>
          <p:nvPr/>
        </p:nvSpPr>
        <p:spPr>
          <a:xfrm>
            <a:off x="2921000" y="2769822"/>
            <a:ext cx="3708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Мытье, уход, забота о здоровье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Физиологические отправления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Одевание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Прием пищи и питье</a:t>
            </a:r>
          </a:p>
        </p:txBody>
      </p:sp>
      <p:sp>
        <p:nvSpPr>
          <p:cNvPr id="219" name="Прямоугольник 218">
            <a:extLst>
              <a:ext uri="{FF2B5EF4-FFF2-40B4-BE49-F238E27FC236}">
                <a16:creationId xmlns:a16="http://schemas.microsoft.com/office/drawing/2014/main" id="{AC1D4985-138D-4B77-9ED4-62BF4C6F7697}"/>
              </a:ext>
            </a:extLst>
          </p:cNvPr>
          <p:cNvSpPr/>
          <p:nvPr/>
        </p:nvSpPr>
        <p:spPr>
          <a:xfrm>
            <a:off x="714377" y="3576888"/>
            <a:ext cx="2193923" cy="54000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Бытовая жизнь</a:t>
            </a:r>
          </a:p>
        </p:txBody>
      </p:sp>
      <p:sp>
        <p:nvSpPr>
          <p:cNvPr id="220" name="Прямоугольник 219">
            <a:extLst>
              <a:ext uri="{FF2B5EF4-FFF2-40B4-BE49-F238E27FC236}">
                <a16:creationId xmlns:a16="http://schemas.microsoft.com/office/drawing/2014/main" id="{6B1B1F14-8286-44F9-BB28-E44957BAFBF2}"/>
              </a:ext>
            </a:extLst>
          </p:cNvPr>
          <p:cNvSpPr/>
          <p:nvPr/>
        </p:nvSpPr>
        <p:spPr>
          <a:xfrm>
            <a:off x="2933700" y="3531671"/>
            <a:ext cx="3708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Приобретение предметов первой необходимости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Ведение домашнего хозяйства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Забота о домашнем имуществе и помощь другим </a:t>
            </a:r>
          </a:p>
        </p:txBody>
      </p:sp>
      <p:sp>
        <p:nvSpPr>
          <p:cNvPr id="221" name="Прямоугольник 220">
            <a:extLst>
              <a:ext uri="{FF2B5EF4-FFF2-40B4-BE49-F238E27FC236}">
                <a16:creationId xmlns:a16="http://schemas.microsoft.com/office/drawing/2014/main" id="{D2308197-3FD0-48A6-9E7C-95282805E68B}"/>
              </a:ext>
            </a:extLst>
          </p:cNvPr>
          <p:cNvSpPr/>
          <p:nvPr/>
        </p:nvSpPr>
        <p:spPr>
          <a:xfrm>
            <a:off x="714377" y="4205733"/>
            <a:ext cx="2193923" cy="54000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Общение</a:t>
            </a:r>
          </a:p>
        </p:txBody>
      </p:sp>
      <p:sp>
        <p:nvSpPr>
          <p:cNvPr id="222" name="Прямоугольник 221">
            <a:extLst>
              <a:ext uri="{FF2B5EF4-FFF2-40B4-BE49-F238E27FC236}">
                <a16:creationId xmlns:a16="http://schemas.microsoft.com/office/drawing/2014/main" id="{CF6A009F-9B82-493E-AA6C-20870B39D202}"/>
              </a:ext>
            </a:extLst>
          </p:cNvPr>
          <p:cNvSpPr/>
          <p:nvPr/>
        </p:nvSpPr>
        <p:spPr>
          <a:xfrm>
            <a:off x="2921000" y="4160321"/>
            <a:ext cx="3708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Восприятие сообщений при общении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Общение с использованием средств связи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Общение - составление и изложение сообщений</a:t>
            </a: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843AF5AA-0154-468C-9099-887228F641A0}"/>
              </a:ext>
            </a:extLst>
          </p:cNvPr>
          <p:cNvSpPr/>
          <p:nvPr/>
        </p:nvSpPr>
        <p:spPr>
          <a:xfrm>
            <a:off x="714376" y="4839768"/>
            <a:ext cx="2193923" cy="397206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Межличностные взаимодействия</a:t>
            </a: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74582510-15F5-4258-9D25-A1BCFAB0A1FC}"/>
              </a:ext>
            </a:extLst>
          </p:cNvPr>
          <p:cNvSpPr/>
          <p:nvPr/>
        </p:nvSpPr>
        <p:spPr>
          <a:xfrm>
            <a:off x="2933700" y="4803474"/>
            <a:ext cx="37084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Общие межличностные взаимодействия 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Специфические межличностные отношения </a:t>
            </a:r>
          </a:p>
        </p:txBody>
      </p:sp>
      <p:sp>
        <p:nvSpPr>
          <p:cNvPr id="225" name="Прямоугольник 224">
            <a:extLst>
              <a:ext uri="{FF2B5EF4-FFF2-40B4-BE49-F238E27FC236}">
                <a16:creationId xmlns:a16="http://schemas.microsoft.com/office/drawing/2014/main" id="{3637BC2F-FCBF-4AEB-A09F-8327E800BE9A}"/>
              </a:ext>
            </a:extLst>
          </p:cNvPr>
          <p:cNvSpPr/>
          <p:nvPr/>
        </p:nvSpPr>
        <p:spPr>
          <a:xfrm>
            <a:off x="714376" y="5330075"/>
            <a:ext cx="2193923" cy="54000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Главные сферы жизни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0C0DF432-6F0A-410F-8D38-735811DA6A07}"/>
              </a:ext>
            </a:extLst>
          </p:cNvPr>
          <p:cNvSpPr/>
          <p:nvPr/>
        </p:nvSpPr>
        <p:spPr>
          <a:xfrm>
            <a:off x="2933700" y="5285575"/>
            <a:ext cx="3708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Образование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Работа и занятость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Экономическая жизнь</a:t>
            </a: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id="{03BE5355-09D7-449F-9F00-B99062AD22CA}"/>
              </a:ext>
            </a:extLst>
          </p:cNvPr>
          <p:cNvSpPr/>
          <p:nvPr/>
        </p:nvSpPr>
        <p:spPr>
          <a:xfrm>
            <a:off x="714376" y="5959854"/>
            <a:ext cx="2193923" cy="540000"/>
          </a:xfrm>
          <a:prstGeom prst="rect">
            <a:avLst/>
          </a:prstGeom>
          <a:solidFill>
            <a:srgbClr val="EBF5FA"/>
          </a:solidFill>
          <a:ln w="22225">
            <a:solidFill>
              <a:srgbClr val="729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Жизнь в сообществах, общественная и гражданская жизнь</a:t>
            </a:r>
          </a:p>
        </p:txBody>
      </p:sp>
      <p:sp>
        <p:nvSpPr>
          <p:cNvPr id="228" name="Прямоугольник 227">
            <a:extLst>
              <a:ext uri="{FF2B5EF4-FFF2-40B4-BE49-F238E27FC236}">
                <a16:creationId xmlns:a16="http://schemas.microsoft.com/office/drawing/2014/main" id="{7A584311-D526-458D-BC25-1D3D6B40354B}"/>
              </a:ext>
            </a:extLst>
          </p:cNvPr>
          <p:cNvSpPr/>
          <p:nvPr/>
        </p:nvSpPr>
        <p:spPr>
          <a:xfrm>
            <a:off x="2933700" y="5906720"/>
            <a:ext cx="37084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</a:t>
            </a:r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Отдых и досуг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Религия и духовная практика</a:t>
            </a:r>
          </a:p>
          <a:p>
            <a:r>
              <a:rPr lang="ru-RU" sz="115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 Права человека, политическая жизнь</a:t>
            </a:r>
          </a:p>
        </p:txBody>
      </p:sp>
      <p:sp>
        <p:nvSpPr>
          <p:cNvPr id="229" name="Левая круглая скобка 228">
            <a:extLst>
              <a:ext uri="{FF2B5EF4-FFF2-40B4-BE49-F238E27FC236}">
                <a16:creationId xmlns:a16="http://schemas.microsoft.com/office/drawing/2014/main" id="{EC053E62-5641-4005-8ACF-91C9AD9930AD}"/>
              </a:ext>
            </a:extLst>
          </p:cNvPr>
          <p:cNvSpPr/>
          <p:nvPr/>
        </p:nvSpPr>
        <p:spPr>
          <a:xfrm>
            <a:off x="2956716" y="1013168"/>
            <a:ext cx="84138" cy="537469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Левая круглая скобка 229">
            <a:extLst>
              <a:ext uri="{FF2B5EF4-FFF2-40B4-BE49-F238E27FC236}">
                <a16:creationId xmlns:a16="http://schemas.microsoft.com/office/drawing/2014/main" id="{20A866A3-03CB-4596-97A6-4AC6A2D7F3E0}"/>
              </a:ext>
            </a:extLst>
          </p:cNvPr>
          <p:cNvSpPr/>
          <p:nvPr/>
        </p:nvSpPr>
        <p:spPr>
          <a:xfrm>
            <a:off x="2956716" y="1642560"/>
            <a:ext cx="84138" cy="399251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Левая круглая скобка 230">
            <a:extLst>
              <a:ext uri="{FF2B5EF4-FFF2-40B4-BE49-F238E27FC236}">
                <a16:creationId xmlns:a16="http://schemas.microsoft.com/office/drawing/2014/main" id="{BC42E16A-5A36-4843-8B8B-9307C7A9A7B5}"/>
              </a:ext>
            </a:extLst>
          </p:cNvPr>
          <p:cNvSpPr/>
          <p:nvPr/>
        </p:nvSpPr>
        <p:spPr>
          <a:xfrm>
            <a:off x="2953538" y="2139978"/>
            <a:ext cx="84138" cy="622754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Левая круглая скобка 231">
            <a:extLst>
              <a:ext uri="{FF2B5EF4-FFF2-40B4-BE49-F238E27FC236}">
                <a16:creationId xmlns:a16="http://schemas.microsoft.com/office/drawing/2014/main" id="{707305D2-C70C-49DC-8D72-C7FD98C25436}"/>
              </a:ext>
            </a:extLst>
          </p:cNvPr>
          <p:cNvSpPr/>
          <p:nvPr/>
        </p:nvSpPr>
        <p:spPr>
          <a:xfrm>
            <a:off x="2953538" y="2861666"/>
            <a:ext cx="84138" cy="622754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Левая круглая скобка 232">
            <a:extLst>
              <a:ext uri="{FF2B5EF4-FFF2-40B4-BE49-F238E27FC236}">
                <a16:creationId xmlns:a16="http://schemas.microsoft.com/office/drawing/2014/main" id="{30E03F0C-2B09-4EEF-9158-396A9A46EE57}"/>
              </a:ext>
            </a:extLst>
          </p:cNvPr>
          <p:cNvSpPr/>
          <p:nvPr/>
        </p:nvSpPr>
        <p:spPr>
          <a:xfrm>
            <a:off x="2953538" y="3574400"/>
            <a:ext cx="84138" cy="542488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Левая круглая скобка 233">
            <a:extLst>
              <a:ext uri="{FF2B5EF4-FFF2-40B4-BE49-F238E27FC236}">
                <a16:creationId xmlns:a16="http://schemas.microsoft.com/office/drawing/2014/main" id="{DA5F6505-189B-4BEB-A160-90B0BCAE183C}"/>
              </a:ext>
            </a:extLst>
          </p:cNvPr>
          <p:cNvSpPr/>
          <p:nvPr/>
        </p:nvSpPr>
        <p:spPr>
          <a:xfrm>
            <a:off x="2953538" y="4204489"/>
            <a:ext cx="84138" cy="542488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Левая круглая скобка 234">
            <a:extLst>
              <a:ext uri="{FF2B5EF4-FFF2-40B4-BE49-F238E27FC236}">
                <a16:creationId xmlns:a16="http://schemas.microsoft.com/office/drawing/2014/main" id="{5D7A2D74-E43A-4D99-965E-C8ED599B4186}"/>
              </a:ext>
            </a:extLst>
          </p:cNvPr>
          <p:cNvSpPr/>
          <p:nvPr/>
        </p:nvSpPr>
        <p:spPr>
          <a:xfrm>
            <a:off x="2953538" y="4836285"/>
            <a:ext cx="84138" cy="400110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Левая круглая скобка 235">
            <a:extLst>
              <a:ext uri="{FF2B5EF4-FFF2-40B4-BE49-F238E27FC236}">
                <a16:creationId xmlns:a16="http://schemas.microsoft.com/office/drawing/2014/main" id="{245A2F55-163A-4A01-AC53-48883A4A4780}"/>
              </a:ext>
            </a:extLst>
          </p:cNvPr>
          <p:cNvSpPr/>
          <p:nvPr/>
        </p:nvSpPr>
        <p:spPr>
          <a:xfrm>
            <a:off x="2956707" y="5327587"/>
            <a:ext cx="84138" cy="542488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Левая круглая скобка 236">
            <a:extLst>
              <a:ext uri="{FF2B5EF4-FFF2-40B4-BE49-F238E27FC236}">
                <a16:creationId xmlns:a16="http://schemas.microsoft.com/office/drawing/2014/main" id="{85FDBFD9-6AEC-44D8-9BD5-864AA1D1F3EB}"/>
              </a:ext>
            </a:extLst>
          </p:cNvPr>
          <p:cNvSpPr/>
          <p:nvPr/>
        </p:nvSpPr>
        <p:spPr>
          <a:xfrm>
            <a:off x="2953538" y="5957366"/>
            <a:ext cx="84138" cy="542488"/>
          </a:xfrm>
          <a:prstGeom prst="leftBracket">
            <a:avLst>
              <a:gd name="adj" fmla="val 0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FA3F6F6-8549-406A-86AC-FA7FBEF3A1A9}"/>
              </a:ext>
            </a:extLst>
          </p:cNvPr>
          <p:cNvSpPr txBox="1"/>
          <p:nvPr/>
        </p:nvSpPr>
        <p:spPr>
          <a:xfrm>
            <a:off x="7716478" y="5774299"/>
            <a:ext cx="3830364" cy="366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317">
              <a:spcBef>
                <a:spcPts val="1200"/>
              </a:spcBef>
              <a:buSzPct val="75000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В рамках первого этапа внедрения СДУ оцениваются в первую очередь витальные функции (Типизация)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59E821E-3B53-4C58-8E27-B8F7AAA6D689}"/>
              </a:ext>
            </a:extLst>
          </p:cNvPr>
          <p:cNvSpPr txBox="1"/>
          <p:nvPr/>
        </p:nvSpPr>
        <p:spPr>
          <a:xfrm>
            <a:off x="6969337" y="937242"/>
            <a:ext cx="239463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317">
              <a:spcBef>
                <a:spcPts val="1200"/>
              </a:spcBef>
              <a:buSzPct val="75000"/>
            </a:pPr>
            <a:r>
              <a:rPr lang="ru-RU" sz="1300" b="1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Блоки типизации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D62FB4B-EAFF-4858-ADB9-3FFC7484D87A}"/>
              </a:ext>
            </a:extLst>
          </p:cNvPr>
          <p:cNvSpPr txBox="1"/>
          <p:nvPr/>
        </p:nvSpPr>
        <p:spPr>
          <a:xfrm>
            <a:off x="10512751" y="965457"/>
            <a:ext cx="14535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7317">
              <a:spcBef>
                <a:spcPts val="1200"/>
              </a:spcBef>
              <a:buSzPct val="75000"/>
            </a:pPr>
            <a:r>
              <a:rPr lang="ru-RU" sz="1300" b="1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Степени утраты</a:t>
            </a:r>
          </a:p>
        </p:txBody>
      </p:sp>
      <p:sp>
        <p:nvSpPr>
          <p:cNvPr id="246" name="Равнобедренный треугольник 245">
            <a:extLst>
              <a:ext uri="{FF2B5EF4-FFF2-40B4-BE49-F238E27FC236}">
                <a16:creationId xmlns:a16="http://schemas.microsoft.com/office/drawing/2014/main" id="{5D9B398E-CE5D-49F2-B92C-7E0871EC3401}"/>
              </a:ext>
            </a:extLst>
          </p:cNvPr>
          <p:cNvSpPr/>
          <p:nvPr/>
        </p:nvSpPr>
        <p:spPr>
          <a:xfrm rot="5400000">
            <a:off x="6625647" y="1486255"/>
            <a:ext cx="407358" cy="145130"/>
          </a:xfrm>
          <a:prstGeom prst="triangle">
            <a:avLst/>
          </a:prstGeom>
          <a:solidFill>
            <a:srgbClr val="729AA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Овал 260">
            <a:extLst>
              <a:ext uri="{FF2B5EF4-FFF2-40B4-BE49-F238E27FC236}">
                <a16:creationId xmlns:a16="http://schemas.microsoft.com/office/drawing/2014/main" id="{0F547D29-001F-478C-AE1B-6EB56F6F9C62}"/>
              </a:ext>
            </a:extLst>
          </p:cNvPr>
          <p:cNvSpPr/>
          <p:nvPr/>
        </p:nvSpPr>
        <p:spPr>
          <a:xfrm>
            <a:off x="7147356" y="1393559"/>
            <a:ext cx="351135" cy="330522"/>
          </a:xfrm>
          <a:prstGeom prst="ellipse">
            <a:avLst/>
          </a:prstGeom>
          <a:solidFill>
            <a:srgbClr val="B5D9B7">
              <a:alpha val="42000"/>
            </a:srgbClr>
          </a:solidFill>
          <a:ln w="9525">
            <a:solidFill>
              <a:srgbClr val="729AAE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рямоугольник 240">
            <a:extLst>
              <a:ext uri="{FF2B5EF4-FFF2-40B4-BE49-F238E27FC236}">
                <a16:creationId xmlns:a16="http://schemas.microsoft.com/office/drawing/2014/main" id="{8AE1DAE3-F5DE-468C-B7FF-567413D6A699}"/>
              </a:ext>
            </a:extLst>
          </p:cNvPr>
          <p:cNvSpPr/>
          <p:nvPr/>
        </p:nvSpPr>
        <p:spPr>
          <a:xfrm>
            <a:off x="7809699" y="1430474"/>
            <a:ext cx="33401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Слух</a:t>
            </a:r>
          </a:p>
        </p:txBody>
      </p:sp>
      <p:sp>
        <p:nvSpPr>
          <p:cNvPr id="242" name="Левая круглая скобка 241">
            <a:extLst>
              <a:ext uri="{FF2B5EF4-FFF2-40B4-BE49-F238E27FC236}">
                <a16:creationId xmlns:a16="http://schemas.microsoft.com/office/drawing/2014/main" id="{4D67C108-65B7-4F00-BE22-F2DF2777F223}"/>
              </a:ext>
            </a:extLst>
          </p:cNvPr>
          <p:cNvSpPr/>
          <p:nvPr/>
        </p:nvSpPr>
        <p:spPr>
          <a:xfrm>
            <a:off x="7735501" y="1428042"/>
            <a:ext cx="84138" cy="276998"/>
          </a:xfrm>
          <a:prstGeom prst="leftBracket">
            <a:avLst>
              <a:gd name="adj" fmla="val 124529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089926" y="1445342"/>
            <a:ext cx="642198" cy="210928"/>
            <a:chOff x="11136705" y="1445342"/>
            <a:chExt cx="642198" cy="210928"/>
          </a:xfrm>
        </p:grpSpPr>
        <p:sp>
          <p:nvSpPr>
            <p:cNvPr id="267" name="Прямоугольник 266">
              <a:extLst>
                <a:ext uri="{FF2B5EF4-FFF2-40B4-BE49-F238E27FC236}">
                  <a16:creationId xmlns:a16="http://schemas.microsoft.com/office/drawing/2014/main" id="{FC1878C5-EE6F-48D1-9951-DE1FCF0AF173}"/>
                </a:ext>
              </a:extLst>
            </p:cNvPr>
            <p:cNvSpPr/>
            <p:nvPr/>
          </p:nvSpPr>
          <p:spPr>
            <a:xfrm>
              <a:off x="11136705" y="1445343"/>
              <a:ext cx="185282" cy="2109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766E5E2B-F4F3-4C8E-BA94-8B3D4998389A}"/>
                </a:ext>
              </a:extLst>
            </p:cNvPr>
            <p:cNvSpPr/>
            <p:nvPr/>
          </p:nvSpPr>
          <p:spPr>
            <a:xfrm>
              <a:off x="11364102" y="1445343"/>
              <a:ext cx="185282" cy="2109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B68202B-2222-448E-B3C8-5241E77317C5}"/>
                </a:ext>
              </a:extLst>
            </p:cNvPr>
            <p:cNvSpPr/>
            <p:nvPr/>
          </p:nvSpPr>
          <p:spPr>
            <a:xfrm>
              <a:off x="11593621" y="1445342"/>
              <a:ext cx="185282" cy="2109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7" name="Равнобедренный треугольник 246">
            <a:extLst>
              <a:ext uri="{FF2B5EF4-FFF2-40B4-BE49-F238E27FC236}">
                <a16:creationId xmlns:a16="http://schemas.microsoft.com/office/drawing/2014/main" id="{C6E5E7B9-BE33-4FD1-9C72-4190A11FE603}"/>
              </a:ext>
            </a:extLst>
          </p:cNvPr>
          <p:cNvSpPr/>
          <p:nvPr/>
        </p:nvSpPr>
        <p:spPr>
          <a:xfrm rot="5400000">
            <a:off x="6625646" y="1910892"/>
            <a:ext cx="407359" cy="145130"/>
          </a:xfrm>
          <a:prstGeom prst="triangle">
            <a:avLst/>
          </a:prstGeom>
          <a:solidFill>
            <a:srgbClr val="729AA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>
            <a:extLst>
              <a:ext uri="{FF2B5EF4-FFF2-40B4-BE49-F238E27FC236}">
                <a16:creationId xmlns:a16="http://schemas.microsoft.com/office/drawing/2014/main" id="{74B46004-8067-478B-A9E3-3FA3CAC01C37}"/>
              </a:ext>
            </a:extLst>
          </p:cNvPr>
          <p:cNvSpPr/>
          <p:nvPr/>
        </p:nvSpPr>
        <p:spPr>
          <a:xfrm>
            <a:off x="7809699" y="1893454"/>
            <a:ext cx="33401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-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 Присмотр</a:t>
            </a:r>
          </a:p>
        </p:txBody>
      </p:sp>
      <p:sp>
        <p:nvSpPr>
          <p:cNvPr id="244" name="Левая круглая скобка 243">
            <a:extLst>
              <a:ext uri="{FF2B5EF4-FFF2-40B4-BE49-F238E27FC236}">
                <a16:creationId xmlns:a16="http://schemas.microsoft.com/office/drawing/2014/main" id="{152F8AEE-C995-462D-B702-DDCFAEA7CF73}"/>
              </a:ext>
            </a:extLst>
          </p:cNvPr>
          <p:cNvSpPr/>
          <p:nvPr/>
        </p:nvSpPr>
        <p:spPr>
          <a:xfrm>
            <a:off x="7745732" y="1882035"/>
            <a:ext cx="84138" cy="276998"/>
          </a:xfrm>
          <a:prstGeom prst="leftBracket">
            <a:avLst>
              <a:gd name="adj" fmla="val 124529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Овал 261">
            <a:extLst>
              <a:ext uri="{FF2B5EF4-FFF2-40B4-BE49-F238E27FC236}">
                <a16:creationId xmlns:a16="http://schemas.microsoft.com/office/drawing/2014/main" id="{756429DE-FF92-4B4C-B422-12348326F966}"/>
              </a:ext>
            </a:extLst>
          </p:cNvPr>
          <p:cNvSpPr/>
          <p:nvPr/>
        </p:nvSpPr>
        <p:spPr>
          <a:xfrm>
            <a:off x="7142512" y="1855273"/>
            <a:ext cx="351135" cy="330522"/>
          </a:xfrm>
          <a:prstGeom prst="ellipse">
            <a:avLst/>
          </a:prstGeom>
          <a:solidFill>
            <a:srgbClr val="B5D9B7">
              <a:alpha val="42000"/>
            </a:srgbClr>
          </a:solidFill>
          <a:ln w="9525">
            <a:solidFill>
              <a:srgbClr val="729AAE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1089926" y="1915071"/>
            <a:ext cx="642198" cy="210927"/>
            <a:chOff x="11157291" y="1915071"/>
            <a:chExt cx="642198" cy="210927"/>
          </a:xfrm>
        </p:grpSpPr>
        <p:sp>
          <p:nvSpPr>
            <p:cNvPr id="270" name="Прямоугольник 269">
              <a:extLst>
                <a:ext uri="{FF2B5EF4-FFF2-40B4-BE49-F238E27FC236}">
                  <a16:creationId xmlns:a16="http://schemas.microsoft.com/office/drawing/2014/main" id="{EDC89C97-1C6C-4AB8-A5E0-CC306110675C}"/>
                </a:ext>
              </a:extLst>
            </p:cNvPr>
            <p:cNvSpPr/>
            <p:nvPr/>
          </p:nvSpPr>
          <p:spPr>
            <a:xfrm>
              <a:off x="11157291" y="1915071"/>
              <a:ext cx="185282" cy="2109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рямоугольник 270">
              <a:extLst>
                <a:ext uri="{FF2B5EF4-FFF2-40B4-BE49-F238E27FC236}">
                  <a16:creationId xmlns:a16="http://schemas.microsoft.com/office/drawing/2014/main" id="{45CCA30E-8110-4EE9-9644-FAB40D4AD092}"/>
                </a:ext>
              </a:extLst>
            </p:cNvPr>
            <p:cNvSpPr/>
            <p:nvPr/>
          </p:nvSpPr>
          <p:spPr>
            <a:xfrm>
              <a:off x="11384688" y="1915071"/>
              <a:ext cx="185282" cy="2109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2" name="Прямоугольник 271">
              <a:extLst>
                <a:ext uri="{FF2B5EF4-FFF2-40B4-BE49-F238E27FC236}">
                  <a16:creationId xmlns:a16="http://schemas.microsoft.com/office/drawing/2014/main" id="{B7486184-E062-4D82-ABF4-953556045DC1}"/>
                </a:ext>
              </a:extLst>
            </p:cNvPr>
            <p:cNvSpPr/>
            <p:nvPr/>
          </p:nvSpPr>
          <p:spPr>
            <a:xfrm>
              <a:off x="11614207" y="1915071"/>
              <a:ext cx="185282" cy="2109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8" name="Равнобедренный треугольник 247">
            <a:extLst>
              <a:ext uri="{FF2B5EF4-FFF2-40B4-BE49-F238E27FC236}">
                <a16:creationId xmlns:a16="http://schemas.microsoft.com/office/drawing/2014/main" id="{941ABFD8-DF36-4297-8241-5AC5E0782302}"/>
              </a:ext>
            </a:extLst>
          </p:cNvPr>
          <p:cNvSpPr/>
          <p:nvPr/>
        </p:nvSpPr>
        <p:spPr>
          <a:xfrm rot="5400000">
            <a:off x="6466564" y="2494611"/>
            <a:ext cx="725524" cy="145130"/>
          </a:xfrm>
          <a:prstGeom prst="triangle">
            <a:avLst/>
          </a:prstGeom>
          <a:solidFill>
            <a:srgbClr val="729AA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>
            <a:extLst>
              <a:ext uri="{FF2B5EF4-FFF2-40B4-BE49-F238E27FC236}">
                <a16:creationId xmlns:a16="http://schemas.microsoft.com/office/drawing/2014/main" id="{96E58167-D43D-419D-8100-7E546CA019A5}"/>
              </a:ext>
            </a:extLst>
          </p:cNvPr>
          <p:cNvSpPr/>
          <p:nvPr/>
        </p:nvSpPr>
        <p:spPr>
          <a:xfrm>
            <a:off x="7722715" y="2224133"/>
            <a:ext cx="37774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Передвижение вне дома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Передвижение по дому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Падения</a:t>
            </a:r>
          </a:p>
        </p:txBody>
      </p:sp>
      <p:sp>
        <p:nvSpPr>
          <p:cNvPr id="250" name="Левая круглая скобка 249">
            <a:extLst>
              <a:ext uri="{FF2B5EF4-FFF2-40B4-BE49-F238E27FC236}">
                <a16:creationId xmlns:a16="http://schemas.microsoft.com/office/drawing/2014/main" id="{C6E354CB-E453-40AF-95AE-7EE5B8272864}"/>
              </a:ext>
            </a:extLst>
          </p:cNvPr>
          <p:cNvSpPr/>
          <p:nvPr/>
        </p:nvSpPr>
        <p:spPr>
          <a:xfrm>
            <a:off x="7745731" y="2322518"/>
            <a:ext cx="85225" cy="489316"/>
          </a:xfrm>
          <a:prstGeom prst="leftBracket">
            <a:avLst>
              <a:gd name="adj" fmla="val 124529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Овал 262">
            <a:extLst>
              <a:ext uri="{FF2B5EF4-FFF2-40B4-BE49-F238E27FC236}">
                <a16:creationId xmlns:a16="http://schemas.microsoft.com/office/drawing/2014/main" id="{88B16FE7-C5FE-450A-8CDA-7CD15E59C16D}"/>
              </a:ext>
            </a:extLst>
          </p:cNvPr>
          <p:cNvSpPr/>
          <p:nvPr/>
        </p:nvSpPr>
        <p:spPr>
          <a:xfrm>
            <a:off x="7142512" y="2401915"/>
            <a:ext cx="351135" cy="330522"/>
          </a:xfrm>
          <a:prstGeom prst="ellipse">
            <a:avLst/>
          </a:prstGeom>
          <a:solidFill>
            <a:srgbClr val="B5D9B7">
              <a:alpha val="42000"/>
            </a:srgbClr>
          </a:solidFill>
          <a:ln w="9525">
            <a:solidFill>
              <a:srgbClr val="729AAE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0867070" y="2461713"/>
            <a:ext cx="865054" cy="210927"/>
            <a:chOff x="10944793" y="2461713"/>
            <a:chExt cx="865054" cy="210927"/>
          </a:xfrm>
        </p:grpSpPr>
        <p:sp>
          <p:nvSpPr>
            <p:cNvPr id="273" name="Прямоугольник 272">
              <a:extLst>
                <a:ext uri="{FF2B5EF4-FFF2-40B4-BE49-F238E27FC236}">
                  <a16:creationId xmlns:a16="http://schemas.microsoft.com/office/drawing/2014/main" id="{66BBB25A-43EF-4AC4-AA10-9F1748E6D4AC}"/>
                </a:ext>
              </a:extLst>
            </p:cNvPr>
            <p:cNvSpPr/>
            <p:nvPr/>
          </p:nvSpPr>
          <p:spPr>
            <a:xfrm>
              <a:off x="10944793" y="2461713"/>
              <a:ext cx="185282" cy="2109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рямоугольник 273">
              <a:extLst>
                <a:ext uri="{FF2B5EF4-FFF2-40B4-BE49-F238E27FC236}">
                  <a16:creationId xmlns:a16="http://schemas.microsoft.com/office/drawing/2014/main" id="{FD444FA6-A4A5-44E0-B1D1-33B5D1664483}"/>
                </a:ext>
              </a:extLst>
            </p:cNvPr>
            <p:cNvSpPr/>
            <p:nvPr/>
          </p:nvSpPr>
          <p:spPr>
            <a:xfrm>
              <a:off x="11167649" y="2461713"/>
              <a:ext cx="185282" cy="2109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9D79E875-5A34-4E94-8473-AD85641363B6}"/>
                </a:ext>
              </a:extLst>
            </p:cNvPr>
            <p:cNvSpPr/>
            <p:nvPr/>
          </p:nvSpPr>
          <p:spPr>
            <a:xfrm>
              <a:off x="11395046" y="2461713"/>
              <a:ext cx="185282" cy="2109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2C9C7436-1741-473B-9671-1903F35482F2}"/>
                </a:ext>
              </a:extLst>
            </p:cNvPr>
            <p:cNvSpPr/>
            <p:nvPr/>
          </p:nvSpPr>
          <p:spPr>
            <a:xfrm>
              <a:off x="11624565" y="2461713"/>
              <a:ext cx="185282" cy="2109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1" name="Равнобедренный треугольник 250">
            <a:extLst>
              <a:ext uri="{FF2B5EF4-FFF2-40B4-BE49-F238E27FC236}">
                <a16:creationId xmlns:a16="http://schemas.microsoft.com/office/drawing/2014/main" id="{DFE50ECD-188E-4277-9FAD-67360E3F76AA}"/>
              </a:ext>
            </a:extLst>
          </p:cNvPr>
          <p:cNvSpPr/>
          <p:nvPr/>
        </p:nvSpPr>
        <p:spPr>
          <a:xfrm rot="5400000">
            <a:off x="6466564" y="3290149"/>
            <a:ext cx="725524" cy="145130"/>
          </a:xfrm>
          <a:prstGeom prst="triangle">
            <a:avLst/>
          </a:prstGeom>
          <a:solidFill>
            <a:srgbClr val="729AA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>
            <a:extLst>
              <a:ext uri="{FF2B5EF4-FFF2-40B4-BE49-F238E27FC236}">
                <a16:creationId xmlns:a16="http://schemas.microsoft.com/office/drawing/2014/main" id="{928B921A-9582-46D5-B608-CD528F71B66E}"/>
              </a:ext>
            </a:extLst>
          </p:cNvPr>
          <p:cNvSpPr/>
          <p:nvPr/>
        </p:nvSpPr>
        <p:spPr>
          <a:xfrm>
            <a:off x="7722715" y="2947216"/>
            <a:ext cx="37774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Одевание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Личная гигиена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Прием пищи и прием лекарств 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Мочеиспускание и дефекация</a:t>
            </a:r>
          </a:p>
        </p:txBody>
      </p:sp>
      <p:sp>
        <p:nvSpPr>
          <p:cNvPr id="253" name="Левая круглая скобка 252">
            <a:extLst>
              <a:ext uri="{FF2B5EF4-FFF2-40B4-BE49-F238E27FC236}">
                <a16:creationId xmlns:a16="http://schemas.microsoft.com/office/drawing/2014/main" id="{DEB527CC-FD46-4B57-8011-7BBEE10D3C06}"/>
              </a:ext>
            </a:extLst>
          </p:cNvPr>
          <p:cNvSpPr/>
          <p:nvPr/>
        </p:nvSpPr>
        <p:spPr>
          <a:xfrm>
            <a:off x="7745732" y="2968534"/>
            <a:ext cx="73906" cy="788361"/>
          </a:xfrm>
          <a:prstGeom prst="leftBracket">
            <a:avLst>
              <a:gd name="adj" fmla="val 124529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Овал 263">
            <a:extLst>
              <a:ext uri="{FF2B5EF4-FFF2-40B4-BE49-F238E27FC236}">
                <a16:creationId xmlns:a16="http://schemas.microsoft.com/office/drawing/2014/main" id="{1046B675-75EC-4DE2-AB1F-7CE63BDC3874}"/>
              </a:ext>
            </a:extLst>
          </p:cNvPr>
          <p:cNvSpPr/>
          <p:nvPr/>
        </p:nvSpPr>
        <p:spPr>
          <a:xfrm>
            <a:off x="7142512" y="3197453"/>
            <a:ext cx="351135" cy="330522"/>
          </a:xfrm>
          <a:prstGeom prst="ellipse">
            <a:avLst/>
          </a:prstGeom>
          <a:solidFill>
            <a:srgbClr val="B5D9B7">
              <a:alpha val="42000"/>
            </a:srgbClr>
          </a:solidFill>
          <a:ln w="9525">
            <a:solidFill>
              <a:srgbClr val="729AAE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0639528" y="3257251"/>
            <a:ext cx="1092596" cy="210927"/>
            <a:chOff x="10727606" y="3257251"/>
            <a:chExt cx="1092596" cy="210927"/>
          </a:xfrm>
        </p:grpSpPr>
        <p:sp>
          <p:nvSpPr>
            <p:cNvPr id="277" name="Прямоугольник 276">
              <a:extLst>
                <a:ext uri="{FF2B5EF4-FFF2-40B4-BE49-F238E27FC236}">
                  <a16:creationId xmlns:a16="http://schemas.microsoft.com/office/drawing/2014/main" id="{AC9540C6-C6D0-4FFF-B5E1-CBD009821F6B}"/>
                </a:ext>
              </a:extLst>
            </p:cNvPr>
            <p:cNvSpPr/>
            <p:nvPr/>
          </p:nvSpPr>
          <p:spPr>
            <a:xfrm>
              <a:off x="10727606" y="3257251"/>
              <a:ext cx="185282" cy="2109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Прямоугольник 277">
              <a:extLst>
                <a:ext uri="{FF2B5EF4-FFF2-40B4-BE49-F238E27FC236}">
                  <a16:creationId xmlns:a16="http://schemas.microsoft.com/office/drawing/2014/main" id="{0D6C29B9-EBFC-43CE-B97A-80D80A81396E}"/>
                </a:ext>
              </a:extLst>
            </p:cNvPr>
            <p:cNvSpPr/>
            <p:nvPr/>
          </p:nvSpPr>
          <p:spPr>
            <a:xfrm>
              <a:off x="10955148" y="3257251"/>
              <a:ext cx="185282" cy="2109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рямоугольник 278">
              <a:extLst>
                <a:ext uri="{FF2B5EF4-FFF2-40B4-BE49-F238E27FC236}">
                  <a16:creationId xmlns:a16="http://schemas.microsoft.com/office/drawing/2014/main" id="{9F406AC6-2C94-45A7-9F5C-0DAD783509CD}"/>
                </a:ext>
              </a:extLst>
            </p:cNvPr>
            <p:cNvSpPr/>
            <p:nvPr/>
          </p:nvSpPr>
          <p:spPr>
            <a:xfrm>
              <a:off x="11178004" y="3257251"/>
              <a:ext cx="185282" cy="2109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0" name="Прямоугольник 279">
              <a:extLst>
                <a:ext uri="{FF2B5EF4-FFF2-40B4-BE49-F238E27FC236}">
                  <a16:creationId xmlns:a16="http://schemas.microsoft.com/office/drawing/2014/main" id="{8B624915-E33F-4F67-AF61-012D5D486B71}"/>
                </a:ext>
              </a:extLst>
            </p:cNvPr>
            <p:cNvSpPr/>
            <p:nvPr/>
          </p:nvSpPr>
          <p:spPr>
            <a:xfrm>
              <a:off x="11405401" y="3257251"/>
              <a:ext cx="185282" cy="2109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Прямоугольник 280">
              <a:extLst>
                <a:ext uri="{FF2B5EF4-FFF2-40B4-BE49-F238E27FC236}">
                  <a16:creationId xmlns:a16="http://schemas.microsoft.com/office/drawing/2014/main" id="{7696E727-3382-4E0F-9778-C4B842932046}"/>
                </a:ext>
              </a:extLst>
            </p:cNvPr>
            <p:cNvSpPr/>
            <p:nvPr/>
          </p:nvSpPr>
          <p:spPr>
            <a:xfrm>
              <a:off x="11634920" y="3257251"/>
              <a:ext cx="185282" cy="2109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7" name="Прямоугольник 256">
            <a:extLst>
              <a:ext uri="{FF2B5EF4-FFF2-40B4-BE49-F238E27FC236}">
                <a16:creationId xmlns:a16="http://schemas.microsoft.com/office/drawing/2014/main" id="{0BE153C4-DC82-4B4C-B1A8-DDD7AACCF2BB}"/>
              </a:ext>
            </a:extLst>
          </p:cNvPr>
          <p:cNvSpPr/>
          <p:nvPr/>
        </p:nvSpPr>
        <p:spPr>
          <a:xfrm>
            <a:off x="7719667" y="4618821"/>
            <a:ext cx="40438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Наличие опасности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Наличие внешних ресурсов</a:t>
            </a:r>
            <a:endParaRPr lang="en-US" sz="1300" dirty="0">
              <a:latin typeface="PT Sans" panose="020B0503020203020204" pitchFamily="34" charset="-52"/>
              <a:ea typeface="PT Sans" panose="020B0503020203020204" pitchFamily="34" charset="-52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Присмотр</a:t>
            </a:r>
          </a:p>
        </p:txBody>
      </p:sp>
      <p:sp>
        <p:nvSpPr>
          <p:cNvPr id="258" name="Левая круглая скобка 257">
            <a:extLst>
              <a:ext uri="{FF2B5EF4-FFF2-40B4-BE49-F238E27FC236}">
                <a16:creationId xmlns:a16="http://schemas.microsoft.com/office/drawing/2014/main" id="{FE4E23D6-F900-4765-8ED3-48CA44637F59}"/>
              </a:ext>
            </a:extLst>
          </p:cNvPr>
          <p:cNvSpPr/>
          <p:nvPr/>
        </p:nvSpPr>
        <p:spPr>
          <a:xfrm>
            <a:off x="7745733" y="4655277"/>
            <a:ext cx="84138" cy="597024"/>
          </a:xfrm>
          <a:prstGeom prst="leftBracket">
            <a:avLst>
              <a:gd name="adj" fmla="val 124529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Равнобедренный треугольник 258">
            <a:extLst>
              <a:ext uri="{FF2B5EF4-FFF2-40B4-BE49-F238E27FC236}">
                <a16:creationId xmlns:a16="http://schemas.microsoft.com/office/drawing/2014/main" id="{FBB0419F-46BC-4EC1-872C-517C55BC4397}"/>
              </a:ext>
            </a:extLst>
          </p:cNvPr>
          <p:cNvSpPr/>
          <p:nvPr/>
        </p:nvSpPr>
        <p:spPr>
          <a:xfrm rot="5400000">
            <a:off x="6564071" y="4883158"/>
            <a:ext cx="526641" cy="141262"/>
          </a:xfrm>
          <a:prstGeom prst="triangle">
            <a:avLst/>
          </a:prstGeom>
          <a:solidFill>
            <a:srgbClr val="729AA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Овал 265">
            <a:extLst>
              <a:ext uri="{FF2B5EF4-FFF2-40B4-BE49-F238E27FC236}">
                <a16:creationId xmlns:a16="http://schemas.microsoft.com/office/drawing/2014/main" id="{FE726D09-4F29-4D8F-B2DF-F0E9305119FA}"/>
              </a:ext>
            </a:extLst>
          </p:cNvPr>
          <p:cNvSpPr/>
          <p:nvPr/>
        </p:nvSpPr>
        <p:spPr>
          <a:xfrm>
            <a:off x="7140928" y="4788528"/>
            <a:ext cx="351135" cy="330522"/>
          </a:xfrm>
          <a:prstGeom prst="ellipse">
            <a:avLst/>
          </a:prstGeom>
          <a:solidFill>
            <a:srgbClr val="B5D9B7">
              <a:alpha val="42000"/>
            </a:srgbClr>
          </a:solidFill>
          <a:ln w="9525">
            <a:solidFill>
              <a:srgbClr val="729AAE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1089926" y="4848326"/>
            <a:ext cx="642198" cy="210927"/>
            <a:chOff x="11179377" y="4848326"/>
            <a:chExt cx="642198" cy="210927"/>
          </a:xfrm>
        </p:grpSpPr>
        <p:sp>
          <p:nvSpPr>
            <p:cNvPr id="282" name="Прямоугольник 281">
              <a:extLst>
                <a:ext uri="{FF2B5EF4-FFF2-40B4-BE49-F238E27FC236}">
                  <a16:creationId xmlns:a16="http://schemas.microsoft.com/office/drawing/2014/main" id="{70AE8738-D832-4609-B086-0BAB7CDE2014}"/>
                </a:ext>
              </a:extLst>
            </p:cNvPr>
            <p:cNvSpPr/>
            <p:nvPr/>
          </p:nvSpPr>
          <p:spPr>
            <a:xfrm>
              <a:off x="11179377" y="4848326"/>
              <a:ext cx="185282" cy="2109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рямоугольник 282">
              <a:extLst>
                <a:ext uri="{FF2B5EF4-FFF2-40B4-BE49-F238E27FC236}">
                  <a16:creationId xmlns:a16="http://schemas.microsoft.com/office/drawing/2014/main" id="{91EA6508-8667-4FE7-9CE9-65D21AB397E5}"/>
                </a:ext>
              </a:extLst>
            </p:cNvPr>
            <p:cNvSpPr/>
            <p:nvPr/>
          </p:nvSpPr>
          <p:spPr>
            <a:xfrm>
              <a:off x="11406774" y="4848326"/>
              <a:ext cx="185282" cy="2109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рямоугольник 283">
              <a:extLst>
                <a:ext uri="{FF2B5EF4-FFF2-40B4-BE49-F238E27FC236}">
                  <a16:creationId xmlns:a16="http://schemas.microsoft.com/office/drawing/2014/main" id="{673A1FDD-0AD0-4E9D-AB52-61FFC3CE9A85}"/>
                </a:ext>
              </a:extLst>
            </p:cNvPr>
            <p:cNvSpPr/>
            <p:nvPr/>
          </p:nvSpPr>
          <p:spPr>
            <a:xfrm>
              <a:off x="11636293" y="4848326"/>
              <a:ext cx="185282" cy="2109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4" name="Равнобедренный треугольник 253">
            <a:extLst>
              <a:ext uri="{FF2B5EF4-FFF2-40B4-BE49-F238E27FC236}">
                <a16:creationId xmlns:a16="http://schemas.microsoft.com/office/drawing/2014/main" id="{4675914A-0518-4A2A-BF55-3220E68F66CA}"/>
              </a:ext>
            </a:extLst>
          </p:cNvPr>
          <p:cNvSpPr/>
          <p:nvPr/>
        </p:nvSpPr>
        <p:spPr>
          <a:xfrm rot="5400000">
            <a:off x="6466564" y="4085688"/>
            <a:ext cx="725524" cy="145130"/>
          </a:xfrm>
          <a:prstGeom prst="triangle">
            <a:avLst/>
          </a:prstGeom>
          <a:solidFill>
            <a:srgbClr val="729AAE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9CDD275C-D3DA-4C8D-A485-FFBB1A35442C}"/>
              </a:ext>
            </a:extLst>
          </p:cNvPr>
          <p:cNvSpPr/>
          <p:nvPr/>
        </p:nvSpPr>
        <p:spPr>
          <a:xfrm>
            <a:off x="7719667" y="3835088"/>
            <a:ext cx="377749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Уборка квартиры 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Стирка</a:t>
            </a:r>
          </a:p>
          <a:p>
            <a:pPr marL="171450" indent="-171450">
              <a:buFontTx/>
              <a:buChar char="-"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  <a:cs typeface="Tahoma" panose="020B0604030504040204" pitchFamily="34" charset="0"/>
              </a:rPr>
              <a:t>Приготовление пищи</a:t>
            </a:r>
          </a:p>
        </p:txBody>
      </p:sp>
      <p:sp>
        <p:nvSpPr>
          <p:cNvPr id="256" name="Левая круглая скобка 255">
            <a:extLst>
              <a:ext uri="{FF2B5EF4-FFF2-40B4-BE49-F238E27FC236}">
                <a16:creationId xmlns:a16="http://schemas.microsoft.com/office/drawing/2014/main" id="{956F0085-A6C4-4801-8875-E88208A06061}"/>
              </a:ext>
            </a:extLst>
          </p:cNvPr>
          <p:cNvSpPr/>
          <p:nvPr/>
        </p:nvSpPr>
        <p:spPr>
          <a:xfrm>
            <a:off x="7742684" y="3834198"/>
            <a:ext cx="84138" cy="648111"/>
          </a:xfrm>
          <a:prstGeom prst="leftBracket">
            <a:avLst>
              <a:gd name="adj" fmla="val 124529"/>
            </a:avLst>
          </a:prstGeom>
          <a:ln w="12700">
            <a:solidFill>
              <a:srgbClr val="1D5A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Овал 264">
            <a:extLst>
              <a:ext uri="{FF2B5EF4-FFF2-40B4-BE49-F238E27FC236}">
                <a16:creationId xmlns:a16="http://schemas.microsoft.com/office/drawing/2014/main" id="{84ABA5B8-0DD7-4292-9476-5236CBA7EB2B}"/>
              </a:ext>
            </a:extLst>
          </p:cNvPr>
          <p:cNvSpPr/>
          <p:nvPr/>
        </p:nvSpPr>
        <p:spPr>
          <a:xfrm>
            <a:off x="7142512" y="3992992"/>
            <a:ext cx="351135" cy="330522"/>
          </a:xfrm>
          <a:prstGeom prst="ellipse">
            <a:avLst/>
          </a:prstGeom>
          <a:solidFill>
            <a:srgbClr val="B5D9B7">
              <a:alpha val="42000"/>
            </a:srgbClr>
          </a:solidFill>
          <a:ln w="9525">
            <a:solidFill>
              <a:srgbClr val="729AAE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0867070" y="4052790"/>
            <a:ext cx="865054" cy="210927"/>
            <a:chOff x="10946272" y="4052790"/>
            <a:chExt cx="865054" cy="210927"/>
          </a:xfrm>
        </p:grpSpPr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7B84E3A-0ADF-4569-9A45-B220DBE20466}"/>
                </a:ext>
              </a:extLst>
            </p:cNvPr>
            <p:cNvSpPr/>
            <p:nvPr/>
          </p:nvSpPr>
          <p:spPr>
            <a:xfrm>
              <a:off x="10946272" y="4052790"/>
              <a:ext cx="185282" cy="2109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DD4337D1-F7D7-45F2-87ED-35E669A45F9B}"/>
                </a:ext>
              </a:extLst>
            </p:cNvPr>
            <p:cNvSpPr/>
            <p:nvPr/>
          </p:nvSpPr>
          <p:spPr>
            <a:xfrm>
              <a:off x="11169128" y="4052790"/>
              <a:ext cx="185282" cy="21092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Прямоугольник 286">
              <a:extLst>
                <a:ext uri="{FF2B5EF4-FFF2-40B4-BE49-F238E27FC236}">
                  <a16:creationId xmlns:a16="http://schemas.microsoft.com/office/drawing/2014/main" id="{D10245A9-5C3C-4C6A-B679-9CB019E586A3}"/>
                </a:ext>
              </a:extLst>
            </p:cNvPr>
            <p:cNvSpPr/>
            <p:nvPr/>
          </p:nvSpPr>
          <p:spPr>
            <a:xfrm>
              <a:off x="11396525" y="4052790"/>
              <a:ext cx="185282" cy="2109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рямоугольник 287">
              <a:extLst>
                <a:ext uri="{FF2B5EF4-FFF2-40B4-BE49-F238E27FC236}">
                  <a16:creationId xmlns:a16="http://schemas.microsoft.com/office/drawing/2014/main" id="{7DC7AE12-179F-4943-95FD-636D073EC09E}"/>
                </a:ext>
              </a:extLst>
            </p:cNvPr>
            <p:cNvSpPr/>
            <p:nvPr/>
          </p:nvSpPr>
          <p:spPr>
            <a:xfrm>
              <a:off x="11626044" y="4052790"/>
              <a:ext cx="185282" cy="2109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9" name="Овал 288">
            <a:extLst>
              <a:ext uri="{FF2B5EF4-FFF2-40B4-BE49-F238E27FC236}">
                <a16:creationId xmlns:a16="http://schemas.microsoft.com/office/drawing/2014/main" id="{2F7B4ED6-B824-4A91-971C-1EAAE76BC6D7}"/>
              </a:ext>
            </a:extLst>
          </p:cNvPr>
          <p:cNvSpPr/>
          <p:nvPr/>
        </p:nvSpPr>
        <p:spPr>
          <a:xfrm>
            <a:off x="6975681" y="5569955"/>
            <a:ext cx="767003" cy="732314"/>
          </a:xfrm>
          <a:prstGeom prst="ellipse">
            <a:avLst/>
          </a:prstGeom>
          <a:solidFill>
            <a:srgbClr val="99B6C5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9" name="Овал 238">
            <a:extLst>
              <a:ext uri="{FF2B5EF4-FFF2-40B4-BE49-F238E27FC236}">
                <a16:creationId xmlns:a16="http://schemas.microsoft.com/office/drawing/2014/main" id="{2F7B4ED6-B824-4A91-971C-1EAAE76BC6D7}"/>
              </a:ext>
            </a:extLst>
          </p:cNvPr>
          <p:cNvSpPr/>
          <p:nvPr/>
        </p:nvSpPr>
        <p:spPr>
          <a:xfrm>
            <a:off x="7003908" y="5608523"/>
            <a:ext cx="676947" cy="646331"/>
          </a:xfrm>
          <a:prstGeom prst="ellipse">
            <a:avLst/>
          </a:prstGeom>
          <a:solidFill>
            <a:srgbClr val="E0E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0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DE05767C-50F1-4D87-9F19-68AC4C47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80" y="5714896"/>
            <a:ext cx="434451" cy="4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496339" y="1423850"/>
            <a:ext cx="1065027" cy="408222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535870" y="1436881"/>
            <a:ext cx="99225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50" b="1" dirty="0">
                <a:solidFill>
                  <a:srgbClr val="385A3C"/>
                </a:solidFill>
                <a:latin typeface="PT Sans Narrow" panose="020B0506020203020204" pitchFamily="34" charset="-52"/>
                <a:ea typeface="PT Sans Narrow" panose="020B0506020203020204" pitchFamily="34" charset="-52"/>
                <a:cs typeface="Tahoma" panose="020B0604030504040204" pitchFamily="34" charset="0"/>
              </a:rPr>
              <a:t>Типизация</a:t>
            </a:r>
          </a:p>
        </p:txBody>
      </p:sp>
      <p:sp>
        <p:nvSpPr>
          <p:cNvPr id="95" name="Номер слайда 2">
            <a:extLst>
              <a:ext uri="{FF2B5EF4-FFF2-40B4-BE49-F238E27FC236}">
                <a16:creationId xmlns:a16="http://schemas.microsoft.com/office/drawing/2014/main" id="{28DAAEED-CCF4-4142-A3B9-87F338544619}"/>
              </a:ext>
            </a:extLst>
          </p:cNvPr>
          <p:cNvSpPr txBox="1">
            <a:spLocks/>
          </p:cNvSpPr>
          <p:nvPr/>
        </p:nvSpPr>
        <p:spPr>
          <a:xfrm>
            <a:off x="11497159" y="6480929"/>
            <a:ext cx="491251" cy="3632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02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38" grpId="0"/>
      <p:bldP spid="245" grpId="0"/>
      <p:bldP spid="26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236</Words>
  <Application>Microsoft Macintosh PowerPoint</Application>
  <PresentationFormat>Широкоэкранный</PresentationFormat>
  <Paragraphs>61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PT Sans</vt:lpstr>
      <vt:lpstr>PT Sans Narrow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ЦЕЛЕВАЯ АУДИТОРИЯ СДУ: люди с ограничениями жизнедеятельности, приводящими к зависимости от посторонней помощи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Анна Захарова</dc:creator>
  <cp:lastModifiedBy>Юлия Новикова</cp:lastModifiedBy>
  <cp:revision>52</cp:revision>
  <dcterms:created xsi:type="dcterms:W3CDTF">2019-11-19T10:29:20Z</dcterms:created>
  <dcterms:modified xsi:type="dcterms:W3CDTF">2020-08-31T16:54:04Z</dcterms:modified>
</cp:coreProperties>
</file>