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4"/>
  </p:notesMasterIdLst>
  <p:handoutMasterIdLst>
    <p:handoutMasterId r:id="rId15"/>
  </p:handoutMasterIdLst>
  <p:sldIdLst>
    <p:sldId id="956" r:id="rId2"/>
    <p:sldId id="631" r:id="rId3"/>
    <p:sldId id="957" r:id="rId4"/>
    <p:sldId id="959" r:id="rId5"/>
    <p:sldId id="962" r:id="rId6"/>
    <p:sldId id="963" r:id="rId7"/>
    <p:sldId id="965" r:id="rId8"/>
    <p:sldId id="964" r:id="rId9"/>
    <p:sldId id="961" r:id="rId10"/>
    <p:sldId id="286" r:id="rId11"/>
    <p:sldId id="960" r:id="rId12"/>
    <p:sldId id="966" r:id="rId13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2DF2CB4F-5597-42C5-9AFB-77F4B9727391}">
          <p14:sldIdLst>
            <p14:sldId id="956"/>
            <p14:sldId id="631"/>
            <p14:sldId id="957"/>
            <p14:sldId id="959"/>
            <p14:sldId id="962"/>
            <p14:sldId id="963"/>
            <p14:sldId id="965"/>
            <p14:sldId id="964"/>
            <p14:sldId id="961"/>
            <p14:sldId id="286"/>
            <p14:sldId id="960"/>
            <p14:sldId id="9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CDC"/>
    <a:srgbClr val="F5E4D0"/>
    <a:srgbClr val="E0484C"/>
    <a:srgbClr val="030405"/>
    <a:srgbClr val="EE4036"/>
    <a:srgbClr val="EE4623"/>
    <a:srgbClr val="3984C3"/>
    <a:srgbClr val="EA3A3A"/>
    <a:srgbClr val="E53F3F"/>
    <a:srgbClr val="E3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05" autoAdjust="0"/>
  </p:normalViewPr>
  <p:slideViewPr>
    <p:cSldViewPr>
      <p:cViewPr varScale="1">
        <p:scale>
          <a:sx n="40" d="100"/>
          <a:sy n="40" d="100"/>
        </p:scale>
        <p:origin x="1224" y="29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2892" y="102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/>
          <a:lstStyle>
            <a:lvl1pPr algn="r">
              <a:defRPr sz="1200"/>
            </a:lvl1pPr>
          </a:lstStyle>
          <a:p>
            <a:fld id="{F15AA37D-CB29-4AB0-82A5-8DC2FC67D52D}" type="datetimeFigureOut">
              <a:rPr lang="ru-RU" smtClean="0"/>
              <a:t>02.04.2020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 anchor="b"/>
          <a:lstStyle>
            <a:lvl1pPr algn="r">
              <a:defRPr sz="1200"/>
            </a:lvl1pPr>
          </a:lstStyle>
          <a:p>
            <a:fld id="{0B726803-2487-4E60-8B28-E4C488F23D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74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895469-ED7B-41D8-82C0-773A76BFE6D1}" type="datetimeFigureOut">
              <a:rPr lang="ru-RU"/>
              <a:pPr>
                <a:defRPr/>
              </a:pPr>
              <a:t>02.04.2020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8" tIns="45853" rIns="91708" bIns="4585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708" tIns="45853" rIns="91708" bIns="4585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708" tIns="45853" rIns="91708" bIns="45853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1708" tIns="45853" rIns="91708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AE99181-289F-4ED9-83F2-F2557A386ED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041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E95FD-C547-4625-9201-81BDD9FF6F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2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0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mutz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801600" cy="2082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6780" y="3209135"/>
            <a:ext cx="10988040" cy="698037"/>
          </a:xfrm>
        </p:spPr>
        <p:txBody>
          <a:bodyPr anchor="t" anchorCtr="0"/>
          <a:lstStyle>
            <a:lvl1pPr algn="l">
              <a:defRPr sz="504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80" y="392601"/>
            <a:ext cx="1831340" cy="8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2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2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7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35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6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EE4036"/>
                </a:solidFill>
              </a:rPr>
              <a:t>РАЗДЕЛ ПРЕЗЕНТАЦИИ</a:t>
            </a:r>
            <a:endParaRPr lang="ru-RU" dirty="0">
              <a:solidFill>
                <a:srgbClr val="EE403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rgbClr val="FFFFFF"/>
                </a:solidFill>
              </a:rPr>
              <a:t>Индустрия 4.0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7" name="Изображение 8">
            <a:extLst>
              <a:ext uri="{FF2B5EF4-FFF2-40B4-BE49-F238E27FC236}">
                <a16:creationId xmlns:a16="http://schemas.microsoft.com/office/drawing/2014/main" id="{951D5BCB-EC02-4668-AB5A-AA8C83FB79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46272" y="0"/>
            <a:ext cx="8155328" cy="13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75" r:id="rId12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1" userDrawn="1">
          <p15:clr>
            <a:srgbClr val="F26B43"/>
          </p15:clr>
        </p15:guide>
        <p15:guide id="2" pos="7493" userDrawn="1">
          <p15:clr>
            <a:srgbClr val="F26B43"/>
          </p15:clr>
        </p15:guide>
        <p15:guide id="3" orient="horz" pos="580" userDrawn="1">
          <p15:clr>
            <a:srgbClr val="F26B43"/>
          </p15:clr>
        </p15:guide>
        <p15:guide id="4" orient="horz" pos="54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static.tildacdn.com/tild3938-3665-4462-b139-343762623566/3978.jpg">
            <a:extLst>
              <a:ext uri="{FF2B5EF4-FFF2-40B4-BE49-F238E27FC236}">
                <a16:creationId xmlns:a16="http://schemas.microsoft.com/office/drawing/2014/main" id="{E6205783-634A-4014-81FD-2D05FC6E4D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/>
          <a:stretch/>
        </p:blipFill>
        <p:spPr bwMode="auto">
          <a:xfrm>
            <a:off x="-1023" y="0"/>
            <a:ext cx="12801600" cy="59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99430469-5D77-41B5-B590-1D81DD4191A5}"/>
              </a:ext>
            </a:extLst>
          </p:cNvPr>
          <p:cNvSpPr/>
          <p:nvPr/>
        </p:nvSpPr>
        <p:spPr>
          <a:xfrm>
            <a:off x="-1023" y="4441605"/>
            <a:ext cx="12802621" cy="5168456"/>
          </a:xfrm>
          <a:custGeom>
            <a:avLst/>
            <a:gdLst>
              <a:gd name="connsiteX0" fmla="*/ 0 w 12801600"/>
              <a:gd name="connsiteY0" fmla="*/ 0 h 5160640"/>
              <a:gd name="connsiteX1" fmla="*/ 12801600 w 12801600"/>
              <a:gd name="connsiteY1" fmla="*/ 0 h 5160640"/>
              <a:gd name="connsiteX2" fmla="*/ 12801600 w 12801600"/>
              <a:gd name="connsiteY2" fmla="*/ 5160640 h 5160640"/>
              <a:gd name="connsiteX3" fmla="*/ 0 w 12801600"/>
              <a:gd name="connsiteY3" fmla="*/ 5160640 h 5160640"/>
              <a:gd name="connsiteX4" fmla="*/ 0 w 12801600"/>
              <a:gd name="connsiteY4" fmla="*/ 0 h 5160640"/>
              <a:gd name="connsiteX0" fmla="*/ 0 w 12825663"/>
              <a:gd name="connsiteY0" fmla="*/ 2586790 h 5160640"/>
              <a:gd name="connsiteX1" fmla="*/ 12825663 w 12825663"/>
              <a:gd name="connsiteY1" fmla="*/ 0 h 5160640"/>
              <a:gd name="connsiteX2" fmla="*/ 12825663 w 12825663"/>
              <a:gd name="connsiteY2" fmla="*/ 5160640 h 5160640"/>
              <a:gd name="connsiteX3" fmla="*/ 24063 w 12825663"/>
              <a:gd name="connsiteY3" fmla="*/ 5160640 h 5160640"/>
              <a:gd name="connsiteX4" fmla="*/ 0 w 12825663"/>
              <a:gd name="connsiteY4" fmla="*/ 2586790 h 5160640"/>
              <a:gd name="connsiteX0" fmla="*/ 0 w 12813632"/>
              <a:gd name="connsiteY0" fmla="*/ 2057401 h 5160640"/>
              <a:gd name="connsiteX1" fmla="*/ 12813632 w 12813632"/>
              <a:gd name="connsiteY1" fmla="*/ 0 h 5160640"/>
              <a:gd name="connsiteX2" fmla="*/ 12813632 w 12813632"/>
              <a:gd name="connsiteY2" fmla="*/ 5160640 h 5160640"/>
              <a:gd name="connsiteX3" fmla="*/ 12032 w 12813632"/>
              <a:gd name="connsiteY3" fmla="*/ 5160640 h 5160640"/>
              <a:gd name="connsiteX4" fmla="*/ 0 w 12813632"/>
              <a:gd name="connsiteY4" fmla="*/ 2057401 h 5160640"/>
              <a:gd name="connsiteX0" fmla="*/ 0 w 12813632"/>
              <a:gd name="connsiteY0" fmla="*/ 2057401 h 5164548"/>
              <a:gd name="connsiteX1" fmla="*/ 12813632 w 12813632"/>
              <a:gd name="connsiteY1" fmla="*/ 0 h 5164548"/>
              <a:gd name="connsiteX2" fmla="*/ 12813632 w 12813632"/>
              <a:gd name="connsiteY2" fmla="*/ 5160640 h 5164548"/>
              <a:gd name="connsiteX3" fmla="*/ 8124 w 12813632"/>
              <a:gd name="connsiteY3" fmla="*/ 5164548 h 5164548"/>
              <a:gd name="connsiteX4" fmla="*/ 0 w 12813632"/>
              <a:gd name="connsiteY4" fmla="*/ 2057401 h 5164548"/>
              <a:gd name="connsiteX0" fmla="*/ 885 w 12814517"/>
              <a:gd name="connsiteY0" fmla="*/ 2057401 h 5168456"/>
              <a:gd name="connsiteX1" fmla="*/ 12814517 w 12814517"/>
              <a:gd name="connsiteY1" fmla="*/ 0 h 5168456"/>
              <a:gd name="connsiteX2" fmla="*/ 12814517 w 12814517"/>
              <a:gd name="connsiteY2" fmla="*/ 5160640 h 5168456"/>
              <a:gd name="connsiteX3" fmla="*/ 1194 w 12814517"/>
              <a:gd name="connsiteY3" fmla="*/ 5168456 h 5168456"/>
              <a:gd name="connsiteX4" fmla="*/ 885 w 12814517"/>
              <a:gd name="connsiteY4" fmla="*/ 2057401 h 5168456"/>
              <a:gd name="connsiteX0" fmla="*/ 0 w 12813632"/>
              <a:gd name="connsiteY0" fmla="*/ 2057401 h 5168456"/>
              <a:gd name="connsiteX1" fmla="*/ 12813632 w 12813632"/>
              <a:gd name="connsiteY1" fmla="*/ 0 h 5168456"/>
              <a:gd name="connsiteX2" fmla="*/ 12813632 w 12813632"/>
              <a:gd name="connsiteY2" fmla="*/ 5160640 h 5168456"/>
              <a:gd name="connsiteX3" fmla="*/ 11403 w 12813632"/>
              <a:gd name="connsiteY3" fmla="*/ 5168456 h 5168456"/>
              <a:gd name="connsiteX4" fmla="*/ 0 w 12813632"/>
              <a:gd name="connsiteY4" fmla="*/ 2057401 h 5168456"/>
              <a:gd name="connsiteX0" fmla="*/ 6003 w 12819635"/>
              <a:gd name="connsiteY0" fmla="*/ 2057401 h 5168456"/>
              <a:gd name="connsiteX1" fmla="*/ 12819635 w 12819635"/>
              <a:gd name="connsiteY1" fmla="*/ 0 h 5168456"/>
              <a:gd name="connsiteX2" fmla="*/ 12819635 w 12819635"/>
              <a:gd name="connsiteY2" fmla="*/ 5160640 h 5168456"/>
              <a:gd name="connsiteX3" fmla="*/ 765 w 12819635"/>
              <a:gd name="connsiteY3" fmla="*/ 5168456 h 5168456"/>
              <a:gd name="connsiteX4" fmla="*/ 6003 w 12819635"/>
              <a:gd name="connsiteY4" fmla="*/ 2057401 h 5168456"/>
              <a:gd name="connsiteX0" fmla="*/ 6003 w 12819635"/>
              <a:gd name="connsiteY0" fmla="*/ 2079569 h 5168456"/>
              <a:gd name="connsiteX1" fmla="*/ 12819635 w 12819635"/>
              <a:gd name="connsiteY1" fmla="*/ 0 h 5168456"/>
              <a:gd name="connsiteX2" fmla="*/ 12819635 w 12819635"/>
              <a:gd name="connsiteY2" fmla="*/ 5160640 h 5168456"/>
              <a:gd name="connsiteX3" fmla="*/ 765 w 12819635"/>
              <a:gd name="connsiteY3" fmla="*/ 5168456 h 5168456"/>
              <a:gd name="connsiteX4" fmla="*/ 6003 w 12819635"/>
              <a:gd name="connsiteY4" fmla="*/ 2079569 h 5168456"/>
              <a:gd name="connsiteX0" fmla="*/ 0 w 12820315"/>
              <a:gd name="connsiteY0" fmla="*/ 2079569 h 5168456"/>
              <a:gd name="connsiteX1" fmla="*/ 12820315 w 12820315"/>
              <a:gd name="connsiteY1" fmla="*/ 0 h 5168456"/>
              <a:gd name="connsiteX2" fmla="*/ 12820315 w 12820315"/>
              <a:gd name="connsiteY2" fmla="*/ 5160640 h 5168456"/>
              <a:gd name="connsiteX3" fmla="*/ 1445 w 12820315"/>
              <a:gd name="connsiteY3" fmla="*/ 5168456 h 5168456"/>
              <a:gd name="connsiteX4" fmla="*/ 0 w 12820315"/>
              <a:gd name="connsiteY4" fmla="*/ 2079569 h 516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0315" h="5168456">
                <a:moveTo>
                  <a:pt x="0" y="2079569"/>
                </a:moveTo>
                <a:lnTo>
                  <a:pt x="12820315" y="0"/>
                </a:lnTo>
                <a:lnTo>
                  <a:pt x="12820315" y="5160640"/>
                </a:lnTo>
                <a:lnTo>
                  <a:pt x="1445" y="5168456"/>
                </a:lnTo>
                <a:cubicBezTo>
                  <a:pt x="-2566" y="4134043"/>
                  <a:pt x="4011" y="3113982"/>
                  <a:pt x="0" y="2079569"/>
                </a:cubicBezTo>
                <a:close/>
              </a:path>
            </a:pathLst>
          </a:custGeom>
          <a:solidFill>
            <a:srgbClr val="E04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ый треугольник 7">
            <a:extLst>
              <a:ext uri="{FF2B5EF4-FFF2-40B4-BE49-F238E27FC236}">
                <a16:creationId xmlns:a16="http://schemas.microsoft.com/office/drawing/2014/main" id="{D004E6CC-E007-4A1E-A7A2-D0D7652BE26B}"/>
              </a:ext>
            </a:extLst>
          </p:cNvPr>
          <p:cNvSpPr/>
          <p:nvPr/>
        </p:nvSpPr>
        <p:spPr>
          <a:xfrm>
            <a:off x="-343" y="4790334"/>
            <a:ext cx="4600600" cy="1770337"/>
          </a:xfrm>
          <a:custGeom>
            <a:avLst/>
            <a:gdLst>
              <a:gd name="connsiteX0" fmla="*/ 0 w 4536504"/>
              <a:gd name="connsiteY0" fmla="*/ 1656135 h 1656135"/>
              <a:gd name="connsiteX1" fmla="*/ 0 w 4536504"/>
              <a:gd name="connsiteY1" fmla="*/ 0 h 1656135"/>
              <a:gd name="connsiteX2" fmla="*/ 4536504 w 4536504"/>
              <a:gd name="connsiteY2" fmla="*/ 1656135 h 1656135"/>
              <a:gd name="connsiteX3" fmla="*/ 0 w 4536504"/>
              <a:gd name="connsiteY3" fmla="*/ 1656135 h 1656135"/>
              <a:gd name="connsiteX0" fmla="*/ 0 w 4536504"/>
              <a:gd name="connsiteY0" fmla="*/ 2317872 h 2317872"/>
              <a:gd name="connsiteX1" fmla="*/ 0 w 4536504"/>
              <a:gd name="connsiteY1" fmla="*/ 0 h 2317872"/>
              <a:gd name="connsiteX2" fmla="*/ 4536504 w 4536504"/>
              <a:gd name="connsiteY2" fmla="*/ 1656135 h 2317872"/>
              <a:gd name="connsiteX3" fmla="*/ 0 w 4536504"/>
              <a:gd name="connsiteY3" fmla="*/ 2317872 h 2317872"/>
              <a:gd name="connsiteX0" fmla="*/ 11864 w 4536504"/>
              <a:gd name="connsiteY0" fmla="*/ 2963716 h 2963716"/>
              <a:gd name="connsiteX1" fmla="*/ 0 w 4536504"/>
              <a:gd name="connsiteY1" fmla="*/ 0 h 2963716"/>
              <a:gd name="connsiteX2" fmla="*/ 4536504 w 4536504"/>
              <a:gd name="connsiteY2" fmla="*/ 1656135 h 2963716"/>
              <a:gd name="connsiteX3" fmla="*/ 11864 w 4536504"/>
              <a:gd name="connsiteY3" fmla="*/ 2963716 h 2963716"/>
              <a:gd name="connsiteX0" fmla="*/ 4848 w 4536504"/>
              <a:gd name="connsiteY0" fmla="*/ 2969684 h 2969684"/>
              <a:gd name="connsiteX1" fmla="*/ 0 w 4536504"/>
              <a:gd name="connsiteY1" fmla="*/ 0 h 2969684"/>
              <a:gd name="connsiteX2" fmla="*/ 4536504 w 4536504"/>
              <a:gd name="connsiteY2" fmla="*/ 1656135 h 2969684"/>
              <a:gd name="connsiteX3" fmla="*/ 4848 w 4536504"/>
              <a:gd name="connsiteY3" fmla="*/ 2969684 h 2969684"/>
              <a:gd name="connsiteX0" fmla="*/ 1339 w 4536504"/>
              <a:gd name="connsiteY0" fmla="*/ 2969684 h 2969684"/>
              <a:gd name="connsiteX1" fmla="*/ 0 w 4536504"/>
              <a:gd name="connsiteY1" fmla="*/ 0 h 2969684"/>
              <a:gd name="connsiteX2" fmla="*/ 4536504 w 4536504"/>
              <a:gd name="connsiteY2" fmla="*/ 1656135 h 2969684"/>
              <a:gd name="connsiteX3" fmla="*/ 1339 w 4536504"/>
              <a:gd name="connsiteY3" fmla="*/ 2969684 h 296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504" h="2969684">
                <a:moveTo>
                  <a:pt x="1339" y="2969684"/>
                </a:moveTo>
                <a:cubicBezTo>
                  <a:pt x="-2616" y="1981779"/>
                  <a:pt x="3955" y="987905"/>
                  <a:pt x="0" y="0"/>
                </a:cubicBezTo>
                <a:lnTo>
                  <a:pt x="4536504" y="1656135"/>
                </a:lnTo>
                <a:lnTo>
                  <a:pt x="1339" y="29696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EC7B2D3-487E-4B31-8D7C-244624894C10}"/>
              </a:ext>
            </a:extLst>
          </p:cNvPr>
          <p:cNvSpPr/>
          <p:nvPr/>
        </p:nvSpPr>
        <p:spPr>
          <a:xfrm>
            <a:off x="952119" y="6484074"/>
            <a:ext cx="883305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i-Umka.ru</a:t>
            </a:r>
          </a:p>
          <a:p>
            <a:endParaRPr lang="ru-RU" sz="28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Интерактивная платформа для дошкольников, их родителей и воспитателей</a:t>
            </a:r>
          </a:p>
        </p:txBody>
      </p:sp>
    </p:spTree>
    <p:extLst>
      <p:ext uri="{BB962C8B-B14F-4D97-AF65-F5344CB8AC3E}">
        <p14:creationId xmlns:p14="http://schemas.microsoft.com/office/powerpoint/2010/main" val="294376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02656C7-B0B2-46DA-A518-3BE25BB3F0C8}"/>
              </a:ext>
            </a:extLst>
          </p:cNvPr>
          <p:cNvSpPr/>
          <p:nvPr/>
        </p:nvSpPr>
        <p:spPr>
          <a:xfrm>
            <a:off x="0" y="1920280"/>
            <a:ext cx="12801424" cy="7680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07A8FE6-259A-4C81-9184-6816E6707BAA}"/>
              </a:ext>
            </a:extLst>
          </p:cNvPr>
          <p:cNvSpPr/>
          <p:nvPr/>
        </p:nvSpPr>
        <p:spPr>
          <a:xfrm>
            <a:off x="5248673" y="3072408"/>
            <a:ext cx="7344816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00"/>
              </a:spcAft>
              <a:buBlip>
                <a:blip r:embed="rId3"/>
              </a:buBlip>
            </a:pPr>
            <a:r>
              <a:rPr lang="ru-RU" dirty="0">
                <a:solidFill>
                  <a:prstClr val="black"/>
                </a:solidFill>
              </a:rPr>
              <a:t>Создание единого образовательное пространства по оценке способностей детей от 5 лет и старше.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dirty="0">
                <a:solidFill>
                  <a:prstClr val="black"/>
                </a:solidFill>
              </a:rPr>
              <a:t>Интерактивный формат заданий; 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dirty="0">
                <a:solidFill>
                  <a:prstClr val="black"/>
                </a:solidFill>
              </a:rPr>
              <a:t>Возможность отследить изменения в развитии ребенка в динамике;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dirty="0">
                <a:solidFill>
                  <a:prstClr val="black"/>
                </a:solidFill>
              </a:rPr>
              <a:t>Оперативное получение сравнительной статистики в разрезе ДОО/муниципалитета/региона для принятия административных решений; 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altLang="ru-RU" dirty="0">
                <a:solidFill>
                  <a:prstClr val="black"/>
                </a:solidFill>
                <a:sym typeface="Calibri" panose="020F0502020204030204" pitchFamily="34" charset="0"/>
              </a:rPr>
              <a:t>Формирование равных возможностей, единых условий для полноценного развития каждого ребенка независимо от места жительства, пола, нации, социального статуса, психофизиологических и других особенностей (в том числе ограниченных возможностей здоровья), исключающие возможность дискриминации в сфере образования;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altLang="ru-RU" dirty="0">
                <a:solidFill>
                  <a:prstClr val="black"/>
                </a:solidFill>
                <a:sym typeface="Calibri" panose="020F0502020204030204" pitchFamily="34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склонностями;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altLang="ru-RU" dirty="0">
                <a:solidFill>
                  <a:prstClr val="black"/>
                </a:solidFill>
                <a:sym typeface="Calibri" panose="020F0502020204030204" pitchFamily="34" charset="0"/>
              </a:rPr>
              <a:t>Инструмент для организации семейного дошкольного образования через платформу, той части родителей дошкольников, не посещающих ДО.</a:t>
            </a:r>
          </a:p>
          <a:p>
            <a:pPr marL="285750" indent="-285750">
              <a:spcAft>
                <a:spcPts val="300"/>
              </a:spcAft>
              <a:buBlip>
                <a:blip r:embed="rId3"/>
              </a:buBlip>
              <a:defRPr/>
            </a:pPr>
            <a:r>
              <a:rPr lang="ru-RU" altLang="ru-RU" dirty="0">
                <a:solidFill>
                  <a:prstClr val="black"/>
                </a:solidFill>
                <a:sym typeface="Calibri" panose="020F0502020204030204" pitchFamily="34" charset="0"/>
              </a:rPr>
              <a:t>Проект поддержан уполномоченным при Президенте РФ по правам ребенка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7C46563-150B-4161-9586-872508959EC4}"/>
              </a:ext>
            </a:extLst>
          </p:cNvPr>
          <p:cNvSpPr/>
          <p:nvPr/>
        </p:nvSpPr>
        <p:spPr>
          <a:xfrm>
            <a:off x="928192" y="945267"/>
            <a:ext cx="7811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Платформа интерактивного образования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F6D8EA64-DE19-4F8C-8C67-F4154BE2CA5A}"/>
              </a:ext>
            </a:extLst>
          </p:cNvPr>
          <p:cNvSpPr/>
          <p:nvPr/>
        </p:nvSpPr>
        <p:spPr>
          <a:xfrm>
            <a:off x="208112" y="3383748"/>
            <a:ext cx="38848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30"/>
              </a:spcBef>
              <a:spcAft>
                <a:spcPts val="630"/>
              </a:spcAft>
            </a:pPr>
            <a:r>
              <a:rPr lang="ru-RU" dirty="0"/>
              <a:t>Отсутствие эффективных форм диагностики потенциала детей. Необходимость внедрения средств оценки умственных способностей и определения личностных особенностей развития детей, в том числе, детей с особыми образовательными потребностями.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E70651-082F-45E9-A46F-6E129B4C1D51}"/>
              </a:ext>
            </a:extLst>
          </p:cNvPr>
          <p:cNvSpPr/>
          <p:nvPr/>
        </p:nvSpPr>
        <p:spPr>
          <a:xfrm>
            <a:off x="681318" y="2712368"/>
            <a:ext cx="2983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Проблематика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3A33BF7-DB8F-4841-B7A2-A5BD3EDF9C94}"/>
              </a:ext>
            </a:extLst>
          </p:cNvPr>
          <p:cNvSpPr/>
          <p:nvPr/>
        </p:nvSpPr>
        <p:spPr>
          <a:xfrm>
            <a:off x="6832849" y="257218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Результаты внедрения</a:t>
            </a: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:a16="http://schemas.microsoft.com/office/drawing/2014/main" id="{B257D3F2-B820-4DC2-A765-DAE28E0593B2}"/>
              </a:ext>
            </a:extLst>
          </p:cNvPr>
          <p:cNvSpPr/>
          <p:nvPr/>
        </p:nvSpPr>
        <p:spPr>
          <a:xfrm>
            <a:off x="4928160" y="4152529"/>
            <a:ext cx="248504" cy="703845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:a16="http://schemas.microsoft.com/office/drawing/2014/main" id="{C5D6CC82-BFA4-4EF5-8666-DE247D276FE8}"/>
              </a:ext>
            </a:extLst>
          </p:cNvPr>
          <p:cNvSpPr/>
          <p:nvPr/>
        </p:nvSpPr>
        <p:spPr>
          <a:xfrm>
            <a:off x="4665559" y="4152529"/>
            <a:ext cx="248504" cy="703845"/>
          </a:xfrm>
          <a:prstGeom prst="chevron">
            <a:avLst/>
          </a:prstGeom>
          <a:solidFill>
            <a:srgbClr val="EF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:a16="http://schemas.microsoft.com/office/drawing/2014/main" id="{B8CD3B18-5B1D-4377-931D-6014148A6A9B}"/>
              </a:ext>
            </a:extLst>
          </p:cNvPr>
          <p:cNvSpPr/>
          <p:nvPr/>
        </p:nvSpPr>
        <p:spPr>
          <a:xfrm>
            <a:off x="4402958" y="4152529"/>
            <a:ext cx="248504" cy="703845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Стрелка: шеврон 28">
            <a:extLst>
              <a:ext uri="{FF2B5EF4-FFF2-40B4-BE49-F238E27FC236}">
                <a16:creationId xmlns:a16="http://schemas.microsoft.com/office/drawing/2014/main" id="{3C8E2B68-6919-4497-AEF4-DEE6A77303A1}"/>
              </a:ext>
            </a:extLst>
          </p:cNvPr>
          <p:cNvSpPr/>
          <p:nvPr/>
        </p:nvSpPr>
        <p:spPr>
          <a:xfrm>
            <a:off x="4140357" y="4152529"/>
            <a:ext cx="248504" cy="703845"/>
          </a:xfrm>
          <a:prstGeom prst="chevron">
            <a:avLst/>
          </a:prstGeom>
          <a:solidFill>
            <a:srgbClr val="EF4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Стрелка: шеврон 30">
            <a:extLst>
              <a:ext uri="{FF2B5EF4-FFF2-40B4-BE49-F238E27FC236}">
                <a16:creationId xmlns:a16="http://schemas.microsoft.com/office/drawing/2014/main" id="{5312B047-4E66-445A-BEAF-242D96A39DE0}"/>
              </a:ext>
            </a:extLst>
          </p:cNvPr>
          <p:cNvSpPr/>
          <p:nvPr/>
        </p:nvSpPr>
        <p:spPr>
          <a:xfrm>
            <a:off x="3920048" y="4152528"/>
            <a:ext cx="248504" cy="703845"/>
          </a:xfrm>
          <a:prstGeom prst="chevr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091EC8-D97B-4307-91C7-023B3A8D52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r="6372"/>
          <a:stretch/>
        </p:blipFill>
        <p:spPr>
          <a:xfrm>
            <a:off x="125575" y="6079606"/>
            <a:ext cx="5051089" cy="29998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Номер слайда 1">
            <a:extLst>
              <a:ext uri="{FF2B5EF4-FFF2-40B4-BE49-F238E27FC236}">
                <a16:creationId xmlns:a16="http://schemas.microsoft.com/office/drawing/2014/main" id="{ADB9012E-3CDB-44CA-9BA7-5D714B51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9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B8FCB-AF09-483B-9545-701403FD2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8016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mtClean="0">
                <a:solidFill>
                  <a:srgbClr val="FFFFFF"/>
                </a:solidFill>
              </a:rPr>
              <a:pPr defTabSz="128016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74071A-2D5B-4B29-AFC3-18040081039D}"/>
              </a:ext>
            </a:extLst>
          </p:cNvPr>
          <p:cNvSpPr/>
          <p:nvPr/>
        </p:nvSpPr>
        <p:spPr>
          <a:xfrm>
            <a:off x="1360240" y="2856384"/>
            <a:ext cx="54006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Сравнительная статистика успеваемости в разрезе городов/районов/школ, ДОУ/классов, групп, а также по каждому конкретному ученику.</a:t>
            </a:r>
          </a:p>
          <a:p>
            <a:endParaRPr lang="ru-RU" dirty="0"/>
          </a:p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Наглядная оценка результатов мероприятий на всей территории Российской Федерации, с разбивкой по регионам/городам/учреждениям.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Обратная связь от учреждений, преподавателей, родителей.</a:t>
            </a:r>
          </a:p>
          <a:p>
            <a:pPr>
              <a:spcAft>
                <a:spcPts val="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Возможность провести тестирование и определить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KPI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 региональных дошкольных учреждений.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Общедоступность мероприятий по выявлению и работе с талантливыми и одаренными детьми (без разделения по удалённости, социальному статусу и особенностей здоровья)</a:t>
            </a:r>
          </a:p>
          <a:p>
            <a:endParaRPr lang="ru-RU" sz="1600" dirty="0"/>
          </a:p>
          <a:p>
            <a:r>
              <a:rPr lang="ru-RU" dirty="0"/>
              <a:t>Существенная экономия бюджетных средств.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DBF0771-7BCA-45D5-BB36-A48946A1E231}"/>
              </a:ext>
            </a:extLst>
          </p:cNvPr>
          <p:cNvSpPr/>
          <p:nvPr/>
        </p:nvSpPr>
        <p:spPr>
          <a:xfrm>
            <a:off x="928193" y="1275110"/>
            <a:ext cx="4320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Результаты внедрения для региона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66159B1B-4D84-473A-B2CB-48A05F32D224}"/>
              </a:ext>
            </a:extLst>
          </p:cNvPr>
          <p:cNvSpPr txBox="1">
            <a:spLocks/>
          </p:cNvSpPr>
          <p:nvPr/>
        </p:nvSpPr>
        <p:spPr>
          <a:xfrm>
            <a:off x="495564" y="256977"/>
            <a:ext cx="43262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68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>
                <a:defRPr/>
              </a:pPr>
              <a:t>11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13207D-BCB1-42A0-92C4-DF8571870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872" y="2936061"/>
            <a:ext cx="5270080" cy="54910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717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00C879AD-0A9F-4C31-9A80-C44F7FBC049C}"/>
              </a:ext>
            </a:extLst>
          </p:cNvPr>
          <p:cNvSpPr/>
          <p:nvPr/>
        </p:nvSpPr>
        <p:spPr>
          <a:xfrm>
            <a:off x="-10544" y="696145"/>
            <a:ext cx="12822417" cy="8928798"/>
          </a:xfrm>
          <a:custGeom>
            <a:avLst/>
            <a:gdLst>
              <a:gd name="connsiteX0" fmla="*/ 0 w 12801600"/>
              <a:gd name="connsiteY0" fmla="*/ 0 h 5160640"/>
              <a:gd name="connsiteX1" fmla="*/ 12801600 w 12801600"/>
              <a:gd name="connsiteY1" fmla="*/ 0 h 5160640"/>
              <a:gd name="connsiteX2" fmla="*/ 12801600 w 12801600"/>
              <a:gd name="connsiteY2" fmla="*/ 5160640 h 5160640"/>
              <a:gd name="connsiteX3" fmla="*/ 0 w 12801600"/>
              <a:gd name="connsiteY3" fmla="*/ 5160640 h 5160640"/>
              <a:gd name="connsiteX4" fmla="*/ 0 w 12801600"/>
              <a:gd name="connsiteY4" fmla="*/ 0 h 5160640"/>
              <a:gd name="connsiteX0" fmla="*/ 0 w 12825663"/>
              <a:gd name="connsiteY0" fmla="*/ 2586790 h 5160640"/>
              <a:gd name="connsiteX1" fmla="*/ 12825663 w 12825663"/>
              <a:gd name="connsiteY1" fmla="*/ 0 h 5160640"/>
              <a:gd name="connsiteX2" fmla="*/ 12825663 w 12825663"/>
              <a:gd name="connsiteY2" fmla="*/ 5160640 h 5160640"/>
              <a:gd name="connsiteX3" fmla="*/ 24063 w 12825663"/>
              <a:gd name="connsiteY3" fmla="*/ 5160640 h 5160640"/>
              <a:gd name="connsiteX4" fmla="*/ 0 w 12825663"/>
              <a:gd name="connsiteY4" fmla="*/ 2586790 h 5160640"/>
              <a:gd name="connsiteX0" fmla="*/ 0 w 12813632"/>
              <a:gd name="connsiteY0" fmla="*/ 2057401 h 5160640"/>
              <a:gd name="connsiteX1" fmla="*/ 12813632 w 12813632"/>
              <a:gd name="connsiteY1" fmla="*/ 0 h 5160640"/>
              <a:gd name="connsiteX2" fmla="*/ 12813632 w 12813632"/>
              <a:gd name="connsiteY2" fmla="*/ 5160640 h 5160640"/>
              <a:gd name="connsiteX3" fmla="*/ 12032 w 12813632"/>
              <a:gd name="connsiteY3" fmla="*/ 5160640 h 5160640"/>
              <a:gd name="connsiteX4" fmla="*/ 0 w 12813632"/>
              <a:gd name="connsiteY4" fmla="*/ 2057401 h 5160640"/>
              <a:gd name="connsiteX0" fmla="*/ 0 w 12813632"/>
              <a:gd name="connsiteY0" fmla="*/ 2057401 h 5164548"/>
              <a:gd name="connsiteX1" fmla="*/ 12813632 w 12813632"/>
              <a:gd name="connsiteY1" fmla="*/ 0 h 5164548"/>
              <a:gd name="connsiteX2" fmla="*/ 12813632 w 12813632"/>
              <a:gd name="connsiteY2" fmla="*/ 5160640 h 5164548"/>
              <a:gd name="connsiteX3" fmla="*/ 8124 w 12813632"/>
              <a:gd name="connsiteY3" fmla="*/ 5164548 h 5164548"/>
              <a:gd name="connsiteX4" fmla="*/ 0 w 12813632"/>
              <a:gd name="connsiteY4" fmla="*/ 2057401 h 5164548"/>
              <a:gd name="connsiteX0" fmla="*/ 885 w 12814517"/>
              <a:gd name="connsiteY0" fmla="*/ 2057401 h 5168456"/>
              <a:gd name="connsiteX1" fmla="*/ 12814517 w 12814517"/>
              <a:gd name="connsiteY1" fmla="*/ 0 h 5168456"/>
              <a:gd name="connsiteX2" fmla="*/ 12814517 w 12814517"/>
              <a:gd name="connsiteY2" fmla="*/ 5160640 h 5168456"/>
              <a:gd name="connsiteX3" fmla="*/ 1194 w 12814517"/>
              <a:gd name="connsiteY3" fmla="*/ 5168456 h 5168456"/>
              <a:gd name="connsiteX4" fmla="*/ 885 w 12814517"/>
              <a:gd name="connsiteY4" fmla="*/ 2057401 h 5168456"/>
              <a:gd name="connsiteX0" fmla="*/ 885 w 12814517"/>
              <a:gd name="connsiteY0" fmla="*/ 2057401 h 8910707"/>
              <a:gd name="connsiteX1" fmla="*/ 12814517 w 12814517"/>
              <a:gd name="connsiteY1" fmla="*/ 0 h 8910707"/>
              <a:gd name="connsiteX2" fmla="*/ 12804233 w 12814517"/>
              <a:gd name="connsiteY2" fmla="*/ 8910707 h 8910707"/>
              <a:gd name="connsiteX3" fmla="*/ 1194 w 12814517"/>
              <a:gd name="connsiteY3" fmla="*/ 5168456 h 8910707"/>
              <a:gd name="connsiteX4" fmla="*/ 885 w 12814517"/>
              <a:gd name="connsiteY4" fmla="*/ 2057401 h 8910707"/>
              <a:gd name="connsiteX0" fmla="*/ 0 w 12813632"/>
              <a:gd name="connsiteY0" fmla="*/ 2057401 h 8928798"/>
              <a:gd name="connsiteX1" fmla="*/ 12813632 w 12813632"/>
              <a:gd name="connsiteY1" fmla="*/ 0 h 8928798"/>
              <a:gd name="connsiteX2" fmla="*/ 12803348 w 12813632"/>
              <a:gd name="connsiteY2" fmla="*/ 8910707 h 8928798"/>
              <a:gd name="connsiteX3" fmla="*/ 31160 w 12813632"/>
              <a:gd name="connsiteY3" fmla="*/ 8928798 h 8928798"/>
              <a:gd name="connsiteX4" fmla="*/ 0 w 12813632"/>
              <a:gd name="connsiteY4" fmla="*/ 2057401 h 8928798"/>
              <a:gd name="connsiteX0" fmla="*/ 0 w 12813632"/>
              <a:gd name="connsiteY0" fmla="*/ 2057401 h 8918524"/>
              <a:gd name="connsiteX1" fmla="*/ 12813632 w 12813632"/>
              <a:gd name="connsiteY1" fmla="*/ 0 h 8918524"/>
              <a:gd name="connsiteX2" fmla="*/ 12803348 w 12813632"/>
              <a:gd name="connsiteY2" fmla="*/ 8910707 h 8918524"/>
              <a:gd name="connsiteX3" fmla="*/ 10593 w 12813632"/>
              <a:gd name="connsiteY3" fmla="*/ 8918524 h 8918524"/>
              <a:gd name="connsiteX4" fmla="*/ 0 w 12813632"/>
              <a:gd name="connsiteY4" fmla="*/ 2057401 h 8918524"/>
              <a:gd name="connsiteX0" fmla="*/ 10544 w 12824176"/>
              <a:gd name="connsiteY0" fmla="*/ 2057401 h 8928798"/>
              <a:gd name="connsiteX1" fmla="*/ 12824176 w 12824176"/>
              <a:gd name="connsiteY1" fmla="*/ 0 h 8928798"/>
              <a:gd name="connsiteX2" fmla="*/ 12813892 w 12824176"/>
              <a:gd name="connsiteY2" fmla="*/ 8910707 h 8928798"/>
              <a:gd name="connsiteX3" fmla="*/ 587 w 12824176"/>
              <a:gd name="connsiteY3" fmla="*/ 8928798 h 8928798"/>
              <a:gd name="connsiteX4" fmla="*/ 10544 w 12824176"/>
              <a:gd name="connsiteY4" fmla="*/ 2057401 h 8928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4176" h="8928798">
                <a:moveTo>
                  <a:pt x="10544" y="2057401"/>
                </a:moveTo>
                <a:lnTo>
                  <a:pt x="12824176" y="0"/>
                </a:lnTo>
                <a:lnTo>
                  <a:pt x="12813892" y="8910707"/>
                </a:lnTo>
                <a:lnTo>
                  <a:pt x="587" y="8928798"/>
                </a:lnTo>
                <a:cubicBezTo>
                  <a:pt x="-3424" y="7894385"/>
                  <a:pt x="14555" y="3091814"/>
                  <a:pt x="10544" y="2057401"/>
                </a:cubicBezTo>
                <a:close/>
              </a:path>
            </a:pathLst>
          </a:custGeom>
          <a:solidFill>
            <a:srgbClr val="E04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id="{0767BAA4-0B72-4B10-A760-DEF8F0C9A1B9}"/>
              </a:ext>
            </a:extLst>
          </p:cNvPr>
          <p:cNvSpPr/>
          <p:nvPr/>
        </p:nvSpPr>
        <p:spPr>
          <a:xfrm>
            <a:off x="-344" y="1030562"/>
            <a:ext cx="4600600" cy="1770337"/>
          </a:xfrm>
          <a:custGeom>
            <a:avLst/>
            <a:gdLst>
              <a:gd name="connsiteX0" fmla="*/ 0 w 4536504"/>
              <a:gd name="connsiteY0" fmla="*/ 1656135 h 1656135"/>
              <a:gd name="connsiteX1" fmla="*/ 0 w 4536504"/>
              <a:gd name="connsiteY1" fmla="*/ 0 h 1656135"/>
              <a:gd name="connsiteX2" fmla="*/ 4536504 w 4536504"/>
              <a:gd name="connsiteY2" fmla="*/ 1656135 h 1656135"/>
              <a:gd name="connsiteX3" fmla="*/ 0 w 4536504"/>
              <a:gd name="connsiteY3" fmla="*/ 1656135 h 1656135"/>
              <a:gd name="connsiteX0" fmla="*/ 0 w 4536504"/>
              <a:gd name="connsiteY0" fmla="*/ 2317872 h 2317872"/>
              <a:gd name="connsiteX1" fmla="*/ 0 w 4536504"/>
              <a:gd name="connsiteY1" fmla="*/ 0 h 2317872"/>
              <a:gd name="connsiteX2" fmla="*/ 4536504 w 4536504"/>
              <a:gd name="connsiteY2" fmla="*/ 1656135 h 2317872"/>
              <a:gd name="connsiteX3" fmla="*/ 0 w 4536504"/>
              <a:gd name="connsiteY3" fmla="*/ 2317872 h 2317872"/>
              <a:gd name="connsiteX0" fmla="*/ 11864 w 4536504"/>
              <a:gd name="connsiteY0" fmla="*/ 2963716 h 2963716"/>
              <a:gd name="connsiteX1" fmla="*/ 0 w 4536504"/>
              <a:gd name="connsiteY1" fmla="*/ 0 h 2963716"/>
              <a:gd name="connsiteX2" fmla="*/ 4536504 w 4536504"/>
              <a:gd name="connsiteY2" fmla="*/ 1656135 h 2963716"/>
              <a:gd name="connsiteX3" fmla="*/ 11864 w 4536504"/>
              <a:gd name="connsiteY3" fmla="*/ 2963716 h 2963716"/>
              <a:gd name="connsiteX0" fmla="*/ 4848 w 4536504"/>
              <a:gd name="connsiteY0" fmla="*/ 2969684 h 2969684"/>
              <a:gd name="connsiteX1" fmla="*/ 0 w 4536504"/>
              <a:gd name="connsiteY1" fmla="*/ 0 h 2969684"/>
              <a:gd name="connsiteX2" fmla="*/ 4536504 w 4536504"/>
              <a:gd name="connsiteY2" fmla="*/ 1656135 h 2969684"/>
              <a:gd name="connsiteX3" fmla="*/ 4848 w 4536504"/>
              <a:gd name="connsiteY3" fmla="*/ 2969684 h 2969684"/>
              <a:gd name="connsiteX0" fmla="*/ 1339 w 4536504"/>
              <a:gd name="connsiteY0" fmla="*/ 2969684 h 2969684"/>
              <a:gd name="connsiteX1" fmla="*/ 0 w 4536504"/>
              <a:gd name="connsiteY1" fmla="*/ 0 h 2969684"/>
              <a:gd name="connsiteX2" fmla="*/ 4536504 w 4536504"/>
              <a:gd name="connsiteY2" fmla="*/ 1656135 h 2969684"/>
              <a:gd name="connsiteX3" fmla="*/ 1339 w 4536504"/>
              <a:gd name="connsiteY3" fmla="*/ 2969684 h 296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6504" h="2969684">
                <a:moveTo>
                  <a:pt x="1339" y="2969684"/>
                </a:moveTo>
                <a:cubicBezTo>
                  <a:pt x="-2616" y="1981779"/>
                  <a:pt x="3955" y="987905"/>
                  <a:pt x="0" y="0"/>
                </a:cubicBezTo>
                <a:lnTo>
                  <a:pt x="4536504" y="1656135"/>
                </a:lnTo>
                <a:lnTo>
                  <a:pt x="1339" y="296968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A7124D1-4C02-46C3-9982-FD7A816D887F}"/>
              </a:ext>
            </a:extLst>
          </p:cNvPr>
          <p:cNvSpPr/>
          <p:nvPr/>
        </p:nvSpPr>
        <p:spPr>
          <a:xfrm>
            <a:off x="4803369" y="6668687"/>
            <a:ext cx="2656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info@i-umka.ru</a:t>
            </a: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8 (915) 984-96-05</a:t>
            </a:r>
            <a:endParaRPr lang="en-US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E3FA13-59F5-40C7-A946-607D37F009AF}"/>
              </a:ext>
            </a:extLst>
          </p:cNvPr>
          <p:cNvSpPr/>
          <p:nvPr/>
        </p:nvSpPr>
        <p:spPr>
          <a:xfrm>
            <a:off x="5426309" y="7903942"/>
            <a:ext cx="141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i-umka.ru</a:t>
            </a:r>
            <a:endParaRPr lang="ru-RU" sz="24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EC5C899-9F2D-49D5-ADC0-FDF9EE53077F}"/>
              </a:ext>
            </a:extLst>
          </p:cNvPr>
          <p:cNvSpPr/>
          <p:nvPr/>
        </p:nvSpPr>
        <p:spPr>
          <a:xfrm>
            <a:off x="0" y="3504456"/>
            <a:ext cx="12801600" cy="4608512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4326728-6E47-4FAE-B114-BC9C8EF36647}"/>
              </a:ext>
            </a:extLst>
          </p:cNvPr>
          <p:cNvSpPr/>
          <p:nvPr/>
        </p:nvSpPr>
        <p:spPr>
          <a:xfrm>
            <a:off x="1893893" y="3936504"/>
            <a:ext cx="3600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План мероприятий в рамках Десятилетия детства </a:t>
            </a:r>
          </a:p>
          <a:p>
            <a:endParaRPr lang="ru-RU" sz="2000" b="1" dirty="0"/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Утвержден распоряжением Правительства РФ от 6 июля 2018 № 1375-р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A5B8430-BD01-4D98-A9ED-57C9500B3651}"/>
              </a:ext>
            </a:extLst>
          </p:cNvPr>
          <p:cNvSpPr/>
          <p:nvPr/>
        </p:nvSpPr>
        <p:spPr>
          <a:xfrm>
            <a:off x="6620343" y="3936504"/>
            <a:ext cx="38249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Национальная программа </a:t>
            </a:r>
          </a:p>
          <a:p>
            <a:r>
              <a:rPr lang="ru-RU" sz="2000" b="1" dirty="0">
                <a:ea typeface="Calibri" panose="020F0502020204030204" pitchFamily="34" charset="0"/>
              </a:rPr>
              <a:t>«Цифровая экономика РФ» </a:t>
            </a:r>
          </a:p>
          <a:p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Утверждена распоряжением Правительства РФ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от 28 июля 2017 г. № 1632-р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4DB8674-0D3F-42E0-A573-3E75D6403EDF}"/>
              </a:ext>
            </a:extLst>
          </p:cNvPr>
          <p:cNvSpPr/>
          <p:nvPr/>
        </p:nvSpPr>
        <p:spPr>
          <a:xfrm>
            <a:off x="1893893" y="6168752"/>
            <a:ext cx="345638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«Стратегия развития информационного общества в РФ на 2017 — 2030 годы» </a:t>
            </a:r>
          </a:p>
          <a:p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ea typeface="Calibri" panose="020F0502020204030204" pitchFamily="34" charset="0"/>
            </a:endParaRP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Указ Президента РФ </a:t>
            </a:r>
          </a:p>
          <a:p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ea typeface="Calibri" panose="020F0502020204030204" pitchFamily="34" charset="0"/>
              </a:rPr>
              <a:t>№ 203 от 9 мая 2017 г.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2F5271-BE19-4FB8-A970-6259F70CB459}"/>
              </a:ext>
            </a:extLst>
          </p:cNvPr>
          <p:cNvSpPr/>
          <p:nvPr/>
        </p:nvSpPr>
        <p:spPr>
          <a:xfrm>
            <a:off x="928192" y="1416224"/>
            <a:ext cx="9517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Проект</a:t>
            </a:r>
            <a:r>
              <a:rPr lang="en-US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соответствует распоряжению Правительства РФ, требованиям национальных программ и федеральных проектов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A86FFE-069A-42F3-AC0A-945741E31877}"/>
              </a:ext>
            </a:extLst>
          </p:cNvPr>
          <p:cNvSpPr/>
          <p:nvPr/>
        </p:nvSpPr>
        <p:spPr>
          <a:xfrm>
            <a:off x="6620343" y="6168752"/>
            <a:ext cx="44609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a typeface="Calibri" panose="020F0502020204030204" pitchFamily="34" charset="0"/>
              </a:rPr>
              <a:t>Федеральные проекты 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«Современная школа», «Цифровая образовательная среда», «Учитель будущего»</a:t>
            </a:r>
            <a:endParaRPr lang="ru-RU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6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20895F-4EDC-45D7-93F2-8B7F5D70A431}"/>
              </a:ext>
            </a:extLst>
          </p:cNvPr>
          <p:cNvSpPr/>
          <p:nvPr/>
        </p:nvSpPr>
        <p:spPr>
          <a:xfrm>
            <a:off x="895093" y="1272208"/>
            <a:ext cx="8674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i-UMKA.ru: краткая справка о продукте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52F5271-BE19-4FB8-A970-6259F70CB459}"/>
              </a:ext>
            </a:extLst>
          </p:cNvPr>
          <p:cNvSpPr/>
          <p:nvPr/>
        </p:nvSpPr>
        <p:spPr>
          <a:xfrm>
            <a:off x="8024936" y="2136304"/>
            <a:ext cx="38164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Segoe UI Light" panose="020B0502040204020203" pitchFamily="34" charset="0"/>
              </a:rPr>
              <a:t>i-UMKA.ru — интерактивная электронная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Segoe UI Light" panose="020B0502040204020203" pitchFamily="34" charset="0"/>
              </a:rPr>
              <a:t>образовательная платформа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cs typeface="Segoe UI Light" panose="020B0502040204020203" pitchFamily="34" charset="0"/>
              </a:rPr>
              <a:t>для дошкольников, родителей и воспитателей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E212947-6719-4129-9535-84910EEEF51C}"/>
              </a:ext>
            </a:extLst>
          </p:cNvPr>
          <p:cNvSpPr/>
          <p:nvPr/>
        </p:nvSpPr>
        <p:spPr>
          <a:xfrm>
            <a:off x="928192" y="2064296"/>
            <a:ext cx="593775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7188" algn="just" defTabSz="914400">
              <a:defRPr/>
            </a:pPr>
            <a:r>
              <a:rPr lang="ru-RU" dirty="0">
                <a:solidFill>
                  <a:schemeClr val="dk1"/>
                </a:solidFill>
              </a:rPr>
              <a:t>На платформе i-UMKA.ru, могут зарегистрироваться (создать личный кабинет) воспитатели и родители, для дальнейшей регистрации своего ребенка или группы детей. </a:t>
            </a:r>
          </a:p>
          <a:p>
            <a:pPr lvl="0" indent="357188" algn="just" defTabSz="914400">
              <a:defRPr/>
            </a:pPr>
            <a:endParaRPr lang="ru-RU" dirty="0">
              <a:solidFill>
                <a:schemeClr val="dk1"/>
              </a:solidFill>
            </a:endParaRPr>
          </a:p>
          <a:p>
            <a:pPr lvl="0" indent="357188" algn="just" defTabSz="914400">
              <a:defRPr/>
            </a:pPr>
            <a:r>
              <a:rPr lang="ru-RU" dirty="0">
                <a:solidFill>
                  <a:schemeClr val="dk1"/>
                </a:solidFill>
              </a:rPr>
              <a:t>В личном кабинете родителя/воспитателя аккумулируется и систематизируется информация о развитии ребенка, его достижениях, динамике изменений его способностей, рекомендации по построению индивидуальной образовательной и воспитательной траектории, имеется доступ к сертификатам.</a:t>
            </a:r>
          </a:p>
          <a:p>
            <a:pPr lvl="0" indent="357188" algn="just" defTabSz="914400">
              <a:defRPr/>
            </a:pPr>
            <a:endParaRPr lang="ru-RU" dirty="0">
              <a:solidFill>
                <a:schemeClr val="dk1"/>
              </a:solidFill>
            </a:endParaRPr>
          </a:p>
          <a:p>
            <a:pPr lvl="0" indent="357188" algn="just" defTabSz="914400">
              <a:defRPr/>
            </a:pPr>
            <a:r>
              <a:rPr lang="ru-RU" dirty="0">
                <a:solidFill>
                  <a:schemeClr val="dk1"/>
                </a:solidFill>
              </a:rPr>
              <a:t>Задания на платформе реализованы в формах, специфических для детей данной возрастной группы, прежде всего в форме игры, обеспечивающей художественно-эстетическое развитие ребенка. </a:t>
            </a: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BFB565-21A5-4964-ADD7-B8D510E140B5}"/>
              </a:ext>
            </a:extLst>
          </p:cNvPr>
          <p:cNvSpPr/>
          <p:nvPr/>
        </p:nvSpPr>
        <p:spPr>
          <a:xfrm>
            <a:off x="8024936" y="3921408"/>
            <a:ext cx="38702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Проект направлен на выявление таланта, а также оценку уровня развития детей от 5 лет и старше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(старшие дошкольники и ученики начальных классов)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https://img.scoop.it/4gLT74qTM2kUuCgfe66_DoXXXL4j3HpexhjNOf_P3YmryPKwJ94QGRtDb3Sbc6KY">
            <a:extLst>
              <a:ext uri="{FF2B5EF4-FFF2-40B4-BE49-F238E27FC236}">
                <a16:creationId xmlns:a16="http://schemas.microsoft.com/office/drawing/2014/main" id="{52E18496-9DD1-43AD-A20A-3878BB907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5"/>
          <a:stretch/>
        </p:blipFill>
        <p:spPr bwMode="auto">
          <a:xfrm>
            <a:off x="1504256" y="6489563"/>
            <a:ext cx="9505056" cy="31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21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20895F-4EDC-45D7-93F2-8B7F5D70A431}"/>
              </a:ext>
            </a:extLst>
          </p:cNvPr>
          <p:cNvSpPr/>
          <p:nvPr/>
        </p:nvSpPr>
        <p:spPr>
          <a:xfrm>
            <a:off x="895093" y="1200200"/>
            <a:ext cx="8674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i-UMKA.ru: краткая справка о продукте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0EC3A8E-0A88-43A1-B748-19150E3D43CF}"/>
              </a:ext>
            </a:extLst>
          </p:cNvPr>
          <p:cNvSpPr/>
          <p:nvPr/>
        </p:nvSpPr>
        <p:spPr>
          <a:xfrm>
            <a:off x="1072208" y="2136304"/>
            <a:ext cx="403244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«i-UMKA»</a:t>
            </a:r>
          </a:p>
          <a:p>
            <a:pPr marL="54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Стимулирует детей к получению новых знаний;</a:t>
            </a:r>
          </a:p>
          <a:p>
            <a:pPr marL="54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Современный способ оценки способностей и личностных особенностей развития детей;</a:t>
            </a:r>
            <a:endParaRPr lang="ru-RU" dirty="0"/>
          </a:p>
          <a:p>
            <a:pPr marL="54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Помогает раскрыть индивидуальные способности;</a:t>
            </a:r>
          </a:p>
          <a:p>
            <a:pPr marL="54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Формирует у дошкольников новые навыки;</a:t>
            </a:r>
          </a:p>
          <a:p>
            <a:pPr marL="540000" indent="-25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</a:rPr>
              <a:t>Формирует практико-ориентированные рекомендации для построения индивидуальной траектории развития ребенка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449B28-C305-4412-8A22-A2CFD1762943}"/>
              </a:ext>
            </a:extLst>
          </p:cNvPr>
          <p:cNvSpPr/>
          <p:nvPr/>
        </p:nvSpPr>
        <p:spPr>
          <a:xfrm>
            <a:off x="6429347" y="6122879"/>
            <a:ext cx="5372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Платформа исключает дискриминацию по полу, нации, языку, социальному статусу, особенностям здоровья или развития</a:t>
            </a:r>
          </a:p>
        </p:txBody>
      </p:sp>
      <p:pic>
        <p:nvPicPr>
          <p:cNvPr id="8198" name="Picture 6" descr="https://media.nbcmiami.com/images/1200*799/GettyImages-164228248.jpg?ak=bc">
            <a:extLst>
              <a:ext uri="{FF2B5EF4-FFF2-40B4-BE49-F238E27FC236}">
                <a16:creationId xmlns:a16="http://schemas.microsoft.com/office/drawing/2014/main" id="{3A8AF6E8-D1FE-4349-B8DE-565D78AC7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42" y="2136304"/>
            <a:ext cx="5722998" cy="3810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2208" y="7608912"/>
            <a:ext cx="110892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42913" algn="just" defTabSz="914400">
              <a:defRPr/>
            </a:pPr>
            <a:r>
              <a:rPr lang="ru-RU" sz="2000" b="1" dirty="0">
                <a:solidFill>
                  <a:schemeClr val="dk1"/>
                </a:solidFill>
              </a:rPr>
              <a:t>Методический партнер </a:t>
            </a:r>
            <a:r>
              <a:rPr lang="ru-RU" dirty="0">
                <a:solidFill>
                  <a:schemeClr val="dk1"/>
                </a:solidFill>
              </a:rPr>
              <a:t>– МПАДО Международная педагогическая академия дошкольного образования. Объединяет ведущих специалистов по дошкольному образованию. Разработчики программы соответствующей ФГОС ДО «От рождения до школы».</a:t>
            </a:r>
          </a:p>
          <a:p>
            <a:pPr lvl="0" indent="442913" algn="just" defTabSz="914400">
              <a:defRPr/>
            </a:pPr>
            <a:r>
              <a:rPr lang="ru-RU" dirty="0">
                <a:solidFill>
                  <a:schemeClr val="dk1"/>
                </a:solidFill>
              </a:rPr>
              <a:t>Разработка, экспертиза и внедрение актуального современным требованиям и целям дошкольного образования педагогического инструментария в процессы обучения и воспитания детей дошкольного возраста;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199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52A4AF-AD3F-4294-8B58-0E87F3F4BDB9}"/>
              </a:ext>
            </a:extLst>
          </p:cNvPr>
          <p:cNvSpPr/>
          <p:nvPr/>
        </p:nvSpPr>
        <p:spPr>
          <a:xfrm>
            <a:off x="0" y="2928392"/>
            <a:ext cx="12801600" cy="4824536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91000-B7B4-4277-BC84-1E3893D2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2E6C13-E523-482E-A442-0C2CB4BA07A5}"/>
              </a:ext>
            </a:extLst>
          </p:cNvPr>
          <p:cNvSpPr/>
          <p:nvPr/>
        </p:nvSpPr>
        <p:spPr>
          <a:xfrm>
            <a:off x="928192" y="1491134"/>
            <a:ext cx="8801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Платформа </a:t>
            </a:r>
            <a:r>
              <a:rPr lang="en-US" sz="3200" dirty="0" err="1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-</a:t>
            </a:r>
            <a:r>
              <a:rPr lang="en-US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UMKA</a:t>
            </a: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существенно усиливает школьное и дошкольное образование</a:t>
            </a:r>
          </a:p>
        </p:txBody>
      </p:sp>
      <p:pic>
        <p:nvPicPr>
          <p:cNvPr id="3074" name="Picture 2" descr="Умка4">
            <a:extLst>
              <a:ext uri="{FF2B5EF4-FFF2-40B4-BE49-F238E27FC236}">
                <a16:creationId xmlns:a16="http://schemas.microsoft.com/office/drawing/2014/main" id="{85ABA62C-A781-4BCD-AFDC-6DA6A9136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92" y="3196680"/>
            <a:ext cx="10966946" cy="41476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07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40CC037-FA08-4979-8ED4-135C9EDBD69F}"/>
              </a:ext>
            </a:extLst>
          </p:cNvPr>
          <p:cNvSpPr/>
          <p:nvPr/>
        </p:nvSpPr>
        <p:spPr>
          <a:xfrm>
            <a:off x="0" y="2712368"/>
            <a:ext cx="12801600" cy="5760640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91000-B7B4-4277-BC84-1E3893D2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22B6AE-2759-4136-A288-D774F24F4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88" y="3052139"/>
            <a:ext cx="9649072" cy="4926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CBAF7D-5D14-41C6-8BF0-9F4AD6F4DE8B}"/>
              </a:ext>
            </a:extLst>
          </p:cNvPr>
          <p:cNvSpPr/>
          <p:nvPr/>
        </p:nvSpPr>
        <p:spPr>
          <a:xfrm>
            <a:off x="928193" y="1200200"/>
            <a:ext cx="64807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Принцип действия образовательной платформы</a:t>
            </a:r>
          </a:p>
        </p:txBody>
      </p:sp>
    </p:spTree>
    <p:extLst>
      <p:ext uri="{BB962C8B-B14F-4D97-AF65-F5344CB8AC3E}">
        <p14:creationId xmlns:p14="http://schemas.microsoft.com/office/powerpoint/2010/main" val="386949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3627BB0-133C-43F2-A85E-E1A1A8EA2DB5}"/>
              </a:ext>
            </a:extLst>
          </p:cNvPr>
          <p:cNvSpPr/>
          <p:nvPr/>
        </p:nvSpPr>
        <p:spPr>
          <a:xfrm>
            <a:off x="0" y="2798820"/>
            <a:ext cx="12801600" cy="3816424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91000-B7B4-4277-BC84-1E3893D2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80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Users\КРУ3\Desktop\САЙТ\умка\IMG_4344-12-10-18-10-45.PNG">
            <a:extLst>
              <a:ext uri="{FF2B5EF4-FFF2-40B4-BE49-F238E27FC236}">
                <a16:creationId xmlns:a16="http://schemas.microsoft.com/office/drawing/2014/main" id="{865A163D-3B4F-455C-A867-C8F403175E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9" y="3250337"/>
            <a:ext cx="6083636" cy="2913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F6D8DD-782D-4CF6-89AC-EEE7C4DB6251}"/>
              </a:ext>
            </a:extLst>
          </p:cNvPr>
          <p:cNvSpPr/>
          <p:nvPr/>
        </p:nvSpPr>
        <p:spPr>
          <a:xfrm>
            <a:off x="913635" y="1555824"/>
            <a:ext cx="6713056" cy="580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Пример задания для дошкольников</a:t>
            </a:r>
            <a:endParaRPr lang="ru-RU" sz="3200" dirty="0">
              <a:solidFill>
                <a:srgbClr val="C00000"/>
              </a:solidFill>
              <a:effectLst/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141ACD-4D9B-41EA-BF9B-58F0D9959730}"/>
              </a:ext>
            </a:extLst>
          </p:cNvPr>
          <p:cNvSpPr/>
          <p:nvPr/>
        </p:nvSpPr>
        <p:spPr>
          <a:xfrm>
            <a:off x="1288232" y="6960840"/>
            <a:ext cx="10282870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Ребёнок движется по курсу последовательно. При прохождении каждого задания система анализирует поведение ученика и предоставляет детальную статистику его успеваемости. Учитывается прогресс ученика в реальном времени.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686" y="3250420"/>
            <a:ext cx="6063467" cy="2913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93058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7099A-850F-4214-8636-55E23E7F4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912" y="1773754"/>
            <a:ext cx="12808990" cy="7840980"/>
          </a:xfrm>
          <a:prstGeom prst="rect">
            <a:avLst/>
          </a:prstGeom>
        </p:spPr>
      </p:pic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20895F-4EDC-45D7-93F2-8B7F5D70A431}"/>
              </a:ext>
            </a:extLst>
          </p:cNvPr>
          <p:cNvSpPr/>
          <p:nvPr/>
        </p:nvSpPr>
        <p:spPr>
          <a:xfrm>
            <a:off x="895093" y="912168"/>
            <a:ext cx="5505707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Команда</a:t>
            </a:r>
            <a:endParaRPr lang="ru-RU" sz="2800" dirty="0">
              <a:solidFill>
                <a:srgbClr val="C00000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E17775-9E4D-4FD1-A3F9-431F24273617}"/>
              </a:ext>
            </a:extLst>
          </p:cNvPr>
          <p:cNvPicPr>
            <a:picLocks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527" y="7174466"/>
            <a:ext cx="1303245" cy="652980"/>
          </a:xfrm>
          <a:prstGeom prst="rect">
            <a:avLst/>
          </a:prstGeom>
          <a:effectLst>
            <a:outerShdw blurRad="50800" dist="50800" dir="9840000" algn="ctr" rotWithShape="0">
              <a:srgbClr val="000000">
                <a:alpha val="77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11878" y="1848272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lvl="0" defTabSz="914400">
              <a:defRPr/>
            </a:pPr>
            <a:r>
              <a:rPr lang="ru-RU" sz="2400" dirty="0">
                <a:solidFill>
                  <a:schemeClr val="bg1"/>
                </a:solidFill>
              </a:rPr>
              <a:t>5 человек:</a:t>
            </a:r>
          </a:p>
          <a:p>
            <a:pPr marL="176213" lvl="0" defTabSz="914400">
              <a:defRPr/>
            </a:pPr>
            <a:endParaRPr lang="ru-RU" sz="2400" dirty="0">
              <a:solidFill>
                <a:schemeClr val="bg1"/>
              </a:solidFill>
            </a:endParaRPr>
          </a:p>
          <a:p>
            <a:pPr marL="519113" lvl="0" indent="-342900" defTabSz="914400"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bg1"/>
                </a:solidFill>
              </a:rPr>
              <a:t>Лидер Проекта;</a:t>
            </a:r>
          </a:p>
          <a:p>
            <a:pPr marL="519113" indent="-342900" defTabSz="914400"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bg1"/>
                </a:solidFill>
              </a:rPr>
              <a:t>Методический руководитель;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8832" y="1848272"/>
            <a:ext cx="64008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9113" lvl="0" indent="-342900" defTabSz="914400"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bg1"/>
                </a:solidFill>
              </a:rPr>
              <a:t>Ответственный за взаимодействие с органами государственной власти;</a:t>
            </a:r>
          </a:p>
          <a:p>
            <a:pPr marL="519113" lvl="0" indent="-342900" defTabSz="914400"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bg1"/>
                </a:solidFill>
              </a:rPr>
              <a:t>Технический руководитель проекта;</a:t>
            </a:r>
          </a:p>
          <a:p>
            <a:pPr marL="519113" lvl="0" indent="-342900" defTabSz="914400">
              <a:buFont typeface="Wingdings" panose="05000000000000000000" pitchFamily="2" charset="2"/>
              <a:buChar char="v"/>
              <a:defRPr/>
            </a:pPr>
            <a:r>
              <a:rPr lang="ru-RU" sz="2400" dirty="0">
                <a:solidFill>
                  <a:schemeClr val="bg1"/>
                </a:solidFill>
              </a:rPr>
              <a:t>Дизайнер.</a:t>
            </a:r>
          </a:p>
        </p:txBody>
      </p:sp>
    </p:spTree>
    <p:extLst>
      <p:ext uri="{BB962C8B-B14F-4D97-AF65-F5344CB8AC3E}">
        <p14:creationId xmlns:p14="http://schemas.microsoft.com/office/powerpoint/2010/main" val="110544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8ECEDF-0135-4B84-9F85-396B42AE1A68}"/>
              </a:ext>
            </a:extLst>
          </p:cNvPr>
          <p:cNvSpPr/>
          <p:nvPr/>
        </p:nvSpPr>
        <p:spPr>
          <a:xfrm>
            <a:off x="-9436" y="2064296"/>
            <a:ext cx="12809512" cy="4536504"/>
          </a:xfrm>
          <a:prstGeom prst="rect">
            <a:avLst/>
          </a:pr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Номер слайда 1">
            <a:extLst>
              <a:ext uri="{FF2B5EF4-FFF2-40B4-BE49-F238E27FC236}">
                <a16:creationId xmlns:a16="http://schemas.microsoft.com/office/drawing/2014/main" id="{0A54AB0C-E66C-4C43-A2A6-564EAD2F1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564" y="256977"/>
            <a:ext cx="432628" cy="511175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C366846D-8E41-5F4F-8959-05DD733DD17A}" type="slidenum">
              <a:rPr lang="ru-RU" sz="1400" smtClean="0">
                <a:solidFill>
                  <a:srgbClr val="3587C8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dirty="0">
              <a:solidFill>
                <a:srgbClr val="3587C8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20895F-4EDC-45D7-93F2-8B7F5D70A431}"/>
              </a:ext>
            </a:extLst>
          </p:cNvPr>
          <p:cNvSpPr/>
          <p:nvPr/>
        </p:nvSpPr>
        <p:spPr>
          <a:xfrm>
            <a:off x="895093" y="1203102"/>
            <a:ext cx="867405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3200" dirty="0">
                <a:solidFill>
                  <a:srgbClr val="C00000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Благодарности успехи и заслуги</a:t>
            </a:r>
            <a:endParaRPr lang="ru-RU" sz="2800" dirty="0">
              <a:solidFill>
                <a:srgbClr val="C00000"/>
              </a:solidFill>
              <a:latin typeface="Segoe UI Light" panose="020B0502040204020203" pitchFamily="34" charset="0"/>
              <a:ea typeface="Calibri" panose="020F0502020204030204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85D3AEA-B7A9-4A6D-846A-81D770BB593E}"/>
              </a:ext>
            </a:extLst>
          </p:cNvPr>
          <p:cNvSpPr/>
          <p:nvPr/>
        </p:nvSpPr>
        <p:spPr>
          <a:xfrm>
            <a:off x="9137104" y="4296544"/>
            <a:ext cx="32253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Проект стал победителем и вошел в ТОП-10 лучших практик регионов по поддержке семьи и детства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A65004-8799-4FDB-B258-EB972D629BCD}"/>
              </a:ext>
            </a:extLst>
          </p:cNvPr>
          <p:cNvSpPr/>
          <p:nvPr/>
        </p:nvSpPr>
        <p:spPr>
          <a:xfrm>
            <a:off x="4600599" y="4296544"/>
            <a:ext cx="37243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Проект получил благодарственные письма от Правительства Ярославской области, Департамента образования мэрии Ярославля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xn----ctbbhdc6a6aepogfb.xn--p1ai/wp-content/uploads/2018/04/vd_logo.png">
            <a:extLst>
              <a:ext uri="{FF2B5EF4-FFF2-40B4-BE49-F238E27FC236}">
                <a16:creationId xmlns:a16="http://schemas.microsoft.com/office/drawing/2014/main" id="{5C77C111-088A-4EEA-A84A-A551823712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/>
          <a:stretch/>
        </p:blipFill>
        <p:spPr bwMode="auto">
          <a:xfrm>
            <a:off x="9223632" y="3140077"/>
            <a:ext cx="2995299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www.milkprice.ru/upload/published/news/b1b1b0a4/a3d605af/f60fb00c/801f245f/news5ba7926f2769b.png">
            <a:extLst>
              <a:ext uri="{FF2B5EF4-FFF2-40B4-BE49-F238E27FC236}">
                <a16:creationId xmlns:a16="http://schemas.microsoft.com/office/drawing/2014/main" id="{4220FED2-5300-4E89-B6BA-98D5C057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816" y="2712368"/>
            <a:ext cx="1328056" cy="15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327DBCA-867C-409D-BBD5-63F6E6E1E512}"/>
              </a:ext>
            </a:extLst>
          </p:cNvPr>
          <p:cNvSpPr/>
          <p:nvPr/>
        </p:nvSpPr>
        <p:spPr>
          <a:xfrm>
            <a:off x="553634" y="4296544"/>
            <a:ext cx="32548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Значимость проекта высоко оценил Уполномоченный при Президенте РФ по правам ребёнка </a:t>
            </a:r>
          </a:p>
        </p:txBody>
      </p:sp>
      <p:pic>
        <p:nvPicPr>
          <p:cNvPr id="14" name="Picture 4" descr="http://ttgt.1gb.ru/images/ssilki/o4ew0uNmT9UT2BeBn7db.png">
            <a:extLst>
              <a:ext uri="{FF2B5EF4-FFF2-40B4-BE49-F238E27FC236}">
                <a16:creationId xmlns:a16="http://schemas.microsoft.com/office/drawing/2014/main" id="{8F53E3B7-F990-4E3D-9358-FE389F96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38" y="2847917"/>
            <a:ext cx="1328055" cy="14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6104" y="6951985"/>
            <a:ext cx="11443838" cy="2416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dirty="0"/>
              <a:t>● Получили субсидию Правительства Ярославской области для работы ярославских дошкольников на платформе.</a:t>
            </a:r>
          </a:p>
          <a:p>
            <a:pPr>
              <a:spcBef>
                <a:spcPts val="600"/>
              </a:spcBef>
            </a:pPr>
            <a:r>
              <a:rPr lang="ru-RU" dirty="0"/>
              <a:t>● Количество пользователей больше 10 000 с 0 бюджетом на маркетинг.</a:t>
            </a:r>
          </a:p>
          <a:p>
            <a:pPr>
              <a:spcBef>
                <a:spcPts val="600"/>
              </a:spcBef>
            </a:pPr>
            <a:r>
              <a:rPr lang="ru-RU" dirty="0"/>
              <a:t>● Проект может совмещать в себе бесплатные функции и нести исключительно социальную полезность, </a:t>
            </a:r>
          </a:p>
          <a:p>
            <a:pPr>
              <a:spcBef>
                <a:spcPts val="600"/>
              </a:spcBef>
            </a:pPr>
            <a:r>
              <a:rPr lang="ru-RU" dirty="0"/>
              <a:t>а также имеется большой потенциал в коммерческих целях в сфере доп. детского образования.</a:t>
            </a:r>
          </a:p>
          <a:p>
            <a:pPr>
              <a:spcBef>
                <a:spcPts val="600"/>
              </a:spcBef>
            </a:pPr>
            <a:r>
              <a:rPr lang="ru-RU" dirty="0"/>
              <a:t>● Общий объем рынка онлайн образования (дошкольное, школьное и дополнительное) в России — </a:t>
            </a:r>
          </a:p>
          <a:p>
            <a:pPr>
              <a:spcBef>
                <a:spcPts val="600"/>
              </a:spcBef>
            </a:pPr>
            <a:r>
              <a:rPr lang="ru-RU" dirty="0"/>
              <a:t>$340 миллионов (объем глобального рынка образования — $5 триллионов).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155380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2" id="{CA516E6D-A9AA-433B-A7CE-B73F8019BD20}" vid="{18E9FADA-BCDD-4A70-9D93-1692C5989CA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1019</TotalTime>
  <Words>827</Words>
  <Application>Microsoft Office PowerPoint</Application>
  <PresentationFormat>A3 (297x420 мм)</PresentationFormat>
  <Paragraphs>97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 Light</vt:lpstr>
      <vt:lpstr>Wingdings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FineStreet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Чиж Павел Валерьевич</dc:creator>
  <cp:lastModifiedBy>Карина Путина</cp:lastModifiedBy>
  <cp:revision>241</cp:revision>
  <cp:lastPrinted>2020-02-18T14:03:08Z</cp:lastPrinted>
  <dcterms:created xsi:type="dcterms:W3CDTF">2018-11-30T09:32:14Z</dcterms:created>
  <dcterms:modified xsi:type="dcterms:W3CDTF">2020-04-02T16:32:00Z</dcterms:modified>
</cp:coreProperties>
</file>