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50" r:id="rId1"/>
  </p:sldMasterIdLst>
  <p:notesMasterIdLst>
    <p:notesMasterId r:id="rId16"/>
  </p:notesMasterIdLst>
  <p:sldIdLst>
    <p:sldId id="258" r:id="rId2"/>
    <p:sldId id="261" r:id="rId3"/>
    <p:sldId id="282" r:id="rId4"/>
    <p:sldId id="279" r:id="rId5"/>
    <p:sldId id="277" r:id="rId6"/>
    <p:sldId id="285" r:id="rId7"/>
    <p:sldId id="286" r:id="rId8"/>
    <p:sldId id="287" r:id="rId9"/>
    <p:sldId id="278" r:id="rId10"/>
    <p:sldId id="272" r:id="rId11"/>
    <p:sldId id="281" r:id="rId12"/>
    <p:sldId id="275" r:id="rId13"/>
    <p:sldId id="283" r:id="rId14"/>
    <p:sldId id="269" r:id="rId15"/>
  </p:sldIdLst>
  <p:sldSz cx="12192000" cy="6858000"/>
  <p:notesSz cx="6858000" cy="9144000"/>
  <p:embeddedFontLst>
    <p:embeddedFont>
      <p:font typeface="Trebuchet MS" panose="020B0603020202020204" pitchFamily="3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141" userDrawn="1">
          <p15:clr>
            <a:srgbClr val="A4A3A4"/>
          </p15:clr>
        </p15:guide>
        <p15:guide id="2" orient="horz" pos="4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AEA"/>
    <a:srgbClr val="3399FF"/>
    <a:srgbClr val="34E7B5"/>
    <a:srgbClr val="2424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895" autoAdjust="0"/>
    <p:restoredTop sz="94674"/>
  </p:normalViewPr>
  <p:slideViewPr>
    <p:cSldViewPr snapToGrid="0" snapToObjects="1">
      <p:cViewPr varScale="1">
        <p:scale>
          <a:sx n="64" d="100"/>
          <a:sy n="64" d="100"/>
        </p:scale>
        <p:origin x="66" y="360"/>
      </p:cViewPr>
      <p:guideLst>
        <p:guide pos="1141"/>
        <p:guide orient="horz" pos="4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8067A4-4A9E-49FD-8DAB-FA1255427B79}" type="datetimeFigureOut">
              <a:rPr lang="ru-RU" smtClean="0"/>
              <a:t>20.12.2019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8F9564-6D83-497F-A0A6-C1411EAACEC3}" type="slidenum">
              <a:rPr lang="ru-RU" smtClean="0"/>
              <a:t>‹#›</a:t>
            </a:fld>
            <a:endParaRPr lang="ru-RU"/>
          </a:p>
        </p:txBody>
      </p:sp>
    </p:spTree>
    <p:extLst>
      <p:ext uri="{BB962C8B-B14F-4D97-AF65-F5344CB8AC3E}">
        <p14:creationId xmlns:p14="http://schemas.microsoft.com/office/powerpoint/2010/main" val="1937557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Синий">
    <p:bg>
      <p:bgPr>
        <a:solidFill>
          <a:srgbClr val="505AEA"/>
        </a:solidFill>
        <a:effectLst/>
      </p:bgPr>
    </p:bg>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7E3ACCEA-102A-4B47-8BAD-E97080CBBAAF}"/>
              </a:ext>
            </a:extLst>
          </p:cNvPr>
          <p:cNvPicPr>
            <a:picLocks noChangeAspect="1"/>
          </p:cNvPicPr>
          <p:nvPr userDrawn="1"/>
        </p:nvPicPr>
        <p:blipFill>
          <a:blip r:embed="rId2"/>
          <a:stretch>
            <a:fillRect/>
          </a:stretch>
        </p:blipFill>
        <p:spPr>
          <a:xfrm>
            <a:off x="0" y="0"/>
            <a:ext cx="1104900" cy="6858000"/>
          </a:xfrm>
          <a:prstGeom prst="rect">
            <a:avLst/>
          </a:prstGeom>
        </p:spPr>
      </p:pic>
    </p:spTree>
    <p:extLst>
      <p:ext uri="{BB962C8B-B14F-4D97-AF65-F5344CB8AC3E}">
        <p14:creationId xmlns:p14="http://schemas.microsoft.com/office/powerpoint/2010/main" val="89486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Заголовок">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D8FF239D-64CB-D74D-B952-851537ED8D04}"/>
              </a:ext>
            </a:extLst>
          </p:cNvPr>
          <p:cNvPicPr>
            <a:picLocks noChangeAspect="1"/>
          </p:cNvPicPr>
          <p:nvPr userDrawn="1"/>
        </p:nvPicPr>
        <p:blipFill>
          <a:blip r:embed="rId2"/>
          <a:stretch>
            <a:fillRect/>
          </a:stretch>
        </p:blipFill>
        <p:spPr>
          <a:xfrm>
            <a:off x="0" y="0"/>
            <a:ext cx="1104900" cy="6858000"/>
          </a:xfrm>
          <a:prstGeom prst="rect">
            <a:avLst/>
          </a:prstGeom>
        </p:spPr>
      </p:pic>
    </p:spTree>
    <p:extLst>
      <p:ext uri="{BB962C8B-B14F-4D97-AF65-F5344CB8AC3E}">
        <p14:creationId xmlns:p14="http://schemas.microsoft.com/office/powerpoint/2010/main" val="1726451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Зелёный">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A1F9B2D8-1EE7-C44E-AE2B-B3313C068E22}"/>
              </a:ext>
            </a:extLst>
          </p:cNvPr>
          <p:cNvPicPr>
            <a:picLocks noChangeAspect="1"/>
          </p:cNvPicPr>
          <p:nvPr userDrawn="1"/>
        </p:nvPicPr>
        <p:blipFill>
          <a:blip r:embed="rId2"/>
          <a:stretch>
            <a:fillRect/>
          </a:stretch>
        </p:blipFill>
        <p:spPr>
          <a:xfrm>
            <a:off x="0" y="0"/>
            <a:ext cx="1104900" cy="6858000"/>
          </a:xfrm>
          <a:prstGeom prst="rect">
            <a:avLst/>
          </a:prstGeom>
        </p:spPr>
      </p:pic>
    </p:spTree>
    <p:extLst>
      <p:ext uri="{BB962C8B-B14F-4D97-AF65-F5344CB8AC3E}">
        <p14:creationId xmlns:p14="http://schemas.microsoft.com/office/powerpoint/2010/main" val="123150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Градиент">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5B6DE9E8-6580-874F-B839-2AC4713F82FF}"/>
              </a:ext>
            </a:extLst>
          </p:cNvPr>
          <p:cNvPicPr>
            <a:picLocks noChangeAspect="1"/>
          </p:cNvPicPr>
          <p:nvPr userDrawn="1"/>
        </p:nvPicPr>
        <p:blipFill>
          <a:blip r:embed="rId2"/>
          <a:stretch>
            <a:fillRect/>
          </a:stretch>
        </p:blipFill>
        <p:spPr>
          <a:xfrm>
            <a:off x="0" y="0"/>
            <a:ext cx="1104900" cy="6858000"/>
          </a:xfrm>
          <a:prstGeom prst="rect">
            <a:avLst/>
          </a:prstGeom>
        </p:spPr>
      </p:pic>
    </p:spTree>
    <p:extLst>
      <p:ext uri="{BB962C8B-B14F-4D97-AF65-F5344CB8AC3E}">
        <p14:creationId xmlns:p14="http://schemas.microsoft.com/office/powerpoint/2010/main" val="284029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Градиентный фон">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5B6DE9E8-6580-874F-B839-2AC4713F82FF}"/>
              </a:ext>
            </a:extLst>
          </p:cNvPr>
          <p:cNvPicPr>
            <a:picLocks noChangeAspect="1"/>
          </p:cNvPicPr>
          <p:nvPr userDrawn="1"/>
        </p:nvPicPr>
        <p:blipFill>
          <a:blip r:embed="rId2"/>
          <a:stretch>
            <a:fillRect/>
          </a:stretch>
        </p:blipFill>
        <p:spPr>
          <a:xfrm>
            <a:off x="0" y="0"/>
            <a:ext cx="1104900" cy="6858000"/>
          </a:xfrm>
          <a:prstGeom prst="rect">
            <a:avLst/>
          </a:prstGeom>
        </p:spPr>
      </p:pic>
      <p:pic>
        <p:nvPicPr>
          <p:cNvPr id="5" name="Рисунок 4">
            <a:extLst>
              <a:ext uri="{FF2B5EF4-FFF2-40B4-BE49-F238E27FC236}">
                <a16:creationId xmlns:a16="http://schemas.microsoft.com/office/drawing/2014/main" id="{B967FADA-9199-F74A-95BC-035DDE73B5BA}"/>
              </a:ext>
            </a:extLst>
          </p:cNvPr>
          <p:cNvPicPr>
            <a:picLocks noChangeAspect="1"/>
          </p:cNvPicPr>
          <p:nvPr userDrawn="1"/>
        </p:nvPicPr>
        <p:blipFill>
          <a:blip r:embed="rId3"/>
          <a:stretch>
            <a:fillRect/>
          </a:stretch>
        </p:blipFill>
        <p:spPr>
          <a:xfrm>
            <a:off x="1104900" y="0"/>
            <a:ext cx="11099800" cy="6858000"/>
          </a:xfrm>
          <a:prstGeom prst="rect">
            <a:avLst/>
          </a:prstGeom>
        </p:spPr>
      </p:pic>
    </p:spTree>
    <p:extLst>
      <p:ext uri="{BB962C8B-B14F-4D97-AF65-F5344CB8AC3E}">
        <p14:creationId xmlns:p14="http://schemas.microsoft.com/office/powerpoint/2010/main" val="2385284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 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spid="_x0000_s107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90" y="1590"/>
                        <a:ext cx="1586" cy="1587"/>
                      </a:xfrm>
                      <a:prstGeom prst="rect">
                        <a:avLst/>
                      </a:prstGeom>
                    </p:spPr>
                  </p:pic>
                </p:oleObj>
              </mc:Fallback>
            </mc:AlternateContent>
          </a:graphicData>
        </a:graphic>
      </p:graphicFrame>
      <p:sp>
        <p:nvSpPr>
          <p:cNvPr id="57" name="Date Placeholder 56"/>
          <p:cNvSpPr>
            <a:spLocks noGrp="1"/>
          </p:cNvSpPr>
          <p:nvPr>
            <p:ph type="dt" sz="half" idx="14"/>
          </p:nvPr>
        </p:nvSpPr>
        <p:spPr>
          <a:xfrm>
            <a:off x="9738831" y="6405036"/>
            <a:ext cx="1271631" cy="153888"/>
          </a:xfrm>
          <a:prstGeom prst="rect">
            <a:avLst/>
          </a:prstGeom>
        </p:spPr>
        <p:txBody>
          <a:bodyPr/>
          <a:lstStyle>
            <a:lvl1pPr>
              <a:defRPr>
                <a:solidFill>
                  <a:schemeClr val="bg1">
                    <a:lumMod val="50000"/>
                  </a:schemeClr>
                </a:solidFill>
                <a:latin typeface="Trebuchet MS" panose="020B0603020202020204" pitchFamily="34" charset="0"/>
                <a:sym typeface="Trebuchet MS" panose="020B0603020202020204" pitchFamily="34" charset="0"/>
              </a:defRPr>
            </a:lvl1pPr>
          </a:lstStyle>
          <a:p>
            <a:endParaRPr lang="en-US"/>
          </a:p>
        </p:txBody>
      </p:sp>
      <p:sp>
        <p:nvSpPr>
          <p:cNvPr id="7" name="Copyright" hidden="1"/>
          <p:cNvSpPr txBox="1"/>
          <p:nvPr userDrawn="1"/>
        </p:nvSpPr>
        <p:spPr>
          <a:xfrm rot="16200000">
            <a:off x="9453104"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Copyright © 2019 by The Boston Consulting Group, Inc. All rights reserved.</a:t>
            </a:r>
            <a:endParaRPr lang="en-US"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endParaRPr>
          </a:p>
        </p:txBody>
      </p:sp>
      <p:sp>
        <p:nvSpPr>
          <p:cNvPr id="8" name="Title 7"/>
          <p:cNvSpPr>
            <a:spLocks noGrp="1"/>
          </p:cNvSpPr>
          <p:nvPr>
            <p:ph type="title" hasCustomPrompt="1"/>
          </p:nvPr>
        </p:nvSpPr>
        <p:spPr>
          <a:xfrm>
            <a:off x="775384" y="622801"/>
            <a:ext cx="10642708" cy="332399"/>
          </a:xfrm>
          <a:prstGeom prst="rect">
            <a:avLst/>
          </a:prstGeom>
        </p:spPr>
        <p:txBody>
          <a:bodyPr/>
          <a:lstStyle>
            <a:lvl1pPr>
              <a:defRPr>
                <a:latin typeface="Trebuchet MS" panose="020B0603020202020204" pitchFamily="34" charset="0"/>
                <a:sym typeface="Trebuchet MS" panose="020B0603020202020204" pitchFamily="34" charset="0"/>
              </a:defRPr>
            </a:lvl1pPr>
          </a:lstStyle>
          <a:p>
            <a:r>
              <a:rPr lang="en-US" dirty="0"/>
              <a:t>Click to add title</a:t>
            </a:r>
          </a:p>
        </p:txBody>
      </p:sp>
      <p:sp>
        <p:nvSpPr>
          <p:cNvPr id="10" name="FooterSimple" hidden="1"/>
          <p:cNvSpPr txBox="1"/>
          <p:nvPr userDrawn="1">
            <p:custDataLst>
              <p:tags r:id="rId3"/>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20190424_2000 Meeting with ARB.pptx</a:t>
            </a:r>
            <a:endParaRPr lang="en-US"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endParaRPr>
          </a:p>
        </p:txBody>
      </p:sp>
    </p:spTree>
    <p:extLst>
      <p:ext uri="{BB962C8B-B14F-4D97-AF65-F5344CB8AC3E}">
        <p14:creationId xmlns:p14="http://schemas.microsoft.com/office/powerpoint/2010/main" val="36404215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spid="_x0000_s209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90" y="1590"/>
                        <a:ext cx="1586" cy="1587"/>
                      </a:xfrm>
                      <a:prstGeom prst="rect">
                        <a:avLst/>
                      </a:prstGeom>
                    </p:spPr>
                  </p:pic>
                </p:oleObj>
              </mc:Fallback>
            </mc:AlternateContent>
          </a:graphicData>
        </a:graphic>
      </p:graphicFrame>
      <p:sp>
        <p:nvSpPr>
          <p:cNvPr id="7" name="Date Placeholder 6"/>
          <p:cNvSpPr>
            <a:spLocks noGrp="1"/>
          </p:cNvSpPr>
          <p:nvPr>
            <p:ph type="dt" sz="half" idx="10"/>
          </p:nvPr>
        </p:nvSpPr>
        <p:spPr>
          <a:xfrm>
            <a:off x="9738831" y="6405036"/>
            <a:ext cx="1271631" cy="153888"/>
          </a:xfrm>
          <a:prstGeom prst="rect">
            <a:avLst/>
          </a:prstGeom>
        </p:spPr>
        <p:txBody>
          <a:bodyPr/>
          <a:lstStyle>
            <a:lvl1pPr>
              <a:defRPr>
                <a:latin typeface="Trebuchet MS" panose="020B0603020202020204" pitchFamily="34" charset="0"/>
                <a:sym typeface="Trebuchet MS" panose="020B0603020202020204" pitchFamily="34" charset="0"/>
              </a:defRPr>
            </a:lvl1pPr>
          </a:lstStyle>
          <a:p>
            <a:endParaRPr lang="en-US"/>
          </a:p>
        </p:txBody>
      </p:sp>
      <p:sp>
        <p:nvSpPr>
          <p:cNvPr id="5" name="Copyright" hidden="1"/>
          <p:cNvSpPr txBox="1"/>
          <p:nvPr userDrawn="1"/>
        </p:nvSpPr>
        <p:spPr>
          <a:xfrm rot="16200000">
            <a:off x="9453104"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Copyright © 2019 by The Boston Consulting Group, Inc. All rights reserved.</a:t>
            </a:r>
            <a:endParaRPr lang="en-US"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endParaRPr>
          </a:p>
        </p:txBody>
      </p:sp>
      <p:sp>
        <p:nvSpPr>
          <p:cNvPr id="6" name="FooterSimple" hidden="1"/>
          <p:cNvSpPr txBox="1"/>
          <p:nvPr userDrawn="1">
            <p:custDataLst>
              <p:tags r:id="rId3"/>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20190424_2000 Meeting with ARB.pptx</a:t>
            </a:r>
            <a:endParaRPr lang="en-US"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endParaRPr>
          </a:p>
        </p:txBody>
      </p:sp>
    </p:spTree>
    <p:extLst>
      <p:ext uri="{BB962C8B-B14F-4D97-AF65-F5344CB8AC3E}">
        <p14:creationId xmlns:p14="http://schemas.microsoft.com/office/powerpoint/2010/main" val="36763522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8260149"/>
      </p:ext>
    </p:extLst>
  </p:cSld>
  <p:clrMap bg1="lt1" tx1="dk1" bg2="lt2" tx2="dk2" accent1="accent1" accent2="accent2" accent3="accent3" accent4="accent4" accent5="accent5" accent6="accent6" hlink="hlink" folHlink="folHlink"/>
  <p:sldLayoutIdLst>
    <p:sldLayoutId id="2147483658" r:id="rId1"/>
    <p:sldLayoutId id="2147483651" r:id="rId2"/>
    <p:sldLayoutId id="2147483655" r:id="rId3"/>
    <p:sldLayoutId id="2147483656" r:id="rId4"/>
    <p:sldLayoutId id="2147483657" r:id="rId5"/>
    <p:sldLayoutId id="2147483659" r:id="rId6"/>
    <p:sldLayoutId id="214748366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sv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ADF8C999-0236-084A-AA3D-0A38C7D7395A}"/>
              </a:ext>
            </a:extLst>
          </p:cNvPr>
          <p:cNvSpPr txBox="1">
            <a:spLocks/>
          </p:cNvSpPr>
          <p:nvPr/>
        </p:nvSpPr>
        <p:spPr>
          <a:xfrm>
            <a:off x="1581619" y="2417931"/>
            <a:ext cx="10483850" cy="729565"/>
          </a:xfrm>
          <a:prstGeom prst="rect">
            <a:avLst/>
          </a:prstGeom>
        </p:spPr>
        <p:txBody>
          <a:bodyPr anchor="t"/>
          <a:lstStyle>
            <a:lvl1pPr algn="l" defTabSz="914400" rtl="0" eaLnBrk="1" latinLnBrk="0" hangingPunct="1">
              <a:lnSpc>
                <a:spcPct val="90000"/>
              </a:lnSpc>
              <a:spcBef>
                <a:spcPct val="0"/>
              </a:spcBef>
              <a:buNone/>
              <a:defRPr sz="5000" kern="1200">
                <a:solidFill>
                  <a:schemeClr val="tx1"/>
                </a:solidFill>
                <a:latin typeface="+mj-lt"/>
                <a:ea typeface="+mj-ea"/>
                <a:cs typeface="+mj-cs"/>
              </a:defRPr>
            </a:lvl1pPr>
          </a:lstStyle>
          <a:p>
            <a:r>
              <a:rPr lang="ru-RU" sz="3000" b="1" dirty="0">
                <a:solidFill>
                  <a:schemeClr val="bg1"/>
                </a:solidFill>
                <a:latin typeface="Arial" panose="020B0604020202020204" pitchFamily="34" charset="0"/>
              </a:rPr>
              <a:t>Анализ профиля бедности</a:t>
            </a:r>
          </a:p>
          <a:p>
            <a:endParaRPr lang="ru-RU" sz="2000" b="1" dirty="0">
              <a:solidFill>
                <a:schemeClr val="bg1"/>
              </a:solidFill>
              <a:latin typeface="Arial" panose="020B0604020202020204" pitchFamily="34" charset="0"/>
            </a:endParaRPr>
          </a:p>
          <a:p>
            <a:endParaRPr lang="ru-RU" sz="2000" b="1" dirty="0">
              <a:solidFill>
                <a:schemeClr val="bg1"/>
              </a:solidFill>
              <a:latin typeface="Arial" panose="020B0604020202020204" pitchFamily="34" charset="0"/>
            </a:endParaRPr>
          </a:p>
          <a:p>
            <a:endParaRPr lang="ru-RU" sz="2000" b="1" dirty="0">
              <a:solidFill>
                <a:schemeClr val="bg1"/>
              </a:solidFill>
              <a:latin typeface="Arial" panose="020B0604020202020204" pitchFamily="34" charset="0"/>
            </a:endParaRPr>
          </a:p>
        </p:txBody>
      </p:sp>
      <p:pic>
        <p:nvPicPr>
          <p:cNvPr id="3" name="Рисунок 2">
            <a:extLst>
              <a:ext uri="{FF2B5EF4-FFF2-40B4-BE49-F238E27FC236}">
                <a16:creationId xmlns:a16="http://schemas.microsoft.com/office/drawing/2014/main" id="{F7A1A39F-C528-FC49-821E-CD9F5D753B2D}"/>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282989" y="275837"/>
            <a:ext cx="1218829" cy="563759"/>
          </a:xfrm>
          <a:prstGeom prst="rect">
            <a:avLst/>
          </a:prstGeom>
        </p:spPr>
      </p:pic>
      <p:pic>
        <p:nvPicPr>
          <p:cNvPr id="6" name="Рисунок 5">
            <a:extLst>
              <a:ext uri="{FF2B5EF4-FFF2-40B4-BE49-F238E27FC236}">
                <a16:creationId xmlns:a16="http://schemas.microsoft.com/office/drawing/2014/main" id="{202AEAF9-A90F-6945-B591-0A923228117E}"/>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2741156" y="202857"/>
            <a:ext cx="1523338" cy="636739"/>
          </a:xfrm>
          <a:prstGeom prst="rect">
            <a:avLst/>
          </a:prstGeom>
        </p:spPr>
      </p:pic>
      <p:sp>
        <p:nvSpPr>
          <p:cNvPr id="7" name="Заголовок 1">
            <a:extLst>
              <a:ext uri="{FF2B5EF4-FFF2-40B4-BE49-F238E27FC236}">
                <a16:creationId xmlns:a16="http://schemas.microsoft.com/office/drawing/2014/main" id="{C2360F16-2671-41FD-AC67-614F1F355876}"/>
              </a:ext>
            </a:extLst>
          </p:cNvPr>
          <p:cNvSpPr txBox="1">
            <a:spLocks/>
          </p:cNvSpPr>
          <p:nvPr/>
        </p:nvSpPr>
        <p:spPr>
          <a:xfrm>
            <a:off x="1708150" y="5964010"/>
            <a:ext cx="10483850" cy="596624"/>
          </a:xfrm>
          <a:prstGeom prst="rect">
            <a:avLst/>
          </a:prstGeom>
        </p:spPr>
        <p:txBody>
          <a:bodyPr anchor="t"/>
          <a:lstStyle>
            <a:lvl1pPr algn="l" defTabSz="914400" rtl="0" eaLnBrk="1" latinLnBrk="0" hangingPunct="1">
              <a:lnSpc>
                <a:spcPct val="90000"/>
              </a:lnSpc>
              <a:spcBef>
                <a:spcPct val="0"/>
              </a:spcBef>
              <a:buNone/>
              <a:defRPr sz="5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rPr>
              <a:t>http://poverty.sakha.gov.ru/public/dashboard/f289a814-9eaa-43e5-8507-b5f557002ce1</a:t>
            </a:r>
            <a:endParaRPr lang="ru-RU" sz="1800" dirty="0">
              <a:solidFill>
                <a:schemeClr val="bg1"/>
              </a:solidFill>
              <a:latin typeface="Arial" panose="020B0604020202020204" pitchFamily="34" charset="0"/>
            </a:endParaRPr>
          </a:p>
        </p:txBody>
      </p:sp>
      <p:sp>
        <p:nvSpPr>
          <p:cNvPr id="8" name="Заголовок 1">
            <a:extLst>
              <a:ext uri="{FF2B5EF4-FFF2-40B4-BE49-F238E27FC236}">
                <a16:creationId xmlns:a16="http://schemas.microsoft.com/office/drawing/2014/main" id="{ADF8C999-0236-084A-AA3D-0A38C7D7395A}"/>
              </a:ext>
            </a:extLst>
          </p:cNvPr>
          <p:cNvSpPr txBox="1">
            <a:spLocks/>
          </p:cNvSpPr>
          <p:nvPr/>
        </p:nvSpPr>
        <p:spPr>
          <a:xfrm>
            <a:off x="1581619" y="3085396"/>
            <a:ext cx="10483850" cy="1389522"/>
          </a:xfrm>
          <a:prstGeom prst="rect">
            <a:avLst/>
          </a:prstGeom>
        </p:spPr>
        <p:txBody>
          <a:bodyPr anchor="t"/>
          <a:lstStyle>
            <a:lvl1pPr algn="l" defTabSz="914400" rtl="0" eaLnBrk="1" latinLnBrk="0" hangingPunct="1">
              <a:lnSpc>
                <a:spcPct val="90000"/>
              </a:lnSpc>
              <a:spcBef>
                <a:spcPct val="0"/>
              </a:spcBef>
              <a:buNone/>
              <a:defRPr sz="5000" kern="1200">
                <a:solidFill>
                  <a:schemeClr val="tx1"/>
                </a:solidFill>
                <a:latin typeface="+mj-lt"/>
                <a:ea typeface="+mj-ea"/>
                <a:cs typeface="+mj-cs"/>
              </a:defRPr>
            </a:lvl1pPr>
          </a:lstStyle>
          <a:p>
            <a:r>
              <a:rPr lang="ru-RU" sz="3000" b="1" dirty="0">
                <a:solidFill>
                  <a:schemeClr val="bg1"/>
                </a:solidFill>
                <a:latin typeface="Arial" panose="020B0604020202020204" pitchFamily="34" charset="0"/>
              </a:rPr>
              <a:t>Республика Саха (Якутия)</a:t>
            </a:r>
          </a:p>
        </p:txBody>
      </p:sp>
      <p:sp>
        <p:nvSpPr>
          <p:cNvPr id="9" name="Заголовок 1">
            <a:extLst>
              <a:ext uri="{FF2B5EF4-FFF2-40B4-BE49-F238E27FC236}">
                <a16:creationId xmlns:a16="http://schemas.microsoft.com/office/drawing/2014/main" id="{ADF8C999-0236-084A-AA3D-0A38C7D7395A}"/>
              </a:ext>
            </a:extLst>
          </p:cNvPr>
          <p:cNvSpPr txBox="1">
            <a:spLocks/>
          </p:cNvSpPr>
          <p:nvPr/>
        </p:nvSpPr>
        <p:spPr>
          <a:xfrm>
            <a:off x="1581619" y="4247112"/>
            <a:ext cx="10483850" cy="1389522"/>
          </a:xfrm>
          <a:prstGeom prst="rect">
            <a:avLst/>
          </a:prstGeom>
        </p:spPr>
        <p:txBody>
          <a:bodyPr anchor="t"/>
          <a:lstStyle>
            <a:lvl1pPr algn="l" defTabSz="914400" rtl="0" eaLnBrk="1" latinLnBrk="0" hangingPunct="1">
              <a:lnSpc>
                <a:spcPct val="90000"/>
              </a:lnSpc>
              <a:spcBef>
                <a:spcPct val="0"/>
              </a:spcBef>
              <a:buNone/>
              <a:defRPr sz="5000" kern="1200">
                <a:solidFill>
                  <a:schemeClr val="tx1"/>
                </a:solidFill>
                <a:latin typeface="+mj-lt"/>
                <a:ea typeface="+mj-ea"/>
                <a:cs typeface="+mj-cs"/>
              </a:defRPr>
            </a:lvl1pPr>
          </a:lstStyle>
          <a:p>
            <a:r>
              <a:rPr lang="ru-RU" sz="2000" b="1" dirty="0">
                <a:solidFill>
                  <a:schemeClr val="bg1"/>
                </a:solidFill>
                <a:latin typeface="Arial" panose="020B0604020202020204" pitchFamily="34" charset="0"/>
              </a:rPr>
              <a:t>Название команды: Трансформаторы качества жизни</a:t>
            </a:r>
          </a:p>
          <a:p>
            <a:endParaRPr lang="ru-RU" sz="2000" b="1" dirty="0">
              <a:solidFill>
                <a:schemeClr val="bg1"/>
              </a:solidFill>
              <a:latin typeface="Arial" panose="020B0604020202020204" pitchFamily="34" charset="0"/>
            </a:endParaRPr>
          </a:p>
          <a:p>
            <a:r>
              <a:rPr lang="ru-RU" sz="2000" b="1" dirty="0">
                <a:solidFill>
                  <a:schemeClr val="bg1"/>
                </a:solidFill>
                <a:latin typeface="Arial" panose="020B0604020202020204" pitchFamily="34" charset="0"/>
              </a:rPr>
              <a:t>ФИО участника(</a:t>
            </a:r>
            <a:r>
              <a:rPr lang="ru-RU" sz="2000" b="1" dirty="0" err="1">
                <a:solidFill>
                  <a:schemeClr val="bg1"/>
                </a:solidFill>
                <a:latin typeface="Arial" panose="020B0604020202020204" pitchFamily="34" charset="0"/>
              </a:rPr>
              <a:t>ов</a:t>
            </a:r>
            <a:r>
              <a:rPr lang="ru-RU" sz="2000" b="1" dirty="0">
                <a:solidFill>
                  <a:schemeClr val="bg1"/>
                </a:solidFill>
                <a:latin typeface="Arial" panose="020B0604020202020204" pitchFamily="34" charset="0"/>
              </a:rPr>
              <a:t>): </a:t>
            </a:r>
            <a:r>
              <a:rPr lang="ru-RU" sz="1600" dirty="0" err="1">
                <a:solidFill>
                  <a:schemeClr val="bg1"/>
                </a:solidFill>
              </a:rPr>
              <a:t>Пуляевская</a:t>
            </a:r>
            <a:r>
              <a:rPr lang="ru-RU" sz="1600" dirty="0">
                <a:solidFill>
                  <a:schemeClr val="bg1"/>
                </a:solidFill>
              </a:rPr>
              <a:t> В.Л., заместитель руководителя ГАУ РС(Я) «ЦСИ при Главе РС(Я)», Маркова В.Н., руководитель отдела исследований развития человеческого капитала ГАУ РС(Я) «ЦСИ при Главе РС(Я), Карамзина М.А., заместитель директора ГБУ РС(Я) «РЦИТ», Иванов П.Г., инженер 2-й категории ГБУ РС(Я) «РЦИТ</a:t>
            </a:r>
            <a:r>
              <a:rPr lang="ru-RU" sz="1600" dirty="0" smtClean="0">
                <a:solidFill>
                  <a:schemeClr val="bg1"/>
                </a:solidFill>
              </a:rPr>
              <a:t>»</a:t>
            </a:r>
            <a:endParaRPr lang="ru-RU" sz="1600" dirty="0">
              <a:solidFill>
                <a:schemeClr val="bg1"/>
              </a:solidFill>
            </a:endParaRPr>
          </a:p>
        </p:txBody>
      </p:sp>
      <p:sp>
        <p:nvSpPr>
          <p:cNvPr id="10" name="Заголовок 1">
            <a:extLst>
              <a:ext uri="{FF2B5EF4-FFF2-40B4-BE49-F238E27FC236}">
                <a16:creationId xmlns:a16="http://schemas.microsoft.com/office/drawing/2014/main" id="{ADF8C999-0236-084A-AA3D-0A38C7D7395A}"/>
              </a:ext>
            </a:extLst>
          </p:cNvPr>
          <p:cNvSpPr txBox="1">
            <a:spLocks/>
          </p:cNvSpPr>
          <p:nvPr/>
        </p:nvSpPr>
        <p:spPr>
          <a:xfrm>
            <a:off x="1581619" y="1361693"/>
            <a:ext cx="10483850" cy="728862"/>
          </a:xfrm>
          <a:prstGeom prst="rect">
            <a:avLst/>
          </a:prstGeom>
        </p:spPr>
        <p:txBody>
          <a:bodyPr anchor="t"/>
          <a:lstStyle>
            <a:lvl1pPr algn="l" defTabSz="914400" rtl="0" eaLnBrk="1" latinLnBrk="0" hangingPunct="1">
              <a:lnSpc>
                <a:spcPct val="90000"/>
              </a:lnSpc>
              <a:spcBef>
                <a:spcPct val="0"/>
              </a:spcBef>
              <a:buNone/>
              <a:defRPr sz="5000" kern="1200">
                <a:solidFill>
                  <a:schemeClr val="tx1"/>
                </a:solidFill>
                <a:latin typeface="+mj-lt"/>
                <a:ea typeface="+mj-ea"/>
                <a:cs typeface="+mj-cs"/>
              </a:defRPr>
            </a:lvl1pPr>
          </a:lstStyle>
          <a:p>
            <a:r>
              <a:rPr lang="ru-RU" sz="4000" b="1" dirty="0">
                <a:solidFill>
                  <a:schemeClr val="bg1"/>
                </a:solidFill>
                <a:latin typeface="Arial" panose="020B0604020202020204" pitchFamily="34" charset="0"/>
              </a:rPr>
              <a:t>Паспорт решения</a:t>
            </a:r>
          </a:p>
          <a:p>
            <a:endParaRPr lang="ru-RU" sz="2000" b="1" dirty="0">
              <a:solidFill>
                <a:schemeClr val="bg1"/>
              </a:solidFill>
              <a:latin typeface="Arial" panose="020B0604020202020204" pitchFamily="34" charset="0"/>
            </a:endParaRPr>
          </a:p>
          <a:p>
            <a:endParaRPr lang="ru-RU" sz="2000" b="1" dirty="0">
              <a:solidFill>
                <a:schemeClr val="bg1"/>
              </a:solidFill>
              <a:latin typeface="Arial" panose="020B0604020202020204" pitchFamily="34" charset="0"/>
            </a:endParaRPr>
          </a:p>
          <a:p>
            <a:endParaRPr lang="ru-RU" sz="2000" b="1" dirty="0">
              <a:solidFill>
                <a:schemeClr val="bg1"/>
              </a:solidFill>
              <a:latin typeface="Arial" panose="020B0604020202020204" pitchFamily="34" charset="0"/>
            </a:endParaRPr>
          </a:p>
        </p:txBody>
      </p:sp>
    </p:spTree>
    <p:extLst>
      <p:ext uri="{BB962C8B-B14F-4D97-AF65-F5344CB8AC3E}">
        <p14:creationId xmlns:p14="http://schemas.microsoft.com/office/powerpoint/2010/main" val="279943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18739" y="240804"/>
            <a:ext cx="9929921" cy="5201424"/>
          </a:xfrm>
          <a:prstGeom prst="rect">
            <a:avLst/>
          </a:prstGeom>
        </p:spPr>
        <p:txBody>
          <a:bodyPr wrap="square">
            <a:spAutoFit/>
          </a:bodyPr>
          <a:lstStyle/>
          <a:p>
            <a:r>
              <a:rPr lang="ru-RU" sz="3200" dirty="0">
                <a:solidFill>
                  <a:schemeClr val="accent1"/>
                </a:solidFill>
                <a:latin typeface="Arial" panose="020B0604020202020204" pitchFamily="34" charset="0"/>
                <a:ea typeface="Open Sans" panose="020B0606030504020204" pitchFamily="34" charset="0"/>
                <a:cs typeface="Open Sans" panose="020B0606030504020204" pitchFamily="34" charset="0"/>
              </a:rPr>
              <a:t>КПЭ: </a:t>
            </a:r>
          </a:p>
          <a:p>
            <a:r>
              <a:rPr lang="ru-RU" sz="2000" dirty="0">
                <a:solidFill>
                  <a:schemeClr val="accent1"/>
                </a:solidFill>
                <a:latin typeface="Arial" panose="020B0604020202020204" pitchFamily="34" charset="0"/>
                <a:ea typeface="Open Sans" panose="020B0606030504020204" pitchFamily="34" charset="0"/>
                <a:cs typeface="Open Sans" panose="020B0606030504020204" pitchFamily="34" charset="0"/>
              </a:rPr>
              <a:t>Снижение уровня </a:t>
            </a:r>
            <a:r>
              <a:rPr lang="ru-RU" sz="2000" b="1" i="1" dirty="0">
                <a:solidFill>
                  <a:schemeClr val="accent1"/>
                </a:solidFill>
                <a:latin typeface="Arial" panose="020B0604020202020204" pitchFamily="34" charset="0"/>
                <a:ea typeface="Open Sans" panose="020B0606030504020204" pitchFamily="34" charset="0"/>
                <a:cs typeface="Open Sans" panose="020B0606030504020204" pitchFamily="34" charset="0"/>
              </a:rPr>
              <a:t>бедности</a:t>
            </a:r>
            <a:r>
              <a:rPr lang="ru-RU" sz="2000" b="1" dirty="0">
                <a:solidFill>
                  <a:schemeClr val="accent1"/>
                </a:solidFill>
                <a:latin typeface="Arial" panose="020B0604020202020204" pitchFamily="34" charset="0"/>
                <a:ea typeface="Open Sans" panose="020B0606030504020204" pitchFamily="34" charset="0"/>
                <a:cs typeface="Open Sans" panose="020B0606030504020204" pitchFamily="34" charset="0"/>
              </a:rPr>
              <a:t> </a:t>
            </a:r>
            <a:r>
              <a:rPr lang="ru-RU" sz="2000" dirty="0">
                <a:solidFill>
                  <a:schemeClr val="accent1"/>
                </a:solidFill>
                <a:latin typeface="Arial" panose="020B0604020202020204" pitchFamily="34" charset="0"/>
                <a:ea typeface="Open Sans" panose="020B0606030504020204" pitchFamily="34" charset="0"/>
                <a:cs typeface="Open Sans" panose="020B0606030504020204" pitchFamily="34" charset="0"/>
              </a:rPr>
              <a:t>в 2 раза к 2024г.</a:t>
            </a:r>
          </a:p>
          <a:p>
            <a:r>
              <a:rPr lang="ru-RU" sz="2000" dirty="0">
                <a:solidFill>
                  <a:schemeClr val="accent1"/>
                </a:solidFill>
                <a:latin typeface="Arial" panose="020B0604020202020204" pitchFamily="34" charset="0"/>
                <a:ea typeface="Open Sans" panose="020B0606030504020204" pitchFamily="34" charset="0"/>
                <a:cs typeface="Open Sans" panose="020B0606030504020204" pitchFamily="34" charset="0"/>
              </a:rPr>
              <a:t>Рост реальных располагаемых денежных </a:t>
            </a:r>
            <a:r>
              <a:rPr lang="ru-RU" sz="2000" b="1" i="1" dirty="0">
                <a:solidFill>
                  <a:schemeClr val="accent1"/>
                </a:solidFill>
                <a:latin typeface="Arial" panose="020B0604020202020204" pitchFamily="34" charset="0"/>
                <a:ea typeface="Open Sans" panose="020B0606030504020204" pitchFamily="34" charset="0"/>
                <a:cs typeface="Open Sans" panose="020B0606030504020204" pitchFamily="34" charset="0"/>
              </a:rPr>
              <a:t>доходов </a:t>
            </a:r>
            <a:r>
              <a:rPr lang="ru-RU" sz="2000" dirty="0">
                <a:solidFill>
                  <a:schemeClr val="accent1"/>
                </a:solidFill>
                <a:latin typeface="Arial" panose="020B0604020202020204" pitchFamily="34" charset="0"/>
                <a:ea typeface="Open Sans" panose="020B0606030504020204" pitchFamily="34" charset="0"/>
                <a:cs typeface="Open Sans" panose="020B0606030504020204" pitchFamily="34" charset="0"/>
              </a:rPr>
              <a:t>населения в 2024 году на 15% к 2019 году</a:t>
            </a:r>
          </a:p>
          <a:p>
            <a:r>
              <a:rPr lang="ru-RU" sz="2000" dirty="0">
                <a:solidFill>
                  <a:schemeClr val="accent1"/>
                </a:solidFill>
                <a:latin typeface="Arial" panose="020B0604020202020204" pitchFamily="34" charset="0"/>
                <a:ea typeface="Open Sans" panose="020B0606030504020204" pitchFamily="34" charset="0"/>
                <a:cs typeface="Open Sans" panose="020B0606030504020204" pitchFamily="34" charset="0"/>
              </a:rPr>
              <a:t>Увеличение суммарного коэффициента </a:t>
            </a:r>
            <a:r>
              <a:rPr lang="ru-RU" sz="2000" b="1" i="1" dirty="0">
                <a:solidFill>
                  <a:schemeClr val="accent1"/>
                </a:solidFill>
                <a:latin typeface="Arial" panose="020B0604020202020204" pitchFamily="34" charset="0"/>
                <a:ea typeface="Open Sans" panose="020B0606030504020204" pitchFamily="34" charset="0"/>
                <a:cs typeface="Open Sans" panose="020B0606030504020204" pitchFamily="34" charset="0"/>
              </a:rPr>
              <a:t>рождаемост</a:t>
            </a:r>
            <a:r>
              <a:rPr lang="ru-RU" sz="2000" i="1" dirty="0">
                <a:solidFill>
                  <a:schemeClr val="accent1"/>
                </a:solidFill>
                <a:latin typeface="Arial" panose="020B0604020202020204" pitchFamily="34" charset="0"/>
                <a:ea typeface="Open Sans" panose="020B0606030504020204" pitchFamily="34" charset="0"/>
                <a:cs typeface="Open Sans" panose="020B0606030504020204" pitchFamily="34" charset="0"/>
              </a:rPr>
              <a:t>и </a:t>
            </a:r>
            <a:r>
              <a:rPr lang="ru-RU" sz="2000" dirty="0">
                <a:solidFill>
                  <a:schemeClr val="accent1"/>
                </a:solidFill>
                <a:latin typeface="Arial" panose="020B0604020202020204" pitchFamily="34" charset="0"/>
                <a:ea typeface="Open Sans" panose="020B0606030504020204" pitchFamily="34" charset="0"/>
                <a:cs typeface="Open Sans" panose="020B0606030504020204" pitchFamily="34" charset="0"/>
              </a:rPr>
              <a:t>до 2,34 в 2024 году</a:t>
            </a:r>
          </a:p>
          <a:p>
            <a:endParaRPr lang="ru-RU" sz="2000" dirty="0">
              <a:solidFill>
                <a:schemeClr val="accent1"/>
              </a:solidFill>
              <a:latin typeface="Arial" panose="020B0604020202020204" pitchFamily="34" charset="0"/>
              <a:ea typeface="Open Sans" panose="020B0606030504020204" pitchFamily="34" charset="0"/>
              <a:cs typeface="Open Sans" panose="020B0606030504020204" pitchFamily="34" charset="0"/>
            </a:endParaRPr>
          </a:p>
          <a:p>
            <a:r>
              <a:rPr lang="ru-RU" sz="3200" dirty="0">
                <a:solidFill>
                  <a:schemeClr val="accent1"/>
                </a:solidFill>
                <a:latin typeface="Arial" panose="020B0604020202020204" pitchFamily="34" charset="0"/>
                <a:ea typeface="Open Sans" panose="020B0606030504020204" pitchFamily="34" charset="0"/>
                <a:cs typeface="Open Sans" panose="020B0606030504020204" pitchFamily="34" charset="0"/>
              </a:rPr>
              <a:t>Влияние на цели Национальное проекта:</a:t>
            </a:r>
            <a:r>
              <a:rPr lang="ru-RU" sz="4400" dirty="0">
                <a:solidFill>
                  <a:schemeClr val="accent1"/>
                </a:solidFill>
                <a:latin typeface="Arial" panose="020B0604020202020204" pitchFamily="34" charset="0"/>
                <a:ea typeface="Open Sans" panose="020B0606030504020204" pitchFamily="34" charset="0"/>
                <a:cs typeface="Open Sans" panose="020B0606030504020204" pitchFamily="34" charset="0"/>
              </a:rPr>
              <a:t> </a:t>
            </a:r>
          </a:p>
          <a:p>
            <a:r>
              <a:rPr lang="ru-RU" sz="2000" dirty="0">
                <a:solidFill>
                  <a:schemeClr val="accent1"/>
                </a:solidFill>
                <a:latin typeface="Arial" panose="020B0604020202020204" pitchFamily="34" charset="0"/>
                <a:ea typeface="Open Sans" panose="020B0606030504020204" pitchFamily="34" charset="0"/>
                <a:cs typeface="Open Sans" panose="020B0606030504020204" pitchFamily="34" charset="0"/>
              </a:rPr>
              <a:t>НП «Демография» - </a:t>
            </a:r>
            <a:r>
              <a:rPr lang="ru-RU" sz="2000" i="1" dirty="0">
                <a:solidFill>
                  <a:schemeClr val="accent1"/>
                </a:solidFill>
                <a:latin typeface="Arial" panose="020B0604020202020204" pitchFamily="34" charset="0"/>
                <a:ea typeface="Open Sans" panose="020B0606030504020204" pitchFamily="34" charset="0"/>
                <a:cs typeface="Open Sans" panose="020B0606030504020204" pitchFamily="34" charset="0"/>
              </a:rPr>
              <a:t>поддержка семей с детьми </a:t>
            </a:r>
            <a:r>
              <a:rPr lang="ru-RU" sz="2000" dirty="0">
                <a:solidFill>
                  <a:schemeClr val="accent1"/>
                </a:solidFill>
                <a:latin typeface="Arial" panose="020B0604020202020204" pitchFamily="34" charset="0"/>
                <a:ea typeface="Open Sans" panose="020B0606030504020204" pitchFamily="34" charset="0"/>
                <a:cs typeface="Open Sans" panose="020B0606030504020204" pitchFamily="34" charset="0"/>
              </a:rPr>
              <a:t>будет способствовать стабилизации рождаемости, что повлияет на поддержание естественного прироста населения на уровне 5,7% в 2024 году.</a:t>
            </a:r>
          </a:p>
          <a:p>
            <a:endParaRPr lang="ru-RU" sz="3200" dirty="0">
              <a:solidFill>
                <a:schemeClr val="accent1"/>
              </a:solidFill>
              <a:latin typeface="Arial" panose="020B0604020202020204" pitchFamily="34" charset="0"/>
              <a:ea typeface="Open Sans" panose="020B0606030504020204" pitchFamily="34" charset="0"/>
              <a:cs typeface="Open Sans" panose="020B0606030504020204" pitchFamily="34" charset="0"/>
            </a:endParaRPr>
          </a:p>
          <a:p>
            <a:endParaRPr lang="ru-RU" sz="3200" dirty="0">
              <a:solidFill>
                <a:schemeClr val="accent1"/>
              </a:solidFill>
              <a:latin typeface="Arial" panose="020B0604020202020204" pitchFamily="34" charset="0"/>
              <a:ea typeface="Open Sans" panose="020B0606030504020204" pitchFamily="34" charset="0"/>
              <a:cs typeface="Open Sans" panose="020B0606030504020204" pitchFamily="34" charset="0"/>
              <a:sym typeface="Arial"/>
            </a:endParaRPr>
          </a:p>
          <a:p>
            <a:endParaRPr lang="ru-RU" sz="3200" dirty="0">
              <a:solidFill>
                <a:schemeClr val="accent1"/>
              </a:solidFill>
              <a:latin typeface="Arial" panose="020B0604020202020204" pitchFamily="34" charset="0"/>
              <a:ea typeface="Open Sans" panose="020B0606030504020204" pitchFamily="34" charset="0"/>
              <a:cs typeface="Open Sans" panose="020B0606030504020204" pitchFamily="34" charset="0"/>
              <a:sym typeface="Arial"/>
            </a:endParaRPr>
          </a:p>
        </p:txBody>
      </p:sp>
    </p:spTree>
    <p:extLst>
      <p:ext uri="{BB962C8B-B14F-4D97-AF65-F5344CB8AC3E}">
        <p14:creationId xmlns:p14="http://schemas.microsoft.com/office/powerpoint/2010/main" val="1898988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18739" y="413082"/>
            <a:ext cx="9479347" cy="5447645"/>
          </a:xfrm>
          <a:prstGeom prst="rect">
            <a:avLst/>
          </a:prstGeom>
        </p:spPr>
        <p:txBody>
          <a:bodyPr wrap="square">
            <a:spAutoFit/>
          </a:bodyPr>
          <a:lstStyle/>
          <a:p>
            <a:r>
              <a:rPr lang="ru-RU" sz="3600" dirty="0">
                <a:solidFill>
                  <a:schemeClr val="accent1"/>
                </a:solidFill>
                <a:latin typeface="Arial" panose="020B0604020202020204" pitchFamily="34" charset="0"/>
                <a:ea typeface="Open Sans" panose="020B0606030504020204" pitchFamily="34" charset="0"/>
                <a:cs typeface="Open Sans" panose="020B0606030504020204" pitchFamily="34" charset="0"/>
              </a:rPr>
              <a:t>Результаты внедрения: </a:t>
            </a:r>
          </a:p>
          <a:p>
            <a:r>
              <a:rPr lang="ru-RU" sz="2000" dirty="0">
                <a:solidFill>
                  <a:schemeClr val="accent1"/>
                </a:solidFill>
                <a:latin typeface="Arial" panose="020B0604020202020204" pitchFamily="34" charset="0"/>
                <a:ea typeface="Open Sans" panose="020B0606030504020204" pitchFamily="34" charset="0"/>
                <a:cs typeface="Open Sans" panose="020B0606030504020204" pitchFamily="34" charset="0"/>
              </a:rPr>
              <a:t>Собраны данные для анализа профиля бедности от государственных поставщиков и операторов сотовой связи. На основе сравнительного анализа будут скорректированы подходы по присвоению статуса </a:t>
            </a:r>
            <a:r>
              <a:rPr lang="ru-RU" sz="2000" u="sng" dirty="0">
                <a:solidFill>
                  <a:schemeClr val="accent1"/>
                </a:solidFill>
                <a:latin typeface="Arial" panose="020B0604020202020204" pitchFamily="34" charset="0"/>
                <a:ea typeface="Open Sans" panose="020B0606030504020204" pitchFamily="34" charset="0"/>
                <a:cs typeface="Open Sans" panose="020B0606030504020204" pitchFamily="34" charset="0"/>
              </a:rPr>
              <a:t>«особо нуждающихся в социальной помощи»</a:t>
            </a:r>
            <a:r>
              <a:rPr lang="ru-RU" sz="2000" dirty="0">
                <a:solidFill>
                  <a:schemeClr val="accent1"/>
                </a:solidFill>
                <a:latin typeface="Arial" panose="020B0604020202020204" pitchFamily="34" charset="0"/>
                <a:ea typeface="Open Sans" panose="020B0606030504020204" pitchFamily="34" charset="0"/>
                <a:cs typeface="Open Sans" panose="020B0606030504020204" pitchFamily="34" charset="0"/>
              </a:rPr>
              <a:t>, разработаны меры выхода малоимущих из бедности, а также превентивные меры, направленные на повышение уровня доходов семей из группы риска (асоциальных, утративших источники дохода).</a:t>
            </a:r>
          </a:p>
          <a:p>
            <a:r>
              <a:rPr lang="ru-RU" sz="3600" dirty="0">
                <a:solidFill>
                  <a:schemeClr val="accent1"/>
                </a:solidFill>
                <a:latin typeface="Arial" panose="020B0604020202020204" pitchFamily="34" charset="0"/>
                <a:ea typeface="Open Sans" panose="020B0606030504020204" pitchFamily="34" charset="0"/>
                <a:cs typeface="Open Sans" panose="020B0606030504020204" pitchFamily="34" charset="0"/>
                <a:sym typeface="Arial"/>
              </a:rPr>
              <a:t>Эффекты:</a:t>
            </a:r>
          </a:p>
          <a:p>
            <a:r>
              <a:rPr lang="ru-RU" sz="2000" dirty="0">
                <a:solidFill>
                  <a:schemeClr val="accent1"/>
                </a:solidFill>
                <a:latin typeface="Arial" panose="020B0604020202020204" pitchFamily="34" charset="0"/>
                <a:ea typeface="Open Sans" panose="020B0606030504020204" pitchFamily="34" charset="0"/>
                <a:cs typeface="Open Sans" panose="020B0606030504020204" pitchFamily="34" charset="0"/>
              </a:rPr>
              <a:t>Снижение уровня бедности, усиление адресности государственной социальной помощи, эффективность расходов средств на социальную помощь, повышение уровня жизни при рождении детей</a:t>
            </a:r>
          </a:p>
          <a:p>
            <a:r>
              <a:rPr lang="ru-RU" sz="3600" dirty="0" err="1">
                <a:solidFill>
                  <a:schemeClr val="accent1"/>
                </a:solidFill>
                <a:latin typeface="Arial" panose="020B0604020202020204" pitchFamily="34" charset="0"/>
                <a:ea typeface="Open Sans" panose="020B0606030504020204" pitchFamily="34" charset="0"/>
                <a:cs typeface="Open Sans" panose="020B0606030504020204" pitchFamily="34" charset="0"/>
                <a:sym typeface="Arial"/>
              </a:rPr>
              <a:t>Тиражируемость</a:t>
            </a:r>
            <a:r>
              <a:rPr lang="ru-RU" sz="3600" dirty="0">
                <a:solidFill>
                  <a:schemeClr val="accent1"/>
                </a:solidFill>
                <a:latin typeface="Arial" panose="020B0604020202020204" pitchFamily="34" charset="0"/>
                <a:ea typeface="Open Sans" panose="020B0606030504020204" pitchFamily="34" charset="0"/>
                <a:cs typeface="Open Sans" panose="020B0606030504020204" pitchFamily="34" charset="0"/>
                <a:sym typeface="Arial"/>
              </a:rPr>
              <a:t>:</a:t>
            </a:r>
            <a:r>
              <a:rPr lang="ru-RU" sz="4800" dirty="0">
                <a:solidFill>
                  <a:schemeClr val="accent1"/>
                </a:solidFill>
                <a:latin typeface="Arial" panose="020B0604020202020204" pitchFamily="34" charset="0"/>
                <a:ea typeface="Open Sans" panose="020B0606030504020204" pitchFamily="34" charset="0"/>
                <a:cs typeface="Open Sans" panose="020B0606030504020204" pitchFamily="34" charset="0"/>
                <a:sym typeface="Arial"/>
              </a:rPr>
              <a:t/>
            </a:r>
            <a:br>
              <a:rPr lang="ru-RU" sz="4800" dirty="0">
                <a:solidFill>
                  <a:schemeClr val="accent1"/>
                </a:solidFill>
                <a:latin typeface="Arial" panose="020B0604020202020204" pitchFamily="34" charset="0"/>
                <a:ea typeface="Open Sans" panose="020B0606030504020204" pitchFamily="34" charset="0"/>
                <a:cs typeface="Open Sans" panose="020B0606030504020204" pitchFamily="34" charset="0"/>
                <a:sym typeface="Arial"/>
              </a:rPr>
            </a:br>
            <a:r>
              <a:rPr lang="ru-RU" sz="2000" dirty="0">
                <a:solidFill>
                  <a:schemeClr val="accent1"/>
                </a:solidFill>
                <a:latin typeface="Arial" panose="020B0604020202020204" pitchFamily="34" charset="0"/>
                <a:ea typeface="Open Sans" panose="020B0606030504020204" pitchFamily="34" charset="0"/>
                <a:cs typeface="Open Sans" panose="020B0606030504020204" pitchFamily="34" charset="0"/>
                <a:sym typeface="Arial"/>
              </a:rPr>
              <a:t>Решение носит универсальный характер и его можно будет внедрить в другие субъекты РФ.</a:t>
            </a:r>
          </a:p>
        </p:txBody>
      </p:sp>
    </p:spTree>
    <p:extLst>
      <p:ext uri="{BB962C8B-B14F-4D97-AF65-F5344CB8AC3E}">
        <p14:creationId xmlns:p14="http://schemas.microsoft.com/office/powerpoint/2010/main" val="3273960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71582" y="1115649"/>
            <a:ext cx="9930088" cy="3754874"/>
          </a:xfrm>
          <a:prstGeom prst="rect">
            <a:avLst/>
          </a:prstGeom>
        </p:spPr>
        <p:txBody>
          <a:bodyPr wrap="square">
            <a:spAutoFit/>
          </a:bodyPr>
          <a:lstStyle/>
          <a:p>
            <a:r>
              <a:rPr lang="ru-RU" sz="3600" dirty="0">
                <a:solidFill>
                  <a:schemeClr val="accent1"/>
                </a:solidFill>
                <a:latin typeface="Arial" panose="020B0604020202020204" pitchFamily="34" charset="0"/>
                <a:ea typeface="Open Sans" panose="020B0606030504020204" pitchFamily="34" charset="0"/>
                <a:cs typeface="Open Sans" panose="020B0606030504020204" pitchFamily="34" charset="0"/>
                <a:sym typeface="Arial"/>
              </a:rPr>
              <a:t>Удобство пользователя цифрового решения:</a:t>
            </a:r>
            <a:br>
              <a:rPr lang="ru-RU" sz="3600" dirty="0">
                <a:solidFill>
                  <a:schemeClr val="accent1"/>
                </a:solidFill>
                <a:latin typeface="Arial" panose="020B0604020202020204" pitchFamily="34" charset="0"/>
                <a:ea typeface="Open Sans" panose="020B0606030504020204" pitchFamily="34" charset="0"/>
                <a:cs typeface="Open Sans" panose="020B0606030504020204" pitchFamily="34" charset="0"/>
                <a:sym typeface="Arial"/>
              </a:rPr>
            </a:br>
            <a:r>
              <a:rPr lang="ru-RU" sz="2000" dirty="0">
                <a:solidFill>
                  <a:schemeClr val="accent1"/>
                </a:solidFill>
                <a:latin typeface="Arial" panose="020B0604020202020204" pitchFamily="34" charset="0"/>
                <a:ea typeface="Open Sans" panose="020B0606030504020204" pitchFamily="34" charset="0"/>
                <a:cs typeface="Open Sans" panose="020B0606030504020204" pitchFamily="34" charset="0"/>
                <a:sym typeface="Arial"/>
              </a:rPr>
              <a:t>Бесплатное и </a:t>
            </a:r>
            <a:r>
              <a:rPr lang="ru-RU" sz="2000" dirty="0" err="1">
                <a:solidFill>
                  <a:schemeClr val="accent1"/>
                </a:solidFill>
                <a:latin typeface="Arial" panose="020B0604020202020204" pitchFamily="34" charset="0"/>
                <a:ea typeface="Open Sans" panose="020B0606030504020204" pitchFamily="34" charset="0"/>
                <a:cs typeface="Open Sans" panose="020B0606030504020204" pitchFamily="34" charset="0"/>
                <a:sym typeface="Arial"/>
              </a:rPr>
              <a:t>опенсорсное</a:t>
            </a:r>
            <a:r>
              <a:rPr lang="ru-RU" sz="2000" dirty="0">
                <a:solidFill>
                  <a:schemeClr val="accent1"/>
                </a:solidFill>
                <a:latin typeface="Arial" panose="020B0604020202020204" pitchFamily="34" charset="0"/>
                <a:ea typeface="Open Sans" panose="020B0606030504020204" pitchFamily="34" charset="0"/>
                <a:cs typeface="Open Sans" panose="020B0606030504020204" pitchFamily="34" charset="0"/>
                <a:sym typeface="Arial"/>
              </a:rPr>
              <a:t> решение на базе </a:t>
            </a:r>
            <a:r>
              <a:rPr lang="en-US" sz="2000" dirty="0" err="1">
                <a:solidFill>
                  <a:schemeClr val="accent1"/>
                </a:solidFill>
                <a:latin typeface="Arial" panose="020B0604020202020204" pitchFamily="34" charset="0"/>
                <a:ea typeface="Open Sans" panose="020B0606030504020204" pitchFamily="34" charset="0"/>
                <a:cs typeface="Open Sans" panose="020B0606030504020204" pitchFamily="34" charset="0"/>
                <a:sym typeface="Arial"/>
              </a:rPr>
              <a:t>Metabase</a:t>
            </a:r>
            <a:r>
              <a:rPr lang="en-US" sz="2000" dirty="0">
                <a:solidFill>
                  <a:schemeClr val="accent1"/>
                </a:solidFill>
                <a:latin typeface="Arial" panose="020B0604020202020204" pitchFamily="34" charset="0"/>
                <a:ea typeface="Open Sans" panose="020B0606030504020204" pitchFamily="34" charset="0"/>
                <a:cs typeface="Open Sans" panose="020B0606030504020204" pitchFamily="34" charset="0"/>
                <a:sym typeface="Arial"/>
              </a:rPr>
              <a:t> </a:t>
            </a:r>
            <a:r>
              <a:rPr lang="ru-RU" sz="2000" dirty="0">
                <a:solidFill>
                  <a:schemeClr val="accent1"/>
                </a:solidFill>
                <a:latin typeface="Arial" panose="020B0604020202020204" pitchFamily="34" charset="0"/>
                <a:ea typeface="Open Sans" panose="020B0606030504020204" pitchFamily="34" charset="0"/>
                <a:cs typeface="Open Sans" panose="020B0606030504020204" pitchFamily="34" charset="0"/>
                <a:sym typeface="Arial"/>
              </a:rPr>
              <a:t>и </a:t>
            </a:r>
            <a:r>
              <a:rPr lang="en-US" sz="2000" dirty="0">
                <a:solidFill>
                  <a:schemeClr val="accent1"/>
                </a:solidFill>
                <a:latin typeface="Arial" panose="020B0604020202020204" pitchFamily="34" charset="0"/>
                <a:ea typeface="Open Sans" panose="020B0606030504020204" pitchFamily="34" charset="0"/>
                <a:cs typeface="Open Sans" panose="020B0606030504020204" pitchFamily="34" charset="0"/>
                <a:sym typeface="Arial"/>
              </a:rPr>
              <a:t>PostgreSQL</a:t>
            </a:r>
            <a:endParaRPr lang="ru-RU" sz="2000" dirty="0">
              <a:solidFill>
                <a:schemeClr val="accent1"/>
              </a:solidFill>
              <a:latin typeface="Arial" panose="020B0604020202020204" pitchFamily="34" charset="0"/>
              <a:ea typeface="Open Sans" panose="020B0606030504020204" pitchFamily="34" charset="0"/>
              <a:cs typeface="Open Sans" panose="020B0606030504020204" pitchFamily="34" charset="0"/>
              <a:sym typeface="Arial"/>
            </a:endParaRPr>
          </a:p>
          <a:p>
            <a:r>
              <a:rPr lang="ru-RU" sz="2000" dirty="0">
                <a:solidFill>
                  <a:schemeClr val="accent1"/>
                </a:solidFill>
                <a:latin typeface="Arial" panose="020B0604020202020204" pitchFamily="34" charset="0"/>
                <a:ea typeface="Open Sans" panose="020B0606030504020204" pitchFamily="34" charset="0"/>
                <a:cs typeface="Open Sans" panose="020B0606030504020204" pitchFamily="34" charset="0"/>
                <a:sym typeface="Arial"/>
              </a:rPr>
              <a:t>Актуализация алгоритмов исследований по запросу акцепторов </a:t>
            </a:r>
          </a:p>
          <a:p>
            <a:r>
              <a:rPr lang="ru-RU" sz="2000" dirty="0">
                <a:solidFill>
                  <a:schemeClr val="accent1"/>
                </a:solidFill>
                <a:latin typeface="Arial" panose="020B0604020202020204" pitchFamily="34" charset="0"/>
                <a:ea typeface="Open Sans" panose="020B0606030504020204" pitchFamily="34" charset="0"/>
                <a:cs typeface="Open Sans" panose="020B0606030504020204" pitchFamily="34" charset="0"/>
                <a:sym typeface="Arial"/>
              </a:rPr>
              <a:t>Возможность проведения исследований с использованием данных сотовых операторов</a:t>
            </a:r>
          </a:p>
          <a:p>
            <a:r>
              <a:rPr lang="ru-RU" sz="3600" dirty="0">
                <a:solidFill>
                  <a:schemeClr val="accent1"/>
                </a:solidFill>
                <a:latin typeface="Arial" panose="020B0604020202020204" pitchFamily="34" charset="0"/>
                <a:ea typeface="Open Sans" panose="020B0606030504020204" pitchFamily="34" charset="0"/>
                <a:cs typeface="Open Sans" panose="020B0606030504020204" pitchFamily="34" charset="0"/>
                <a:sym typeface="Arial"/>
              </a:rPr>
              <a:t>Системность решения: </a:t>
            </a:r>
          </a:p>
          <a:p>
            <a:r>
              <a:rPr lang="ru-RU" dirty="0">
                <a:solidFill>
                  <a:schemeClr val="accent1"/>
                </a:solidFill>
                <a:latin typeface="Arial" panose="020B0604020202020204" pitchFamily="34" charset="0"/>
                <a:ea typeface="Open Sans" panose="020B0606030504020204" pitchFamily="34" charset="0"/>
                <a:cs typeface="Open Sans" panose="020B0606030504020204" pitchFamily="34" charset="0"/>
                <a:sym typeface="Arial"/>
              </a:rPr>
              <a:t>мониторинг эффективности реализации решений органов исполнительной государственной власти, актуализация мер социальной поддержки по итогам исследований </a:t>
            </a:r>
            <a:endParaRPr lang="ru-RU" sz="3200" dirty="0">
              <a:solidFill>
                <a:schemeClr val="accent1"/>
              </a:solidFill>
              <a:latin typeface="Arial" panose="020B0604020202020204" pitchFamily="34" charset="0"/>
              <a:ea typeface="Open Sans" panose="020B0606030504020204" pitchFamily="34" charset="0"/>
              <a:cs typeface="Open Sans" panose="020B0606030504020204" pitchFamily="34" charset="0"/>
            </a:endParaRPr>
          </a:p>
          <a:p>
            <a:endParaRPr lang="ru-RU" sz="3200" dirty="0">
              <a:solidFill>
                <a:schemeClr val="accent1"/>
              </a:solidFill>
              <a:latin typeface="Arial" panose="020B0604020202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10441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00667" y="1179588"/>
            <a:ext cx="9792620" cy="4154984"/>
          </a:xfrm>
          <a:prstGeom prst="rect">
            <a:avLst/>
          </a:prstGeom>
        </p:spPr>
        <p:txBody>
          <a:bodyPr wrap="square">
            <a:spAutoFit/>
          </a:bodyPr>
          <a:lstStyle/>
          <a:p>
            <a:r>
              <a:rPr lang="ru-RU" sz="3600" dirty="0">
                <a:solidFill>
                  <a:schemeClr val="accent1"/>
                </a:solidFill>
                <a:latin typeface="Arial" panose="020B0604020202020204" pitchFamily="34" charset="0"/>
                <a:ea typeface="Open Sans" panose="020B0606030504020204" pitchFamily="34" charset="0"/>
                <a:cs typeface="Open Sans" panose="020B0606030504020204" pitchFamily="34" charset="0"/>
                <a:sym typeface="Arial"/>
              </a:rPr>
              <a:t>Название команды:</a:t>
            </a:r>
          </a:p>
          <a:p>
            <a:r>
              <a:rPr lang="ru-RU" sz="3600" b="1" dirty="0">
                <a:solidFill>
                  <a:schemeClr val="accent1"/>
                </a:solidFill>
                <a:latin typeface="Arial" panose="020B0604020202020204" pitchFamily="34" charset="0"/>
                <a:ea typeface="Open Sans" panose="020B0606030504020204" pitchFamily="34" charset="0"/>
                <a:cs typeface="Open Sans" panose="020B0606030504020204" pitchFamily="34" charset="0"/>
                <a:sym typeface="Arial"/>
              </a:rPr>
              <a:t>Трансформаторы качества жизни</a:t>
            </a:r>
          </a:p>
          <a:p>
            <a:endParaRPr lang="ru-RU" sz="3600" dirty="0">
              <a:solidFill>
                <a:schemeClr val="accent1"/>
              </a:solidFill>
              <a:latin typeface="Arial" panose="020B0604020202020204" pitchFamily="34" charset="0"/>
              <a:ea typeface="Open Sans" panose="020B0606030504020204" pitchFamily="34" charset="0"/>
              <a:cs typeface="Open Sans" panose="020B0606030504020204" pitchFamily="34" charset="0"/>
              <a:sym typeface="Arial"/>
            </a:endParaRPr>
          </a:p>
          <a:p>
            <a:r>
              <a:rPr lang="ru-RU" sz="3600" dirty="0">
                <a:solidFill>
                  <a:schemeClr val="accent1"/>
                </a:solidFill>
                <a:latin typeface="Arial" panose="020B0604020202020204" pitchFamily="34" charset="0"/>
                <a:ea typeface="Open Sans" panose="020B0606030504020204" pitchFamily="34" charset="0"/>
                <a:cs typeface="Open Sans" panose="020B0606030504020204" pitchFamily="34" charset="0"/>
                <a:sym typeface="Arial"/>
              </a:rPr>
              <a:t>Контакты команды:</a:t>
            </a:r>
          </a:p>
          <a:p>
            <a:r>
              <a:rPr lang="ru-RU" sz="2000" dirty="0" err="1">
                <a:solidFill>
                  <a:schemeClr val="accent1"/>
                </a:solidFill>
                <a:latin typeface="Arial" panose="020B0604020202020204" pitchFamily="34" charset="0"/>
                <a:ea typeface="Open Sans" panose="020B0606030504020204" pitchFamily="34" charset="0"/>
                <a:cs typeface="Open Sans" panose="020B0606030504020204" pitchFamily="34" charset="0"/>
                <a:sym typeface="Arial"/>
              </a:rPr>
              <a:t>Пуляевская</a:t>
            </a:r>
            <a:r>
              <a:rPr lang="ru-RU" sz="2000" dirty="0">
                <a:solidFill>
                  <a:schemeClr val="accent1"/>
                </a:solidFill>
                <a:latin typeface="Arial" panose="020B0604020202020204" pitchFamily="34" charset="0"/>
                <a:ea typeface="Open Sans" panose="020B0606030504020204" pitchFamily="34" charset="0"/>
                <a:cs typeface="Open Sans" panose="020B0606030504020204" pitchFamily="34" charset="0"/>
                <a:sym typeface="Arial"/>
              </a:rPr>
              <a:t> В.Л., заместитель руководителя ГАУ РС(Я) «ЦСИ при Главе РС(Я)»</a:t>
            </a:r>
          </a:p>
          <a:p>
            <a:r>
              <a:rPr lang="ru-RU" sz="2000" dirty="0">
                <a:solidFill>
                  <a:schemeClr val="accent1"/>
                </a:solidFill>
                <a:latin typeface="Arial" panose="020B0604020202020204" pitchFamily="34" charset="0"/>
                <a:ea typeface="Open Sans" panose="020B0606030504020204" pitchFamily="34" charset="0"/>
                <a:cs typeface="Open Sans" panose="020B0606030504020204" pitchFamily="34" charset="0"/>
                <a:sym typeface="Arial"/>
              </a:rPr>
              <a:t>Маркова В.Н., руководитель отдела исследований развития человеческого капитала ГАУ РС(Я) «ЦСИ при Главе РС(Я)»</a:t>
            </a:r>
          </a:p>
          <a:p>
            <a:r>
              <a:rPr lang="ru-RU" sz="2000" dirty="0">
                <a:solidFill>
                  <a:schemeClr val="accent1"/>
                </a:solidFill>
                <a:latin typeface="Arial" panose="020B0604020202020204" pitchFamily="34" charset="0"/>
                <a:ea typeface="Open Sans" panose="020B0606030504020204" pitchFamily="34" charset="0"/>
                <a:cs typeface="Open Sans" panose="020B0606030504020204" pitchFamily="34" charset="0"/>
                <a:sym typeface="Arial"/>
              </a:rPr>
              <a:t>Карамзина М.А., заместитель директора ГБУ РС(Я) «РЦИТ» </a:t>
            </a:r>
          </a:p>
          <a:p>
            <a:r>
              <a:rPr lang="ru-RU" sz="2000" dirty="0">
                <a:solidFill>
                  <a:schemeClr val="accent1"/>
                </a:solidFill>
                <a:latin typeface="Arial" panose="020B0604020202020204" pitchFamily="34" charset="0"/>
                <a:ea typeface="Open Sans" panose="020B0606030504020204" pitchFamily="34" charset="0"/>
                <a:cs typeface="Open Sans" panose="020B0606030504020204" pitchFamily="34" charset="0"/>
                <a:sym typeface="Arial"/>
              </a:rPr>
              <a:t>Иванов П.Г., инженер 2-й категории ГБУ РС(Я) «РЦИТ»</a:t>
            </a:r>
          </a:p>
          <a:p>
            <a:endParaRPr lang="ru-RU" sz="2000" dirty="0">
              <a:solidFill>
                <a:schemeClr val="accent1"/>
              </a:solidFill>
              <a:latin typeface="Arial" panose="020B0604020202020204" pitchFamily="34" charset="0"/>
              <a:ea typeface="Open Sans" panose="020B0606030504020204" pitchFamily="34" charset="0"/>
              <a:cs typeface="Open Sans" panose="020B0606030504020204" pitchFamily="34" charset="0"/>
              <a:sym typeface="Arial"/>
            </a:endParaRPr>
          </a:p>
        </p:txBody>
      </p:sp>
    </p:spTree>
    <p:extLst>
      <p:ext uri="{BB962C8B-B14F-4D97-AF65-F5344CB8AC3E}">
        <p14:creationId xmlns:p14="http://schemas.microsoft.com/office/powerpoint/2010/main" val="3892347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BC29D85A-7961-1E4F-BA70-89C180D63C87}"/>
              </a:ext>
            </a:extLst>
          </p:cNvPr>
          <p:cNvPicPr>
            <a:picLocks noChangeAspect="1"/>
          </p:cNvPicPr>
          <p:nvPr/>
        </p:nvPicPr>
        <p:blipFill rotWithShape="1">
          <a:blip r:embed="rId2"/>
          <a:srcRect l="13981" t="20765" r="14845" b="17814"/>
          <a:stretch/>
        </p:blipFill>
        <p:spPr>
          <a:xfrm>
            <a:off x="1494019" y="614598"/>
            <a:ext cx="10088912" cy="5441428"/>
          </a:xfrm>
          <a:prstGeom prst="rect">
            <a:avLst/>
          </a:prstGeom>
        </p:spPr>
      </p:pic>
    </p:spTree>
    <p:extLst>
      <p:ext uri="{BB962C8B-B14F-4D97-AF65-F5344CB8AC3E}">
        <p14:creationId xmlns:p14="http://schemas.microsoft.com/office/powerpoint/2010/main" val="2817492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11338" y="788353"/>
            <a:ext cx="9254836" cy="646331"/>
          </a:xfrm>
          <a:prstGeom prst="rect">
            <a:avLst/>
          </a:prstGeom>
        </p:spPr>
        <p:txBody>
          <a:bodyPr wrap="square">
            <a:spAutoFit/>
          </a:bodyPr>
          <a:lstStyle/>
          <a:p>
            <a:r>
              <a:rPr lang="ru-RU" sz="3600" dirty="0">
                <a:solidFill>
                  <a:schemeClr val="accent1"/>
                </a:solidFill>
                <a:latin typeface="Arial" panose="020B0604020202020204" pitchFamily="34" charset="0"/>
                <a:ea typeface="Open Sans" panose="020B0606030504020204" pitchFamily="34" charset="0"/>
                <a:cs typeface="Open Sans" panose="020B0606030504020204" pitchFamily="34" charset="0"/>
              </a:rPr>
              <a:t>Анализ профиля бедности</a:t>
            </a:r>
          </a:p>
        </p:txBody>
      </p:sp>
      <p:sp>
        <p:nvSpPr>
          <p:cNvPr id="4" name="Прямоугольник 3"/>
          <p:cNvSpPr/>
          <p:nvPr/>
        </p:nvSpPr>
        <p:spPr>
          <a:xfrm>
            <a:off x="1811338" y="2913770"/>
            <a:ext cx="9254836" cy="2862322"/>
          </a:xfrm>
          <a:prstGeom prst="rect">
            <a:avLst/>
          </a:prstGeom>
        </p:spPr>
        <p:txBody>
          <a:bodyPr wrap="square">
            <a:spAutoFit/>
          </a:bodyPr>
          <a:lstStyle/>
          <a:p>
            <a:r>
              <a:rPr lang="ru-RU" sz="2000" dirty="0">
                <a:solidFill>
                  <a:schemeClr val="accent1"/>
                </a:solidFill>
                <a:latin typeface="Arial" panose="020B0604020202020204" pitchFamily="34" charset="0"/>
                <a:ea typeface="Open Sans" panose="020B0606030504020204" pitchFamily="34" charset="0"/>
                <a:cs typeface="Open Sans" panose="020B0606030504020204" pitchFamily="34" charset="0"/>
              </a:rPr>
              <a:t>Для снижения уровня бедности в два раза до 2024 года реализуется решение анализа профиля бедности, усиления адресности государственной социальной помощи, эффективности расходования средств на социальную помощь, повышения доходов семей при рождении детей. </a:t>
            </a:r>
          </a:p>
          <a:p>
            <a:endParaRPr lang="ru-RU" sz="2000" dirty="0">
              <a:solidFill>
                <a:schemeClr val="accent1"/>
              </a:solidFill>
              <a:latin typeface="Arial" panose="020B0604020202020204" pitchFamily="34" charset="0"/>
              <a:ea typeface="Open Sans" panose="020B0606030504020204" pitchFamily="34" charset="0"/>
              <a:cs typeface="Open Sans" panose="020B0606030504020204" pitchFamily="34" charset="0"/>
            </a:endParaRPr>
          </a:p>
          <a:p>
            <a:r>
              <a:rPr lang="ru-RU" sz="2000" dirty="0">
                <a:solidFill>
                  <a:schemeClr val="accent1"/>
                </a:solidFill>
                <a:latin typeface="Arial" panose="020B0604020202020204" pitchFamily="34" charset="0"/>
                <a:ea typeface="Open Sans" panose="020B0606030504020204" pitchFamily="34" charset="0"/>
                <a:cs typeface="Open Sans" panose="020B0606030504020204" pitchFamily="34" charset="0"/>
              </a:rPr>
              <a:t>Решение подразумевает использование доступного и эффективного инструмента </a:t>
            </a:r>
            <a:r>
              <a:rPr lang="en-US" sz="2000" dirty="0" err="1">
                <a:solidFill>
                  <a:schemeClr val="accent1"/>
                </a:solidFill>
                <a:latin typeface="Arial" panose="020B0604020202020204" pitchFamily="34" charset="0"/>
                <a:ea typeface="Open Sans" panose="020B0606030504020204" pitchFamily="34" charset="0"/>
                <a:cs typeface="Open Sans" panose="020B0606030504020204" pitchFamily="34" charset="0"/>
              </a:rPr>
              <a:t>Metabase</a:t>
            </a:r>
            <a:r>
              <a:rPr lang="en-US" sz="2000" dirty="0">
                <a:solidFill>
                  <a:schemeClr val="accent1"/>
                </a:solidFill>
                <a:latin typeface="Arial" panose="020B0604020202020204" pitchFamily="34" charset="0"/>
                <a:ea typeface="Open Sans" panose="020B0606030504020204" pitchFamily="34" charset="0"/>
                <a:cs typeface="Open Sans" panose="020B0606030504020204" pitchFamily="34" charset="0"/>
              </a:rPr>
              <a:t> </a:t>
            </a:r>
            <a:r>
              <a:rPr lang="ru-RU" sz="2000" dirty="0">
                <a:solidFill>
                  <a:schemeClr val="accent1"/>
                </a:solidFill>
                <a:latin typeface="Arial" panose="020B0604020202020204" pitchFamily="34" charset="0"/>
                <a:ea typeface="Open Sans" panose="020B0606030504020204" pitchFamily="34" charset="0"/>
                <a:cs typeface="Open Sans" panose="020B0606030504020204" pitchFamily="34" charset="0"/>
              </a:rPr>
              <a:t>для многофакторного анализа профиля бедности в регионе. </a:t>
            </a:r>
          </a:p>
        </p:txBody>
      </p:sp>
      <p:sp>
        <p:nvSpPr>
          <p:cNvPr id="5" name="Прямоугольник 4"/>
          <p:cNvSpPr/>
          <p:nvPr/>
        </p:nvSpPr>
        <p:spPr>
          <a:xfrm>
            <a:off x="1811338" y="1434684"/>
            <a:ext cx="9254836" cy="646331"/>
          </a:xfrm>
          <a:prstGeom prst="rect">
            <a:avLst/>
          </a:prstGeom>
        </p:spPr>
        <p:txBody>
          <a:bodyPr wrap="square">
            <a:spAutoFit/>
          </a:bodyPr>
          <a:lstStyle/>
          <a:p>
            <a:r>
              <a:rPr lang="ru-RU" sz="3600" dirty="0">
                <a:solidFill>
                  <a:schemeClr val="accent1"/>
                </a:solidFill>
                <a:latin typeface="Arial" panose="020B0604020202020204" pitchFamily="34" charset="0"/>
                <a:ea typeface="Open Sans" panose="020B0606030504020204" pitchFamily="34" charset="0"/>
                <a:cs typeface="Open Sans" panose="020B0606030504020204" pitchFamily="34" charset="0"/>
              </a:rPr>
              <a:t>Республика Саха (Якутия)</a:t>
            </a:r>
          </a:p>
        </p:txBody>
      </p:sp>
    </p:spTree>
    <p:extLst>
      <p:ext uri="{BB962C8B-B14F-4D97-AF65-F5344CB8AC3E}">
        <p14:creationId xmlns:p14="http://schemas.microsoft.com/office/powerpoint/2010/main" val="842372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166" t="19177" r="50000" b="56485"/>
          <a:stretch/>
        </p:blipFill>
        <p:spPr bwMode="auto">
          <a:xfrm>
            <a:off x="9228666" y="16933"/>
            <a:ext cx="2895600" cy="2503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1608137" y="736599"/>
            <a:ext cx="8611130" cy="5724644"/>
          </a:xfrm>
          <a:prstGeom prst="rect">
            <a:avLst/>
          </a:prstGeom>
        </p:spPr>
        <p:txBody>
          <a:bodyPr wrap="square">
            <a:spAutoFit/>
          </a:bodyPr>
          <a:lstStyle/>
          <a:p>
            <a:r>
              <a:rPr lang="ru-RU" sz="2800" dirty="0">
                <a:solidFill>
                  <a:schemeClr val="accent1"/>
                </a:solidFill>
                <a:latin typeface="Arial" panose="020B0604020202020204" pitchFamily="34" charset="0"/>
                <a:ea typeface="Open Sans" panose="020B0606030504020204" pitchFamily="34" charset="0"/>
                <a:cs typeface="Open Sans" panose="020B0606030504020204" pitchFamily="34" charset="0"/>
              </a:rPr>
              <a:t>Орг. Модель: </a:t>
            </a:r>
          </a:p>
          <a:p>
            <a:r>
              <a:rPr lang="ru-RU" sz="1400" dirty="0">
                <a:solidFill>
                  <a:schemeClr val="accent1"/>
                </a:solidFill>
                <a:latin typeface="Arial" panose="020B0604020202020204" pitchFamily="34" charset="0"/>
                <a:ea typeface="Open Sans" panose="020B0606030504020204" pitchFamily="34" charset="0"/>
                <a:cs typeface="Open Sans" panose="020B0606030504020204" pitchFamily="34" charset="0"/>
              </a:rPr>
              <a:t>1)ЦСИ по итогам анализа </a:t>
            </a:r>
            <a:r>
              <a:rPr lang="ru-RU" sz="1400" dirty="0" err="1">
                <a:solidFill>
                  <a:schemeClr val="accent1"/>
                </a:solidFill>
                <a:latin typeface="Arial" panose="020B0604020202020204" pitchFamily="34" charset="0"/>
                <a:ea typeface="Open Sans" panose="020B0606030504020204" pitchFamily="34" charset="0"/>
                <a:cs typeface="Open Sans" panose="020B0606030504020204" pitchFamily="34" charset="0"/>
              </a:rPr>
              <a:t>стат.данных</a:t>
            </a:r>
            <a:r>
              <a:rPr lang="ru-RU" sz="1400" dirty="0">
                <a:solidFill>
                  <a:schemeClr val="accent1"/>
                </a:solidFill>
                <a:latin typeface="Arial" panose="020B0604020202020204" pitchFamily="34" charset="0"/>
                <a:ea typeface="Open Sans" panose="020B0606030504020204" pitchFamily="34" charset="0"/>
                <a:cs typeface="Open Sans" panose="020B0606030504020204" pitchFamily="34" charset="0"/>
              </a:rPr>
              <a:t>, сведений Минтруда о малоимущих жителях региона разрабатывает техническое задание по уточнению профиля бедности (сравнение агрегированных данных по абонентам МТС и Билайн в разрезе 2 групп:</a:t>
            </a:r>
          </a:p>
          <a:p>
            <a:r>
              <a:rPr lang="ru-RU" sz="1400" dirty="0">
                <a:solidFill>
                  <a:schemeClr val="accent1"/>
                </a:solidFill>
                <a:latin typeface="Arial" panose="020B0604020202020204" pitchFamily="34" charset="0"/>
                <a:ea typeface="Open Sans" panose="020B0606030504020204" pitchFamily="34" charset="0"/>
                <a:cs typeface="Open Sans" panose="020B0606030504020204" pitchFamily="34" charset="0"/>
              </a:rPr>
              <a:t>- полный охват ;</a:t>
            </a:r>
          </a:p>
          <a:p>
            <a:r>
              <a:rPr lang="ru-RU" sz="1400" dirty="0">
                <a:solidFill>
                  <a:schemeClr val="accent1"/>
                </a:solidFill>
                <a:latin typeface="Arial" panose="020B0604020202020204" pitchFamily="34" charset="0"/>
                <a:ea typeface="Open Sans" panose="020B0606030504020204" pitchFamily="34" charset="0"/>
                <a:cs typeface="Open Sans" panose="020B0606030504020204" pitchFamily="34" charset="0"/>
              </a:rPr>
              <a:t>- охват по малоимущим абонентам, </a:t>
            </a:r>
          </a:p>
          <a:p>
            <a:r>
              <a:rPr lang="ru-RU" sz="1400" dirty="0">
                <a:solidFill>
                  <a:schemeClr val="accent1"/>
                </a:solidFill>
                <a:latin typeface="Arial" panose="020B0604020202020204" pitchFamily="34" charset="0"/>
                <a:ea typeface="Open Sans" panose="020B0606030504020204" pitchFamily="34" charset="0"/>
                <a:cs typeface="Open Sans" panose="020B0606030504020204" pitchFamily="34" charset="0"/>
              </a:rPr>
              <a:t>согласовывает с акцепторами, утверждённый проект направляет ГБУ РС(Я) «РЦИТ»</a:t>
            </a:r>
          </a:p>
          <a:p>
            <a:r>
              <a:rPr lang="ru-RU" sz="1400" dirty="0">
                <a:solidFill>
                  <a:schemeClr val="accent1"/>
                </a:solidFill>
                <a:latin typeface="Arial" panose="020B0604020202020204" pitchFamily="34" charset="0"/>
                <a:ea typeface="Open Sans" panose="020B0606030504020204" pitchFamily="34" charset="0"/>
                <a:cs typeface="Open Sans" panose="020B0606030504020204" pitchFamily="34" charset="0"/>
              </a:rPr>
              <a:t>2) ГБУ РС(Я) «РЦИТ» по утверждённому техническому заданию формирует </a:t>
            </a:r>
            <a:r>
              <a:rPr lang="ru-RU" sz="1400" dirty="0" err="1">
                <a:solidFill>
                  <a:schemeClr val="accent1"/>
                </a:solidFill>
                <a:latin typeface="Arial" panose="020B0604020202020204" pitchFamily="34" charset="0"/>
                <a:ea typeface="Open Sans" panose="020B0606030504020204" pitchFamily="34" charset="0"/>
                <a:cs typeface="Open Sans" panose="020B0606030504020204" pitchFamily="34" charset="0"/>
              </a:rPr>
              <a:t>опенсорсное</a:t>
            </a:r>
            <a:r>
              <a:rPr lang="ru-RU" sz="1400" dirty="0">
                <a:solidFill>
                  <a:schemeClr val="accent1"/>
                </a:solidFill>
                <a:latin typeface="Arial" panose="020B0604020202020204" pitchFamily="34" charset="0"/>
                <a:ea typeface="Open Sans" panose="020B0606030504020204" pitchFamily="34" charset="0"/>
                <a:cs typeface="Open Sans" panose="020B0606030504020204" pitchFamily="34" charset="0"/>
              </a:rPr>
              <a:t> решение по уточнению профиля бедности (анализ доходов и расходов, поведенческих привычек, наличие асоциального фактора, выявление событий, предшествующих наступлению бедности) </a:t>
            </a:r>
          </a:p>
          <a:p>
            <a:r>
              <a:rPr lang="ru-RU" sz="1400" dirty="0">
                <a:solidFill>
                  <a:schemeClr val="accent1"/>
                </a:solidFill>
                <a:latin typeface="Arial" panose="020B0604020202020204" pitchFamily="34" charset="0"/>
                <a:ea typeface="Open Sans" panose="020B0606030504020204" pitchFamily="34" charset="0"/>
                <a:cs typeface="Open Sans" panose="020B0606030504020204" pitchFamily="34" charset="0"/>
              </a:rPr>
              <a:t>3) ЦСИ по итогам анализа полученных решений формирует рекомендации по траектории выхода малоимущих из бедности, а также разрабатывает проект превентивных мер, направленных на повышение уровня доходов семей из группы риска.   </a:t>
            </a:r>
          </a:p>
          <a:p>
            <a:endParaRPr lang="ru-RU" sz="1400" dirty="0">
              <a:solidFill>
                <a:schemeClr val="accent1"/>
              </a:solidFill>
              <a:latin typeface="Arial" panose="020B0604020202020204" pitchFamily="34" charset="0"/>
              <a:ea typeface="Open Sans" panose="020B0606030504020204" pitchFamily="34" charset="0"/>
              <a:cs typeface="Open Sans" panose="020B0606030504020204" pitchFamily="34" charset="0"/>
            </a:endParaRPr>
          </a:p>
          <a:p>
            <a:endParaRPr lang="ru-RU" sz="1400" dirty="0">
              <a:solidFill>
                <a:schemeClr val="accent1"/>
              </a:solidFill>
              <a:latin typeface="Arial" panose="020B0604020202020204" pitchFamily="34" charset="0"/>
              <a:ea typeface="Open Sans" panose="020B0606030504020204" pitchFamily="34" charset="0"/>
              <a:cs typeface="Open Sans" panose="020B0606030504020204" pitchFamily="34" charset="0"/>
            </a:endParaRPr>
          </a:p>
          <a:p>
            <a:r>
              <a:rPr lang="ru-RU" sz="2800" dirty="0">
                <a:solidFill>
                  <a:schemeClr val="accent1"/>
                </a:solidFill>
                <a:latin typeface="Arial" panose="020B0604020202020204" pitchFamily="34" charset="0"/>
                <a:ea typeface="Open Sans" panose="020B0606030504020204" pitchFamily="34" charset="0"/>
                <a:cs typeface="Open Sans" panose="020B0606030504020204" pitchFamily="34" charset="0"/>
              </a:rPr>
              <a:t>Детали о команде, реализовавшей решение</a:t>
            </a:r>
          </a:p>
          <a:p>
            <a:r>
              <a:rPr lang="ru-RU" sz="2800" dirty="0">
                <a:solidFill>
                  <a:schemeClr val="accent1"/>
                </a:solidFill>
                <a:latin typeface="Arial" panose="020B0604020202020204" pitchFamily="34" charset="0"/>
                <a:ea typeface="Open Sans" panose="020B0606030504020204" pitchFamily="34" charset="0"/>
                <a:cs typeface="Open Sans" panose="020B0606030504020204" pitchFamily="34" charset="0"/>
              </a:rPr>
              <a:t>Список реципиентов: </a:t>
            </a:r>
            <a:r>
              <a:rPr lang="ru-RU" dirty="0">
                <a:solidFill>
                  <a:schemeClr val="accent1"/>
                </a:solidFill>
                <a:latin typeface="Arial" panose="020B0604020202020204" pitchFamily="34" charset="0"/>
                <a:ea typeface="Open Sans" panose="020B0606030504020204" pitchFamily="34" charset="0"/>
                <a:cs typeface="Open Sans" panose="020B0606030504020204" pitchFamily="34" charset="0"/>
              </a:rPr>
              <a:t>ЦСИ- ГАУ РС(Я) «Центр стратегических исследований при Главе РС(Я)»</a:t>
            </a:r>
            <a:r>
              <a:rPr lang="ru-RU" sz="2000" dirty="0">
                <a:solidFill>
                  <a:schemeClr val="accent1"/>
                </a:solidFill>
                <a:latin typeface="Arial" panose="020B0604020202020204" pitchFamily="34" charset="0"/>
                <a:ea typeface="Open Sans" panose="020B0606030504020204" pitchFamily="34" charset="0"/>
                <a:cs typeface="Open Sans" panose="020B0606030504020204" pitchFamily="34" charset="0"/>
              </a:rPr>
              <a:t> </a:t>
            </a:r>
          </a:p>
          <a:p>
            <a:r>
              <a:rPr lang="ru-RU" sz="2800" dirty="0">
                <a:solidFill>
                  <a:schemeClr val="accent1"/>
                </a:solidFill>
                <a:latin typeface="Arial" panose="020B0604020202020204" pitchFamily="34" charset="0"/>
                <a:ea typeface="Open Sans" panose="020B0606030504020204" pitchFamily="34" charset="0"/>
                <a:cs typeface="Open Sans" panose="020B0606030504020204" pitchFamily="34" charset="0"/>
              </a:rPr>
              <a:t>Список акцепторов: </a:t>
            </a:r>
            <a:r>
              <a:rPr lang="ru-RU" dirty="0">
                <a:solidFill>
                  <a:schemeClr val="accent1"/>
                </a:solidFill>
                <a:latin typeface="Arial" panose="020B0604020202020204" pitchFamily="34" charset="0"/>
                <a:ea typeface="Open Sans" panose="020B0606030504020204" pitchFamily="34" charset="0"/>
                <a:cs typeface="Open Sans" panose="020B0606030504020204" pitchFamily="34" charset="0"/>
              </a:rPr>
              <a:t>Министерство труда и социального развития РС(Я), Министерство экономики РС(Я), ГБУ РС(Я) «РЦИТ»</a:t>
            </a:r>
          </a:p>
          <a:p>
            <a:endParaRPr lang="ru-RU" sz="2000" dirty="0">
              <a:solidFill>
                <a:schemeClr val="accent1"/>
              </a:solidFill>
              <a:latin typeface="Arial" panose="020B0604020202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30153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11338" y="765175"/>
            <a:ext cx="9254836" cy="5078313"/>
          </a:xfrm>
          <a:prstGeom prst="rect">
            <a:avLst/>
          </a:prstGeom>
        </p:spPr>
        <p:txBody>
          <a:bodyPr wrap="square">
            <a:spAutoFit/>
          </a:bodyPr>
          <a:lstStyle/>
          <a:p>
            <a:r>
              <a:rPr lang="ru-RU" sz="3200" dirty="0">
                <a:solidFill>
                  <a:schemeClr val="accent1"/>
                </a:solidFill>
                <a:latin typeface="Arial" panose="020B0604020202020204" pitchFamily="34" charset="0"/>
                <a:ea typeface="Open Sans" panose="020B0606030504020204" pitchFamily="34" charset="0"/>
                <a:cs typeface="Open Sans" panose="020B0606030504020204" pitchFamily="34" charset="0"/>
              </a:rPr>
              <a:t>Решаемая проблема:</a:t>
            </a:r>
          </a:p>
          <a:p>
            <a:r>
              <a:rPr lang="ru-RU" dirty="0">
                <a:solidFill>
                  <a:schemeClr val="accent1"/>
                </a:solidFill>
                <a:latin typeface="Arial" panose="020B0604020202020204" pitchFamily="34" charset="0"/>
                <a:ea typeface="Open Sans" panose="020B0606030504020204" pitchFamily="34" charset="0"/>
                <a:cs typeface="Open Sans" panose="020B0606030504020204" pitchFamily="34" charset="0"/>
              </a:rPr>
              <a:t>Одна из целей Указа Президента Российской Федерации от 07.05.2018 № 204 «О национальных целях и стратегических задачах развития Российской Федерации на период до 2024 года» – снижение уровня бедности в два раза до 2024 года.</a:t>
            </a:r>
          </a:p>
          <a:p>
            <a:r>
              <a:rPr lang="ru-RU" dirty="0">
                <a:solidFill>
                  <a:schemeClr val="accent1"/>
                </a:solidFill>
                <a:latin typeface="Arial" panose="020B0604020202020204" pitchFamily="34" charset="0"/>
                <a:ea typeface="Open Sans" panose="020B0606030504020204" pitchFamily="34" charset="0"/>
                <a:cs typeface="Open Sans" panose="020B0606030504020204" pitchFamily="34" charset="0"/>
              </a:rPr>
              <a:t>Проблема заключается в том, что для достижения поставленной цели требуется эффективный инструмент, использующий такие аналитические механизмы как: проведение оценки реального уровня и структуры бедности, анализа причин бедности граждан и семей, создание региональных реестров граждан с доходами ниже прожиточного минимума, развитие системы социальной помощи и её предоставления исходя из принципов адресности</a:t>
            </a:r>
            <a:r>
              <a:rPr lang="ru-RU">
                <a:solidFill>
                  <a:schemeClr val="accent1"/>
                </a:solidFill>
                <a:latin typeface="Arial" panose="020B0604020202020204" pitchFamily="34" charset="0"/>
                <a:ea typeface="Open Sans" panose="020B0606030504020204" pitchFamily="34" charset="0"/>
                <a:cs typeface="Open Sans" panose="020B0606030504020204" pitchFamily="34" charset="0"/>
              </a:rPr>
              <a:t>. </a:t>
            </a:r>
            <a:endParaRPr lang="ru-RU" dirty="0">
              <a:solidFill>
                <a:schemeClr val="accent1"/>
              </a:solidFill>
              <a:latin typeface="Arial" panose="020B0604020202020204" pitchFamily="34" charset="0"/>
              <a:ea typeface="Open Sans" panose="020B0606030504020204" pitchFamily="34" charset="0"/>
              <a:cs typeface="Open Sans" panose="020B0606030504020204" pitchFamily="34" charset="0"/>
            </a:endParaRPr>
          </a:p>
          <a:p>
            <a:endParaRPr lang="ru-RU" dirty="0">
              <a:solidFill>
                <a:schemeClr val="accent1"/>
              </a:solidFill>
              <a:latin typeface="Arial" panose="020B0604020202020204" pitchFamily="34" charset="0"/>
              <a:ea typeface="Open Sans" panose="020B0606030504020204" pitchFamily="34" charset="0"/>
              <a:cs typeface="Open Sans" panose="020B0606030504020204" pitchFamily="34" charset="0"/>
            </a:endParaRPr>
          </a:p>
          <a:p>
            <a:r>
              <a:rPr lang="ru-RU" sz="3200" dirty="0">
                <a:solidFill>
                  <a:schemeClr val="accent1"/>
                </a:solidFill>
                <a:latin typeface="Arial" panose="020B0604020202020204" pitchFamily="34" charset="0"/>
                <a:ea typeface="Open Sans" panose="020B0606030504020204" pitchFamily="34" charset="0"/>
                <a:cs typeface="Open Sans" panose="020B0606030504020204" pitchFamily="34" charset="0"/>
              </a:rPr>
              <a:t>Решаемая задача:</a:t>
            </a:r>
          </a:p>
          <a:p>
            <a:pPr marL="342900" indent="-342900">
              <a:buFont typeface="Arial" panose="020B0604020202020204" pitchFamily="34" charset="0"/>
              <a:buChar char="•"/>
            </a:pPr>
            <a:r>
              <a:rPr lang="ru-RU" sz="2000" dirty="0">
                <a:solidFill>
                  <a:schemeClr val="accent1"/>
                </a:solidFill>
                <a:latin typeface="Arial" panose="020B0604020202020204" pitchFamily="34" charset="0"/>
                <a:ea typeface="Open Sans" panose="020B0606030504020204" pitchFamily="34" charset="0"/>
                <a:cs typeface="Open Sans" panose="020B0606030504020204" pitchFamily="34" charset="0"/>
              </a:rPr>
              <a:t>Оценить уровень бедности в регионе</a:t>
            </a:r>
          </a:p>
          <a:p>
            <a:pPr marL="342900" indent="-342900">
              <a:buFont typeface="Arial" panose="020B0604020202020204" pitchFamily="34" charset="0"/>
              <a:buChar char="•"/>
            </a:pPr>
            <a:r>
              <a:rPr lang="ru-RU" sz="2000" dirty="0">
                <a:solidFill>
                  <a:schemeClr val="accent1"/>
                </a:solidFill>
                <a:latin typeface="Arial" panose="020B0604020202020204" pitchFamily="34" charset="0"/>
                <a:ea typeface="Open Sans" panose="020B0606030504020204" pitchFamily="34" charset="0"/>
                <a:cs typeface="Open Sans" panose="020B0606030504020204" pitchFamily="34" charset="0"/>
              </a:rPr>
              <a:t>Провести анализ причин бедности</a:t>
            </a:r>
          </a:p>
          <a:p>
            <a:pPr marL="342900" indent="-342900">
              <a:buFont typeface="Arial" panose="020B0604020202020204" pitchFamily="34" charset="0"/>
              <a:buChar char="•"/>
            </a:pPr>
            <a:r>
              <a:rPr lang="ru-RU" sz="2000" dirty="0">
                <a:solidFill>
                  <a:schemeClr val="accent1"/>
                </a:solidFill>
                <a:latin typeface="Arial" panose="020B0604020202020204" pitchFamily="34" charset="0"/>
                <a:ea typeface="Open Sans" panose="020B0606030504020204" pitchFamily="34" charset="0"/>
                <a:cs typeface="Open Sans" panose="020B0606030504020204" pitchFamily="34" charset="0"/>
              </a:rPr>
              <a:t>Создать меры борьбы с бедностью</a:t>
            </a:r>
          </a:p>
          <a:p>
            <a:pPr marL="342900" indent="-342900">
              <a:buFont typeface="Arial" panose="020B0604020202020204" pitchFamily="34" charset="0"/>
              <a:buChar char="•"/>
            </a:pPr>
            <a:r>
              <a:rPr lang="ru-RU" sz="2000" dirty="0">
                <a:solidFill>
                  <a:schemeClr val="accent1"/>
                </a:solidFill>
                <a:latin typeface="Arial" panose="020B0604020202020204" pitchFamily="34" charset="0"/>
                <a:ea typeface="Open Sans" panose="020B0606030504020204" pitchFamily="34" charset="0"/>
                <a:cs typeface="Open Sans" panose="020B0606030504020204" pitchFamily="34" charset="0"/>
              </a:rPr>
              <a:t>Снизить уровень бедности в регионе в 2 раза к 2024 г.</a:t>
            </a:r>
          </a:p>
        </p:txBody>
      </p:sp>
      <p:sp>
        <p:nvSpPr>
          <p:cNvPr id="3" name="Прямоугольник 2"/>
          <p:cNvSpPr/>
          <p:nvPr/>
        </p:nvSpPr>
        <p:spPr>
          <a:xfrm>
            <a:off x="1811337" y="4800599"/>
            <a:ext cx="8866187" cy="1077218"/>
          </a:xfrm>
          <a:prstGeom prst="rect">
            <a:avLst/>
          </a:prstGeom>
        </p:spPr>
        <p:txBody>
          <a:bodyPr wrap="square">
            <a:spAutoFit/>
          </a:bodyPr>
          <a:lstStyle/>
          <a:p>
            <a:endParaRPr lang="ru-RU" sz="3200" dirty="0">
              <a:solidFill>
                <a:schemeClr val="accent1"/>
              </a:solidFill>
              <a:latin typeface="Arial" panose="020B0604020202020204" pitchFamily="34" charset="0"/>
              <a:ea typeface="Open Sans" panose="020B0606030504020204" pitchFamily="34" charset="0"/>
              <a:cs typeface="Open Sans" panose="020B0606030504020204" pitchFamily="34" charset="0"/>
            </a:endParaRPr>
          </a:p>
          <a:p>
            <a:r>
              <a:rPr lang="ru-RU" sz="3200" dirty="0">
                <a:solidFill>
                  <a:schemeClr val="accent1"/>
                </a:solidFill>
                <a:latin typeface="Arial" panose="020B0604020202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3332048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2068" y="407367"/>
            <a:ext cx="9254836" cy="5816977"/>
          </a:xfrm>
          <a:prstGeom prst="rect">
            <a:avLst/>
          </a:prstGeom>
        </p:spPr>
        <p:txBody>
          <a:bodyPr wrap="square">
            <a:spAutoFit/>
          </a:bodyPr>
          <a:lstStyle/>
          <a:p>
            <a:r>
              <a:rPr lang="ru-RU" sz="3200" dirty="0">
                <a:solidFill>
                  <a:schemeClr val="accent1"/>
                </a:solidFill>
                <a:latin typeface="Arial" panose="020B0604020202020204" pitchFamily="34" charset="0"/>
                <a:ea typeface="Open Sans" panose="020B0606030504020204" pitchFamily="34" charset="0"/>
                <a:cs typeface="Open Sans" panose="020B0606030504020204" pitchFamily="34" charset="0"/>
              </a:rPr>
              <a:t>Описание решения</a:t>
            </a:r>
          </a:p>
          <a:p>
            <a:r>
              <a:rPr lang="ru-RU" sz="2000" dirty="0">
                <a:solidFill>
                  <a:schemeClr val="accent1"/>
                </a:solidFill>
                <a:latin typeface="Arial" panose="020B0604020202020204" pitchFamily="34" charset="0"/>
                <a:ea typeface="Open Sans" panose="020B0606030504020204" pitchFamily="34" charset="0"/>
                <a:cs typeface="Open Sans" panose="020B0606030504020204" pitchFamily="34" charset="0"/>
              </a:rPr>
              <a:t>Для реализации решения по анализу используется </a:t>
            </a:r>
            <a:r>
              <a:rPr lang="en-US" sz="2000" dirty="0">
                <a:solidFill>
                  <a:schemeClr val="accent1"/>
                </a:solidFill>
                <a:latin typeface="Arial" panose="020B0604020202020204" pitchFamily="34" charset="0"/>
                <a:ea typeface="Open Sans" panose="020B0606030504020204" pitchFamily="34" charset="0"/>
                <a:cs typeface="Open Sans" panose="020B0606030504020204" pitchFamily="34" charset="0"/>
              </a:rPr>
              <a:t>PostgreSQL </a:t>
            </a:r>
            <a:r>
              <a:rPr lang="ru-RU" sz="2000" dirty="0">
                <a:solidFill>
                  <a:schemeClr val="accent1"/>
                </a:solidFill>
                <a:latin typeface="Arial" panose="020B0604020202020204" pitchFamily="34" charset="0"/>
                <a:ea typeface="Open Sans" panose="020B0606030504020204" pitchFamily="34" charset="0"/>
                <a:cs typeface="Open Sans" panose="020B0606030504020204" pitchFamily="34" charset="0"/>
              </a:rPr>
              <a:t>и </a:t>
            </a:r>
            <a:r>
              <a:rPr lang="en-US" sz="2000" dirty="0" err="1">
                <a:solidFill>
                  <a:schemeClr val="accent1"/>
                </a:solidFill>
                <a:latin typeface="Arial" panose="020B0604020202020204" pitchFamily="34" charset="0"/>
                <a:ea typeface="Open Sans" panose="020B0606030504020204" pitchFamily="34" charset="0"/>
                <a:cs typeface="Open Sans" panose="020B0606030504020204" pitchFamily="34" charset="0"/>
              </a:rPr>
              <a:t>Metabase</a:t>
            </a:r>
            <a:r>
              <a:rPr lang="en-US" sz="2000" dirty="0">
                <a:solidFill>
                  <a:schemeClr val="accent1"/>
                </a:solidFill>
                <a:latin typeface="Arial" panose="020B0604020202020204" pitchFamily="34" charset="0"/>
                <a:ea typeface="Open Sans" panose="020B0606030504020204" pitchFamily="34" charset="0"/>
                <a:cs typeface="Open Sans" panose="020B0606030504020204" pitchFamily="34" charset="0"/>
              </a:rPr>
              <a:t>. </a:t>
            </a:r>
            <a:endParaRPr lang="ru-RU" sz="2000" dirty="0">
              <a:solidFill>
                <a:schemeClr val="accent1"/>
              </a:solidFill>
              <a:latin typeface="Arial" panose="020B0604020202020204" pitchFamily="34" charset="0"/>
              <a:ea typeface="Open Sans" panose="020B0606030504020204" pitchFamily="34" charset="0"/>
              <a:cs typeface="Open Sans" panose="020B0606030504020204" pitchFamily="34" charset="0"/>
            </a:endParaRPr>
          </a:p>
          <a:p>
            <a:r>
              <a:rPr lang="ru-RU" sz="2000" dirty="0">
                <a:solidFill>
                  <a:schemeClr val="accent1"/>
                </a:solidFill>
                <a:latin typeface="Arial" panose="020B0604020202020204" pitchFamily="34" charset="0"/>
                <a:ea typeface="Open Sans" panose="020B0606030504020204" pitchFamily="34" charset="0"/>
                <a:cs typeface="Open Sans" panose="020B0606030504020204" pitchFamily="34" charset="0"/>
              </a:rPr>
              <a:t>Платформа </a:t>
            </a:r>
            <a:r>
              <a:rPr lang="ru-RU" sz="2000" dirty="0" err="1">
                <a:solidFill>
                  <a:schemeClr val="accent1"/>
                </a:solidFill>
                <a:latin typeface="Arial" panose="020B0604020202020204" pitchFamily="34" charset="0"/>
                <a:ea typeface="Open Sans" panose="020B0606030504020204" pitchFamily="34" charset="0"/>
                <a:cs typeface="Open Sans" panose="020B0606030504020204" pitchFamily="34" charset="0"/>
              </a:rPr>
              <a:t>Metabase</a:t>
            </a:r>
            <a:r>
              <a:rPr lang="ru-RU" sz="2000" dirty="0">
                <a:solidFill>
                  <a:schemeClr val="accent1"/>
                </a:solidFill>
                <a:latin typeface="Arial" panose="020B0604020202020204" pitchFamily="34" charset="0"/>
                <a:ea typeface="Open Sans" panose="020B0606030504020204" pitchFamily="34" charset="0"/>
                <a:cs typeface="Open Sans" panose="020B0606030504020204" pitchFamily="34" charset="0"/>
              </a:rPr>
              <a:t> - это </a:t>
            </a:r>
            <a:r>
              <a:rPr lang="ru-RU" sz="2000" dirty="0" err="1">
                <a:solidFill>
                  <a:schemeClr val="accent1"/>
                </a:solidFill>
                <a:latin typeface="Arial" panose="020B0604020202020204" pitchFamily="34" charset="0"/>
                <a:ea typeface="Open Sans" panose="020B0606030504020204" pitchFamily="34" charset="0"/>
                <a:cs typeface="Open Sans" panose="020B0606030504020204" pitchFamily="34" charset="0"/>
              </a:rPr>
              <a:t>опенсорсное</a:t>
            </a:r>
            <a:r>
              <a:rPr lang="ru-RU" sz="2000" dirty="0">
                <a:solidFill>
                  <a:schemeClr val="accent1"/>
                </a:solidFill>
                <a:latin typeface="Arial" panose="020B0604020202020204" pitchFamily="34" charset="0"/>
                <a:ea typeface="Open Sans" panose="020B0606030504020204" pitchFamily="34" charset="0"/>
                <a:cs typeface="Open Sans" panose="020B0606030504020204" pitchFamily="34" charset="0"/>
              </a:rPr>
              <a:t> решение, предназначенное для решения аналитических управленческих задач при работе с источниками данных разнообразной тематики (реляционные и </a:t>
            </a:r>
            <a:r>
              <a:rPr lang="ru-RU" sz="2000" dirty="0" err="1">
                <a:solidFill>
                  <a:schemeClr val="accent1"/>
                </a:solidFill>
                <a:latin typeface="Arial" panose="020B0604020202020204" pitchFamily="34" charset="0"/>
                <a:ea typeface="Open Sans" panose="020B0606030504020204" pitchFamily="34" charset="0"/>
                <a:cs typeface="Open Sans" panose="020B0606030504020204" pitchFamily="34" charset="0"/>
              </a:rPr>
              <a:t>нереляционные</a:t>
            </a:r>
            <a:r>
              <a:rPr lang="ru-RU" sz="2000" dirty="0">
                <a:solidFill>
                  <a:schemeClr val="accent1"/>
                </a:solidFill>
                <a:latin typeface="Arial" panose="020B0604020202020204" pitchFamily="34" charset="0"/>
                <a:ea typeface="Open Sans" panose="020B0606030504020204" pitchFamily="34" charset="0"/>
                <a:cs typeface="Open Sans" panose="020B0606030504020204" pitchFamily="34" charset="0"/>
              </a:rPr>
              <a:t> базы с использованием SQL-обёрток). </a:t>
            </a:r>
          </a:p>
          <a:p>
            <a:endParaRPr lang="ru-RU" sz="2000" dirty="0">
              <a:solidFill>
                <a:schemeClr val="accent1"/>
              </a:solidFill>
              <a:latin typeface="Arial" panose="020B0604020202020204" pitchFamily="34" charset="0"/>
              <a:ea typeface="Open Sans" panose="020B0606030504020204" pitchFamily="34" charset="0"/>
              <a:cs typeface="Open Sans" panose="020B0606030504020204" pitchFamily="34" charset="0"/>
            </a:endParaRPr>
          </a:p>
          <a:p>
            <a:r>
              <a:rPr lang="ru-RU" sz="2000" dirty="0">
                <a:solidFill>
                  <a:schemeClr val="accent1"/>
                </a:solidFill>
                <a:latin typeface="Arial" panose="020B0604020202020204" pitchFamily="34" charset="0"/>
                <a:ea typeface="Open Sans" panose="020B0606030504020204" pitchFamily="34" charset="0"/>
                <a:cs typeface="Open Sans" panose="020B0606030504020204" pitchFamily="34" charset="0"/>
              </a:rPr>
              <a:t>Главное преимущество платформы в возможности создавать пользовательские аналитические витрины данных в интерактивном режиме без привлечения технических специалистов. Также платформа позволяет объединить несколько источников данных на одной странице (панели мониторинга, информационной панели, </a:t>
            </a:r>
            <a:r>
              <a:rPr lang="ru-RU" sz="2000" dirty="0" err="1">
                <a:solidFill>
                  <a:schemeClr val="accent1"/>
                </a:solidFill>
                <a:latin typeface="Arial" panose="020B0604020202020204" pitchFamily="34" charset="0"/>
                <a:ea typeface="Open Sans" panose="020B0606030504020204" pitchFamily="34" charset="0"/>
                <a:cs typeface="Open Sans" panose="020B0606030504020204" pitchFamily="34" charset="0"/>
              </a:rPr>
              <a:t>дашборде</a:t>
            </a:r>
            <a:r>
              <a:rPr lang="ru-RU" sz="2000" dirty="0">
                <a:solidFill>
                  <a:schemeClr val="accent1"/>
                </a:solidFill>
                <a:latin typeface="Arial" panose="020B0604020202020204" pitchFamily="34" charset="0"/>
                <a:ea typeface="Open Sans" panose="020B0606030504020204" pitchFamily="34" charset="0"/>
                <a:cs typeface="Open Sans" panose="020B0606030504020204" pitchFamily="34" charset="0"/>
              </a:rPr>
              <a:t>), осуществляя их мониторинг в режиме реального времени.</a:t>
            </a:r>
          </a:p>
          <a:p>
            <a:r>
              <a:rPr lang="ru-RU" sz="2000" dirty="0">
                <a:solidFill>
                  <a:schemeClr val="accent1"/>
                </a:solidFill>
                <a:latin typeface="Arial" panose="020B0604020202020204" pitchFamily="34" charset="0"/>
                <a:ea typeface="Open Sans" panose="020B0606030504020204" pitchFamily="34" charset="0"/>
                <a:cs typeface="Open Sans" panose="020B0606030504020204" pitchFamily="34" charset="0"/>
              </a:rPr>
              <a:t/>
            </a:r>
            <a:br>
              <a:rPr lang="ru-RU" sz="2000" dirty="0">
                <a:solidFill>
                  <a:schemeClr val="accent1"/>
                </a:solidFill>
                <a:latin typeface="Arial" panose="020B0604020202020204" pitchFamily="34" charset="0"/>
                <a:ea typeface="Open Sans" panose="020B0606030504020204" pitchFamily="34" charset="0"/>
                <a:cs typeface="Open Sans" panose="020B0606030504020204" pitchFamily="34" charset="0"/>
              </a:rPr>
            </a:br>
            <a:r>
              <a:rPr lang="ru-RU" sz="2000" dirty="0">
                <a:solidFill>
                  <a:schemeClr val="accent1"/>
                </a:solidFill>
                <a:latin typeface="Arial" panose="020B0604020202020204" pitchFamily="34" charset="0"/>
                <a:ea typeface="Open Sans" panose="020B0606030504020204" pitchFamily="34" charset="0"/>
                <a:cs typeface="Open Sans" panose="020B0606030504020204" pitchFamily="34" charset="0"/>
              </a:rPr>
              <a:t>Команда аналитиков и программистов в симбиозе получает возможность выявления скрытых паттернов при анализе структуры бедности и доступной визуализации данных</a:t>
            </a:r>
          </a:p>
          <a:p>
            <a:endParaRPr lang="ru-RU" sz="2000" dirty="0">
              <a:solidFill>
                <a:schemeClr val="accent1"/>
              </a:solidFill>
              <a:latin typeface="Arial" panose="020B0604020202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45207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91208" y="194999"/>
            <a:ext cx="6096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4472C4"/>
                </a:solidFill>
                <a:effectLst/>
                <a:uLnTx/>
                <a:uFillTx/>
                <a:latin typeface="Arial" panose="020B0604020202020204" pitchFamily="34" charset="0"/>
                <a:ea typeface="+mn-ea"/>
                <a:cs typeface="+mn-cs"/>
              </a:rPr>
              <a:t>Пример </a:t>
            </a:r>
            <a:r>
              <a:rPr kumimoji="0" lang="ru-RU" sz="1800" b="0" i="0" u="none" strike="noStrike" kern="1200" cap="none" spc="0" normalizeH="0" baseline="0" noProof="0" dirty="0" err="1">
                <a:ln>
                  <a:noFill/>
                </a:ln>
                <a:solidFill>
                  <a:srgbClr val="4472C4"/>
                </a:solidFill>
                <a:effectLst/>
                <a:uLnTx/>
                <a:uFillTx/>
                <a:latin typeface="Arial" panose="020B0604020202020204" pitchFamily="34" charset="0"/>
                <a:ea typeface="+mn-ea"/>
                <a:cs typeface="+mn-cs"/>
              </a:rPr>
              <a:t>дашборда</a:t>
            </a:r>
            <a:r>
              <a:rPr kumimoji="0" lang="ru-RU" sz="1800" b="0" i="0" u="none" strike="noStrike" kern="1200" cap="none" spc="0" normalizeH="0" baseline="0" noProof="0" dirty="0">
                <a:ln>
                  <a:noFill/>
                </a:ln>
                <a:solidFill>
                  <a:srgbClr val="4472C4"/>
                </a:solidFill>
                <a:effectLst/>
                <a:uLnTx/>
                <a:uFillTx/>
                <a:latin typeface="Arial" panose="020B0604020202020204" pitchFamily="34" charset="0"/>
                <a:ea typeface="+mn-ea"/>
                <a:cs typeface="+mn-cs"/>
              </a:rPr>
              <a:t> по данным Билайн</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638" y="942393"/>
            <a:ext cx="10780773" cy="5443022"/>
          </a:xfrm>
          <a:prstGeom prst="rect">
            <a:avLst/>
          </a:prstGeom>
        </p:spPr>
      </p:pic>
    </p:spTree>
    <p:extLst>
      <p:ext uri="{BB962C8B-B14F-4D97-AF65-F5344CB8AC3E}">
        <p14:creationId xmlns:p14="http://schemas.microsoft.com/office/powerpoint/2010/main" val="3380641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348" y="839755"/>
            <a:ext cx="11070651" cy="5775649"/>
          </a:xfrm>
          <a:prstGeom prst="rect">
            <a:avLst/>
          </a:prstGeom>
        </p:spPr>
      </p:pic>
      <p:sp>
        <p:nvSpPr>
          <p:cNvPr id="3" name="Прямоугольник 2"/>
          <p:cNvSpPr/>
          <p:nvPr/>
        </p:nvSpPr>
        <p:spPr>
          <a:xfrm>
            <a:off x="1191208" y="194999"/>
            <a:ext cx="6096000" cy="369332"/>
          </a:xfrm>
          <a:prstGeom prst="rect">
            <a:avLst/>
          </a:prstGeom>
        </p:spPr>
        <p:txBody>
          <a:bodyPr>
            <a:spAutoFit/>
          </a:bodyPr>
          <a:lstStyle/>
          <a:p>
            <a:r>
              <a:rPr lang="ru-RU" dirty="0">
                <a:solidFill>
                  <a:schemeClr val="accent1"/>
                </a:solidFill>
                <a:latin typeface="Arial" panose="020B0604020202020204" pitchFamily="34" charset="0"/>
              </a:rPr>
              <a:t>Пример </a:t>
            </a:r>
            <a:r>
              <a:rPr lang="ru-RU" dirty="0" err="1">
                <a:solidFill>
                  <a:schemeClr val="accent1"/>
                </a:solidFill>
                <a:latin typeface="Arial" panose="020B0604020202020204" pitchFamily="34" charset="0"/>
              </a:rPr>
              <a:t>дашборда</a:t>
            </a:r>
            <a:r>
              <a:rPr lang="ru-RU" dirty="0">
                <a:solidFill>
                  <a:schemeClr val="accent1"/>
                </a:solidFill>
                <a:latin typeface="Arial" panose="020B0604020202020204" pitchFamily="34" charset="0"/>
              </a:rPr>
              <a:t> по данным МТС</a:t>
            </a:r>
            <a:endParaRPr lang="ru-RU" dirty="0"/>
          </a:p>
        </p:txBody>
      </p:sp>
    </p:spTree>
    <p:extLst>
      <p:ext uri="{BB962C8B-B14F-4D97-AF65-F5344CB8AC3E}">
        <p14:creationId xmlns:p14="http://schemas.microsoft.com/office/powerpoint/2010/main" val="748533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673" y="771539"/>
            <a:ext cx="10997683" cy="5843994"/>
          </a:xfrm>
          <a:prstGeom prst="rect">
            <a:avLst/>
          </a:prstGeom>
        </p:spPr>
      </p:pic>
      <p:sp>
        <p:nvSpPr>
          <p:cNvPr id="3" name="Прямоугольник 2"/>
          <p:cNvSpPr/>
          <p:nvPr/>
        </p:nvSpPr>
        <p:spPr>
          <a:xfrm>
            <a:off x="1191208" y="194999"/>
            <a:ext cx="6096000" cy="369332"/>
          </a:xfrm>
          <a:prstGeom prst="rect">
            <a:avLst/>
          </a:prstGeom>
        </p:spPr>
        <p:txBody>
          <a:bodyPr>
            <a:spAutoFit/>
          </a:bodyPr>
          <a:lstStyle/>
          <a:p>
            <a:r>
              <a:rPr lang="ru-RU" dirty="0">
                <a:solidFill>
                  <a:schemeClr val="accent1"/>
                </a:solidFill>
                <a:latin typeface="Arial" panose="020B0604020202020204" pitchFamily="34" charset="0"/>
              </a:rPr>
              <a:t>Пример </a:t>
            </a:r>
            <a:r>
              <a:rPr lang="ru-RU" dirty="0" err="1">
                <a:solidFill>
                  <a:schemeClr val="accent1"/>
                </a:solidFill>
                <a:latin typeface="Arial" panose="020B0604020202020204" pitchFamily="34" charset="0"/>
              </a:rPr>
              <a:t>дашборда</a:t>
            </a:r>
            <a:r>
              <a:rPr lang="ru-RU" dirty="0">
                <a:solidFill>
                  <a:schemeClr val="accent1"/>
                </a:solidFill>
                <a:latin typeface="Arial" panose="020B0604020202020204" pitchFamily="34" charset="0"/>
              </a:rPr>
              <a:t> по данным УСЗН РС(Я)</a:t>
            </a:r>
            <a:endParaRPr lang="ru-RU" dirty="0"/>
          </a:p>
        </p:txBody>
      </p:sp>
    </p:spTree>
    <p:extLst>
      <p:ext uri="{BB962C8B-B14F-4D97-AF65-F5344CB8AC3E}">
        <p14:creationId xmlns:p14="http://schemas.microsoft.com/office/powerpoint/2010/main" val="2329747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66800" y="0"/>
            <a:ext cx="11125199" cy="7140416"/>
          </a:xfrm>
          <a:prstGeom prst="rect">
            <a:avLst/>
          </a:prstGeom>
        </p:spPr>
        <p:txBody>
          <a:bodyPr wrap="square">
            <a:spAutoFit/>
          </a:bodyPr>
          <a:lstStyle/>
          <a:p>
            <a:r>
              <a:rPr lang="ru-RU" sz="3600" dirty="0">
                <a:solidFill>
                  <a:schemeClr val="accent1"/>
                </a:solidFill>
                <a:latin typeface="Arial" panose="020B0604020202020204" pitchFamily="34" charset="0"/>
                <a:ea typeface="Open Sans" panose="020B0606030504020204" pitchFamily="34" charset="0"/>
                <a:cs typeface="Open Sans" panose="020B0606030504020204" pitchFamily="34" charset="0"/>
              </a:rPr>
              <a:t>Дорожная карта </a:t>
            </a:r>
          </a:p>
          <a:p>
            <a:r>
              <a:rPr lang="ru-RU" sz="3600" dirty="0">
                <a:solidFill>
                  <a:schemeClr val="accent1"/>
                </a:solidFill>
                <a:latin typeface="Arial" panose="020B0604020202020204" pitchFamily="34" charset="0"/>
                <a:ea typeface="Open Sans" panose="020B0606030504020204" pitchFamily="34" charset="0"/>
                <a:cs typeface="Open Sans" panose="020B0606030504020204" pitchFamily="34" charset="0"/>
              </a:rPr>
              <a:t>Ключевые этапы внедрения и контрольные точки:</a:t>
            </a:r>
          </a:p>
          <a:p>
            <a:pPr marL="342900" indent="-342900">
              <a:buFont typeface="Arial" panose="020B0604020202020204" pitchFamily="34" charset="0"/>
              <a:buChar char="•"/>
            </a:pPr>
            <a:r>
              <a:rPr lang="ru-RU" sz="1400" dirty="0">
                <a:solidFill>
                  <a:schemeClr val="accent1"/>
                </a:solidFill>
                <a:latin typeface="Arial" panose="020B0604020202020204" pitchFamily="34" charset="0"/>
                <a:ea typeface="Open Sans" panose="020B0606030504020204" pitchFamily="34" charset="0"/>
                <a:cs typeface="Open Sans" panose="020B0606030504020204" pitchFamily="34" charset="0"/>
              </a:rPr>
              <a:t>23.10.19 – выделение серверных мощностей</a:t>
            </a:r>
          </a:p>
          <a:p>
            <a:pPr marL="342900" indent="-342900">
              <a:buFont typeface="Arial" panose="020B0604020202020204" pitchFamily="34" charset="0"/>
              <a:buChar char="•"/>
            </a:pPr>
            <a:r>
              <a:rPr lang="ru-RU" sz="1400" dirty="0">
                <a:solidFill>
                  <a:schemeClr val="accent1"/>
                </a:solidFill>
                <a:latin typeface="Arial" panose="020B0604020202020204" pitchFamily="34" charset="0"/>
                <a:ea typeface="Open Sans" panose="020B0606030504020204" pitchFamily="34" charset="0"/>
                <a:cs typeface="Open Sans" panose="020B0606030504020204" pitchFamily="34" charset="0"/>
              </a:rPr>
              <a:t>10.11.19 – внедрение решения (</a:t>
            </a:r>
            <a:r>
              <a:rPr lang="en-US" sz="1400" dirty="0">
                <a:solidFill>
                  <a:schemeClr val="accent1"/>
                </a:solidFill>
                <a:latin typeface="Arial" panose="020B0604020202020204" pitchFamily="34" charset="0"/>
                <a:ea typeface="Open Sans" panose="020B0606030504020204" pitchFamily="34" charset="0"/>
                <a:cs typeface="Open Sans" panose="020B0606030504020204" pitchFamily="34" charset="0"/>
              </a:rPr>
              <a:t>PostgreSQL </a:t>
            </a:r>
            <a:r>
              <a:rPr lang="ru-RU" sz="1400" dirty="0">
                <a:solidFill>
                  <a:schemeClr val="accent1"/>
                </a:solidFill>
                <a:latin typeface="Arial" panose="020B0604020202020204" pitchFamily="34" charset="0"/>
                <a:ea typeface="Open Sans" panose="020B0606030504020204" pitchFamily="34" charset="0"/>
                <a:cs typeface="Open Sans" panose="020B0606030504020204" pitchFamily="34" charset="0"/>
              </a:rPr>
              <a:t>и </a:t>
            </a:r>
            <a:r>
              <a:rPr lang="en-US" sz="1400" dirty="0" err="1">
                <a:solidFill>
                  <a:schemeClr val="accent1"/>
                </a:solidFill>
                <a:latin typeface="Arial" panose="020B0604020202020204" pitchFamily="34" charset="0"/>
                <a:ea typeface="Open Sans" panose="020B0606030504020204" pitchFamily="34" charset="0"/>
                <a:cs typeface="Open Sans" panose="020B0606030504020204" pitchFamily="34" charset="0"/>
              </a:rPr>
              <a:t>Metabase</a:t>
            </a:r>
            <a:r>
              <a:rPr lang="en-US" sz="1400" dirty="0">
                <a:solidFill>
                  <a:schemeClr val="accent1"/>
                </a:solidFill>
                <a:latin typeface="Arial" panose="020B0604020202020204" pitchFamily="34" charset="0"/>
                <a:ea typeface="Open Sans" panose="020B0606030504020204" pitchFamily="34" charset="0"/>
                <a:cs typeface="Open Sans" panose="020B0606030504020204" pitchFamily="34" charset="0"/>
              </a:rPr>
              <a:t>)</a:t>
            </a:r>
          </a:p>
          <a:p>
            <a:pPr marL="342900" indent="-342900">
              <a:buFont typeface="Arial" panose="020B0604020202020204" pitchFamily="34" charset="0"/>
              <a:buChar char="•"/>
            </a:pPr>
            <a:r>
              <a:rPr lang="ru-RU" sz="1400" dirty="0">
                <a:solidFill>
                  <a:schemeClr val="accent1"/>
                </a:solidFill>
                <a:latin typeface="Arial" panose="020B0604020202020204" pitchFamily="34" charset="0"/>
                <a:ea typeface="Open Sans" panose="020B0606030504020204" pitchFamily="34" charset="0"/>
                <a:cs typeface="Open Sans" panose="020B0606030504020204" pitchFamily="34" charset="0"/>
              </a:rPr>
              <a:t>06.12.19 – построение тестового </a:t>
            </a:r>
            <a:r>
              <a:rPr lang="ru-RU" sz="1400" dirty="0" err="1">
                <a:solidFill>
                  <a:schemeClr val="accent1"/>
                </a:solidFill>
                <a:latin typeface="Arial" panose="020B0604020202020204" pitchFamily="34" charset="0"/>
                <a:ea typeface="Open Sans" panose="020B0606030504020204" pitchFamily="34" charset="0"/>
                <a:cs typeface="Open Sans" panose="020B0606030504020204" pitchFamily="34" charset="0"/>
              </a:rPr>
              <a:t>дашборда</a:t>
            </a:r>
            <a:r>
              <a:rPr lang="ru-RU" sz="1400" dirty="0">
                <a:solidFill>
                  <a:schemeClr val="accent1"/>
                </a:solidFill>
                <a:latin typeface="Arial" panose="020B0604020202020204" pitchFamily="34" charset="0"/>
                <a:ea typeface="Open Sans" panose="020B0606030504020204" pitchFamily="34" charset="0"/>
                <a:cs typeface="Open Sans" panose="020B0606030504020204" pitchFamily="34" charset="0"/>
              </a:rPr>
              <a:t> на базе данных УСЗН</a:t>
            </a:r>
          </a:p>
          <a:p>
            <a:pPr marL="342900" indent="-342900">
              <a:buFont typeface="Arial" panose="020B0604020202020204" pitchFamily="34" charset="0"/>
              <a:buChar char="•"/>
            </a:pPr>
            <a:r>
              <a:rPr lang="ru-RU" sz="1400" dirty="0">
                <a:solidFill>
                  <a:schemeClr val="accent1"/>
                </a:solidFill>
                <a:latin typeface="Arial" panose="020B0604020202020204" pitchFamily="34" charset="0"/>
                <a:ea typeface="Open Sans" panose="020B0606030504020204" pitchFamily="34" charset="0"/>
                <a:cs typeface="Open Sans" panose="020B0606030504020204" pitchFamily="34" charset="0"/>
              </a:rPr>
              <a:t>17.12.19 – дан доступ к сервису и инструкции </a:t>
            </a:r>
          </a:p>
          <a:p>
            <a:pPr marL="342900" indent="-342900">
              <a:buFont typeface="Arial" panose="020B0604020202020204" pitchFamily="34" charset="0"/>
              <a:buChar char="•"/>
            </a:pPr>
            <a:r>
              <a:rPr lang="ru-RU" sz="1400" dirty="0">
                <a:solidFill>
                  <a:schemeClr val="accent1"/>
                </a:solidFill>
                <a:latin typeface="Arial" panose="020B0604020202020204" pitchFamily="34" charset="0"/>
                <a:ea typeface="Open Sans" panose="020B0606030504020204" pitchFamily="34" charset="0"/>
                <a:cs typeface="Open Sans" panose="020B0606030504020204" pitchFamily="34" charset="0"/>
              </a:rPr>
              <a:t>На протяжении всего проекта: выгрузка данных</a:t>
            </a:r>
            <a:r>
              <a:rPr lang="en-US" sz="1400" dirty="0">
                <a:solidFill>
                  <a:schemeClr val="accent1"/>
                </a:solidFill>
                <a:latin typeface="Arial" panose="020B0604020202020204" pitchFamily="34" charset="0"/>
                <a:ea typeface="Open Sans" panose="020B0606030504020204" pitchFamily="34" charset="0"/>
                <a:cs typeface="Open Sans" panose="020B0606030504020204" pitchFamily="34" charset="0"/>
              </a:rPr>
              <a:t>,</a:t>
            </a:r>
            <a:r>
              <a:rPr lang="ru-RU" sz="1400" dirty="0">
                <a:solidFill>
                  <a:schemeClr val="accent1"/>
                </a:solidFill>
                <a:latin typeface="Arial" panose="020B0604020202020204" pitchFamily="34" charset="0"/>
                <a:ea typeface="Open Sans" panose="020B0606030504020204" pitchFamily="34" charset="0"/>
                <a:cs typeface="Open Sans" panose="020B0606030504020204" pitchFamily="34" charset="0"/>
              </a:rPr>
              <a:t> постановка задачи</a:t>
            </a:r>
            <a:r>
              <a:rPr lang="en-US" sz="1400" dirty="0">
                <a:solidFill>
                  <a:schemeClr val="accent1"/>
                </a:solidFill>
                <a:latin typeface="Arial" panose="020B0604020202020204" pitchFamily="34" charset="0"/>
                <a:ea typeface="Open Sans" panose="020B0606030504020204" pitchFamily="34" charset="0"/>
                <a:cs typeface="Open Sans" panose="020B0606030504020204" pitchFamily="34" charset="0"/>
              </a:rPr>
              <a:t>,</a:t>
            </a:r>
            <a:r>
              <a:rPr lang="ru-RU" sz="1400" dirty="0">
                <a:solidFill>
                  <a:schemeClr val="accent1"/>
                </a:solidFill>
                <a:latin typeface="Arial" panose="020B0604020202020204" pitchFamily="34" charset="0"/>
                <a:ea typeface="Open Sans" panose="020B0606030504020204" pitchFamily="34" charset="0"/>
                <a:cs typeface="Open Sans" panose="020B0606030504020204" pitchFamily="34" charset="0"/>
              </a:rPr>
              <a:t> досборка данных</a:t>
            </a:r>
            <a:r>
              <a:rPr lang="en-US" sz="1400" dirty="0">
                <a:solidFill>
                  <a:schemeClr val="accent1"/>
                </a:solidFill>
                <a:latin typeface="Arial" panose="020B0604020202020204" pitchFamily="34" charset="0"/>
                <a:ea typeface="Open Sans" panose="020B0606030504020204" pitchFamily="34" charset="0"/>
                <a:cs typeface="Open Sans" panose="020B0606030504020204" pitchFamily="34" charset="0"/>
              </a:rPr>
              <a:t>,</a:t>
            </a:r>
            <a:r>
              <a:rPr lang="ru-RU" sz="1400" dirty="0">
                <a:solidFill>
                  <a:schemeClr val="accent1"/>
                </a:solidFill>
                <a:latin typeface="Arial" panose="020B0604020202020204" pitchFamily="34" charset="0"/>
                <a:ea typeface="Open Sans" panose="020B0606030504020204" pitchFamily="34" charset="0"/>
                <a:cs typeface="Open Sans" panose="020B0606030504020204" pitchFamily="34" charset="0"/>
              </a:rPr>
              <a:t> итерационно </a:t>
            </a:r>
            <a:endParaRPr lang="ru-RU" sz="3600" dirty="0">
              <a:solidFill>
                <a:schemeClr val="accent1"/>
              </a:solidFill>
              <a:latin typeface="Arial" panose="020B0604020202020204" pitchFamily="34" charset="0"/>
              <a:ea typeface="Open Sans" panose="020B0606030504020204" pitchFamily="34" charset="0"/>
              <a:cs typeface="Open Sans" panose="020B0606030504020204" pitchFamily="34" charset="0"/>
            </a:endParaRPr>
          </a:p>
          <a:p>
            <a:r>
              <a:rPr lang="ru-RU" sz="3600" dirty="0">
                <a:solidFill>
                  <a:schemeClr val="accent1"/>
                </a:solidFill>
                <a:latin typeface="Arial" panose="020B0604020202020204" pitchFamily="34" charset="0"/>
                <a:ea typeface="Open Sans" panose="020B0606030504020204" pitchFamily="34" charset="0"/>
                <a:cs typeface="Open Sans" panose="020B0606030504020204" pitchFamily="34" charset="0"/>
              </a:rPr>
              <a:t>Необходимые ресурсы</a:t>
            </a:r>
          </a:p>
          <a:p>
            <a:r>
              <a:rPr lang="ru-RU" sz="1600" dirty="0">
                <a:solidFill>
                  <a:schemeClr val="accent1"/>
                </a:solidFill>
                <a:latin typeface="Arial" panose="020B0604020202020204" pitchFamily="34" charset="0"/>
                <a:ea typeface="Open Sans" panose="020B0606030504020204" pitchFamily="34" charset="0"/>
                <a:cs typeface="Open Sans" panose="020B0606030504020204" pitchFamily="34" charset="0"/>
              </a:rPr>
              <a:t>Данные о малоимущих в регионе</a:t>
            </a:r>
          </a:p>
          <a:p>
            <a:r>
              <a:rPr lang="ru-RU" sz="1600" dirty="0">
                <a:solidFill>
                  <a:schemeClr val="accent1"/>
                </a:solidFill>
                <a:latin typeface="Arial" panose="020B0604020202020204" pitchFamily="34" charset="0"/>
                <a:ea typeface="Open Sans" panose="020B0606030504020204" pitchFamily="34" charset="0"/>
                <a:cs typeface="Open Sans" panose="020B0606030504020204" pitchFamily="34" charset="0"/>
              </a:rPr>
              <a:t>Выделенные сервера</a:t>
            </a:r>
          </a:p>
          <a:p>
            <a:r>
              <a:rPr lang="ru-RU" sz="1600" dirty="0">
                <a:solidFill>
                  <a:schemeClr val="accent1"/>
                </a:solidFill>
                <a:latin typeface="Arial" panose="020B0604020202020204" pitchFamily="34" charset="0"/>
                <a:ea typeface="Open Sans" panose="020B0606030504020204" pitchFamily="34" charset="0"/>
                <a:cs typeface="Open Sans" panose="020B0606030504020204" pitchFamily="34" charset="0"/>
              </a:rPr>
              <a:t>Аналитики</a:t>
            </a:r>
            <a:r>
              <a:rPr lang="en-US" sz="1600" dirty="0">
                <a:solidFill>
                  <a:schemeClr val="accent1"/>
                </a:solidFill>
                <a:latin typeface="Arial" panose="020B0604020202020204" pitchFamily="34" charset="0"/>
                <a:ea typeface="Open Sans" panose="020B0606030504020204" pitchFamily="34" charset="0"/>
                <a:cs typeface="Open Sans" panose="020B0606030504020204" pitchFamily="34" charset="0"/>
              </a:rPr>
              <a:t>,</a:t>
            </a:r>
            <a:r>
              <a:rPr lang="ru-RU" sz="1600" dirty="0">
                <a:solidFill>
                  <a:schemeClr val="accent1"/>
                </a:solidFill>
                <a:latin typeface="Arial" panose="020B0604020202020204" pitchFamily="34" charset="0"/>
                <a:ea typeface="Open Sans" panose="020B0606030504020204" pitchFamily="34" charset="0"/>
                <a:cs typeface="Open Sans" panose="020B0606030504020204" pitchFamily="34" charset="0"/>
              </a:rPr>
              <a:t> программисты </a:t>
            </a:r>
          </a:p>
          <a:p>
            <a:r>
              <a:rPr lang="ru-RU" sz="3600" dirty="0">
                <a:solidFill>
                  <a:schemeClr val="accent1"/>
                </a:solidFill>
                <a:latin typeface="Arial" panose="020B0604020202020204" pitchFamily="34" charset="0"/>
                <a:ea typeface="Open Sans" panose="020B0606030504020204" pitchFamily="34" charset="0"/>
                <a:cs typeface="Open Sans" panose="020B0606030504020204" pitchFamily="34" charset="0"/>
              </a:rPr>
              <a:t>Время на реализацию</a:t>
            </a:r>
          </a:p>
          <a:p>
            <a:r>
              <a:rPr lang="ru-RU" sz="1400" dirty="0">
                <a:solidFill>
                  <a:schemeClr val="accent1"/>
                </a:solidFill>
                <a:latin typeface="Arial" panose="020B0604020202020204" pitchFamily="34" charset="0"/>
                <a:ea typeface="Open Sans" panose="020B0606030504020204" pitchFamily="34" charset="0"/>
                <a:cs typeface="Open Sans" panose="020B0606030504020204" pitchFamily="34" charset="0"/>
              </a:rPr>
              <a:t>2019: оценка уровня бедности по различным методикам: федеральной, региональной и альтернативной</a:t>
            </a:r>
          </a:p>
          <a:p>
            <a:r>
              <a:rPr lang="ru-RU" sz="1400" dirty="0">
                <a:solidFill>
                  <a:schemeClr val="accent1"/>
                </a:solidFill>
                <a:latin typeface="Arial" panose="020B0604020202020204" pitchFamily="34" charset="0"/>
                <a:ea typeface="Open Sans" panose="020B0606030504020204" pitchFamily="34" charset="0"/>
                <a:cs typeface="Open Sans" panose="020B0606030504020204" pitchFamily="34" charset="0"/>
              </a:rPr>
              <a:t>2020: анализ профиля бедности, цифровые решения дополнить социологическими исследованиями</a:t>
            </a:r>
            <a:r>
              <a:rPr lang="en-US" sz="1400" dirty="0">
                <a:solidFill>
                  <a:schemeClr val="accent1"/>
                </a:solidFill>
                <a:latin typeface="Arial" panose="020B0604020202020204" pitchFamily="34" charset="0"/>
                <a:ea typeface="Open Sans" panose="020B0606030504020204" pitchFamily="34" charset="0"/>
                <a:cs typeface="Open Sans" panose="020B0606030504020204" pitchFamily="34" charset="0"/>
              </a:rPr>
              <a:t>,</a:t>
            </a:r>
            <a:r>
              <a:rPr lang="ru-RU" sz="1400" dirty="0">
                <a:solidFill>
                  <a:schemeClr val="accent1"/>
                </a:solidFill>
                <a:latin typeface="Arial" panose="020B0604020202020204" pitchFamily="34" charset="0"/>
                <a:ea typeface="Open Sans" panose="020B0606030504020204" pitchFamily="34" charset="0"/>
                <a:cs typeface="Open Sans" panose="020B0606030504020204" pitchFamily="34" charset="0"/>
              </a:rPr>
              <a:t> запуск пилотного проекта по траектории выхода малоимущих из бедности, а также реализация превентивных мер, направленных на повышение уровня доходов семей из группы риска (асоциальных, при утрате источника дохода). Постоянный мониторинг и актуализация моделей, алгоритмов/ Запуск решений на регион полностью </a:t>
            </a:r>
          </a:p>
          <a:p>
            <a:r>
              <a:rPr lang="ru-RU" sz="3200" dirty="0">
                <a:solidFill>
                  <a:schemeClr val="accent1"/>
                </a:solidFill>
                <a:latin typeface="Arial" panose="020B0604020202020204" pitchFamily="34" charset="0"/>
                <a:ea typeface="Open Sans" panose="020B0606030504020204" pitchFamily="34" charset="0"/>
                <a:cs typeface="Open Sans" panose="020B0606030504020204" pitchFamily="34" charset="0"/>
              </a:rPr>
              <a:t>Перечень НПА </a:t>
            </a:r>
            <a:br>
              <a:rPr lang="ru-RU" sz="3200" dirty="0">
                <a:solidFill>
                  <a:schemeClr val="accent1"/>
                </a:solidFill>
                <a:latin typeface="Arial" panose="020B0604020202020204" pitchFamily="34" charset="0"/>
                <a:ea typeface="Open Sans" panose="020B0606030504020204" pitchFamily="34" charset="0"/>
                <a:cs typeface="Open Sans" panose="020B0606030504020204" pitchFamily="34" charset="0"/>
              </a:rPr>
            </a:br>
            <a:r>
              <a:rPr lang="ru-RU" sz="1600" dirty="0">
                <a:solidFill>
                  <a:schemeClr val="accent1"/>
                </a:solidFill>
                <a:latin typeface="Arial" panose="020B0604020202020204" pitchFamily="34" charset="0"/>
                <a:ea typeface="Open Sans" panose="020B0606030504020204" pitchFamily="34" charset="0"/>
                <a:cs typeface="Open Sans" panose="020B0606030504020204" pitchFamily="34" charset="0"/>
              </a:rPr>
              <a:t>Федеральный Закон от 02.08.2019г. №305-ФЗ «О внесении изменений в Федеральный закон «О ежемесячных выплатах семьям, имеющим детей», Закон РС(Я) от 19.06.2019г. № 2162-З № 235-</a:t>
            </a:r>
            <a:r>
              <a:rPr lang="en-US" sz="1600" dirty="0">
                <a:solidFill>
                  <a:schemeClr val="accent1"/>
                </a:solidFill>
                <a:latin typeface="Arial" panose="020B0604020202020204" pitchFamily="34" charset="0"/>
                <a:ea typeface="Open Sans" panose="020B0606030504020204" pitchFamily="34" charset="0"/>
                <a:cs typeface="Open Sans" panose="020B0606030504020204" pitchFamily="34" charset="0"/>
              </a:rPr>
              <a:t>VI </a:t>
            </a:r>
            <a:r>
              <a:rPr lang="ru-RU" sz="1600" dirty="0">
                <a:solidFill>
                  <a:schemeClr val="accent1"/>
                </a:solidFill>
                <a:latin typeface="Arial" panose="020B0604020202020204" pitchFamily="34" charset="0"/>
                <a:ea typeface="Open Sans" panose="020B0606030504020204" pitchFamily="34" charset="0"/>
                <a:cs typeface="Open Sans" panose="020B0606030504020204" pitchFamily="34" charset="0"/>
              </a:rPr>
              <a:t>«О статусе многодетной семьи в РС(Я)», Указ Главы РС(Я) от 14.02.2019г. № 367 «О дополнительных мерах, направленных на поддержку рождаемости в РС(Я)</a:t>
            </a:r>
          </a:p>
          <a:p>
            <a:r>
              <a:rPr lang="ru-RU" sz="1600" dirty="0">
                <a:solidFill>
                  <a:schemeClr val="accent1"/>
                </a:solidFill>
                <a:latin typeface="Arial" panose="020B0604020202020204" pitchFamily="34" charset="0"/>
                <a:ea typeface="Open Sans" panose="020B0606030504020204" pitchFamily="34" charset="0"/>
                <a:cs typeface="Open Sans" panose="020B0606030504020204" pitchFamily="34" charset="0"/>
              </a:rPr>
              <a:t>По итогам реализации проекта планируется актуализация</a:t>
            </a:r>
          </a:p>
        </p:txBody>
      </p:sp>
    </p:spTree>
    <p:extLst>
      <p:ext uri="{BB962C8B-B14F-4D97-AF65-F5344CB8AC3E}">
        <p14:creationId xmlns:p14="http://schemas.microsoft.com/office/powerpoint/2010/main" val="27993679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heme/theme1.xml><?xml version="1.0" encoding="utf-8"?>
<a:theme xmlns:a="http://schemas.openxmlformats.org/drawingml/2006/main" name="DATAMASTERS">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5084</TotalTime>
  <Words>914</Words>
  <Application>Microsoft Office PowerPoint</Application>
  <PresentationFormat>Широкоэкранный</PresentationFormat>
  <Paragraphs>88</Paragraphs>
  <Slides>14</Slides>
  <Notes>0</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14</vt:i4>
      </vt:variant>
    </vt:vector>
  </HeadingPairs>
  <TitlesOfParts>
    <vt:vector size="21" baseType="lpstr">
      <vt:lpstr>Open Sans</vt:lpstr>
      <vt:lpstr>Trebuchet MS</vt:lpstr>
      <vt:lpstr>Calibri</vt:lpstr>
      <vt:lpstr>Arial</vt:lpstr>
      <vt:lpstr>Calibri Light</vt:lpstr>
      <vt:lpstr>DATAMASTERS</vt:lpstr>
      <vt:lpstr>think-cell Slide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Microsoft Office User</dc:creator>
  <cp:lastModifiedBy>Карамзина Марина Анатольевна</cp:lastModifiedBy>
  <cp:revision>111</cp:revision>
  <dcterms:created xsi:type="dcterms:W3CDTF">2019-05-13T16:08:50Z</dcterms:created>
  <dcterms:modified xsi:type="dcterms:W3CDTF">2019-12-20T10:40:09Z</dcterms:modified>
</cp:coreProperties>
</file>